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  <p:sldId id="566" r:id="rId3"/>
    <p:sldId id="565" r:id="rId4"/>
    <p:sldId id="564" r:id="rId5"/>
    <p:sldId id="559" r:id="rId6"/>
    <p:sldId id="567" r:id="rId7"/>
    <p:sldId id="568" r:id="rId8"/>
    <p:sldId id="496" r:id="rId9"/>
    <p:sldId id="497" r:id="rId10"/>
    <p:sldId id="498" r:id="rId11"/>
    <p:sldId id="499" r:id="rId12"/>
    <p:sldId id="500" r:id="rId13"/>
    <p:sldId id="501" r:id="rId14"/>
    <p:sldId id="502" r:id="rId15"/>
    <p:sldId id="503" r:id="rId16"/>
    <p:sldId id="504" r:id="rId17"/>
    <p:sldId id="505" r:id="rId18"/>
    <p:sldId id="506" r:id="rId19"/>
    <p:sldId id="507" r:id="rId20"/>
    <p:sldId id="508" r:id="rId21"/>
    <p:sldId id="510" r:id="rId22"/>
    <p:sldId id="537" r:id="rId23"/>
    <p:sldId id="511" r:id="rId24"/>
    <p:sldId id="512" r:id="rId25"/>
    <p:sldId id="538" r:id="rId26"/>
    <p:sldId id="513" r:id="rId27"/>
    <p:sldId id="514" r:id="rId28"/>
    <p:sldId id="515" r:id="rId29"/>
    <p:sldId id="516" r:id="rId30"/>
    <p:sldId id="517" r:id="rId31"/>
    <p:sldId id="518" r:id="rId32"/>
    <p:sldId id="539" r:id="rId33"/>
    <p:sldId id="519" r:id="rId34"/>
    <p:sldId id="540" r:id="rId35"/>
    <p:sldId id="535" r:id="rId36"/>
    <p:sldId id="541" r:id="rId37"/>
    <p:sldId id="542" r:id="rId38"/>
    <p:sldId id="520" r:id="rId39"/>
    <p:sldId id="521" r:id="rId40"/>
    <p:sldId id="523" r:id="rId41"/>
    <p:sldId id="528" r:id="rId42"/>
    <p:sldId id="562" r:id="rId43"/>
    <p:sldId id="561" r:id="rId44"/>
    <p:sldId id="529" r:id="rId45"/>
    <p:sldId id="563" r:id="rId46"/>
    <p:sldId id="530" r:id="rId47"/>
    <p:sldId id="531" r:id="rId48"/>
    <p:sldId id="532" r:id="rId49"/>
    <p:sldId id="533" r:id="rId50"/>
    <p:sldId id="543" r:id="rId51"/>
    <p:sldId id="544" r:id="rId52"/>
    <p:sldId id="545" r:id="rId53"/>
    <p:sldId id="546" r:id="rId54"/>
    <p:sldId id="547" r:id="rId55"/>
    <p:sldId id="548" r:id="rId56"/>
    <p:sldId id="549" r:id="rId57"/>
    <p:sldId id="550" r:id="rId58"/>
    <p:sldId id="551" r:id="rId59"/>
    <p:sldId id="552" r:id="rId60"/>
    <p:sldId id="553" r:id="rId61"/>
    <p:sldId id="554" r:id="rId62"/>
    <p:sldId id="555" r:id="rId63"/>
    <p:sldId id="556" r:id="rId64"/>
    <p:sldId id="557" r:id="rId65"/>
    <p:sldId id="558" r:id="rId66"/>
    <p:sldId id="536" r:id="rId6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0FF"/>
    <a:srgbClr val="000080"/>
    <a:srgbClr val="5BE0FA"/>
    <a:srgbClr val="E2EB9C"/>
    <a:srgbClr val="161172"/>
    <a:srgbClr val="141380"/>
    <a:srgbClr val="214D10"/>
    <a:srgbClr val="008040"/>
    <a:srgbClr val="00FF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783" autoAdjust="0"/>
  </p:normalViewPr>
  <p:slideViewPr>
    <p:cSldViewPr snapToGrid="0" snapToObjects="1">
      <p:cViewPr>
        <p:scale>
          <a:sx n="100" d="100"/>
          <a:sy n="100" d="100"/>
        </p:scale>
        <p:origin x="-432" y="-11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printerSettings" Target="printerSettings/printerSettings1.bin"/><Relationship Id="rId69" Type="http://schemas.openxmlformats.org/officeDocument/2006/relationships/presProps" Target="pres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63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76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15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74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74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8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754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2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423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78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73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86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8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6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8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9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90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32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7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E690F-F472-7047-B37E-91EA80824B67}" type="datetimeFigureOut">
              <a:rPr lang="en-US" smtClean="0"/>
              <a:t>9/18/13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7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7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FC96C-2384-E447-B0FA-6BAFC40E9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0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6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7" Type="http://schemas.openxmlformats.org/officeDocument/2006/relationships/image" Target="../media/image38.emf"/><Relationship Id="rId8" Type="http://schemas.openxmlformats.org/officeDocument/2006/relationships/image" Target="../media/image39.png"/><Relationship Id="rId9" Type="http://schemas.openxmlformats.org/officeDocument/2006/relationships/image" Target="../media/image40.emf"/><Relationship Id="rId10" Type="http://schemas.openxmlformats.org/officeDocument/2006/relationships/image" Target="../media/image41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7" Type="http://schemas.openxmlformats.org/officeDocument/2006/relationships/image" Target="../media/image38.emf"/><Relationship Id="rId8" Type="http://schemas.openxmlformats.org/officeDocument/2006/relationships/image" Target="../media/image41.gif"/><Relationship Id="rId9" Type="http://schemas.openxmlformats.org/officeDocument/2006/relationships/image" Target="../media/image42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5" Type="http://schemas.openxmlformats.org/officeDocument/2006/relationships/image" Target="../media/image47.emf"/><Relationship Id="rId6" Type="http://schemas.openxmlformats.org/officeDocument/2006/relationships/image" Target="../media/image48.emf"/><Relationship Id="rId7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emf"/><Relationship Id="rId5" Type="http://schemas.openxmlformats.org/officeDocument/2006/relationships/image" Target="../media/image59.emf"/><Relationship Id="rId6" Type="http://schemas.openxmlformats.org/officeDocument/2006/relationships/image" Target="../media/image44.emf"/><Relationship Id="rId7" Type="http://schemas.openxmlformats.org/officeDocument/2006/relationships/image" Target="../media/image8.emf"/><Relationship Id="rId8" Type="http://schemas.openxmlformats.org/officeDocument/2006/relationships/image" Target="../media/image43.emf"/><Relationship Id="rId9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4" Type="http://schemas.openxmlformats.org/officeDocument/2006/relationships/image" Target="../media/image63.emf"/><Relationship Id="rId5" Type="http://schemas.openxmlformats.org/officeDocument/2006/relationships/image" Target="../media/image64.emf"/><Relationship Id="rId6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4" Type="http://schemas.openxmlformats.org/officeDocument/2006/relationships/image" Target="../media/image68.emf"/><Relationship Id="rId5" Type="http://schemas.openxmlformats.org/officeDocument/2006/relationships/image" Target="../media/image69.emf"/><Relationship Id="rId6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4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4" Type="http://schemas.openxmlformats.org/officeDocument/2006/relationships/image" Target="../media/image7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4" Type="http://schemas.openxmlformats.org/officeDocument/2006/relationships/image" Target="../media/image8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4" Type="http://schemas.openxmlformats.org/officeDocument/2006/relationships/image" Target="../media/image88.emf"/><Relationship Id="rId5" Type="http://schemas.openxmlformats.org/officeDocument/2006/relationships/image" Target="../media/image8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4" Type="http://schemas.openxmlformats.org/officeDocument/2006/relationships/image" Target="../media/image90.emf"/><Relationship Id="rId5" Type="http://schemas.openxmlformats.org/officeDocument/2006/relationships/image" Target="../media/image91.emf"/><Relationship Id="rId6" Type="http://schemas.openxmlformats.org/officeDocument/2006/relationships/image" Target="../media/image92.emf"/><Relationship Id="rId7" Type="http://schemas.openxmlformats.org/officeDocument/2006/relationships/image" Target="../media/image93.emf"/><Relationship Id="rId8" Type="http://schemas.openxmlformats.org/officeDocument/2006/relationships/image" Target="../media/image94.emf"/><Relationship Id="rId9" Type="http://schemas.openxmlformats.org/officeDocument/2006/relationships/image" Target="../media/image95.emf"/><Relationship Id="rId10" Type="http://schemas.openxmlformats.org/officeDocument/2006/relationships/image" Target="../media/image9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4" Type="http://schemas.openxmlformats.org/officeDocument/2006/relationships/image" Target="../media/image86.emf"/><Relationship Id="rId5" Type="http://schemas.openxmlformats.org/officeDocument/2006/relationships/image" Target="../media/image87.emf"/><Relationship Id="rId6" Type="http://schemas.openxmlformats.org/officeDocument/2006/relationships/image" Target="../media/image96.emf"/><Relationship Id="rId7" Type="http://schemas.openxmlformats.org/officeDocument/2006/relationships/image" Target="../media/image99.emf"/><Relationship Id="rId8" Type="http://schemas.openxmlformats.org/officeDocument/2006/relationships/image" Target="../media/image10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emf"/><Relationship Id="rId3" Type="http://schemas.openxmlformats.org/officeDocument/2006/relationships/image" Target="../media/image102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4" Type="http://schemas.openxmlformats.org/officeDocument/2006/relationships/image" Target="../media/image105.emf"/><Relationship Id="rId5" Type="http://schemas.openxmlformats.org/officeDocument/2006/relationships/image" Target="../media/image106.emf"/><Relationship Id="rId6" Type="http://schemas.openxmlformats.org/officeDocument/2006/relationships/image" Target="../media/image107.emf"/><Relationship Id="rId7" Type="http://schemas.openxmlformats.org/officeDocument/2006/relationships/image" Target="../media/image10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4" Type="http://schemas.openxmlformats.org/officeDocument/2006/relationships/image" Target="../media/image109.emf"/><Relationship Id="rId5" Type="http://schemas.openxmlformats.org/officeDocument/2006/relationships/image" Target="../media/image1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4" Type="http://schemas.openxmlformats.org/officeDocument/2006/relationships/image" Target="../media/image8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4" Type="http://schemas.openxmlformats.org/officeDocument/2006/relationships/image" Target="../media/image110.emf"/><Relationship Id="rId5" Type="http://schemas.openxmlformats.org/officeDocument/2006/relationships/image" Target="../media/image111.emf"/><Relationship Id="rId6" Type="http://schemas.openxmlformats.org/officeDocument/2006/relationships/image" Target="../media/image112.emf"/><Relationship Id="rId7" Type="http://schemas.openxmlformats.org/officeDocument/2006/relationships/image" Target="../media/image10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emf"/><Relationship Id="rId3" Type="http://schemas.openxmlformats.org/officeDocument/2006/relationships/image" Target="../media/image113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emf"/><Relationship Id="rId3" Type="http://schemas.openxmlformats.org/officeDocument/2006/relationships/image" Target="../media/image115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emf"/><Relationship Id="rId4" Type="http://schemas.openxmlformats.org/officeDocument/2006/relationships/image" Target="../media/image118.emf"/><Relationship Id="rId5" Type="http://schemas.openxmlformats.org/officeDocument/2006/relationships/image" Target="../media/image119.emf"/><Relationship Id="rId6" Type="http://schemas.openxmlformats.org/officeDocument/2006/relationships/image" Target="../media/image120.emf"/><Relationship Id="rId7" Type="http://schemas.openxmlformats.org/officeDocument/2006/relationships/image" Target="../media/image121.emf"/><Relationship Id="rId8" Type="http://schemas.openxmlformats.org/officeDocument/2006/relationships/image" Target="../media/image122.emf"/><Relationship Id="rId9" Type="http://schemas.openxmlformats.org/officeDocument/2006/relationships/image" Target="../media/image123.emf"/><Relationship Id="rId10" Type="http://schemas.openxmlformats.org/officeDocument/2006/relationships/image" Target="../media/image12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6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emf"/><Relationship Id="rId4" Type="http://schemas.openxmlformats.org/officeDocument/2006/relationships/image" Target="../media/image127.emf"/><Relationship Id="rId5" Type="http://schemas.openxmlformats.org/officeDocument/2006/relationships/image" Target="../media/image1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emf"/><Relationship Id="rId4" Type="http://schemas.openxmlformats.org/officeDocument/2006/relationships/image" Target="../media/image130.emf"/><Relationship Id="rId5" Type="http://schemas.openxmlformats.org/officeDocument/2006/relationships/image" Target="../media/image131.emf"/><Relationship Id="rId6" Type="http://schemas.openxmlformats.org/officeDocument/2006/relationships/image" Target="../media/image132.emf"/><Relationship Id="rId7" Type="http://schemas.openxmlformats.org/officeDocument/2006/relationships/image" Target="../media/image133.emf"/><Relationship Id="rId8" Type="http://schemas.openxmlformats.org/officeDocument/2006/relationships/image" Target="../media/image134.emf"/><Relationship Id="rId9" Type="http://schemas.openxmlformats.org/officeDocument/2006/relationships/image" Target="../media/image13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5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emf"/><Relationship Id="rId4" Type="http://schemas.openxmlformats.org/officeDocument/2006/relationships/image" Target="../media/image136.emf"/><Relationship Id="rId5" Type="http://schemas.openxmlformats.org/officeDocument/2006/relationships/image" Target="../media/image137.emf"/><Relationship Id="rId6" Type="http://schemas.openxmlformats.org/officeDocument/2006/relationships/image" Target="../media/image138.emf"/><Relationship Id="rId7" Type="http://schemas.openxmlformats.org/officeDocument/2006/relationships/image" Target="../media/image139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9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emf"/><Relationship Id="rId4" Type="http://schemas.openxmlformats.org/officeDocument/2006/relationships/image" Target="../media/image142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0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emf"/><Relationship Id="rId3" Type="http://schemas.openxmlformats.org/officeDocument/2006/relationships/image" Target="../media/image143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emf"/><Relationship Id="rId4" Type="http://schemas.openxmlformats.org/officeDocument/2006/relationships/image" Target="../media/image145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3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6.emf"/><Relationship Id="rId3" Type="http://schemas.openxmlformats.org/officeDocument/2006/relationships/image" Target="../media/image14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8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emf"/><Relationship Id="rId4" Type="http://schemas.openxmlformats.org/officeDocument/2006/relationships/image" Target="../media/image15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9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2.em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3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4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5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067042" y="1361780"/>
            <a:ext cx="5017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+mj-lt"/>
              </a:rPr>
              <a:t>                      Misak Sargsian</a:t>
            </a:r>
          </a:p>
          <a:p>
            <a:r>
              <a:rPr lang="en-US" sz="2400" dirty="0" smtClean="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+mj-lt"/>
              </a:rPr>
              <a:t>Florida International University, Miami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5658" y="160300"/>
            <a:ext cx="8472757" cy="1015663"/>
          </a:xfrm>
          <a:prstGeom prst="rect">
            <a:avLst/>
          </a:prstGeom>
          <a:solidFill>
            <a:srgbClr val="0000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Protons in High Density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Neutron Matter</a:t>
            </a:r>
            <a:endParaRPr lang="en-US" sz="2800" b="1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  <a:p>
            <a:r>
              <a:rPr lang="en-US" sz="2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       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853" y="2346437"/>
            <a:ext cx="1320800" cy="11460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19825" y="5119988"/>
            <a:ext cx="2331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lang="en-US" dirty="0" smtClean="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Chalkboard"/>
                <a:cs typeface="Chalkboard"/>
              </a:rPr>
              <a:t>18-21, 2013 Yerevan  </a:t>
            </a:r>
            <a:endParaRPr lang="en-US" dirty="0" smtClean="0">
              <a:ln>
                <a:solidFill>
                  <a:srgbClr val="FFFFFF"/>
                </a:solidFill>
              </a:ln>
              <a:solidFill>
                <a:schemeClr val="bg1"/>
              </a:solidFill>
              <a:latin typeface="Chalkboard"/>
              <a:cs typeface="Chalkboar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4515" y="4686212"/>
            <a:ext cx="683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lang="en-US" dirty="0" smtClean="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Chalkboard"/>
                <a:cs typeface="Chalkboard"/>
              </a:rPr>
              <a:t>The Modern Physics of Compact Stars and Relativistic Gravity </a:t>
            </a:r>
            <a:r>
              <a:rPr lang="en-US" dirty="0" smtClean="0">
                <a:ln>
                  <a:solidFill>
                    <a:srgbClr val="FFFFFF"/>
                  </a:solidFill>
                </a:ln>
                <a:solidFill>
                  <a:schemeClr val="bg1"/>
                </a:solidFill>
                <a:latin typeface="Chalkboard"/>
                <a:cs typeface="Chalkboard"/>
              </a:rPr>
              <a:t>  </a:t>
            </a:r>
            <a:endParaRPr lang="en-US" dirty="0" smtClean="0">
              <a:ln>
                <a:solidFill>
                  <a:srgbClr val="FFFFFF"/>
                </a:solidFill>
              </a:ln>
              <a:solidFill>
                <a:schemeClr val="bg1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213915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" y="781050"/>
            <a:ext cx="819531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781178"/>
            <a:ext cx="246888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Rectangle 3"/>
          <p:cNvSpPr>
            <a:spLocks/>
          </p:cNvSpPr>
          <p:nvPr/>
        </p:nvSpPr>
        <p:spPr bwMode="auto">
          <a:xfrm>
            <a:off x="2120265" y="185357"/>
            <a:ext cx="2445760" cy="276999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Brookhaven Experiment </a:t>
            </a:r>
          </a:p>
        </p:txBody>
      </p:sp>
      <p:sp>
        <p:nvSpPr>
          <p:cNvPr id="74756" name="Rectangle 4"/>
          <p:cNvSpPr>
            <a:spLocks/>
          </p:cNvSpPr>
          <p:nvPr/>
        </p:nvSpPr>
        <p:spPr bwMode="auto">
          <a:xfrm>
            <a:off x="2897505" y="2719007"/>
            <a:ext cx="2064668" cy="276999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Theoretical Analysis</a:t>
            </a:r>
          </a:p>
        </p:txBody>
      </p:sp>
      <p:sp>
        <p:nvSpPr>
          <p:cNvPr id="74757" name="Rectangle 5"/>
          <p:cNvSpPr>
            <a:spLocks/>
          </p:cNvSpPr>
          <p:nvPr/>
        </p:nvSpPr>
        <p:spPr bwMode="auto">
          <a:xfrm>
            <a:off x="7115187" y="206604"/>
            <a:ext cx="169621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rgbClr val="00FF00"/>
                </a:solidFill>
                <a:ea typeface="ＭＳ Ｐゴシック" charset="0"/>
                <a:cs typeface="Gill Sans" charset="0"/>
              </a:rPr>
              <a:t>A. Tang et al,  PRL 2003</a:t>
            </a:r>
          </a:p>
        </p:txBody>
      </p:sp>
      <p:sp>
        <p:nvSpPr>
          <p:cNvPr id="74758" name="Rectangle 6"/>
          <p:cNvSpPr>
            <a:spLocks/>
          </p:cNvSpPr>
          <p:nvPr/>
        </p:nvSpPr>
        <p:spPr bwMode="auto">
          <a:xfrm>
            <a:off x="6713697" y="2632532"/>
            <a:ext cx="205371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 err="1">
                <a:solidFill>
                  <a:srgbClr val="00FF00"/>
                </a:solidFill>
                <a:ea typeface="ＭＳ Ｐゴシック" charset="0"/>
                <a:cs typeface="Gill Sans" charset="0"/>
              </a:rPr>
              <a:t>Piasetzky</a:t>
            </a:r>
            <a:r>
              <a:rPr lang="en-US" sz="1400" dirty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, MS, Frankfurt,</a:t>
            </a:r>
          </a:p>
          <a:p>
            <a:r>
              <a:rPr lang="en-US" sz="1400" dirty="0" err="1">
                <a:solidFill>
                  <a:srgbClr val="00FF00"/>
                </a:solidFill>
                <a:ea typeface="ＭＳ Ｐゴシック" charset="0"/>
                <a:cs typeface="Gill Sans" charset="0"/>
              </a:rPr>
              <a:t>Strikman</a:t>
            </a:r>
            <a:r>
              <a:rPr lang="en-US" sz="1400" dirty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, Watson  PRL 2007</a:t>
            </a:r>
          </a:p>
        </p:txBody>
      </p:sp>
      <p:pic>
        <p:nvPicPr>
          <p:cNvPr id="7475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652" y="1866900"/>
            <a:ext cx="41962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3228975"/>
            <a:ext cx="2743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967" y="4314825"/>
            <a:ext cx="763666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2" name="Rectangle 10"/>
          <p:cNvSpPr>
            <a:spLocks/>
          </p:cNvSpPr>
          <p:nvPr/>
        </p:nvSpPr>
        <p:spPr bwMode="auto">
          <a:xfrm>
            <a:off x="4043363" y="3295650"/>
            <a:ext cx="5052060" cy="857250"/>
          </a:xfrm>
          <a:prstGeom prst="rect">
            <a:avLst/>
          </a:prstGeom>
          <a:solidFill>
            <a:srgbClr val="004080"/>
          </a:solidFill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</a:tabLst>
            </a:pPr>
            <a:r>
              <a:rPr lang="en-US" sz="2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relative probability of finding pn SRC  in the  </a:t>
            </a:r>
            <a:r>
              <a:rPr lang="ja-JP" altLang="en-US" sz="2000">
                <a:solidFill>
                  <a:srgbClr val="FFFFFF"/>
                </a:solidFill>
                <a:latin typeface="Arial"/>
                <a:ea typeface="ＭＳ Ｐゴシック" charset="0"/>
                <a:cs typeface="Chalkboard" charset="0"/>
                <a:sym typeface="Chalkboard" charset="0"/>
              </a:rPr>
              <a:t>“</a:t>
            </a:r>
            <a:r>
              <a:rPr lang="en-US" sz="2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pX</a:t>
            </a:r>
            <a:r>
              <a:rPr lang="ja-JP" altLang="en-US" sz="2000">
                <a:solidFill>
                  <a:srgbClr val="FFFFFF"/>
                </a:solidFill>
                <a:latin typeface="Arial"/>
                <a:ea typeface="ＭＳ Ｐゴシック" charset="0"/>
                <a:cs typeface="Chalkboard" charset="0"/>
                <a:sym typeface="Chalkboard" charset="0"/>
              </a:rPr>
              <a:t>”</a:t>
            </a:r>
            <a:r>
              <a:rPr lang="en-US" sz="2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 configuration that contains a proton  with </a:t>
            </a:r>
          </a:p>
        </p:txBody>
      </p:sp>
      <p:pic>
        <p:nvPicPr>
          <p:cNvPr id="7476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472" y="3838575"/>
            <a:ext cx="135016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42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 animBg="1" autoUpdateAnimBg="0"/>
      <p:bldP spid="74758" grpId="0" autoUpdateAnimBg="0"/>
      <p:bldP spid="74762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247653"/>
            <a:ext cx="3429000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57328"/>
            <a:ext cx="614934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Rectangle 3"/>
          <p:cNvSpPr>
            <a:spLocks/>
          </p:cNvSpPr>
          <p:nvPr/>
        </p:nvSpPr>
        <p:spPr bwMode="auto">
          <a:xfrm>
            <a:off x="92869" y="3257550"/>
            <a:ext cx="894969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buSzPct val="108000"/>
              <a:buFontTx/>
              <a:buBlip>
                <a:blip r:embed="rId4"/>
              </a:buBlip>
            </a:pPr>
            <a:r>
              <a:rPr lang="en-US" sz="2000" dirty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 </a:t>
            </a:r>
            <a:r>
              <a:rPr lang="en-US" sz="2000" dirty="0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92</a:t>
            </a:r>
            <a:r>
              <a:rPr lang="en-US" sz="2000" dirty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% of the time two-nucleon </a:t>
            </a:r>
            <a:r>
              <a:rPr lang="en-US" sz="2000" dirty="0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correlations are proton and neutron</a:t>
            </a:r>
            <a:endParaRPr lang="en-US" sz="2000" dirty="0">
              <a:solidFill>
                <a:srgbClr val="FFFFFF"/>
              </a:solidFill>
              <a:ea typeface="ＭＳ Ｐゴシック" charset="0"/>
              <a:cs typeface="Gill Sans" charset="0"/>
            </a:endParaRPr>
          </a:p>
        </p:txBody>
      </p:sp>
      <p:sp>
        <p:nvSpPr>
          <p:cNvPr id="75781" name="Rectangle 5"/>
          <p:cNvSpPr>
            <a:spLocks/>
          </p:cNvSpPr>
          <p:nvPr/>
        </p:nvSpPr>
        <p:spPr bwMode="auto">
          <a:xfrm>
            <a:off x="145733" y="4467225"/>
            <a:ext cx="82867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buSzPct val="108000"/>
              <a:buFontTx/>
              <a:buBlip>
                <a:blip r:embed="rId4"/>
              </a:buBlip>
            </a:pPr>
            <a:r>
              <a:rPr lang="en-US" dirty="0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 </a:t>
            </a:r>
            <a:r>
              <a:rPr lang="en-US" sz="2000" dirty="0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at </a:t>
            </a:r>
            <a:r>
              <a:rPr lang="en-US" sz="2000" dirty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most 4% of the time proton-proton or neutron-neutron</a:t>
            </a:r>
          </a:p>
        </p:txBody>
      </p:sp>
      <p:sp>
        <p:nvSpPr>
          <p:cNvPr id="6" name="Rectangle 3"/>
          <p:cNvSpPr>
            <a:spLocks/>
          </p:cNvSpPr>
          <p:nvPr/>
        </p:nvSpPr>
        <p:spPr bwMode="auto">
          <a:xfrm>
            <a:off x="6055678" y="217492"/>
            <a:ext cx="2986881" cy="95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buSzPct val="108000"/>
            </a:pPr>
            <a:r>
              <a:rPr lang="en-US" sz="2000" dirty="0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Expected: (Wigner counting)</a:t>
            </a:r>
          </a:p>
          <a:p>
            <a:pPr>
              <a:buSzPct val="108000"/>
            </a:pPr>
            <a:r>
              <a:rPr lang="en-US" sz="2000" dirty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pn</a:t>
            </a:r>
            <a:r>
              <a:rPr lang="en-US" sz="2000" dirty="0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 = 2/3,  </a:t>
            </a:r>
            <a:r>
              <a:rPr lang="en-US" sz="2000" dirty="0" err="1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pp</a:t>
            </a:r>
            <a:r>
              <a:rPr lang="en-US" sz="2000" dirty="0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 = 1/3</a:t>
            </a:r>
          </a:p>
          <a:p>
            <a:pPr>
              <a:buSzPct val="108000"/>
            </a:pPr>
            <a:endParaRPr lang="en-US" sz="2000" dirty="0">
              <a:solidFill>
                <a:srgbClr val="FFFFFF"/>
              </a:solidFill>
              <a:ea typeface="ＭＳ Ｐゴシック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40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AutoShape 1"/>
          <p:cNvSpPr>
            <a:spLocks/>
          </p:cNvSpPr>
          <p:nvPr/>
        </p:nvSpPr>
        <p:spPr bwMode="auto">
          <a:xfrm>
            <a:off x="2068830" y="127635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02" name="AutoShape 2"/>
          <p:cNvSpPr>
            <a:spLocks/>
          </p:cNvSpPr>
          <p:nvPr/>
        </p:nvSpPr>
        <p:spPr bwMode="auto">
          <a:xfrm>
            <a:off x="4206240" y="21717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03" name="AutoShape 3"/>
          <p:cNvSpPr>
            <a:spLocks/>
          </p:cNvSpPr>
          <p:nvPr/>
        </p:nvSpPr>
        <p:spPr bwMode="auto">
          <a:xfrm>
            <a:off x="2857500" y="1638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04" name="AutoShape 4"/>
          <p:cNvSpPr>
            <a:spLocks/>
          </p:cNvSpPr>
          <p:nvPr/>
        </p:nvSpPr>
        <p:spPr bwMode="auto">
          <a:xfrm>
            <a:off x="2857500" y="876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05" name="AutoShape 5"/>
          <p:cNvSpPr>
            <a:spLocks/>
          </p:cNvSpPr>
          <p:nvPr/>
        </p:nvSpPr>
        <p:spPr bwMode="auto">
          <a:xfrm>
            <a:off x="2366010" y="21717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06" name="AutoShape 6"/>
          <p:cNvSpPr>
            <a:spLocks/>
          </p:cNvSpPr>
          <p:nvPr/>
        </p:nvSpPr>
        <p:spPr bwMode="auto">
          <a:xfrm>
            <a:off x="3566160" y="127635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07" name="AutoShape 7"/>
          <p:cNvSpPr>
            <a:spLocks/>
          </p:cNvSpPr>
          <p:nvPr/>
        </p:nvSpPr>
        <p:spPr bwMode="auto">
          <a:xfrm>
            <a:off x="3074670" y="1743075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08" name="AutoShape 8"/>
          <p:cNvSpPr>
            <a:spLocks/>
          </p:cNvSpPr>
          <p:nvPr/>
        </p:nvSpPr>
        <p:spPr bwMode="auto">
          <a:xfrm>
            <a:off x="4206240" y="876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09" name="AutoShape 9"/>
          <p:cNvSpPr>
            <a:spLocks/>
          </p:cNvSpPr>
          <p:nvPr/>
        </p:nvSpPr>
        <p:spPr bwMode="auto">
          <a:xfrm>
            <a:off x="2720340" y="27051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0" name="AutoShape 10"/>
          <p:cNvSpPr>
            <a:spLocks/>
          </p:cNvSpPr>
          <p:nvPr/>
        </p:nvSpPr>
        <p:spPr bwMode="auto">
          <a:xfrm>
            <a:off x="4297680" y="1638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1" name="AutoShape 11"/>
          <p:cNvSpPr>
            <a:spLocks/>
          </p:cNvSpPr>
          <p:nvPr/>
        </p:nvSpPr>
        <p:spPr bwMode="auto">
          <a:xfrm>
            <a:off x="3406140" y="24384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2" name="AutoShape 12"/>
          <p:cNvSpPr>
            <a:spLocks/>
          </p:cNvSpPr>
          <p:nvPr/>
        </p:nvSpPr>
        <p:spPr bwMode="auto">
          <a:xfrm>
            <a:off x="1531620" y="184785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3" name="AutoShape 13"/>
          <p:cNvSpPr>
            <a:spLocks/>
          </p:cNvSpPr>
          <p:nvPr/>
        </p:nvSpPr>
        <p:spPr bwMode="auto">
          <a:xfrm>
            <a:off x="3017520" y="3028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4" name="AutoShape 14"/>
          <p:cNvSpPr>
            <a:spLocks/>
          </p:cNvSpPr>
          <p:nvPr/>
        </p:nvSpPr>
        <p:spPr bwMode="auto">
          <a:xfrm>
            <a:off x="3703320" y="26860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5" name="AutoShape 15"/>
          <p:cNvSpPr>
            <a:spLocks/>
          </p:cNvSpPr>
          <p:nvPr/>
        </p:nvSpPr>
        <p:spPr bwMode="auto">
          <a:xfrm>
            <a:off x="4503420" y="250507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6" name="AutoShape 16"/>
          <p:cNvSpPr>
            <a:spLocks/>
          </p:cNvSpPr>
          <p:nvPr/>
        </p:nvSpPr>
        <p:spPr bwMode="auto">
          <a:xfrm>
            <a:off x="3268980" y="199072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7" name="AutoShape 17"/>
          <p:cNvSpPr>
            <a:spLocks/>
          </p:cNvSpPr>
          <p:nvPr/>
        </p:nvSpPr>
        <p:spPr bwMode="auto">
          <a:xfrm>
            <a:off x="2663190" y="24193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8" name="AutoShape 18"/>
          <p:cNvSpPr>
            <a:spLocks/>
          </p:cNvSpPr>
          <p:nvPr/>
        </p:nvSpPr>
        <p:spPr bwMode="auto">
          <a:xfrm>
            <a:off x="3268980" y="1885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19" name="AutoShape 19"/>
          <p:cNvSpPr>
            <a:spLocks/>
          </p:cNvSpPr>
          <p:nvPr/>
        </p:nvSpPr>
        <p:spPr bwMode="auto">
          <a:xfrm>
            <a:off x="4594860" y="1885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20" name="AutoShape 20"/>
          <p:cNvSpPr>
            <a:spLocks/>
          </p:cNvSpPr>
          <p:nvPr/>
        </p:nvSpPr>
        <p:spPr bwMode="auto">
          <a:xfrm>
            <a:off x="3863340" y="152400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21" name="AutoShape 21"/>
          <p:cNvSpPr>
            <a:spLocks/>
          </p:cNvSpPr>
          <p:nvPr/>
        </p:nvSpPr>
        <p:spPr bwMode="auto">
          <a:xfrm>
            <a:off x="4503420" y="1123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22" name="AutoShape 22"/>
          <p:cNvSpPr>
            <a:spLocks/>
          </p:cNvSpPr>
          <p:nvPr/>
        </p:nvSpPr>
        <p:spPr bwMode="auto">
          <a:xfrm>
            <a:off x="3154680" y="1123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23" name="AutoShape 23"/>
          <p:cNvSpPr>
            <a:spLocks/>
          </p:cNvSpPr>
          <p:nvPr/>
        </p:nvSpPr>
        <p:spPr bwMode="auto">
          <a:xfrm>
            <a:off x="2366010" y="152400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24" name="AutoShape 24"/>
          <p:cNvSpPr>
            <a:spLocks/>
          </p:cNvSpPr>
          <p:nvPr/>
        </p:nvSpPr>
        <p:spPr bwMode="auto">
          <a:xfrm>
            <a:off x="1828800" y="209550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25" name="Line 25"/>
          <p:cNvSpPr>
            <a:spLocks noChangeShapeType="1"/>
          </p:cNvSpPr>
          <p:nvPr/>
        </p:nvSpPr>
        <p:spPr bwMode="auto">
          <a:xfrm flipH="1">
            <a:off x="3486150" y="1762125"/>
            <a:ext cx="0" cy="323850"/>
          </a:xfrm>
          <a:prstGeom prst="line">
            <a:avLst/>
          </a:prstGeom>
          <a:noFill/>
          <a:ln w="38100" cap="flat">
            <a:solidFill>
              <a:srgbClr val="0080FF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26" name="Line 26"/>
          <p:cNvSpPr>
            <a:spLocks noChangeShapeType="1"/>
          </p:cNvSpPr>
          <p:nvPr/>
        </p:nvSpPr>
        <p:spPr bwMode="auto">
          <a:xfrm rot="10800000" flipH="1">
            <a:off x="3486150" y="2238378"/>
            <a:ext cx="11430" cy="314325"/>
          </a:xfrm>
          <a:prstGeom prst="line">
            <a:avLst/>
          </a:prstGeom>
          <a:noFill/>
          <a:ln w="38100" cap="flat">
            <a:solidFill>
              <a:srgbClr val="0080FF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27" name="Line 27"/>
          <p:cNvSpPr>
            <a:spLocks noChangeShapeType="1"/>
          </p:cNvSpPr>
          <p:nvPr/>
        </p:nvSpPr>
        <p:spPr bwMode="auto">
          <a:xfrm rot="10800000">
            <a:off x="-857250" y="1285878"/>
            <a:ext cx="2023110" cy="9525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28" name="Line 28"/>
          <p:cNvSpPr>
            <a:spLocks noChangeShapeType="1"/>
          </p:cNvSpPr>
          <p:nvPr/>
        </p:nvSpPr>
        <p:spPr bwMode="auto">
          <a:xfrm flipH="1">
            <a:off x="1804512" y="114303"/>
            <a:ext cx="2698908" cy="1170385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29" name="Line 29"/>
          <p:cNvSpPr>
            <a:spLocks noChangeShapeType="1"/>
          </p:cNvSpPr>
          <p:nvPr/>
        </p:nvSpPr>
        <p:spPr bwMode="auto">
          <a:xfrm>
            <a:off x="1851660" y="1295400"/>
            <a:ext cx="1531620" cy="74176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dash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30" name="Line 30"/>
          <p:cNvSpPr>
            <a:spLocks noChangeShapeType="1"/>
          </p:cNvSpPr>
          <p:nvPr/>
        </p:nvSpPr>
        <p:spPr bwMode="auto">
          <a:xfrm>
            <a:off x="1131570" y="1285875"/>
            <a:ext cx="697230" cy="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31" name="Oval 31"/>
          <p:cNvSpPr>
            <a:spLocks/>
          </p:cNvSpPr>
          <p:nvPr/>
        </p:nvSpPr>
        <p:spPr bwMode="auto">
          <a:xfrm>
            <a:off x="1771650" y="1209678"/>
            <a:ext cx="171450" cy="16192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32" name="AutoShape 32"/>
          <p:cNvSpPr>
            <a:spLocks/>
          </p:cNvSpPr>
          <p:nvPr/>
        </p:nvSpPr>
        <p:spPr bwMode="auto">
          <a:xfrm>
            <a:off x="7360920" y="199072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8000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33" name="AutoShape 33"/>
          <p:cNvSpPr>
            <a:spLocks/>
          </p:cNvSpPr>
          <p:nvPr/>
        </p:nvSpPr>
        <p:spPr bwMode="auto">
          <a:xfrm>
            <a:off x="7063740" y="1781175"/>
            <a:ext cx="1051560" cy="7620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8000FF">
              <a:alpha val="45149"/>
            </a:srgb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34" name="AutoShape 34"/>
          <p:cNvSpPr>
            <a:spLocks/>
          </p:cNvSpPr>
          <p:nvPr/>
        </p:nvSpPr>
        <p:spPr bwMode="auto">
          <a:xfrm>
            <a:off x="3154680" y="450532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6835" name="AutoShape 35"/>
          <p:cNvSpPr>
            <a:spLocks/>
          </p:cNvSpPr>
          <p:nvPr/>
        </p:nvSpPr>
        <p:spPr bwMode="auto">
          <a:xfrm>
            <a:off x="2857500" y="4257675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76836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" y="876303"/>
            <a:ext cx="41148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37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71453"/>
            <a:ext cx="41148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38" name="Picture 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220" y="1228728"/>
            <a:ext cx="41148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39" name="Picture 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390" y="4657728"/>
            <a:ext cx="48006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40" name="Rectangle 40"/>
          <p:cNvSpPr>
            <a:spLocks/>
          </p:cNvSpPr>
          <p:nvPr/>
        </p:nvSpPr>
        <p:spPr bwMode="auto">
          <a:xfrm>
            <a:off x="4121944" y="4214431"/>
            <a:ext cx="16447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ＭＳ Ｐゴシック" charset="0"/>
                <a:cs typeface="Gill Sans" charset="0"/>
              </a:rPr>
              <a:t>neutron rate 92%</a:t>
            </a:r>
          </a:p>
        </p:txBody>
      </p:sp>
      <p:sp>
        <p:nvSpPr>
          <p:cNvPr id="76841" name="Rectangle 41"/>
          <p:cNvSpPr>
            <a:spLocks/>
          </p:cNvSpPr>
          <p:nvPr/>
        </p:nvSpPr>
        <p:spPr bwMode="auto">
          <a:xfrm>
            <a:off x="6906578" y="2719006"/>
            <a:ext cx="6438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ＭＳ Ｐゴシック" charset="0"/>
                <a:cs typeface="Gill Sans" charset="0"/>
              </a:rPr>
              <a:t>proton</a:t>
            </a:r>
          </a:p>
        </p:txBody>
      </p:sp>
      <p:sp>
        <p:nvSpPr>
          <p:cNvPr id="76842" name="Rectangle 42"/>
          <p:cNvSpPr>
            <a:spLocks/>
          </p:cNvSpPr>
          <p:nvPr/>
        </p:nvSpPr>
        <p:spPr bwMode="auto">
          <a:xfrm>
            <a:off x="1390416" y="3079750"/>
            <a:ext cx="828199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Gill Sans" charset="0"/>
              </a:rPr>
              <a:t>Carbon</a:t>
            </a:r>
            <a:endParaRPr lang="en-US" dirty="0">
              <a:solidFill>
                <a:srgbClr val="FF0000"/>
              </a:solidFill>
              <a:ea typeface="ＭＳ Ｐゴシック" charset="0"/>
              <a:cs typeface="Gill Sans" charset="0"/>
            </a:endParaRPr>
          </a:p>
        </p:txBody>
      </p:sp>
      <p:sp>
        <p:nvSpPr>
          <p:cNvPr id="76843" name="Rectangle 43"/>
          <p:cNvSpPr>
            <a:spLocks/>
          </p:cNvSpPr>
          <p:nvPr/>
        </p:nvSpPr>
        <p:spPr bwMode="auto">
          <a:xfrm>
            <a:off x="1265878" y="5214556"/>
            <a:ext cx="37574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ＭＳ Ｐゴシック" charset="0"/>
                <a:cs typeface="Gill Sans" charset="0"/>
              </a:rPr>
              <a:t>calculated upper limit of proton rate 4%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32524" y="212698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</a:t>
            </a:r>
            <a:r>
              <a:rPr lang="en-US" dirty="0" err="1" smtClean="0">
                <a:solidFill>
                  <a:srgbClr val="FF0000"/>
                </a:solidFill>
              </a:rPr>
              <a:t>+A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pp</a:t>
            </a:r>
            <a:r>
              <a:rPr lang="en-US" dirty="0" smtClean="0">
                <a:solidFill>
                  <a:srgbClr val="FF0000"/>
                </a:solidFill>
              </a:rPr>
              <a:t> (90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 cm)+ n + X at BNL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6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AutoShape 1"/>
          <p:cNvSpPr>
            <a:spLocks/>
          </p:cNvSpPr>
          <p:nvPr/>
        </p:nvSpPr>
        <p:spPr bwMode="auto">
          <a:xfrm>
            <a:off x="2068830" y="127635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26" name="AutoShape 2"/>
          <p:cNvSpPr>
            <a:spLocks/>
          </p:cNvSpPr>
          <p:nvPr/>
        </p:nvSpPr>
        <p:spPr bwMode="auto">
          <a:xfrm>
            <a:off x="4206240" y="21717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27" name="AutoShape 3"/>
          <p:cNvSpPr>
            <a:spLocks/>
          </p:cNvSpPr>
          <p:nvPr/>
        </p:nvSpPr>
        <p:spPr bwMode="auto">
          <a:xfrm>
            <a:off x="2857500" y="1638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28" name="AutoShape 4"/>
          <p:cNvSpPr>
            <a:spLocks/>
          </p:cNvSpPr>
          <p:nvPr/>
        </p:nvSpPr>
        <p:spPr bwMode="auto">
          <a:xfrm>
            <a:off x="2857500" y="876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29" name="AutoShape 5"/>
          <p:cNvSpPr>
            <a:spLocks/>
          </p:cNvSpPr>
          <p:nvPr/>
        </p:nvSpPr>
        <p:spPr bwMode="auto">
          <a:xfrm>
            <a:off x="2366010" y="21717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30" name="AutoShape 6"/>
          <p:cNvSpPr>
            <a:spLocks/>
          </p:cNvSpPr>
          <p:nvPr/>
        </p:nvSpPr>
        <p:spPr bwMode="auto">
          <a:xfrm>
            <a:off x="3566160" y="127635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31" name="AutoShape 7"/>
          <p:cNvSpPr>
            <a:spLocks/>
          </p:cNvSpPr>
          <p:nvPr/>
        </p:nvSpPr>
        <p:spPr bwMode="auto">
          <a:xfrm>
            <a:off x="3074670" y="1743075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32" name="AutoShape 8"/>
          <p:cNvSpPr>
            <a:spLocks/>
          </p:cNvSpPr>
          <p:nvPr/>
        </p:nvSpPr>
        <p:spPr bwMode="auto">
          <a:xfrm>
            <a:off x="4206240" y="876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33" name="AutoShape 9"/>
          <p:cNvSpPr>
            <a:spLocks/>
          </p:cNvSpPr>
          <p:nvPr/>
        </p:nvSpPr>
        <p:spPr bwMode="auto">
          <a:xfrm>
            <a:off x="2720340" y="27051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34" name="AutoShape 10"/>
          <p:cNvSpPr>
            <a:spLocks/>
          </p:cNvSpPr>
          <p:nvPr/>
        </p:nvSpPr>
        <p:spPr bwMode="auto">
          <a:xfrm>
            <a:off x="4297680" y="1638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35" name="AutoShape 11"/>
          <p:cNvSpPr>
            <a:spLocks/>
          </p:cNvSpPr>
          <p:nvPr/>
        </p:nvSpPr>
        <p:spPr bwMode="auto">
          <a:xfrm>
            <a:off x="3406140" y="24384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36" name="AutoShape 12"/>
          <p:cNvSpPr>
            <a:spLocks/>
          </p:cNvSpPr>
          <p:nvPr/>
        </p:nvSpPr>
        <p:spPr bwMode="auto">
          <a:xfrm>
            <a:off x="1531620" y="184785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37" name="AutoShape 13"/>
          <p:cNvSpPr>
            <a:spLocks/>
          </p:cNvSpPr>
          <p:nvPr/>
        </p:nvSpPr>
        <p:spPr bwMode="auto">
          <a:xfrm>
            <a:off x="3017520" y="3028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38" name="AutoShape 14"/>
          <p:cNvSpPr>
            <a:spLocks/>
          </p:cNvSpPr>
          <p:nvPr/>
        </p:nvSpPr>
        <p:spPr bwMode="auto">
          <a:xfrm>
            <a:off x="3703320" y="26860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39" name="AutoShape 15"/>
          <p:cNvSpPr>
            <a:spLocks/>
          </p:cNvSpPr>
          <p:nvPr/>
        </p:nvSpPr>
        <p:spPr bwMode="auto">
          <a:xfrm>
            <a:off x="4503420" y="250507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40" name="AutoShape 16"/>
          <p:cNvSpPr>
            <a:spLocks/>
          </p:cNvSpPr>
          <p:nvPr/>
        </p:nvSpPr>
        <p:spPr bwMode="auto">
          <a:xfrm>
            <a:off x="3268980" y="199072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41" name="AutoShape 17"/>
          <p:cNvSpPr>
            <a:spLocks/>
          </p:cNvSpPr>
          <p:nvPr/>
        </p:nvSpPr>
        <p:spPr bwMode="auto">
          <a:xfrm>
            <a:off x="2663190" y="24193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42" name="AutoShape 18"/>
          <p:cNvSpPr>
            <a:spLocks/>
          </p:cNvSpPr>
          <p:nvPr/>
        </p:nvSpPr>
        <p:spPr bwMode="auto">
          <a:xfrm>
            <a:off x="3268980" y="1885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43" name="AutoShape 19"/>
          <p:cNvSpPr>
            <a:spLocks/>
          </p:cNvSpPr>
          <p:nvPr/>
        </p:nvSpPr>
        <p:spPr bwMode="auto">
          <a:xfrm>
            <a:off x="4594860" y="1885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44" name="AutoShape 20"/>
          <p:cNvSpPr>
            <a:spLocks/>
          </p:cNvSpPr>
          <p:nvPr/>
        </p:nvSpPr>
        <p:spPr bwMode="auto">
          <a:xfrm>
            <a:off x="3863340" y="152400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45" name="AutoShape 21"/>
          <p:cNvSpPr>
            <a:spLocks/>
          </p:cNvSpPr>
          <p:nvPr/>
        </p:nvSpPr>
        <p:spPr bwMode="auto">
          <a:xfrm>
            <a:off x="4503420" y="1123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46" name="AutoShape 22"/>
          <p:cNvSpPr>
            <a:spLocks/>
          </p:cNvSpPr>
          <p:nvPr/>
        </p:nvSpPr>
        <p:spPr bwMode="auto">
          <a:xfrm>
            <a:off x="3154680" y="1123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47" name="AutoShape 23"/>
          <p:cNvSpPr>
            <a:spLocks/>
          </p:cNvSpPr>
          <p:nvPr/>
        </p:nvSpPr>
        <p:spPr bwMode="auto">
          <a:xfrm>
            <a:off x="2366010" y="152400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48" name="AutoShape 24"/>
          <p:cNvSpPr>
            <a:spLocks/>
          </p:cNvSpPr>
          <p:nvPr/>
        </p:nvSpPr>
        <p:spPr bwMode="auto">
          <a:xfrm>
            <a:off x="1828800" y="209550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49" name="Line 25"/>
          <p:cNvSpPr>
            <a:spLocks noChangeShapeType="1"/>
          </p:cNvSpPr>
          <p:nvPr/>
        </p:nvSpPr>
        <p:spPr bwMode="auto">
          <a:xfrm flipH="1">
            <a:off x="3486150" y="1762125"/>
            <a:ext cx="0" cy="323850"/>
          </a:xfrm>
          <a:prstGeom prst="line">
            <a:avLst/>
          </a:prstGeom>
          <a:noFill/>
          <a:ln w="38100" cap="flat">
            <a:solidFill>
              <a:srgbClr val="0080FF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50" name="Line 26"/>
          <p:cNvSpPr>
            <a:spLocks noChangeShapeType="1"/>
          </p:cNvSpPr>
          <p:nvPr/>
        </p:nvSpPr>
        <p:spPr bwMode="auto">
          <a:xfrm rot="10800000" flipH="1">
            <a:off x="3486150" y="2238378"/>
            <a:ext cx="11430" cy="314325"/>
          </a:xfrm>
          <a:prstGeom prst="line">
            <a:avLst/>
          </a:prstGeom>
          <a:noFill/>
          <a:ln w="38100" cap="flat">
            <a:solidFill>
              <a:srgbClr val="0080FF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51" name="Line 27"/>
          <p:cNvSpPr>
            <a:spLocks noChangeShapeType="1"/>
          </p:cNvSpPr>
          <p:nvPr/>
        </p:nvSpPr>
        <p:spPr bwMode="auto">
          <a:xfrm rot="10800000">
            <a:off x="-857250" y="1285878"/>
            <a:ext cx="2023110" cy="9525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52" name="Line 28"/>
          <p:cNvSpPr>
            <a:spLocks noChangeShapeType="1"/>
          </p:cNvSpPr>
          <p:nvPr/>
        </p:nvSpPr>
        <p:spPr bwMode="auto">
          <a:xfrm flipH="1">
            <a:off x="1804512" y="114303"/>
            <a:ext cx="2698908" cy="1170385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53" name="Line 29"/>
          <p:cNvSpPr>
            <a:spLocks noChangeShapeType="1"/>
          </p:cNvSpPr>
          <p:nvPr/>
        </p:nvSpPr>
        <p:spPr bwMode="auto">
          <a:xfrm>
            <a:off x="1851660" y="1295400"/>
            <a:ext cx="1531620" cy="74176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dash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54" name="Line 30"/>
          <p:cNvSpPr>
            <a:spLocks noChangeShapeType="1"/>
          </p:cNvSpPr>
          <p:nvPr/>
        </p:nvSpPr>
        <p:spPr bwMode="auto">
          <a:xfrm>
            <a:off x="1131570" y="1285875"/>
            <a:ext cx="697230" cy="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55" name="Oval 31"/>
          <p:cNvSpPr>
            <a:spLocks/>
          </p:cNvSpPr>
          <p:nvPr/>
        </p:nvSpPr>
        <p:spPr bwMode="auto">
          <a:xfrm>
            <a:off x="1771650" y="1209678"/>
            <a:ext cx="171450" cy="16192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56" name="AutoShape 32"/>
          <p:cNvSpPr>
            <a:spLocks/>
          </p:cNvSpPr>
          <p:nvPr/>
        </p:nvSpPr>
        <p:spPr bwMode="auto">
          <a:xfrm>
            <a:off x="7360920" y="199072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8000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57" name="AutoShape 33"/>
          <p:cNvSpPr>
            <a:spLocks/>
          </p:cNvSpPr>
          <p:nvPr/>
        </p:nvSpPr>
        <p:spPr bwMode="auto">
          <a:xfrm>
            <a:off x="7063740" y="1781175"/>
            <a:ext cx="1051560" cy="7620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8000FF">
              <a:alpha val="45149"/>
            </a:srgb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58" name="AutoShape 34"/>
          <p:cNvSpPr>
            <a:spLocks/>
          </p:cNvSpPr>
          <p:nvPr/>
        </p:nvSpPr>
        <p:spPr bwMode="auto">
          <a:xfrm>
            <a:off x="3154680" y="450532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7859" name="AutoShape 35"/>
          <p:cNvSpPr>
            <a:spLocks/>
          </p:cNvSpPr>
          <p:nvPr/>
        </p:nvSpPr>
        <p:spPr bwMode="auto">
          <a:xfrm>
            <a:off x="2857500" y="4257675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77860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" y="876303"/>
            <a:ext cx="41148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61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71453"/>
            <a:ext cx="41148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62" name="Picture 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220" y="1228728"/>
            <a:ext cx="41148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63" name="Picture 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390" y="4657728"/>
            <a:ext cx="48006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64" name="Rectangle 40"/>
          <p:cNvSpPr>
            <a:spLocks/>
          </p:cNvSpPr>
          <p:nvPr/>
        </p:nvSpPr>
        <p:spPr bwMode="auto">
          <a:xfrm>
            <a:off x="7252335" y="2688223"/>
            <a:ext cx="7868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ea typeface="ＭＳ Ｐゴシック" charset="0"/>
                <a:cs typeface="Gill Sans" charset="0"/>
              </a:rPr>
              <a:t>proton</a:t>
            </a:r>
          </a:p>
        </p:txBody>
      </p:sp>
      <p:sp>
        <p:nvSpPr>
          <p:cNvPr id="77865" name="Rectangle 41"/>
          <p:cNvSpPr>
            <a:spLocks/>
          </p:cNvSpPr>
          <p:nvPr/>
        </p:nvSpPr>
        <p:spPr bwMode="auto">
          <a:xfrm>
            <a:off x="3661896" y="4955173"/>
            <a:ext cx="18225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ea typeface="ＭＳ Ｐゴシック" charset="0"/>
                <a:cs typeface="Gill Sans" charset="0"/>
              </a:rPr>
              <a:t>neutron/proton</a:t>
            </a:r>
          </a:p>
        </p:txBody>
      </p:sp>
      <p:sp>
        <p:nvSpPr>
          <p:cNvPr id="77866" name="Rectangle 42"/>
          <p:cNvSpPr>
            <a:spLocks/>
          </p:cNvSpPr>
          <p:nvPr/>
        </p:nvSpPr>
        <p:spPr bwMode="auto">
          <a:xfrm>
            <a:off x="694381" y="830848"/>
            <a:ext cx="9546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ea typeface="ＭＳ Ｐゴシック" charset="0"/>
                <a:cs typeface="Gill Sans" charset="0"/>
              </a:rPr>
              <a:t>electron</a:t>
            </a:r>
          </a:p>
        </p:txBody>
      </p:sp>
      <p:sp>
        <p:nvSpPr>
          <p:cNvPr id="77867" name="Rectangle 43"/>
          <p:cNvSpPr>
            <a:spLocks/>
          </p:cNvSpPr>
          <p:nvPr/>
        </p:nvSpPr>
        <p:spPr bwMode="auto">
          <a:xfrm>
            <a:off x="2111702" y="364123"/>
            <a:ext cx="9546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ea typeface="ＭＳ Ｐゴシック" charset="0"/>
                <a:cs typeface="Gill Sans" charset="0"/>
              </a:rPr>
              <a:t>electron</a:t>
            </a:r>
          </a:p>
        </p:txBody>
      </p:sp>
      <p:sp>
        <p:nvSpPr>
          <p:cNvPr id="77868" name="Rectangle 44"/>
          <p:cNvSpPr>
            <a:spLocks/>
          </p:cNvSpPr>
          <p:nvPr/>
        </p:nvSpPr>
        <p:spPr bwMode="auto">
          <a:xfrm>
            <a:off x="5116354" y="100013"/>
            <a:ext cx="3794760" cy="39052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500">
                <a:solidFill>
                  <a:srgbClr val="0000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Jeferson Lab Experiment </a:t>
            </a:r>
          </a:p>
        </p:txBody>
      </p:sp>
      <p:sp>
        <p:nvSpPr>
          <p:cNvPr id="77869" name="Rectangle 45"/>
          <p:cNvSpPr>
            <a:spLocks/>
          </p:cNvSpPr>
          <p:nvPr/>
        </p:nvSpPr>
        <p:spPr bwMode="auto">
          <a:xfrm>
            <a:off x="5715009" y="657225"/>
            <a:ext cx="256643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594360" algn="l"/>
              </a:tabLst>
            </a:pPr>
            <a:r>
              <a:rPr lang="en-US" sz="2200">
                <a:solidFill>
                  <a:srgbClr val="008080"/>
                </a:solidFill>
                <a:ea typeface="ＭＳ Ｐゴシック" charset="0"/>
                <a:cs typeface="Gill Sans" charset="0"/>
              </a:rPr>
              <a:t>R. Shneor et al. PRL 07</a:t>
            </a:r>
          </a:p>
        </p:txBody>
      </p:sp>
      <p:pic>
        <p:nvPicPr>
          <p:cNvPr id="77870" name="Picture 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3429000"/>
            <a:ext cx="36347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71" name="Picture 4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790" y="4114800"/>
            <a:ext cx="390906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40715" y="5345668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 + A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</a:rPr>
              <a:t> e’ + p (&gt;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)+ n/p (300-600MeV) + 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0" name="Rectangle 42"/>
          <p:cNvSpPr>
            <a:spLocks/>
          </p:cNvSpPr>
          <p:nvPr/>
        </p:nvSpPr>
        <p:spPr bwMode="auto">
          <a:xfrm>
            <a:off x="1390416" y="3079750"/>
            <a:ext cx="828199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Gill Sans" charset="0"/>
              </a:rPr>
              <a:t>Carbon</a:t>
            </a:r>
            <a:endParaRPr lang="en-US" dirty="0">
              <a:solidFill>
                <a:srgbClr val="FF0000"/>
              </a:solidFill>
              <a:ea typeface="ＭＳ Ｐゴシック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9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6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68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6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6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6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6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6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  <p:bldP spid="77831" grpId="0" animBg="1"/>
      <p:bldP spid="77840" grpId="0" animBg="1"/>
      <p:bldP spid="77842" grpId="0" animBg="1"/>
      <p:bldP spid="77849" grpId="0" animBg="1"/>
      <p:bldP spid="77850" grpId="0" animBg="1"/>
      <p:bldP spid="77853" grpId="0" animBg="1"/>
      <p:bldP spid="77856" grpId="0" animBg="1"/>
      <p:bldP spid="77857" grpId="0" animBg="1"/>
      <p:bldP spid="77858" grpId="0" animBg="1"/>
      <p:bldP spid="778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iple-fig3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69" y="881795"/>
            <a:ext cx="6477000" cy="3922076"/>
          </a:xfrm>
          <a:prstGeom prst="rect">
            <a:avLst/>
          </a:prstGeom>
        </p:spPr>
      </p:pic>
      <p:sp>
        <p:nvSpPr>
          <p:cNvPr id="5" name="Rectangle 2"/>
          <p:cNvSpPr>
            <a:spLocks/>
          </p:cNvSpPr>
          <p:nvPr/>
        </p:nvSpPr>
        <p:spPr bwMode="auto">
          <a:xfrm>
            <a:off x="6212189" y="349479"/>
            <a:ext cx="190003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 err="1" smtClean="0">
                <a:solidFill>
                  <a:srgbClr val="000080"/>
                </a:solidFill>
                <a:ea typeface="ＭＳ Ｐゴシック" charset="0"/>
                <a:cs typeface="Gill Sans" charset="0"/>
              </a:rPr>
              <a:t>R.Shneor</a:t>
            </a:r>
            <a:r>
              <a:rPr lang="en-US" sz="1400" dirty="0" smtClean="0">
                <a:solidFill>
                  <a:srgbClr val="000080"/>
                </a:solidFill>
                <a:ea typeface="ＭＳ Ｐゴシック" charset="0"/>
                <a:cs typeface="Gill Sans" charset="0"/>
              </a:rPr>
              <a:t>, </a:t>
            </a:r>
            <a:r>
              <a:rPr lang="en-US" sz="1400" dirty="0">
                <a:solidFill>
                  <a:srgbClr val="000080"/>
                </a:solidFill>
                <a:ea typeface="ＭＳ Ｐゴシック" charset="0"/>
                <a:cs typeface="Gill Sans" charset="0"/>
              </a:rPr>
              <a:t>et al  </a:t>
            </a:r>
            <a:r>
              <a:rPr lang="en-US" sz="1400" dirty="0" smtClean="0">
                <a:solidFill>
                  <a:srgbClr val="000080"/>
                </a:solidFill>
                <a:ea typeface="ＭＳ Ｐゴシック" charset="0"/>
                <a:cs typeface="Gill Sans" charset="0"/>
              </a:rPr>
              <a:t>PRL </a:t>
            </a:r>
            <a:r>
              <a:rPr lang="en-US" sz="1400" dirty="0">
                <a:solidFill>
                  <a:srgbClr val="000080"/>
                </a:solidFill>
                <a:ea typeface="ＭＳ Ｐゴシック" charset="0"/>
                <a:cs typeface="Gill Sans" charset="0"/>
              </a:rPr>
              <a:t>, </a:t>
            </a:r>
            <a:r>
              <a:rPr lang="en-US" sz="1400" dirty="0" smtClean="0">
                <a:solidFill>
                  <a:srgbClr val="000080"/>
                </a:solidFill>
                <a:ea typeface="ＭＳ Ｐゴシック" charset="0"/>
                <a:cs typeface="Gill Sans" charset="0"/>
              </a:rPr>
              <a:t>2007</a:t>
            </a:r>
            <a:endParaRPr lang="en-US" sz="1400" dirty="0">
              <a:solidFill>
                <a:srgbClr val="000080"/>
              </a:solidFill>
              <a:ea typeface="ＭＳ Ｐゴシック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83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/>
          </p:cNvSpPr>
          <p:nvPr/>
        </p:nvSpPr>
        <p:spPr bwMode="auto">
          <a:xfrm>
            <a:off x="1995964" y="100013"/>
            <a:ext cx="3794760" cy="39052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500">
                <a:solidFill>
                  <a:srgbClr val="0000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Combined Analysis</a:t>
            </a:r>
          </a:p>
        </p:txBody>
      </p:sp>
      <p:sp>
        <p:nvSpPr>
          <p:cNvPr id="78850" name="Rectangle 2"/>
          <p:cNvSpPr>
            <a:spLocks/>
          </p:cNvSpPr>
          <p:nvPr/>
        </p:nvSpPr>
        <p:spPr bwMode="auto">
          <a:xfrm>
            <a:off x="6197918" y="349479"/>
            <a:ext cx="21610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 err="1">
                <a:solidFill>
                  <a:srgbClr val="00FF00"/>
                </a:solidFill>
                <a:ea typeface="ＭＳ Ｐゴシック" charset="0"/>
                <a:cs typeface="Gill Sans" charset="0"/>
              </a:rPr>
              <a:t>R.Subdei</a:t>
            </a:r>
            <a:r>
              <a:rPr lang="en-US" sz="1400" dirty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, et al  Science , 2008</a:t>
            </a:r>
          </a:p>
        </p:txBody>
      </p:sp>
      <p:sp>
        <p:nvSpPr>
          <p:cNvPr id="78852" name="Rectangle 4"/>
          <p:cNvSpPr>
            <a:spLocks/>
          </p:cNvSpPr>
          <p:nvPr/>
        </p:nvSpPr>
        <p:spPr bwMode="auto">
          <a:xfrm>
            <a:off x="6225001" y="1412962"/>
            <a:ext cx="2425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ea typeface="ＭＳ Ｐゴシック" charset="0"/>
                <a:cs typeface="Gill Sans" charset="0"/>
              </a:rPr>
              <a:t>pn</a:t>
            </a:r>
            <a:endParaRPr lang="en-US" dirty="0">
              <a:solidFill>
                <a:srgbClr val="FF0000"/>
              </a:solidFill>
              <a:ea typeface="ＭＳ Ｐゴシック" charset="0"/>
              <a:cs typeface="Gill Sans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862496" y="701555"/>
            <a:ext cx="6992679" cy="468092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1156675fig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74325" y="-257153"/>
            <a:ext cx="3934239" cy="66439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09997" y="1436045"/>
            <a:ext cx="51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pn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27315" y="3608303"/>
            <a:ext cx="51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pp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5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>
            <a:spLocks/>
          </p:cNvSpPr>
          <p:nvPr/>
        </p:nvSpPr>
        <p:spPr bwMode="auto">
          <a:xfrm>
            <a:off x="1995964" y="100013"/>
            <a:ext cx="3794760" cy="39052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27000" dist="76199" dir="2700000" algn="ctr" rotWithShape="0">
              <a:schemeClr val="bg2">
                <a:alpha val="75000"/>
              </a:schemeClr>
            </a:outerShdw>
          </a:effectLst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500">
                <a:solidFill>
                  <a:srgbClr val="0000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Combined Analysis</a:t>
            </a:r>
          </a:p>
        </p:txBody>
      </p:sp>
      <p:sp>
        <p:nvSpPr>
          <p:cNvPr id="79874" name="Rectangle 2"/>
          <p:cNvSpPr>
            <a:spLocks/>
          </p:cNvSpPr>
          <p:nvPr/>
        </p:nvSpPr>
        <p:spPr bwMode="auto">
          <a:xfrm>
            <a:off x="6197918" y="349479"/>
            <a:ext cx="21610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rgbClr val="00FF00"/>
                </a:solidFill>
                <a:ea typeface="ＭＳ Ｐゴシック" charset="0"/>
                <a:cs typeface="Gill Sans" charset="0"/>
              </a:rPr>
              <a:t>R.Subdei, et al  Science , 2008</a:t>
            </a:r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47" y="695328"/>
            <a:ext cx="6745128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148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42" y="247650"/>
            <a:ext cx="3776185" cy="565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Rectangle 3"/>
          <p:cNvSpPr>
            <a:spLocks/>
          </p:cNvSpPr>
          <p:nvPr/>
        </p:nvSpPr>
        <p:spPr bwMode="auto">
          <a:xfrm>
            <a:off x="194310" y="4928916"/>
            <a:ext cx="894969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buSzPct val="108000"/>
              <a:buFontTx/>
              <a:buBlip>
                <a:blip r:embed="rId3"/>
              </a:buBlip>
            </a:pPr>
            <a:r>
              <a:rPr lang="en-US" dirty="0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 </a:t>
            </a:r>
            <a:r>
              <a:rPr lang="en-US" sz="2000" dirty="0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short range correlations in the range of 250-600 MeV/c  are </a:t>
            </a:r>
            <a:r>
              <a:rPr lang="en-US" sz="2000" dirty="0" err="1" smtClean="0">
                <a:solidFill>
                  <a:srgbClr val="FF0000"/>
                </a:solidFill>
                <a:ea typeface="ＭＳ Ｐゴシック" charset="0"/>
                <a:cs typeface="Gill Sans" charset="0"/>
              </a:rPr>
              <a:t>pn</a:t>
            </a:r>
            <a:r>
              <a:rPr lang="en-US" sz="2000" dirty="0" smtClean="0">
                <a:solidFill>
                  <a:srgbClr val="FF0000"/>
                </a:solidFill>
                <a:ea typeface="ＭＳ Ｐゴシック" charset="0"/>
                <a:cs typeface="Gill Sans" charset="0"/>
              </a:rPr>
              <a:t> </a:t>
            </a:r>
            <a:r>
              <a:rPr lang="en-US" sz="2000" dirty="0" smtClean="0">
                <a:solidFill>
                  <a:srgbClr val="FFFFFF"/>
                </a:solidFill>
                <a:ea typeface="ＭＳ Ｐゴシック" charset="0"/>
                <a:cs typeface="Gill Sans" charset="0"/>
              </a:rPr>
              <a:t>SRCs</a:t>
            </a:r>
            <a:endParaRPr lang="en-US" sz="2000" dirty="0">
              <a:solidFill>
                <a:srgbClr val="FFFFFF"/>
              </a:solidFill>
              <a:ea typeface="ＭＳ Ｐゴシック" charset="0"/>
              <a:cs typeface="Gill Sans" charset="0"/>
            </a:endParaRPr>
          </a:p>
        </p:txBody>
      </p:sp>
      <p:sp>
        <p:nvSpPr>
          <p:cNvPr id="7" name="Rectangle 6"/>
          <p:cNvSpPr>
            <a:spLocks/>
          </p:cNvSpPr>
          <p:nvPr/>
        </p:nvSpPr>
        <p:spPr bwMode="auto">
          <a:xfrm>
            <a:off x="6838868" y="852456"/>
            <a:ext cx="19070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300" dirty="0" err="1">
                <a:solidFill>
                  <a:srgbClr val="00FF00"/>
                </a:solidFill>
                <a:ea typeface="ＭＳ Ｐゴシック" charset="0"/>
                <a:cs typeface="Gill Sans" charset="0"/>
              </a:rPr>
              <a:t>Piasetzky</a:t>
            </a:r>
            <a:r>
              <a:rPr lang="en-US" sz="1300" dirty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, </a:t>
            </a:r>
            <a:r>
              <a:rPr lang="en-US" sz="1300" dirty="0" smtClean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MS, </a:t>
            </a:r>
            <a:r>
              <a:rPr lang="en-US" sz="1300" dirty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Frankfurt,</a:t>
            </a:r>
          </a:p>
          <a:p>
            <a:r>
              <a:rPr lang="en-US" sz="1300" dirty="0" err="1">
                <a:solidFill>
                  <a:srgbClr val="00FF00"/>
                </a:solidFill>
                <a:ea typeface="ＭＳ Ｐゴシック" charset="0"/>
                <a:cs typeface="Gill Sans" charset="0"/>
              </a:rPr>
              <a:t>Strikman</a:t>
            </a:r>
            <a:r>
              <a:rPr lang="en-US" sz="1300" dirty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, Watson  PRL 2007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81584" y="234341"/>
            <a:ext cx="3014918" cy="461665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BNL data on A(p,2pn)X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30966" y="3054872"/>
            <a:ext cx="2764248" cy="461665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JLAB data A(</a:t>
            </a:r>
            <a:r>
              <a:rPr lang="en-US" sz="2400" dirty="0" err="1" smtClean="0">
                <a:solidFill>
                  <a:srgbClr val="FFFF00"/>
                </a:solidFill>
              </a:rPr>
              <a:t>e,e’pn</a:t>
            </a:r>
            <a:r>
              <a:rPr lang="en-US" sz="2400" dirty="0" smtClean="0">
                <a:solidFill>
                  <a:srgbClr val="FFFF00"/>
                </a:solidFill>
              </a:rPr>
              <a:t>)X</a:t>
            </a:r>
            <a:endParaRPr lang="en-US" sz="24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135" y="3317613"/>
            <a:ext cx="4178300" cy="5004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135" y="4162060"/>
            <a:ext cx="4597400" cy="536222"/>
          </a:xfrm>
          <a:prstGeom prst="rect">
            <a:avLst/>
          </a:prstGeom>
        </p:spPr>
      </p:pic>
      <p:sp>
        <p:nvSpPr>
          <p:cNvPr id="14" name="Rectangle 45"/>
          <p:cNvSpPr>
            <a:spLocks/>
          </p:cNvSpPr>
          <p:nvPr/>
        </p:nvSpPr>
        <p:spPr bwMode="auto">
          <a:xfrm>
            <a:off x="6046328" y="3818042"/>
            <a:ext cx="221646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530631" algn="l"/>
              </a:tabLst>
            </a:pPr>
            <a:r>
              <a:rPr lang="en-US" sz="1900" dirty="0">
                <a:ln>
                  <a:solidFill>
                    <a:srgbClr val="00FFFF"/>
                  </a:solidFill>
                </a:ln>
                <a:solidFill>
                  <a:srgbClr val="CCFFCC"/>
                </a:solidFill>
                <a:ea typeface="ＭＳ Ｐゴシック" charset="0"/>
                <a:cs typeface="Gill Sans" charset="0"/>
              </a:rPr>
              <a:t>R. </a:t>
            </a:r>
            <a:r>
              <a:rPr lang="en-US" sz="1900" dirty="0" err="1">
                <a:ln>
                  <a:solidFill>
                    <a:srgbClr val="00FFFF"/>
                  </a:solidFill>
                </a:ln>
                <a:solidFill>
                  <a:srgbClr val="CCFFCC"/>
                </a:solidFill>
                <a:ea typeface="ＭＳ Ｐゴシック" charset="0"/>
                <a:cs typeface="Gill Sans" charset="0"/>
              </a:rPr>
              <a:t>Shneor</a:t>
            </a:r>
            <a:r>
              <a:rPr lang="en-US" sz="1900" dirty="0">
                <a:ln>
                  <a:solidFill>
                    <a:srgbClr val="00FFFF"/>
                  </a:solidFill>
                </a:ln>
                <a:solidFill>
                  <a:srgbClr val="CCFFCC"/>
                </a:solidFill>
                <a:ea typeface="ＭＳ Ｐゴシック" charset="0"/>
                <a:cs typeface="Gill Sans" charset="0"/>
              </a:rPr>
              <a:t> et al. PRL 07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135" y="1037613"/>
            <a:ext cx="5737186" cy="83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44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24590" y="482523"/>
            <a:ext cx="3693421" cy="4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349500" y="138755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5006087" y="709540"/>
            <a:ext cx="3693421" cy="4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93" y="1387561"/>
            <a:ext cx="7188196" cy="4103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44" y="1910045"/>
            <a:ext cx="3797044" cy="4610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592" y="2080166"/>
            <a:ext cx="1881903" cy="29093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2775" y="2465186"/>
            <a:ext cx="1831803" cy="3423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2775" y="3296310"/>
            <a:ext cx="1931195" cy="29670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385532" y="2345744"/>
            <a:ext cx="162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Isospin</a:t>
            </a:r>
            <a:r>
              <a:rPr lang="en-US" dirty="0" smtClean="0">
                <a:solidFill>
                  <a:srgbClr val="FFFF00"/>
                </a:solidFill>
              </a:rPr>
              <a:t> 1 states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40566" y="3183677"/>
            <a:ext cx="162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Isospin</a:t>
            </a:r>
            <a:r>
              <a:rPr lang="en-US" dirty="0" smtClean="0">
                <a:solidFill>
                  <a:srgbClr val="FFFF00"/>
                </a:solidFill>
              </a:rPr>
              <a:t> 0 states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5777" y="2788562"/>
            <a:ext cx="1694339" cy="371797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129087" y="2541972"/>
            <a:ext cx="4613150" cy="2979249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615" y="2323968"/>
            <a:ext cx="5257562" cy="399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19221" y="4553092"/>
            <a:ext cx="812800" cy="312367"/>
          </a:xfrm>
          <a:prstGeom prst="rect">
            <a:avLst/>
          </a:prstGeom>
        </p:spPr>
      </p:pic>
      <p:pic>
        <p:nvPicPr>
          <p:cNvPr id="27" name="Picture 26" descr="force-even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173" y="3652111"/>
            <a:ext cx="3064565" cy="19309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7497" y="1274"/>
            <a:ext cx="8204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Explanation lies in the dominance of the </a:t>
            </a:r>
            <a:r>
              <a:rPr lang="en-US" sz="2400" b="1" i="1" u="sng" dirty="0" smtClean="0">
                <a:solidFill>
                  <a:schemeClr val="bg1"/>
                </a:solidFill>
              </a:rPr>
              <a:t>tensor</a:t>
            </a:r>
            <a:r>
              <a:rPr lang="en-US" sz="2400" b="1" i="1" dirty="0" smtClean="0">
                <a:solidFill>
                  <a:schemeClr val="bg1"/>
                </a:solidFill>
              </a:rPr>
              <a:t> </a:t>
            </a:r>
            <a:r>
              <a:rPr lang="en-US" sz="2400" b="1" i="1" dirty="0">
                <a:solidFill>
                  <a:schemeClr val="bg1"/>
                </a:solidFill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</a:rPr>
              <a:t>part in the NN</a:t>
            </a:r>
          </a:p>
          <a:p>
            <a:r>
              <a:rPr lang="en-US" sz="2400" b="1" i="1" dirty="0" smtClean="0">
                <a:solidFill>
                  <a:schemeClr val="bg1"/>
                </a:solidFill>
              </a:rPr>
              <a:t> interaction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4040" y="2551020"/>
            <a:ext cx="372025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40"/>
                </a:solidFill>
              </a:rPr>
              <a:t>M.S,  </a:t>
            </a:r>
            <a:r>
              <a:rPr lang="en-US" sz="1400" dirty="0" err="1" smtClean="0">
                <a:solidFill>
                  <a:srgbClr val="008040"/>
                </a:solidFill>
              </a:rPr>
              <a:t>Abrahamyan</a:t>
            </a:r>
            <a:r>
              <a:rPr lang="en-US" sz="1400" dirty="0" smtClean="0">
                <a:solidFill>
                  <a:srgbClr val="008040"/>
                </a:solidFill>
              </a:rPr>
              <a:t>, </a:t>
            </a:r>
            <a:r>
              <a:rPr lang="en-US" sz="1400" dirty="0" err="1" smtClean="0">
                <a:solidFill>
                  <a:srgbClr val="008040"/>
                </a:solidFill>
              </a:rPr>
              <a:t>Frankfurt,Strikman</a:t>
            </a:r>
            <a:r>
              <a:rPr lang="en-US" sz="1400" dirty="0" smtClean="0">
                <a:solidFill>
                  <a:srgbClr val="008040"/>
                </a:solidFill>
              </a:rPr>
              <a:t> PRC,2005</a:t>
            </a:r>
            <a:endParaRPr lang="en-US" sz="1400" dirty="0">
              <a:solidFill>
                <a:srgbClr val="008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745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24590" y="482523"/>
            <a:ext cx="3693421" cy="4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349500" y="138755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5006087" y="709540"/>
            <a:ext cx="3693421" cy="4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493" y="1387561"/>
            <a:ext cx="7188196" cy="4103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44" y="1910045"/>
            <a:ext cx="3797044" cy="4610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592" y="2080166"/>
            <a:ext cx="1881903" cy="29093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2775" y="2465186"/>
            <a:ext cx="1831803" cy="3423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2775" y="3296310"/>
            <a:ext cx="1931195" cy="29670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385532" y="2345744"/>
            <a:ext cx="162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Isospin</a:t>
            </a:r>
            <a:r>
              <a:rPr lang="en-US" dirty="0" smtClean="0">
                <a:solidFill>
                  <a:srgbClr val="FFFF00"/>
                </a:solidFill>
              </a:rPr>
              <a:t> 1 states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40566" y="3183677"/>
            <a:ext cx="162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Isospin</a:t>
            </a:r>
            <a:r>
              <a:rPr lang="en-US" dirty="0" smtClean="0">
                <a:solidFill>
                  <a:srgbClr val="FFFF00"/>
                </a:solidFill>
              </a:rPr>
              <a:t> 0 states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5777" y="2788562"/>
            <a:ext cx="1694339" cy="371797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129087" y="2541972"/>
            <a:ext cx="4613150" cy="2979249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27" name="Picture 26" descr="force-even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173" y="3652111"/>
            <a:ext cx="3064565" cy="19309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4040" y="2551020"/>
            <a:ext cx="3356620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8040"/>
                </a:solidFill>
              </a:rPr>
              <a:t>Sciavilla</a:t>
            </a:r>
            <a:r>
              <a:rPr lang="en-US" sz="1400" dirty="0" smtClean="0">
                <a:solidFill>
                  <a:srgbClr val="008040"/>
                </a:solidFill>
              </a:rPr>
              <a:t>, </a:t>
            </a:r>
            <a:r>
              <a:rPr lang="en-US" sz="1400" dirty="0" err="1" smtClean="0">
                <a:solidFill>
                  <a:srgbClr val="008040"/>
                </a:solidFill>
              </a:rPr>
              <a:t>Wiringa</a:t>
            </a:r>
            <a:r>
              <a:rPr lang="en-US" sz="1400" dirty="0" smtClean="0">
                <a:solidFill>
                  <a:srgbClr val="008040"/>
                </a:solidFill>
              </a:rPr>
              <a:t>, Pieper, Carlson  PRL,2007</a:t>
            </a:r>
            <a:endParaRPr lang="en-US" sz="1400" dirty="0">
              <a:solidFill>
                <a:srgbClr val="008040"/>
              </a:solidFill>
            </a:endParaRPr>
          </a:p>
        </p:txBody>
      </p:sp>
      <p:pic>
        <p:nvPicPr>
          <p:cNvPr id="5" name="Picture 4" descr="fig2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53751" y="1812575"/>
            <a:ext cx="3249818" cy="455503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97497" y="1274"/>
            <a:ext cx="8204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Explanation lies in the dominance of the </a:t>
            </a:r>
            <a:r>
              <a:rPr lang="en-US" sz="2400" b="1" i="1" u="sng" dirty="0" smtClean="0">
                <a:solidFill>
                  <a:schemeClr val="bg1"/>
                </a:solidFill>
              </a:rPr>
              <a:t>tensor</a:t>
            </a:r>
            <a:r>
              <a:rPr lang="en-US" sz="2400" b="1" i="1" dirty="0" smtClean="0">
                <a:solidFill>
                  <a:schemeClr val="bg1"/>
                </a:solidFill>
              </a:rPr>
              <a:t> </a:t>
            </a:r>
            <a:r>
              <a:rPr lang="en-US" sz="2400" b="1" i="1" dirty="0">
                <a:solidFill>
                  <a:schemeClr val="bg1"/>
                </a:solidFill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</a:rPr>
              <a:t>part in the NN</a:t>
            </a:r>
          </a:p>
          <a:p>
            <a:r>
              <a:rPr lang="en-US" sz="2400" b="1" i="1" dirty="0" smtClean="0">
                <a:solidFill>
                  <a:schemeClr val="bg1"/>
                </a:solidFill>
              </a:rPr>
              <a:t> interaction</a:t>
            </a:r>
            <a:endParaRPr lang="en-US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79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80px-2011_05_Edvard_Chubaryan_75th_Birthday_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100"/>
            <a:ext cx="9143999" cy="3733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77414" y="271508"/>
            <a:ext cx="40621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Sahakyan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Constellation</a:t>
            </a:r>
            <a:endParaRPr lang="en-US" sz="2800" b="1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513012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34" y="-174001"/>
            <a:ext cx="8800966" cy="856136"/>
          </a:xfrm>
        </p:spPr>
        <p:txBody>
          <a:bodyPr>
            <a:noAutofit/>
          </a:bodyPr>
          <a:lstStyle/>
          <a:p>
            <a:pPr marL="342900" indent="-342900"/>
            <a:r>
              <a:rPr lang="en-US" sz="3200" dirty="0" smtClean="0">
                <a:solidFill>
                  <a:srgbClr val="FF0000"/>
                </a:solidFill>
                <a:latin typeface="Chalkboard"/>
                <a:cs typeface="Chalkboard"/>
              </a:rPr>
              <a:t>New Properties of High Momentum Component</a:t>
            </a:r>
            <a:endParaRPr lang="en-US" sz="3200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" y="856785"/>
            <a:ext cx="9423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lkboard"/>
                <a:cs typeface="Chalkboard"/>
              </a:rPr>
              <a:t> -</a:t>
            </a:r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- Dominance of NN Correlations in the nuclear wave function</a:t>
            </a:r>
            <a:endParaRPr lang="en-US" sz="2400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75" y="1837077"/>
            <a:ext cx="7977364" cy="1367534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34" y="3540074"/>
            <a:ext cx="8229600" cy="339696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39" y="4025843"/>
            <a:ext cx="7192471" cy="295635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6" y="4744415"/>
            <a:ext cx="4795288" cy="68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39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4598" y="158271"/>
            <a:ext cx="1412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lkboard"/>
                <a:cs typeface="Chalkboard"/>
              </a:rPr>
              <a:t> -</a:t>
            </a:r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- From</a:t>
            </a:r>
            <a:endParaRPr lang="en-US" sz="2400" dirty="0"/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586" y="206049"/>
            <a:ext cx="3710403" cy="4558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89684" y="226379"/>
            <a:ext cx="1412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follows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77" y="912735"/>
            <a:ext cx="1431356" cy="252569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145" y="1513864"/>
            <a:ext cx="5181600" cy="444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2485743"/>
            <a:ext cx="553456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halkboard"/>
                <a:cs typeface="Chalkboard"/>
              </a:rPr>
              <a:t> -</a:t>
            </a:r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- Dominance of </a:t>
            </a:r>
            <a:r>
              <a:rPr lang="en-US" sz="2800" dirty="0" err="1" smtClean="0">
                <a:solidFill>
                  <a:srgbClr val="0000FF"/>
                </a:solidFill>
                <a:latin typeface="Chalkboard"/>
                <a:cs typeface="Chalkboard"/>
              </a:rPr>
              <a:t>pn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Correlations </a:t>
            </a:r>
          </a:p>
          <a:p>
            <a:r>
              <a:rPr lang="en-US" sz="2800" dirty="0">
                <a:solidFill>
                  <a:srgbClr val="FF0000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   (neglecting 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pp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and 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nn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SRCs)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92" y="3952347"/>
            <a:ext cx="5346700" cy="43391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449361" y="1555028"/>
            <a:ext cx="44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332915" y="3935624"/>
            <a:ext cx="48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611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14598" y="323203"/>
            <a:ext cx="86768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- Define </a:t>
            </a:r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m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omentum distribution of proton &amp; neutron 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07" y="916611"/>
            <a:ext cx="6098938" cy="675654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794" y="1619068"/>
            <a:ext cx="3314700" cy="42576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502901" y="1043609"/>
            <a:ext cx="441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14598" y="2044830"/>
            <a:ext cx="22621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- Now define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6" y="2631550"/>
            <a:ext cx="2685794" cy="787400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03" y="2656950"/>
            <a:ext cx="3149601" cy="61965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68364" y="3457663"/>
            <a:ext cx="89756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- and observe that in the limit of  no </a:t>
            </a:r>
            <a:r>
              <a:rPr lang="en-US" sz="2800" dirty="0" err="1" smtClean="0">
                <a:solidFill>
                  <a:srgbClr val="0000FF"/>
                </a:solidFill>
                <a:latin typeface="Chalkboard"/>
                <a:cs typeface="Chalkboard"/>
              </a:rPr>
              <a:t>pp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and </a:t>
            </a:r>
            <a:r>
              <a:rPr lang="en-US" sz="2800" dirty="0" err="1" smtClean="0">
                <a:solidFill>
                  <a:srgbClr val="0000FF"/>
                </a:solidFill>
                <a:latin typeface="Chalkboard"/>
                <a:cs typeface="Chalkboard"/>
              </a:rPr>
              <a:t>nn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SRCs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079833"/>
            <a:ext cx="1422400" cy="32706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69778" y="4559218"/>
            <a:ext cx="50282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>
                <a:solidFill>
                  <a:srgbClr val="0000FF"/>
                </a:solidFill>
                <a:latin typeface="Chalkboard"/>
                <a:cs typeface="Chalkboard"/>
              </a:rPr>
              <a:t>- </a:t>
            </a:r>
            <a:r>
              <a:rPr lang="en-US" sz="2600" dirty="0" smtClean="0">
                <a:solidFill>
                  <a:srgbClr val="FF0000"/>
                </a:solidFill>
                <a:latin typeface="Chalkboard"/>
                <a:cs typeface="Chalkboard"/>
              </a:rPr>
              <a:t>Neglecting CM motion of SRCs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794" y="4775202"/>
            <a:ext cx="2748056" cy="65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267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22811" y="143246"/>
            <a:ext cx="73779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First Property: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Approximate Scaling Relation</a:t>
            </a:r>
            <a:endParaRPr lang="en-US" sz="2800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08" y="1832120"/>
            <a:ext cx="3379504" cy="297518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13" y="2903001"/>
            <a:ext cx="4737365" cy="497417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645" y="3989514"/>
            <a:ext cx="3653059" cy="31578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2912" y="718993"/>
            <a:ext cx="68660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+mj-lt"/>
                <a:cs typeface="Chalkboard"/>
              </a:rPr>
              <a:t>-if contributions by </a:t>
            </a:r>
            <a:r>
              <a:rPr lang="en-US" sz="2400" dirty="0" err="1" smtClean="0">
                <a:solidFill>
                  <a:srgbClr val="0000FF"/>
                </a:solidFill>
                <a:latin typeface="+mj-lt"/>
                <a:cs typeface="Chalkboard"/>
              </a:rPr>
              <a:t>pp</a:t>
            </a:r>
            <a:r>
              <a:rPr lang="en-US" sz="2400" dirty="0" smtClean="0">
                <a:solidFill>
                  <a:srgbClr val="0000FF"/>
                </a:solidFill>
                <a:latin typeface="+mj-lt"/>
                <a:cs typeface="Chalkboard"/>
              </a:rPr>
              <a:t> and </a:t>
            </a:r>
            <a:r>
              <a:rPr lang="en-US" sz="2400" dirty="0" err="1" smtClean="0">
                <a:solidFill>
                  <a:srgbClr val="0000FF"/>
                </a:solidFill>
                <a:latin typeface="+mj-lt"/>
                <a:cs typeface="Chalkboard"/>
              </a:rPr>
              <a:t>nn</a:t>
            </a:r>
            <a:r>
              <a:rPr lang="en-US" sz="2400" dirty="0" smtClean="0">
                <a:solidFill>
                  <a:srgbClr val="0000FF"/>
                </a:solidFill>
                <a:latin typeface="+mj-lt"/>
                <a:cs typeface="Chalkboard"/>
              </a:rPr>
              <a:t> SRCs are neglected and</a:t>
            </a:r>
          </a:p>
          <a:p>
            <a:r>
              <a:rPr lang="en-US" sz="2400" dirty="0" smtClean="0">
                <a:solidFill>
                  <a:srgbClr val="0000FF"/>
                </a:solidFill>
                <a:latin typeface="+mj-lt"/>
                <a:cs typeface="Chalkboard"/>
              </a:rPr>
              <a:t> the </a:t>
            </a:r>
            <a:r>
              <a:rPr lang="en-US" sz="2400" dirty="0" err="1" smtClean="0">
                <a:solidFill>
                  <a:srgbClr val="0000FF"/>
                </a:solidFill>
                <a:latin typeface="+mj-lt"/>
                <a:cs typeface="Chalkboard"/>
              </a:rPr>
              <a:t>pn</a:t>
            </a:r>
            <a:r>
              <a:rPr lang="en-US" sz="2400" dirty="0" smtClean="0">
                <a:solidFill>
                  <a:srgbClr val="0000FF"/>
                </a:solidFill>
                <a:latin typeface="+mj-lt"/>
                <a:cs typeface="Chalkboard"/>
              </a:rPr>
              <a:t> SRC is assumed at rest </a:t>
            </a:r>
            <a:endParaRPr lang="en-US" sz="24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73104" y="2783014"/>
            <a:ext cx="5067299" cy="914400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78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9715" y="121432"/>
            <a:ext cx="79063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Realistic 3He Wave Function: 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Faddeev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Equation</a:t>
            </a:r>
            <a:endParaRPr lang="en-US" sz="2800" dirty="0"/>
          </a:p>
        </p:txBody>
      </p:sp>
      <p:pic>
        <p:nvPicPr>
          <p:cNvPr id="3" name="Picture 2" descr="mbfig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35" y="121432"/>
            <a:ext cx="6858000" cy="5715000"/>
          </a:xfrm>
          <a:prstGeom prst="rect">
            <a:avLst/>
          </a:prstGeom>
        </p:spPr>
      </p:pic>
      <p:sp>
        <p:nvSpPr>
          <p:cNvPr id="4" name="Rectangle 6"/>
          <p:cNvSpPr>
            <a:spLocks/>
          </p:cNvSpPr>
          <p:nvPr/>
        </p:nvSpPr>
        <p:spPr bwMode="auto">
          <a:xfrm>
            <a:off x="7464479" y="2229060"/>
            <a:ext cx="146618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MS,arXiv:1210.3280</a:t>
            </a:r>
            <a:endParaRPr lang="en-US" sz="1400" dirty="0">
              <a:solidFill>
                <a:srgbClr val="008040"/>
              </a:solidFill>
              <a:ea typeface="ＭＳ Ｐゴシック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580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9715" y="121434"/>
            <a:ext cx="79874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Realistic 3He Wave </a:t>
            </a:r>
            <a:r>
              <a:rPr lang="en-US" sz="2400" dirty="0">
                <a:solidFill>
                  <a:srgbClr val="FF0000"/>
                </a:solidFill>
                <a:latin typeface="Chalkboard"/>
                <a:cs typeface="Chalkboard"/>
              </a:rPr>
              <a:t>Function</a:t>
            </a:r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: Correlated </a:t>
            </a:r>
            <a:r>
              <a:rPr lang="en-US" sz="2400" dirty="0">
                <a:solidFill>
                  <a:srgbClr val="FF0000"/>
                </a:solidFill>
                <a:latin typeface="Chalkboard"/>
                <a:cs typeface="Chalkboard"/>
              </a:rPr>
              <a:t>Gaussian </a:t>
            </a:r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Basis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    </a:t>
            </a:r>
            <a:r>
              <a:rPr lang="en-US" sz="2400" dirty="0" err="1" smtClean="0">
                <a:solidFill>
                  <a:srgbClr val="0000FF"/>
                </a:solidFill>
                <a:latin typeface="Chalkboard"/>
                <a:cs typeface="Chalkboard"/>
              </a:rPr>
              <a:t>T.Neff</a:t>
            </a:r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 &amp;  W. </a:t>
            </a:r>
            <a:r>
              <a:rPr lang="en-US" sz="2400" dirty="0" err="1" smtClean="0">
                <a:solidFill>
                  <a:srgbClr val="0000FF"/>
                </a:solidFill>
                <a:latin typeface="Chalkboard"/>
                <a:cs typeface="Chalkboard"/>
              </a:rPr>
              <a:t>Horiuchi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2" name="Picture 1" descr="neff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06329"/>
            <a:ext cx="9017000" cy="5715000"/>
          </a:xfrm>
          <a:prstGeom prst="rect">
            <a:avLst/>
          </a:prstGeom>
        </p:spPr>
      </p:pic>
      <p:sp>
        <p:nvSpPr>
          <p:cNvPr id="4" name="Rectangle 6"/>
          <p:cNvSpPr>
            <a:spLocks/>
          </p:cNvSpPr>
          <p:nvPr/>
        </p:nvSpPr>
        <p:spPr bwMode="auto">
          <a:xfrm>
            <a:off x="7367184" y="2336782"/>
            <a:ext cx="74777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April 2013</a:t>
            </a:r>
          </a:p>
          <a:p>
            <a:endParaRPr lang="en-US" sz="1400" dirty="0">
              <a:solidFill>
                <a:srgbClr val="008040"/>
              </a:solidFill>
              <a:ea typeface="ＭＳ Ｐゴシック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746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08826" y="142115"/>
            <a:ext cx="69684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Be9  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Variational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Monte Carlo Calculation: 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Chalkboard"/>
                <a:cs typeface="Chalkboard"/>
              </a:rPr>
              <a:t> Robert </a:t>
            </a:r>
            <a:r>
              <a:rPr lang="en-US" sz="2000" dirty="0" err="1" smtClean="0">
                <a:solidFill>
                  <a:srgbClr val="0000FF"/>
                </a:solidFill>
                <a:latin typeface="Chalkboard"/>
                <a:cs typeface="Chalkboard"/>
              </a:rPr>
              <a:t>Wiringa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4" name="Picture 3" descr="Plot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5" y="667031"/>
            <a:ext cx="8875059" cy="50479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512" y="5376446"/>
            <a:ext cx="17615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Tanks to S. </a:t>
            </a:r>
            <a:r>
              <a:rPr lang="en-US" sz="1600" dirty="0" err="1" smtClean="0">
                <a:solidFill>
                  <a:srgbClr val="008000"/>
                </a:solidFill>
              </a:rPr>
              <a:t>Pastore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11500" y="603780"/>
            <a:ext cx="5691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8040"/>
                </a:solidFill>
              </a:rPr>
              <a:t>http://</a:t>
            </a:r>
            <a:r>
              <a:rPr lang="en-US" sz="1600" dirty="0" err="1">
                <a:solidFill>
                  <a:srgbClr val="008040"/>
                </a:solidFill>
              </a:rPr>
              <a:t>www.phy.anl.gov</a:t>
            </a:r>
            <a:r>
              <a:rPr lang="en-US" sz="1600" dirty="0">
                <a:solidFill>
                  <a:srgbClr val="008040"/>
                </a:solidFill>
              </a:rPr>
              <a:t>/theory/research/momenta/</a:t>
            </a:r>
          </a:p>
        </p:txBody>
      </p:sp>
    </p:spTree>
    <p:extLst>
      <p:ext uri="{BB962C8B-B14F-4D97-AF65-F5344CB8AC3E}">
        <p14:creationId xmlns:p14="http://schemas.microsoft.com/office/powerpoint/2010/main" val="349932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ot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" y="492610"/>
            <a:ext cx="8875059" cy="5715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08826" y="142115"/>
            <a:ext cx="71017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Be10  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Variational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Monte Carlo Calculation: 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Chalkboard"/>
                <a:cs typeface="Chalkboard"/>
              </a:rPr>
              <a:t> Robert </a:t>
            </a:r>
            <a:r>
              <a:rPr lang="en-US" sz="2000" dirty="0" err="1" smtClean="0">
                <a:solidFill>
                  <a:srgbClr val="0000FF"/>
                </a:solidFill>
                <a:latin typeface="Chalkboard"/>
                <a:cs typeface="Chalkboard"/>
              </a:rPr>
              <a:t>Wiringa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98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22811" y="143254"/>
            <a:ext cx="3144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Second Property: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endParaRPr lang="en-US" sz="2800" dirty="0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7" y="3094122"/>
            <a:ext cx="4737365" cy="4154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2439" y="743185"/>
            <a:ext cx="2264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Using Definition: </a:t>
            </a:r>
            <a:endParaRPr lang="en-US" sz="2400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11" y="3735068"/>
            <a:ext cx="3024305" cy="319991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05" y="4387677"/>
            <a:ext cx="7906010" cy="335457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03" y="4922205"/>
            <a:ext cx="8062990" cy="318876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529" y="737159"/>
            <a:ext cx="3976319" cy="4676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2439" y="1357250"/>
            <a:ext cx="2251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Approximations: </a:t>
            </a:r>
            <a:endParaRPr lang="en-US" sz="2400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458" y="1361341"/>
            <a:ext cx="4083345" cy="305049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458" y="1809026"/>
            <a:ext cx="4410015" cy="3273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52439" y="2335150"/>
            <a:ext cx="1741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One Obtains</a:t>
            </a:r>
            <a:endParaRPr lang="en-US" sz="2400" dirty="0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271" y="3018596"/>
            <a:ext cx="2747747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33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22807" y="143257"/>
            <a:ext cx="782898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Second Property: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Fractional Dependence of </a:t>
            </a:r>
          </a:p>
          <a:p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                     High Momentum Component</a:t>
            </a:r>
            <a:endParaRPr lang="en-US" sz="2800" dirty="0"/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20" y="1331519"/>
            <a:ext cx="3821898" cy="381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08942" y="1344546"/>
            <a:ext cx="601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</a:t>
            </a:r>
            <a:endParaRPr lang="en-US" dirty="0"/>
          </a:p>
        </p:txBody>
      </p:sp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202" y="1393247"/>
            <a:ext cx="3609907" cy="297517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20" y="2068749"/>
            <a:ext cx="7064034" cy="51986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77447" y="2871573"/>
            <a:ext cx="1315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In the limit </a:t>
            </a:r>
            <a:endParaRPr lang="en-US" sz="2000" dirty="0">
              <a:solidFill>
                <a:srgbClr val="FF6600"/>
              </a:solidFill>
            </a:endParaRPr>
          </a:p>
        </p:txBody>
      </p:sp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555" y="2888201"/>
            <a:ext cx="2299869" cy="43522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185031" y="2871573"/>
            <a:ext cx="4958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Momentum distributions  of p &amp; n are inverse </a:t>
            </a:r>
          </a:p>
          <a:p>
            <a:r>
              <a:rPr lang="en-US" sz="2000" dirty="0">
                <a:solidFill>
                  <a:srgbClr val="FF6600"/>
                </a:solidFill>
              </a:rPr>
              <a:t>p</a:t>
            </a:r>
            <a:r>
              <a:rPr lang="en-US" sz="2000" dirty="0" smtClean="0">
                <a:solidFill>
                  <a:srgbClr val="FF6600"/>
                </a:solidFill>
              </a:rPr>
              <a:t>roportional to their fractions </a:t>
            </a:r>
            <a:endParaRPr lang="en-US" sz="2000" dirty="0">
              <a:solidFill>
                <a:srgbClr val="FF6600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74" y="4249363"/>
            <a:ext cx="6083300" cy="560917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787400" y="3985188"/>
            <a:ext cx="6462154" cy="914400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17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78070" y="260331"/>
            <a:ext cx="727635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Two New Properties of High Momentum</a:t>
            </a:r>
          </a:p>
          <a:p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</a:t>
            </a:r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Component of Momentum Distributions</a:t>
            </a:r>
          </a:p>
          <a:p>
            <a:r>
              <a:rPr lang="en-US" sz="2800" b="1" dirty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in Asymmetric Nuclei</a:t>
            </a:r>
            <a:endParaRPr lang="en-US" sz="2800" b="1" dirty="0">
              <a:solidFill>
                <a:srgbClr val="00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8070" y="2378526"/>
            <a:ext cx="794351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Protons are more Energetic in </a:t>
            </a:r>
          </a:p>
          <a:p>
            <a:r>
              <a:rPr lang="en-US" sz="2800" b="1" dirty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Neutron </a:t>
            </a:r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Rich </a:t>
            </a:r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High Density Nuclear Matter</a:t>
            </a:r>
            <a:r>
              <a:rPr lang="en-US" sz="30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</a:t>
            </a:r>
            <a:endParaRPr lang="en-US" sz="3000" b="1" dirty="0">
              <a:solidFill>
                <a:srgbClr val="00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28982" y="4391184"/>
            <a:ext cx="618088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-Universal Property of Asymmetric </a:t>
            </a:r>
          </a:p>
          <a:p>
            <a:r>
              <a:rPr lang="en-US" sz="2800" b="1" dirty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8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Two Component Fermi Systems</a:t>
            </a:r>
            <a:endParaRPr lang="en-US" sz="2400" b="1" dirty="0">
              <a:solidFill>
                <a:srgbClr val="00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16" name="Rectangle 6"/>
          <p:cNvSpPr>
            <a:spLocks/>
          </p:cNvSpPr>
          <p:nvPr/>
        </p:nvSpPr>
        <p:spPr bwMode="auto">
          <a:xfrm>
            <a:off x="6969179" y="1645326"/>
            <a:ext cx="146618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 smtClean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MS,arXiv:1210.3280</a:t>
            </a:r>
            <a:endParaRPr lang="en-US" sz="1400" dirty="0">
              <a:solidFill>
                <a:srgbClr val="00FF00"/>
              </a:solidFill>
              <a:ea typeface="ＭＳ Ｐゴシック" charset="0"/>
              <a:cs typeface="Gill Sans" charset="0"/>
            </a:endParaRPr>
          </a:p>
          <a:p>
            <a:r>
              <a:rPr lang="en-US" sz="1400" dirty="0" smtClean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Phys. Rev. C</a:t>
            </a:r>
            <a:endParaRPr lang="en-US" sz="1400" dirty="0">
              <a:solidFill>
                <a:srgbClr val="00FF00"/>
              </a:solidFill>
              <a:ea typeface="ＭＳ Ｐゴシック" charset="0"/>
              <a:cs typeface="Gill Sans" charset="0"/>
            </a:endParaRPr>
          </a:p>
        </p:txBody>
      </p:sp>
      <p:sp>
        <p:nvSpPr>
          <p:cNvPr id="18" name="Rectangle 6"/>
          <p:cNvSpPr>
            <a:spLocks/>
          </p:cNvSpPr>
          <p:nvPr/>
        </p:nvSpPr>
        <p:spPr bwMode="auto">
          <a:xfrm>
            <a:off x="6840674" y="3651924"/>
            <a:ext cx="129559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 dirty="0" smtClean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M. </a:t>
            </a:r>
            <a:r>
              <a:rPr lang="en-US" sz="1400" dirty="0" err="1" smtClean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McGauley</a:t>
            </a:r>
            <a:r>
              <a:rPr lang="en-US" sz="1400" dirty="0" smtClean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, MS</a:t>
            </a:r>
          </a:p>
          <a:p>
            <a:r>
              <a:rPr lang="en-US" sz="1400" dirty="0" smtClean="0">
                <a:solidFill>
                  <a:srgbClr val="00FF00"/>
                </a:solidFill>
                <a:ea typeface="ＭＳ Ｐゴシック" charset="0"/>
                <a:cs typeface="Gill Sans" charset="0"/>
              </a:rPr>
              <a:t>arXiv:1102.3973</a:t>
            </a:r>
            <a:endParaRPr lang="en-US" sz="1400" dirty="0">
              <a:solidFill>
                <a:srgbClr val="00FF00"/>
              </a:solidFill>
              <a:ea typeface="ＭＳ Ｐゴシック" charset="0"/>
              <a:cs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079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87772" y="123995"/>
            <a:ext cx="66653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Observations: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High Momentum Fractions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697" y="915592"/>
            <a:ext cx="7784624" cy="91016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97508" y="2467871"/>
            <a:ext cx="39405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 A    </a:t>
            </a:r>
            <a:r>
              <a:rPr lang="en-US" sz="3600" dirty="0" err="1"/>
              <a:t>Pp</a:t>
            </a:r>
            <a:r>
              <a:rPr lang="en-US" sz="3600" dirty="0"/>
              <a:t>(%)   </a:t>
            </a:r>
            <a:r>
              <a:rPr lang="en-US" sz="3600" dirty="0" err="1"/>
              <a:t>Pn</a:t>
            </a:r>
            <a:r>
              <a:rPr lang="en-US" sz="3600" dirty="0"/>
              <a:t>(%)</a:t>
            </a:r>
          </a:p>
          <a:p>
            <a:r>
              <a:rPr lang="en-US" sz="3600" dirty="0"/>
              <a:t>12      20      20</a:t>
            </a:r>
          </a:p>
          <a:p>
            <a:r>
              <a:rPr lang="en-US" sz="3600" dirty="0" smtClean="0"/>
              <a:t>27      23      22</a:t>
            </a:r>
          </a:p>
          <a:p>
            <a:r>
              <a:rPr lang="en-US" sz="3600" dirty="0" smtClean="0">
                <a:solidFill>
                  <a:srgbClr val="0000FF"/>
                </a:solidFill>
              </a:rPr>
              <a:t>56      27      23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197    31      </a:t>
            </a:r>
            <a:r>
              <a:rPr lang="en-US" sz="3600" dirty="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219208" y="2467873"/>
            <a:ext cx="3617557" cy="2862320"/>
          </a:xfrm>
          <a:prstGeom prst="roundRect">
            <a:avLst>
              <a:gd name="adj" fmla="val 12573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0"/>
                </a:schemeClr>
              </a:gs>
              <a:gs pos="1000">
                <a:schemeClr val="accent1">
                  <a:tint val="50000"/>
                  <a:shade val="100000"/>
                  <a:satMod val="350000"/>
                  <a:alpha val="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10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4772" y="123995"/>
            <a:ext cx="66653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Observations: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High Momentum Fractions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697" y="915592"/>
            <a:ext cx="7784624" cy="91016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39750" y="1837855"/>
            <a:ext cx="338683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  <a:latin typeface="Chalkboard"/>
                <a:cs typeface="Chalkboard"/>
              </a:rPr>
              <a:t>Checking </a:t>
            </a:r>
            <a:r>
              <a:rPr lang="en-US" sz="3200" dirty="0">
                <a:solidFill>
                  <a:srgbClr val="0000FF"/>
                </a:solidFill>
                <a:latin typeface="Chalkboard"/>
                <a:cs typeface="Chalkboard"/>
              </a:rPr>
              <a:t>for He3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701" y="3449990"/>
            <a:ext cx="4295503" cy="3223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701" y="4180974"/>
            <a:ext cx="4261935" cy="3063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5833" y="2731424"/>
            <a:ext cx="2698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Energetic Neutron</a:t>
            </a:r>
            <a:endParaRPr lang="en-US" sz="2400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14768" y="2555877"/>
            <a:ext cx="4487432" cy="26259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452870" y="2422633"/>
            <a:ext cx="2698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Energetic Neutron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(Neff &amp; </a:t>
            </a:r>
            <a:r>
              <a:rPr lang="en-US" sz="2400" dirty="0" err="1" smtClean="0">
                <a:solidFill>
                  <a:srgbClr val="FF0000"/>
                </a:solidFill>
                <a:latin typeface="Chalkboard"/>
                <a:cs typeface="Chalkboard"/>
              </a:rPr>
              <a:t>Horiuchi</a:t>
            </a:r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) </a:t>
            </a:r>
            <a:endParaRPr lang="en-US" sz="2400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656" y="3367929"/>
            <a:ext cx="3046547" cy="403973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652" y="4130175"/>
            <a:ext cx="3237048" cy="31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279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4772" y="123995"/>
            <a:ext cx="52886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VMC Estimates: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Robert </a:t>
            </a:r>
            <a:r>
              <a:rPr lang="en-US" sz="2800" dirty="0" err="1" smtClean="0">
                <a:solidFill>
                  <a:srgbClr val="0000FF"/>
                </a:solidFill>
                <a:latin typeface="Chalkboard"/>
                <a:cs typeface="Chalkboard"/>
              </a:rPr>
              <a:t>Wiringa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1700"/>
            <a:ext cx="9144000" cy="463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441" y="75437"/>
            <a:ext cx="850905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Implications: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Protons are more energetic in neutron </a:t>
            </a:r>
          </a:p>
          <a:p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              rich matter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5477" y="1048974"/>
            <a:ext cx="74570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Can be checked in A(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e,e’p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) 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Reactions </a:t>
            </a:r>
            <a:endParaRPr lang="en-US" sz="2800" dirty="0" smtClean="0">
              <a:solidFill>
                <a:srgbClr val="FF0000"/>
              </a:solidFill>
              <a:latin typeface="Chalkboard"/>
              <a:cs typeface="Chalkboard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      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(Or Hen &amp; Eli </a:t>
            </a:r>
            <a:r>
              <a:rPr lang="en-US" sz="2800" dirty="0" err="1" smtClean="0">
                <a:solidFill>
                  <a:srgbClr val="0000FF"/>
                </a:solidFill>
                <a:latin typeface="Chalkboard"/>
                <a:cs typeface="Chalkboard"/>
              </a:rPr>
              <a:t>Piasetzky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preliminary)</a:t>
            </a:r>
          </a:p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73" y="2044708"/>
            <a:ext cx="3975100" cy="1072468"/>
          </a:xfrm>
          <a:prstGeom prst="rect">
            <a:avLst/>
          </a:prstGeom>
        </p:spPr>
      </p:pic>
      <p:pic>
        <p:nvPicPr>
          <p:cNvPr id="10" name="Picture 9" descr="orm5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3657600" y="2972691"/>
            <a:ext cx="5486400" cy="2830822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302" y="2174679"/>
            <a:ext cx="1854200" cy="51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881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3128" y="1106974"/>
            <a:ext cx="831941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Implications: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Protons are more modified in neutron  </a:t>
            </a:r>
          </a:p>
          <a:p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              rich nuclei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3130" y="2061081"/>
            <a:ext cx="77242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</a:t>
            </a:r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             u-quarks are more modified then</a:t>
            </a:r>
          </a:p>
          <a:p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             </a:t>
            </a:r>
            <a:r>
              <a:rPr lang="en-US" sz="2800" smtClean="0">
                <a:solidFill>
                  <a:srgbClr val="0000FF"/>
                </a:solidFill>
                <a:latin typeface="Chalkboard"/>
                <a:cs typeface="Chalkboard"/>
              </a:rPr>
              <a:t> d-quarks </a:t>
            </a:r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in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Large A Nuclei 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0352" y="3814784"/>
            <a:ext cx="74570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Different explanation of 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NuTev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Anomaly</a:t>
            </a:r>
            <a:endParaRPr lang="en-US" sz="2800" dirty="0" smtClean="0">
              <a:solidFill>
                <a:srgbClr val="0000FF"/>
              </a:solidFill>
              <a:latin typeface="Chalkboard"/>
              <a:cs typeface="Chalkboard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0352" y="4319787"/>
            <a:ext cx="74570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Can be checked in neutrino-nuclei or </a:t>
            </a:r>
          </a:p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   in 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pvDIS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processes </a:t>
            </a:r>
            <a:endParaRPr lang="en-US" sz="2800" dirty="0" smtClean="0">
              <a:solidFill>
                <a:srgbClr val="0000FF"/>
              </a:solidFill>
              <a:latin typeface="Chalkboard"/>
              <a:cs typeface="Chalkboard"/>
            </a:endParaRPr>
          </a:p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3128" y="152865"/>
            <a:ext cx="8797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Implications: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Energetic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Protons in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neutron rich Nuclei 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352" y="3309048"/>
            <a:ext cx="74570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Flavor Dependence of EMC effect</a:t>
            </a:r>
            <a:endParaRPr lang="en-US" sz="2800" dirty="0" smtClean="0">
              <a:solidFill>
                <a:srgbClr val="0000FF"/>
              </a:solidFill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260751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8414" y="44035"/>
            <a:ext cx="88861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Both"/>
            </a:pPr>
            <a:r>
              <a:rPr lang="en-US" sz="24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Nuclear Medium Modifications of Hadrons (EMC Effect)</a:t>
            </a:r>
            <a:endParaRPr lang="en-US" sz="2400" b="1" dirty="0">
              <a:solidFill>
                <a:srgbClr val="0000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817" y="546982"/>
            <a:ext cx="3536274" cy="6915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045" y="630212"/>
            <a:ext cx="4574689" cy="48007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5399" y="1737542"/>
            <a:ext cx="4748600" cy="34184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2321" y="437859"/>
            <a:ext cx="3121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JLAB 2009: </a:t>
            </a:r>
            <a:r>
              <a:rPr lang="en-US" b="1" dirty="0" smtClean="0">
                <a:solidFill>
                  <a:srgbClr val="FF0000"/>
                </a:solidFill>
              </a:rPr>
              <a:t>Silly et al PRL09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782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73720" y="57390"/>
            <a:ext cx="39134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EMC-SRC</a:t>
            </a:r>
            <a:r>
              <a:rPr lang="en-US" sz="2800" b="1" dirty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Correlations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1072983" y="3519448"/>
            <a:ext cx="64477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endParaRPr lang="en-US" sz="2400" b="1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400" y="826789"/>
            <a:ext cx="4748600" cy="23381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0367" y="911701"/>
            <a:ext cx="766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EMC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651" y="3169169"/>
            <a:ext cx="4395400" cy="27304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66" y="1315649"/>
            <a:ext cx="4281234" cy="40946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80351" y="136672"/>
            <a:ext cx="766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EMC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04627" y="4482828"/>
            <a:ext cx="1158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SRC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060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73720" y="57390"/>
            <a:ext cx="39134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EMC-SRC</a:t>
            </a:r>
            <a:r>
              <a:rPr lang="en-US" sz="2800" b="1" dirty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Correlations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1072983" y="3519448"/>
            <a:ext cx="64477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endParaRPr lang="en-US" sz="2400" b="1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558" y="1016002"/>
            <a:ext cx="6915009" cy="40494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6737" y="4796173"/>
            <a:ext cx="2737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-Weinstein et al  PRL 2011, </a:t>
            </a:r>
          </a:p>
          <a:p>
            <a:r>
              <a:rPr lang="en-US" dirty="0" err="1">
                <a:solidFill>
                  <a:srgbClr val="0000FF"/>
                </a:solidFill>
              </a:rPr>
              <a:t>arxiv</a:t>
            </a:r>
            <a:r>
              <a:rPr lang="en-US" dirty="0">
                <a:solidFill>
                  <a:srgbClr val="0000FF"/>
                </a:solidFill>
              </a:rPr>
              <a:t> 2012</a:t>
            </a:r>
          </a:p>
        </p:txBody>
      </p:sp>
    </p:spTree>
    <p:extLst>
      <p:ext uri="{BB962C8B-B14F-4D97-AF65-F5344CB8AC3E}">
        <p14:creationId xmlns:p14="http://schemas.microsoft.com/office/powerpoint/2010/main" val="3755061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27686" y="152865"/>
            <a:ext cx="5931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Energetic Protons in Large A Nuclei 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7686" y="931888"/>
            <a:ext cx="2336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EMC Effect</a:t>
            </a:r>
            <a:endParaRPr lang="en-US" sz="2800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01" y="1718457"/>
            <a:ext cx="6982075" cy="701089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776" y="2663531"/>
            <a:ext cx="5652655" cy="70348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27686" y="3502264"/>
            <a:ext cx="6782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Color Screening Model:  </a:t>
            </a:r>
            <a:r>
              <a:rPr lang="en-US" dirty="0" err="1" smtClean="0">
                <a:solidFill>
                  <a:srgbClr val="0000FF"/>
                </a:solidFill>
                <a:latin typeface="Chalkboard"/>
                <a:cs typeface="Chalkboard"/>
              </a:rPr>
              <a:t>Frankfrut</a:t>
            </a:r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halkboard"/>
                <a:cs typeface="Chalkboard"/>
              </a:rPr>
              <a:t>Strikman</a:t>
            </a:r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 1987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27" y="4472059"/>
            <a:ext cx="6946900" cy="58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347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7686" y="175325"/>
            <a:ext cx="2336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EMC Effect</a:t>
            </a:r>
            <a:endParaRPr lang="en-US" sz="2800" dirty="0"/>
          </a:p>
        </p:txBody>
      </p:sp>
      <p:pic>
        <p:nvPicPr>
          <p:cNvPr id="3" name="Picture 2" descr="199_Sargsian-f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6" y="611343"/>
            <a:ext cx="7200900" cy="498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2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4193" y="228276"/>
            <a:ext cx="61237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Nuclear Forces at Short Distances</a:t>
            </a:r>
            <a:endParaRPr lang="en-US" sz="2800" b="1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12359" y="973750"/>
            <a:ext cx="14586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 </a:t>
            </a:r>
            <a:r>
              <a:rPr lang="en-US" sz="2400" b="1" i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- </a:t>
            </a:r>
            <a:r>
              <a:rPr lang="en-US" sz="2400" b="1" i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Theory:</a:t>
            </a:r>
            <a:r>
              <a:rPr lang="en-US" sz="2400" b="1" i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  </a:t>
            </a:r>
            <a:endParaRPr lang="en-US" sz="2400" b="1" i="1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Chalkboard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4206" y="2611659"/>
            <a:ext cx="2493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- Phenomenology</a:t>
            </a:r>
            <a:endParaRPr lang="en-US" sz="2200" b="1" i="1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Chalkboard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619059" y="973750"/>
            <a:ext cx="28757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 </a:t>
            </a:r>
            <a:r>
              <a:rPr lang="en-US" sz="2000" b="1" i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QCD – hadron transition</a:t>
            </a:r>
            <a:r>
              <a:rPr lang="en-US" sz="2000" b="1" i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 </a:t>
            </a:r>
            <a:endParaRPr lang="en-US" sz="2000" b="1" i="1" dirty="0">
              <a:solidFill>
                <a:srgbClr val="00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Chalkboard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44459" y="1469994"/>
            <a:ext cx="37732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 </a:t>
            </a:r>
            <a:r>
              <a:rPr lang="en-US" sz="2000" b="1" i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Relativistic Bound State Problem </a:t>
            </a:r>
            <a:endParaRPr lang="en-US" sz="2000" b="1" i="1" dirty="0">
              <a:solidFill>
                <a:srgbClr val="00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Chalkboard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707959" y="2703567"/>
            <a:ext cx="34948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High Energy Nuclear Processes</a:t>
            </a:r>
            <a:endParaRPr lang="en-US" sz="2000" b="1" i="1" dirty="0">
              <a:solidFill>
                <a:srgbClr val="00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Chalkboard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12359" y="4302991"/>
            <a:ext cx="2546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- Experimentation</a:t>
            </a:r>
            <a:endParaRPr lang="en-US" sz="2200" b="1" i="1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Chalkboard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784159" y="4301458"/>
            <a:ext cx="26433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err="1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JLab</a:t>
            </a:r>
            <a:r>
              <a:rPr lang="en-US" sz="2000" b="1" i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, BNL, FAIR, JPARC</a:t>
            </a:r>
            <a:endParaRPr lang="en-US" sz="2000" b="1" i="1" dirty="0">
              <a:solidFill>
                <a:srgbClr val="00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068496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7686" y="175325"/>
            <a:ext cx="4493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EMC Effect (preliminary)</a:t>
            </a:r>
            <a:endParaRPr lang="en-US" sz="2800" dirty="0"/>
          </a:p>
        </p:txBody>
      </p:sp>
      <p:pic>
        <p:nvPicPr>
          <p:cNvPr id="4" name="Picture 3" descr="199_Sargsian_f2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46" y="611343"/>
            <a:ext cx="7200900" cy="490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639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9851" y="1048978"/>
            <a:ext cx="81496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>
              <a:solidFill>
                <a:srgbClr val="FF0000"/>
              </a:solidFill>
              <a:latin typeface="Chalkboard"/>
              <a:cs typeface="Chalkboard"/>
            </a:endParaRPr>
          </a:p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51" y="774143"/>
            <a:ext cx="7353349" cy="274835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" y="1200607"/>
            <a:ext cx="5651500" cy="529167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" y="2471234"/>
            <a:ext cx="4155837" cy="74186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14986" y="55588"/>
            <a:ext cx="80853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NuTev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Experiment : Measuring Weinberg Angle</a:t>
            </a:r>
            <a:endParaRPr lang="en-US" sz="2800" dirty="0"/>
          </a:p>
        </p:txBody>
      </p:sp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87" y="3702050"/>
            <a:ext cx="41021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260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9851" y="1048978"/>
            <a:ext cx="81496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>
              <a:solidFill>
                <a:srgbClr val="FF0000"/>
              </a:solidFill>
              <a:latin typeface="Chalkboard"/>
              <a:cs typeface="Chalkboard"/>
            </a:endParaRPr>
          </a:p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51" y="774143"/>
            <a:ext cx="7353349" cy="274835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" y="1200607"/>
            <a:ext cx="5651500" cy="52916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14986" y="55588"/>
            <a:ext cx="80853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NuTev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Experiment : Measuring Weinberg Angle</a:t>
            </a:r>
            <a:endParaRPr lang="en-US" sz="2800" dirty="0"/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86" y="2041185"/>
            <a:ext cx="3762613" cy="3937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6" y="2692400"/>
            <a:ext cx="4309414" cy="3810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51" y="3111500"/>
            <a:ext cx="4160426" cy="374650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0" y="2178050"/>
            <a:ext cx="3937000" cy="52070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0" y="2819246"/>
            <a:ext cx="3086149" cy="508307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150" y="3505200"/>
            <a:ext cx="3721100" cy="10795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86" y="4814644"/>
            <a:ext cx="4953000" cy="46566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03200" y="1879600"/>
            <a:ext cx="4787900" cy="1892300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910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77929" y="525756"/>
            <a:ext cx="6993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  <a:latin typeface="Chalkboard"/>
                <a:cs typeface="Chalkboard"/>
              </a:rPr>
              <a:t>NuTeV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Experiment: Zeller et al PRL 2002    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9851" y="1048978"/>
            <a:ext cx="81496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>
              <a:solidFill>
                <a:srgbClr val="FF0000"/>
              </a:solidFill>
              <a:latin typeface="Chalkboard"/>
              <a:cs typeface="Chalkboard"/>
            </a:endParaRPr>
          </a:p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51" y="1219917"/>
            <a:ext cx="7707304" cy="433917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27" y="1653834"/>
            <a:ext cx="5270500" cy="34925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51" y="2294732"/>
            <a:ext cx="7353349" cy="274835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22" y="2838907"/>
            <a:ext cx="5651500" cy="529167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32" y="3413561"/>
            <a:ext cx="4953000" cy="465667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6" y="4162458"/>
            <a:ext cx="8187690" cy="41810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27686" y="55588"/>
            <a:ext cx="28921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NuTev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 Anomaly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160988" y="5177465"/>
            <a:ext cx="31258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Standard model: </a:t>
            </a:r>
            <a:endParaRPr lang="en-US" sz="2800" dirty="0"/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5177466"/>
            <a:ext cx="5156200" cy="44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72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9527" y="152865"/>
            <a:ext cx="7917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Anomaly's explanation: </a:t>
            </a:r>
            <a:r>
              <a:rPr lang="en-US" sz="1600" dirty="0" err="1" smtClean="0">
                <a:solidFill>
                  <a:srgbClr val="0000FF"/>
                </a:solidFill>
                <a:latin typeface="Chalkboard"/>
                <a:cs typeface="Chalkboard"/>
              </a:rPr>
              <a:t>Bentz,Cloet,Londergan,Thomas</a:t>
            </a:r>
            <a:r>
              <a:rPr lang="en-US" sz="1600" dirty="0" smtClean="0">
                <a:solidFill>
                  <a:srgbClr val="0000FF"/>
                </a:solidFill>
                <a:latin typeface="Chalkboard"/>
                <a:cs typeface="Chalkboard"/>
              </a:rPr>
              <a:t>, PRL09, 2011     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68" y="970655"/>
            <a:ext cx="8362675" cy="722226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8" y="2131879"/>
            <a:ext cx="7874000" cy="67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42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9527" y="152865"/>
            <a:ext cx="7917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Anomaly's explanation: </a:t>
            </a:r>
            <a:r>
              <a:rPr lang="en-US" sz="1600" dirty="0" err="1" smtClean="0">
                <a:solidFill>
                  <a:srgbClr val="0000FF"/>
                </a:solidFill>
                <a:latin typeface="Chalkboard"/>
                <a:cs typeface="Chalkboard"/>
              </a:rPr>
              <a:t>Bentz,Cloet,Londergan,Thomas</a:t>
            </a:r>
            <a:r>
              <a:rPr lang="en-US" sz="1600" dirty="0" smtClean="0">
                <a:solidFill>
                  <a:srgbClr val="0000FF"/>
                </a:solidFill>
                <a:latin typeface="Chalkboard"/>
                <a:cs typeface="Chalkboard"/>
              </a:rPr>
              <a:t>, PRL09, 2011     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67" y="1227757"/>
            <a:ext cx="8697079" cy="294269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67" y="1883475"/>
            <a:ext cx="8697079" cy="313932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67" y="2626572"/>
            <a:ext cx="6452357" cy="240393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82" y="3248302"/>
            <a:ext cx="3314700" cy="402167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82" y="3940452"/>
            <a:ext cx="4991100" cy="275167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82" y="4496828"/>
            <a:ext cx="5143500" cy="49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048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9529" y="152865"/>
            <a:ext cx="54145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Anomaly's explanation: </a:t>
            </a:r>
            <a:r>
              <a:rPr lang="en-US" sz="1600" dirty="0" smtClean="0">
                <a:solidFill>
                  <a:srgbClr val="0000FF"/>
                </a:solidFill>
                <a:latin typeface="Chalkboard"/>
                <a:cs typeface="Chalkboard"/>
              </a:rPr>
              <a:t>Our explanation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68" y="970655"/>
            <a:ext cx="8362675" cy="722226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8" y="2271579"/>
            <a:ext cx="7874000" cy="677333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68" y="4578315"/>
            <a:ext cx="8177155" cy="760272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68" y="3452116"/>
            <a:ext cx="8362675" cy="75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94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7690" y="538188"/>
            <a:ext cx="58440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EMC Effect in A(</a:t>
            </a:r>
            <a:r>
              <a:rPr lang="en-US" sz="2800" dirty="0" err="1" smtClean="0">
                <a:solidFill>
                  <a:srgbClr val="FF0000"/>
                </a:solidFill>
                <a:latin typeface="Chalkboard"/>
                <a:cs typeface="Chalkboard"/>
              </a:rPr>
              <a:t>e,e</a:t>
            </a:r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’)X scattering</a:t>
            </a:r>
            <a:endParaRPr lang="en-US" sz="2800" dirty="0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97" y="1367912"/>
            <a:ext cx="7899400" cy="701089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772" y="2206331"/>
            <a:ext cx="5842000" cy="70348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27686" y="3240654"/>
            <a:ext cx="6782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Color Screening Model:  </a:t>
            </a:r>
            <a:r>
              <a:rPr lang="en-US" dirty="0" err="1" smtClean="0">
                <a:solidFill>
                  <a:srgbClr val="0000FF"/>
                </a:solidFill>
                <a:latin typeface="Chalkboard"/>
                <a:cs typeface="Chalkboard"/>
              </a:rPr>
              <a:t>Frankfrut</a:t>
            </a:r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halkboard"/>
                <a:cs typeface="Chalkboard"/>
              </a:rPr>
              <a:t>Strikman</a:t>
            </a:r>
            <a:r>
              <a:rPr lang="en-US" dirty="0" smtClean="0">
                <a:solidFill>
                  <a:srgbClr val="0000FF"/>
                </a:solidFill>
                <a:latin typeface="Chalkboard"/>
                <a:cs typeface="Chalkboard"/>
              </a:rPr>
              <a:t> 1987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98" y="4536614"/>
            <a:ext cx="6946900" cy="58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482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7686" y="175325"/>
            <a:ext cx="2336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- EMC Effect</a:t>
            </a:r>
            <a:endParaRPr lang="en-US" sz="2800" dirty="0"/>
          </a:p>
        </p:txBody>
      </p:sp>
      <p:pic>
        <p:nvPicPr>
          <p:cNvPr id="3" name="Picture 2" descr="199_Sargsian-f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86" y="611343"/>
            <a:ext cx="7200900" cy="498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471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9529" y="152865"/>
            <a:ext cx="54145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Anomaly's explanation: </a:t>
            </a:r>
            <a:r>
              <a:rPr lang="en-US" sz="1600" dirty="0" smtClean="0">
                <a:solidFill>
                  <a:srgbClr val="0000FF"/>
                </a:solidFill>
                <a:latin typeface="Chalkboard"/>
                <a:cs typeface="Chalkboard"/>
              </a:rPr>
              <a:t>Our explanation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8" y="820904"/>
            <a:ext cx="7874000" cy="677333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76" y="2544994"/>
            <a:ext cx="8177155" cy="760272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75" y="1644720"/>
            <a:ext cx="8362675" cy="753439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8" y="3824224"/>
            <a:ext cx="5638800" cy="328083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8" y="4390997"/>
            <a:ext cx="3086100" cy="338667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82" y="4936792"/>
            <a:ext cx="3314700" cy="40216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194096" y="3835299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8040"/>
                </a:solidFill>
                <a:latin typeface="Chalkboard"/>
                <a:cs typeface="Chalkboard"/>
              </a:rPr>
              <a:t>Preliminary</a:t>
            </a:r>
            <a:endParaRPr lang="en-US" dirty="0">
              <a:solidFill>
                <a:srgbClr val="008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867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4193" y="228276"/>
            <a:ext cx="66136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- Dominance of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pn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short range correlations</a:t>
            </a:r>
          </a:p>
          <a:p>
            <a:r>
              <a:rPr lang="en-US" sz="24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as compared to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pp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and </a:t>
            </a:r>
            <a:r>
              <a:rPr lang="en-US" sz="2400" b="1" i="1" dirty="0" err="1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nn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SRCS </a:t>
            </a:r>
            <a:endParaRPr lang="en-US" sz="2400" b="1" i="1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4182" y="1214296"/>
            <a:ext cx="60292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Dominance of NN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Tensor</a:t>
            </a:r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as compared </a:t>
            </a:r>
          </a:p>
          <a:p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to the NN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Central</a:t>
            </a:r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Forces at </a:t>
            </a:r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&lt;= 1fm</a:t>
            </a:r>
            <a:endParaRPr lang="en-US" sz="2400" b="1" i="1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4193" y="2575100"/>
            <a:ext cx="624081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- Two </a:t>
            </a:r>
            <a:r>
              <a:rPr lang="en-US" sz="24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New Properties of High Momentum</a:t>
            </a:r>
          </a:p>
          <a:p>
            <a:r>
              <a:rPr lang="en-US" sz="24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</a:t>
            </a:r>
            <a:r>
              <a:rPr lang="en-US" sz="24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    Component</a:t>
            </a:r>
            <a:endParaRPr lang="en-US" sz="2400" b="1" dirty="0">
              <a:solidFill>
                <a:srgbClr val="00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4182" y="3406097"/>
            <a:ext cx="6535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4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-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 </a:t>
            </a:r>
            <a:r>
              <a:rPr lang="en-US" sz="24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Energetic </a:t>
            </a:r>
            <a:r>
              <a:rPr lang="en-US" sz="2400" b="1" dirty="0" smtClean="0">
                <a:solidFill>
                  <a:srgbClr val="00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Protons in Neutron Rich Nuclei  </a:t>
            </a:r>
            <a:endParaRPr lang="en-US" sz="2400" b="1" dirty="0">
              <a:solidFill>
                <a:srgbClr val="00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4193" y="4675236"/>
            <a:ext cx="2223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Implications</a:t>
            </a:r>
            <a:endParaRPr lang="en-US" sz="2400" b="1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87259" y="4305904"/>
            <a:ext cx="26227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 EMC-SRC - correlation  </a:t>
            </a:r>
            <a:endParaRPr lang="en-US" sz="2000" b="1" i="1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Chalkboard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87259" y="4721550"/>
            <a:ext cx="5083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Neutrino-Nuclei Interactions: </a:t>
            </a:r>
            <a:r>
              <a:rPr lang="en-US" sz="2000" b="1" i="1" dirty="0" err="1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NuTeV</a:t>
            </a:r>
            <a:r>
              <a:rPr lang="en-US" sz="2000" b="1" i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 anomaly</a:t>
            </a:r>
            <a:endParaRPr lang="en-US" sz="2000" b="1" i="1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Chalkboard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87259" y="5117007"/>
            <a:ext cx="32634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cs typeface="Chalkboard"/>
              </a:rPr>
              <a:t>Protons in the Neutron Stars</a:t>
            </a:r>
            <a:endParaRPr lang="en-US" sz="2000" b="1" i="1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  <a:cs typeface="Chalkboard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59493" y="1014241"/>
            <a:ext cx="16979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halkboard"/>
                <a:cs typeface="Chalkboard"/>
              </a:rPr>
              <a:t>2006-2008s</a:t>
            </a:r>
            <a:endParaRPr lang="en-US" sz="2000" b="1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183252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9527" y="152866"/>
            <a:ext cx="5429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Implications: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For Nuclear Matter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697" y="915589"/>
            <a:ext cx="7784624" cy="910167"/>
          </a:xfrm>
          <a:prstGeom prst="rect">
            <a:avLst/>
          </a:prstGeom>
        </p:spPr>
      </p:pic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9265"/>
            <a:ext cx="9144000" cy="2882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666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9527" y="152866"/>
            <a:ext cx="5429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Implications: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For Nuclear Matter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5134" y="1006854"/>
            <a:ext cx="2532825" cy="523220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</a:rPr>
              <a:t>Our Goal</a:t>
            </a:r>
            <a:endParaRPr lang="en-US" sz="2800" dirty="0">
              <a:solidFill>
                <a:srgbClr val="FF0000"/>
              </a:solidFill>
              <a:latin typeface="Chalkboard"/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676" y="1819782"/>
            <a:ext cx="3619500" cy="3810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864" y="2759463"/>
            <a:ext cx="3200400" cy="41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489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34" y="137581"/>
            <a:ext cx="1524000" cy="60125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5504" y="103836"/>
            <a:ext cx="1409700" cy="63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276" y="202000"/>
            <a:ext cx="1905000" cy="50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66526" y="4965304"/>
            <a:ext cx="2277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64FF65"/>
                </a:solidFill>
              </a:rPr>
              <a:t>M. </a:t>
            </a:r>
            <a:r>
              <a:rPr lang="en-US" sz="1400" dirty="0" err="1" smtClean="0">
                <a:solidFill>
                  <a:srgbClr val="64FF65"/>
                </a:solidFill>
              </a:rPr>
              <a:t>McGauley</a:t>
            </a:r>
            <a:r>
              <a:rPr lang="en-US" sz="1400" dirty="0" smtClean="0">
                <a:solidFill>
                  <a:srgbClr val="64FF65"/>
                </a:solidFill>
              </a:rPr>
              <a:t>, MS  Feb. 2011</a:t>
            </a:r>
          </a:p>
          <a:p>
            <a:r>
              <a:rPr lang="en-US" sz="1400" dirty="0" err="1">
                <a:solidFill>
                  <a:srgbClr val="64FF65"/>
                </a:solidFill>
              </a:rPr>
              <a:t>a</a:t>
            </a:r>
            <a:r>
              <a:rPr lang="en-US" sz="1400" dirty="0" err="1" smtClean="0">
                <a:solidFill>
                  <a:srgbClr val="64FF65"/>
                </a:solidFill>
              </a:rPr>
              <a:t>rxiv</a:t>
            </a:r>
            <a:r>
              <a:rPr lang="en-US" sz="1400" dirty="0" smtClean="0">
                <a:solidFill>
                  <a:srgbClr val="64FF65"/>
                </a:solidFill>
              </a:rPr>
              <a:t> 1102.3973</a:t>
            </a:r>
            <a:endParaRPr lang="en-US" sz="1400" dirty="0">
              <a:solidFill>
                <a:srgbClr val="64FF65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003" y="1100143"/>
            <a:ext cx="5029200" cy="5557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444" y="1142921"/>
            <a:ext cx="527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(1)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444" y="1912573"/>
            <a:ext cx="562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(2)</a:t>
            </a:r>
            <a:endParaRPr lang="en-US" sz="2400" dirty="0">
              <a:solidFill>
                <a:srgbClr val="FFFF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5266" y="2594865"/>
            <a:ext cx="4515810" cy="65660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01757" y="2973878"/>
            <a:ext cx="78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where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6283" y="3549886"/>
            <a:ext cx="5892800" cy="54914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615866" y="2015162"/>
            <a:ext cx="3671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we analyze data for symmetric </a:t>
            </a:r>
            <a:r>
              <a:rPr lang="en-US" dirty="0" smtClean="0">
                <a:solidFill>
                  <a:srgbClr val="FFFF00"/>
                </a:solidFill>
              </a:rPr>
              <a:t>nuclei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8318" y="2015162"/>
            <a:ext cx="492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For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0039" y="1982493"/>
            <a:ext cx="1356854" cy="44303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66283" y="2594864"/>
            <a:ext cx="3343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and for other A’s  use the relation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3339" y="4276187"/>
            <a:ext cx="562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(3)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5349" y="4356692"/>
            <a:ext cx="784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Neglecting contributions due to </a:t>
            </a:r>
            <a:r>
              <a:rPr lang="en-US" dirty="0" err="1" smtClean="0">
                <a:solidFill>
                  <a:srgbClr val="FF0000"/>
                </a:solidFill>
              </a:rPr>
              <a:t>pp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and </a:t>
            </a:r>
            <a:r>
              <a:rPr lang="en-US" dirty="0" err="1" smtClean="0">
                <a:solidFill>
                  <a:srgbClr val="FF0000"/>
                </a:solidFill>
              </a:rPr>
              <a:t>nn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SRCs one obtains boundary  conditions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6123" y="5109367"/>
            <a:ext cx="4432300" cy="38482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39226" y="173778"/>
            <a:ext cx="2527300" cy="536222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578318" y="1054132"/>
            <a:ext cx="5274951" cy="753267"/>
          </a:xfrm>
          <a:prstGeom prst="roundRect">
            <a:avLst/>
          </a:prstGeom>
          <a:noFill/>
          <a:ln>
            <a:solidFill>
              <a:srgbClr val="00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4048281" y="2518180"/>
            <a:ext cx="4761623" cy="753266"/>
          </a:xfrm>
          <a:prstGeom prst="roundRect">
            <a:avLst/>
          </a:prstGeom>
          <a:noFill/>
          <a:ln>
            <a:solidFill>
              <a:srgbClr val="00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 flipH="1" flipV="1">
            <a:off x="3390360" y="1633851"/>
            <a:ext cx="948866" cy="791680"/>
          </a:xfrm>
          <a:prstGeom prst="line">
            <a:avLst/>
          </a:prstGeom>
          <a:noFill/>
          <a:ln w="38100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3472" tIns="36736" rIns="73472" bIns="36736"/>
          <a:lstStyle/>
          <a:p>
            <a:endParaRPr lang="en-US"/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 flipV="1">
            <a:off x="3119901" y="1633852"/>
            <a:ext cx="1946486" cy="3331453"/>
          </a:xfrm>
          <a:prstGeom prst="line">
            <a:avLst/>
          </a:prstGeom>
          <a:noFill/>
          <a:ln w="38100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3472" tIns="36736" rIns="73472" bIns="36736"/>
          <a:lstStyle/>
          <a:p>
            <a:endParaRPr lang="en-US"/>
          </a:p>
        </p:txBody>
      </p:sp>
      <p:sp>
        <p:nvSpPr>
          <p:cNvPr id="34" name="Line 32"/>
          <p:cNvSpPr>
            <a:spLocks noChangeShapeType="1"/>
          </p:cNvSpPr>
          <p:nvPr/>
        </p:nvSpPr>
        <p:spPr bwMode="auto">
          <a:xfrm flipV="1">
            <a:off x="2143281" y="1668530"/>
            <a:ext cx="772651" cy="313966"/>
          </a:xfrm>
          <a:prstGeom prst="line">
            <a:avLst/>
          </a:prstGeom>
          <a:noFill/>
          <a:ln w="38100">
            <a:solidFill>
              <a:srgbClr val="FF0000"/>
            </a:solidFill>
            <a:prstDash val="solid"/>
            <a:round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3472" tIns="36736" rIns="73472" bIns="36736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048281" y="388466"/>
            <a:ext cx="248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,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16844" y="388466"/>
            <a:ext cx="248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,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01844" y="1174554"/>
            <a:ext cx="2856636" cy="523220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</a:rPr>
              <a:t>Parametric Form </a:t>
            </a:r>
            <a:endParaRPr lang="en-US" sz="2800" dirty="0">
              <a:solidFill>
                <a:srgbClr val="FF0000"/>
              </a:solidFill>
              <a:latin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037586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9527" y="152866"/>
            <a:ext cx="5429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Implications: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For Nuclear Matter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54" y="760762"/>
            <a:ext cx="4572000" cy="3810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454" y="1275986"/>
            <a:ext cx="4724400" cy="444500"/>
          </a:xfrm>
          <a:prstGeom prst="rect">
            <a:avLst/>
          </a:prstGeom>
        </p:spPr>
      </p:pic>
      <p:pic>
        <p:nvPicPr>
          <p:cNvPr id="7" name="Picture 6" descr="a2s_call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534" y="1462564"/>
            <a:ext cx="6283156" cy="4304198"/>
          </a:xfrm>
          <a:prstGeom prst="rect">
            <a:avLst/>
          </a:prstGeom>
        </p:spPr>
      </p:pic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623" y="2068808"/>
            <a:ext cx="2083635" cy="20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445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9527" y="152866"/>
            <a:ext cx="5429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Implications: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For Nuclear Matter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54" y="760762"/>
            <a:ext cx="4572000" cy="381000"/>
          </a:xfrm>
          <a:prstGeom prst="rect">
            <a:avLst/>
          </a:prstGeom>
        </p:spPr>
      </p:pic>
      <p:pic>
        <p:nvPicPr>
          <p:cNvPr id="7" name="Picture 6" descr="a2s_call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534" y="1462564"/>
            <a:ext cx="6283156" cy="4304198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325" y="796433"/>
            <a:ext cx="2349500" cy="381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58164" y="1326044"/>
            <a:ext cx="18082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00FF"/>
                </a:solidFill>
              </a:rPr>
              <a:t>- </a:t>
            </a:r>
            <a:r>
              <a:rPr lang="en-US" sz="2000" i="1" dirty="0" smtClean="0">
                <a:solidFill>
                  <a:srgbClr val="0000FF"/>
                </a:solidFill>
              </a:rPr>
              <a:t>6  </a:t>
            </a:r>
            <a:r>
              <a:rPr lang="en-US" sz="2000" i="1" dirty="0" smtClean="0">
                <a:solidFill>
                  <a:srgbClr val="0000FF"/>
                </a:solidFill>
              </a:rPr>
              <a:t>data points</a:t>
            </a:r>
            <a:endParaRPr lang="en-US" sz="2000" i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22476" y="1781883"/>
            <a:ext cx="33215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0000FF"/>
                </a:solidFill>
              </a:rPr>
              <a:t>- 2  boundary conditions due  </a:t>
            </a:r>
          </a:p>
          <a:p>
            <a:r>
              <a:rPr lang="en-US" sz="2000" i="1" dirty="0" smtClean="0">
                <a:solidFill>
                  <a:srgbClr val="0000FF"/>
                </a:solidFill>
              </a:rPr>
              <a:t>   to the </a:t>
            </a:r>
            <a:r>
              <a:rPr lang="en-US" sz="2000" i="1" dirty="0" smtClean="0">
                <a:solidFill>
                  <a:srgbClr val="0000FF"/>
                </a:solidFill>
              </a:rPr>
              <a:t>neglecting  </a:t>
            </a:r>
            <a:r>
              <a:rPr lang="en-US" sz="2000" i="1" dirty="0" err="1" smtClean="0">
                <a:solidFill>
                  <a:srgbClr val="0000FF"/>
                </a:solidFill>
              </a:rPr>
              <a:t>pp</a:t>
            </a:r>
            <a:r>
              <a:rPr lang="en-US" sz="2000" i="1" dirty="0" smtClean="0">
                <a:solidFill>
                  <a:srgbClr val="0000FF"/>
                </a:solidFill>
              </a:rPr>
              <a:t>/</a:t>
            </a:r>
            <a:r>
              <a:rPr lang="en-US" sz="2000" i="1" dirty="0" err="1" smtClean="0">
                <a:solidFill>
                  <a:srgbClr val="0000FF"/>
                </a:solidFill>
              </a:rPr>
              <a:t>nn</a:t>
            </a:r>
            <a:endParaRPr lang="en-US" sz="2000" i="1" dirty="0" smtClean="0">
              <a:solidFill>
                <a:srgbClr val="0000FF"/>
              </a:solidFill>
            </a:endParaRPr>
          </a:p>
          <a:p>
            <a:r>
              <a:rPr lang="en-US" sz="2000" i="1" dirty="0">
                <a:solidFill>
                  <a:srgbClr val="0000FF"/>
                </a:solidFill>
              </a:rPr>
              <a:t> </a:t>
            </a:r>
            <a:r>
              <a:rPr lang="en-US" sz="2000" i="1" dirty="0" smtClean="0">
                <a:solidFill>
                  <a:srgbClr val="0000FF"/>
                </a:solidFill>
              </a:rPr>
              <a:t>  SRCs</a:t>
            </a:r>
            <a:endParaRPr lang="en-US" sz="2000" i="1" dirty="0">
              <a:solidFill>
                <a:srgbClr val="0000FF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344" y="2771777"/>
            <a:ext cx="2808138" cy="2365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822476" y="3041618"/>
            <a:ext cx="3224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0000FF"/>
                </a:solidFill>
              </a:rPr>
              <a:t>-2 more  boundary conditions</a:t>
            </a:r>
          </a:p>
          <a:p>
            <a:r>
              <a:rPr lang="en-US" sz="2000" i="1" dirty="0">
                <a:solidFill>
                  <a:srgbClr val="0000FF"/>
                </a:solidFill>
              </a:rPr>
              <a:t> </a:t>
            </a:r>
            <a:r>
              <a:rPr lang="en-US" sz="2000" i="1" dirty="0" smtClean="0">
                <a:solidFill>
                  <a:srgbClr val="0000FF"/>
                </a:solidFill>
              </a:rPr>
              <a:t> due to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344" y="3681658"/>
            <a:ext cx="2616100" cy="396875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348" y="4269834"/>
            <a:ext cx="2868426" cy="20663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858164" y="4612449"/>
            <a:ext cx="2981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00FF"/>
                </a:solidFill>
              </a:rPr>
              <a:t>-1  more </a:t>
            </a:r>
            <a:r>
              <a:rPr lang="en-US" sz="2000" i="1" dirty="0" err="1" smtClean="0">
                <a:solidFill>
                  <a:srgbClr val="0000FF"/>
                </a:solidFill>
              </a:rPr>
              <a:t>positivness</a:t>
            </a:r>
            <a:r>
              <a:rPr lang="en-US" sz="2000" i="1" dirty="0" smtClean="0">
                <a:solidFill>
                  <a:srgbClr val="0000FF"/>
                </a:solidFill>
              </a:rPr>
              <a:t> of f(y)</a:t>
            </a: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82" y="5267610"/>
            <a:ext cx="5524562" cy="318683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329" y="5267610"/>
            <a:ext cx="960897" cy="27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364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45461" y="52796"/>
            <a:ext cx="7205969" cy="461665"/>
          </a:xfrm>
          <a:prstGeom prst="rect">
            <a:avLst/>
          </a:prstGeom>
          <a:solidFill>
            <a:srgbClr val="FFFF00"/>
          </a:solidFill>
          <a:ln>
            <a:solidFill>
              <a:srgbClr val="0000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>
                <a:ln>
                  <a:solidFill>
                    <a:srgbClr val="0000CC"/>
                  </a:solidFill>
                </a:ln>
              </a:rPr>
              <a:t>Extrapolation to  infinite and </a:t>
            </a:r>
            <a:r>
              <a:rPr lang="en-US" sz="2400" dirty="0" err="1" smtClean="0">
                <a:ln>
                  <a:solidFill>
                    <a:srgbClr val="0000CC"/>
                  </a:solidFill>
                </a:ln>
              </a:rPr>
              <a:t>superdense</a:t>
            </a:r>
            <a:r>
              <a:rPr lang="en-US" sz="2400" dirty="0" smtClean="0">
                <a:ln>
                  <a:solidFill>
                    <a:srgbClr val="0000CC"/>
                  </a:solidFill>
                </a:ln>
              </a:rPr>
              <a:t> nuclear matter</a:t>
            </a:r>
            <a:endParaRPr lang="en-US" sz="2400" dirty="0">
              <a:ln>
                <a:solidFill>
                  <a:srgbClr val="0000CC"/>
                </a:solidFill>
              </a:ln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86" y="859092"/>
            <a:ext cx="3670778" cy="4424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2176" y="859092"/>
            <a:ext cx="3180185" cy="3237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22319" y="875114"/>
            <a:ext cx="601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with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19" y="1573241"/>
            <a:ext cx="9144000" cy="85387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834" y="4782375"/>
            <a:ext cx="3560637" cy="65332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680714" y="5093731"/>
            <a:ext cx="34052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err="1">
                <a:solidFill>
                  <a:srgbClr val="64FF65"/>
                </a:solidFill>
              </a:rPr>
              <a:t>C.Ciofi</a:t>
            </a:r>
            <a:r>
              <a:rPr lang="it-IT" sz="1400" dirty="0">
                <a:solidFill>
                  <a:srgbClr val="64FF65"/>
                </a:solidFill>
              </a:rPr>
              <a:t> degli Atti, E. Pace, </a:t>
            </a:r>
            <a:r>
              <a:rPr lang="it-IT" sz="1400" dirty="0" err="1">
                <a:solidFill>
                  <a:srgbClr val="64FF65"/>
                </a:solidFill>
              </a:rPr>
              <a:t>G.Salme</a:t>
            </a:r>
            <a:r>
              <a:rPr lang="it-IT" sz="1400" dirty="0">
                <a:solidFill>
                  <a:srgbClr val="64FF65"/>
                </a:solidFill>
              </a:rPr>
              <a:t>, </a:t>
            </a:r>
            <a:r>
              <a:rPr lang="it-IT" sz="1400" dirty="0" smtClean="0">
                <a:solidFill>
                  <a:srgbClr val="64FF65"/>
                </a:solidFill>
              </a:rPr>
              <a:t>PRC 1991</a:t>
            </a:r>
            <a:endParaRPr lang="en-US" sz="1400" dirty="0">
              <a:solidFill>
                <a:srgbClr val="64FF65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1475" y="3927065"/>
            <a:ext cx="3785116" cy="53578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urved Connector 4"/>
          <p:cNvCxnSpPr/>
          <p:nvPr/>
        </p:nvCxnSpPr>
        <p:spPr>
          <a:xfrm>
            <a:off x="1214833" y="1932478"/>
            <a:ext cx="2761763" cy="14111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104" y="2731683"/>
            <a:ext cx="7638974" cy="454112"/>
          </a:xfrm>
          <a:prstGeom prst="rect">
            <a:avLst/>
          </a:prstGeom>
        </p:spPr>
      </p:pic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11" y="4009556"/>
            <a:ext cx="3112067" cy="42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96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3115" y="78951"/>
            <a:ext cx="487645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ln>
                  <a:solidFill>
                    <a:srgbClr val="0000CC"/>
                  </a:solidFill>
                </a:ln>
              </a:rPr>
              <a:t>Asymmetric  and </a:t>
            </a:r>
            <a:r>
              <a:rPr lang="en-US" sz="2000" dirty="0" err="1" smtClean="0">
                <a:ln>
                  <a:solidFill>
                    <a:srgbClr val="0000CC"/>
                  </a:solidFill>
                </a:ln>
              </a:rPr>
              <a:t>superdense</a:t>
            </a:r>
            <a:r>
              <a:rPr lang="en-US" sz="2000" dirty="0" smtClean="0">
                <a:ln>
                  <a:solidFill>
                    <a:srgbClr val="0000CC"/>
                  </a:solidFill>
                </a:ln>
              </a:rPr>
              <a:t> nuclear matter:</a:t>
            </a:r>
            <a:endParaRPr lang="en-US" sz="2000" dirty="0">
              <a:ln>
                <a:solidFill>
                  <a:srgbClr val="0000CC"/>
                </a:solidFill>
              </a:ln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3570" y="59065"/>
            <a:ext cx="3514427" cy="4713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9" y="1144687"/>
            <a:ext cx="8890000" cy="8549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589" y="2389528"/>
            <a:ext cx="8890000" cy="2579482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154785" y="78952"/>
            <a:ext cx="3909116" cy="535787"/>
          </a:xfrm>
          <a:prstGeom prst="roundRect">
            <a:avLst/>
          </a:prstGeom>
          <a:noFill/>
          <a:ln>
            <a:solidFill>
              <a:srgbClr val="00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urved Connector 7"/>
          <p:cNvCxnSpPr/>
          <p:nvPr/>
        </p:nvCxnSpPr>
        <p:spPr>
          <a:xfrm>
            <a:off x="5838564" y="1992582"/>
            <a:ext cx="2761763" cy="14111"/>
          </a:xfrm>
          <a:prstGeom prst="curvedConnector3">
            <a:avLst>
              <a:gd name="adj1" fmla="val 9443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057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79527" y="152866"/>
            <a:ext cx="5429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halkboard"/>
                <a:cs typeface="Chalkboard"/>
              </a:rPr>
              <a:t>Implications: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For Nuclear Matter</a:t>
            </a:r>
            <a:endParaRPr lang="en-US" sz="2800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697" y="915589"/>
            <a:ext cx="7784624" cy="910167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1098849" y="2223574"/>
            <a:ext cx="4909148" cy="1831178"/>
          </a:xfrm>
          <a:prstGeom prst="roundRect">
            <a:avLst/>
          </a:prstGeom>
          <a:solidFill>
            <a:srgbClr val="0000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200" y="2565400"/>
            <a:ext cx="4357913" cy="119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041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110" y="209066"/>
            <a:ext cx="4190341" cy="84283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832901" y="291572"/>
            <a:ext cx="4133022" cy="1122339"/>
          </a:xfrm>
          <a:prstGeom prst="roundRect">
            <a:avLst/>
          </a:prstGeom>
          <a:noFill/>
          <a:ln>
            <a:solidFill>
              <a:srgbClr val="00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3116" y="427879"/>
            <a:ext cx="3609245" cy="836083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054992" y="1997650"/>
            <a:ext cx="4466752" cy="3462738"/>
          </a:xfrm>
          <a:prstGeom prst="roundRect">
            <a:avLst/>
          </a:prstGeom>
          <a:solidFill>
            <a:schemeClr val="bg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pic>
        <p:nvPicPr>
          <p:cNvPr id="12" name="Picture 11" descr="fractions_call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992" y="1867075"/>
            <a:ext cx="4381128" cy="400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65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8428" y="58987"/>
            <a:ext cx="5904180" cy="461665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  <a:latin typeface="Apple Casual"/>
              </a:rPr>
              <a:t>Some Possible Implication of our Results</a:t>
            </a:r>
            <a:endParaRPr lang="en-US" sz="2400" b="1" dirty="0">
              <a:solidFill>
                <a:srgbClr val="0000CC"/>
              </a:solidFill>
              <a:latin typeface="Apple Casu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0435" y="666575"/>
            <a:ext cx="3136348" cy="400110"/>
          </a:xfrm>
          <a:prstGeom prst="rect">
            <a:avLst/>
          </a:prstGeom>
          <a:solidFill>
            <a:srgbClr val="0000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Cooling </a:t>
            </a:r>
            <a:r>
              <a:rPr lang="en-US" sz="2000" b="1" dirty="0">
                <a:solidFill>
                  <a:srgbClr val="FFFF00"/>
                </a:solidFill>
              </a:rPr>
              <a:t>of Neutron </a:t>
            </a:r>
            <a:r>
              <a:rPr lang="en-US" sz="2000" b="1" dirty="0" smtClean="0">
                <a:solidFill>
                  <a:srgbClr val="FFFF00"/>
                </a:solidFill>
              </a:rPr>
              <a:t>Star: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39" y="1138294"/>
            <a:ext cx="8867913" cy="14152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0439" y="3226786"/>
            <a:ext cx="5124175" cy="400110"/>
          </a:xfrm>
          <a:prstGeom prst="rect">
            <a:avLst/>
          </a:prstGeom>
          <a:solidFill>
            <a:srgbClr val="0000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Protons in the Neutron Star Cores: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8" y="3796310"/>
            <a:ext cx="8780260" cy="155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563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34" y="-174001"/>
            <a:ext cx="8800966" cy="856136"/>
          </a:xfrm>
        </p:spPr>
        <p:txBody>
          <a:bodyPr>
            <a:noAutofit/>
          </a:bodyPr>
          <a:lstStyle/>
          <a:p>
            <a:pPr marL="342900" indent="-342900"/>
            <a:r>
              <a:rPr lang="en-US" sz="3200" dirty="0" smtClean="0">
                <a:solidFill>
                  <a:srgbClr val="FF0000"/>
                </a:solidFill>
                <a:latin typeface="Chalkboard"/>
                <a:cs typeface="Chalkboard"/>
              </a:rPr>
              <a:t>Short-Range NN Correlations in Nuclei</a:t>
            </a:r>
            <a:endParaRPr lang="en-US" sz="3200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" y="856785"/>
            <a:ext cx="9423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lkboard"/>
                <a:cs typeface="Chalkboard"/>
              </a:rPr>
              <a:t> -</a:t>
            </a:r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- Dominance of NN Correlations in the nuclear wave function</a:t>
            </a:r>
            <a:endParaRPr lang="en-US" sz="2400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75" y="1900577"/>
            <a:ext cx="7977364" cy="1367534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34" y="3603574"/>
            <a:ext cx="8229600" cy="339696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39" y="4114743"/>
            <a:ext cx="7192471" cy="295635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56" y="4719015"/>
            <a:ext cx="4795288" cy="68966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404" y="1240017"/>
            <a:ext cx="9423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Chalkboard"/>
                <a:cs typeface="Chalkboard"/>
              </a:rPr>
              <a:t> </a:t>
            </a:r>
            <a:r>
              <a:rPr lang="en-US" sz="2400" dirty="0" smtClean="0">
                <a:solidFill>
                  <a:srgbClr val="3366FF"/>
                </a:solidFill>
                <a:latin typeface="Chalkboard"/>
                <a:cs typeface="Chalkboard"/>
              </a:rPr>
              <a:t>                  </a:t>
            </a:r>
            <a:r>
              <a:rPr lang="en-US" sz="2000" i="1" dirty="0" smtClean="0">
                <a:solidFill>
                  <a:srgbClr val="3366FF"/>
                </a:solidFill>
                <a:latin typeface="Chalkboard"/>
                <a:cs typeface="Chalkboard"/>
              </a:rPr>
              <a:t>(Lippmann-Schwinger Equation)</a:t>
            </a:r>
            <a:endParaRPr lang="en-US" sz="2000" i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786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55891"/>
            <a:ext cx="7206142" cy="400110"/>
          </a:xfrm>
          <a:prstGeom prst="rect">
            <a:avLst/>
          </a:prstGeom>
          <a:solidFill>
            <a:srgbClr val="0000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rgbClr val="FFFF00"/>
                </a:solidFill>
              </a:rPr>
              <a:t>Isospin</a:t>
            </a:r>
            <a:r>
              <a:rPr lang="en-US" sz="2000" b="1" dirty="0" smtClean="0">
                <a:solidFill>
                  <a:srgbClr val="FFFF00"/>
                </a:solidFill>
              </a:rPr>
              <a:t> Locking and Large Masses of  Neutron Stars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34" y="657523"/>
            <a:ext cx="8492436" cy="255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302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823168" y="3108898"/>
            <a:ext cx="5056392" cy="95774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40619" y="165503"/>
            <a:ext cx="3838837" cy="461665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Chalkboard"/>
                <a:cs typeface="Chalkboard"/>
              </a:rPr>
              <a:t>Limitation of the Model</a:t>
            </a:r>
            <a:endParaRPr lang="en-US" sz="2400" b="1" dirty="0">
              <a:solidFill>
                <a:srgbClr val="FFFF00"/>
              </a:solidFill>
              <a:latin typeface="Chalkboard"/>
              <a:cs typeface="Chalkboar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8089" y="801483"/>
            <a:ext cx="3801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- </a:t>
            </a:r>
            <a:r>
              <a:rPr lang="en-US" sz="2000" i="1" dirty="0" err="1" smtClean="0">
                <a:solidFill>
                  <a:schemeClr val="bg1"/>
                </a:solidFill>
              </a:rPr>
              <a:t>pp</a:t>
            </a:r>
            <a:r>
              <a:rPr lang="en-US" sz="2000" i="1" dirty="0" smtClean="0">
                <a:solidFill>
                  <a:schemeClr val="bg1"/>
                </a:solidFill>
              </a:rPr>
              <a:t>/</a:t>
            </a:r>
            <a:r>
              <a:rPr lang="en-US" sz="2000" i="1" dirty="0" err="1" smtClean="0">
                <a:solidFill>
                  <a:schemeClr val="bg1"/>
                </a:solidFill>
              </a:rPr>
              <a:t>nn</a:t>
            </a:r>
            <a:r>
              <a:rPr lang="en-US" sz="2000" i="1" dirty="0" smtClean="0">
                <a:solidFill>
                  <a:schemeClr val="bg1"/>
                </a:solidFill>
              </a:rPr>
              <a:t> Correlations are neglected </a:t>
            </a:r>
            <a:endParaRPr lang="en-US" sz="2000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090" y="1360338"/>
            <a:ext cx="2091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- </a:t>
            </a:r>
            <a:r>
              <a:rPr lang="en-US" sz="2000" i="1" dirty="0" err="1">
                <a:solidFill>
                  <a:schemeClr val="bg1"/>
                </a:solidFill>
              </a:rPr>
              <a:t>p</a:t>
            </a:r>
            <a:r>
              <a:rPr lang="en-US" sz="2000" i="1" dirty="0" err="1" smtClean="0">
                <a:solidFill>
                  <a:schemeClr val="bg1"/>
                </a:solidFill>
              </a:rPr>
              <a:t>n</a:t>
            </a:r>
            <a:r>
              <a:rPr lang="en-US" sz="2000" i="1" dirty="0" smtClean="0">
                <a:solidFill>
                  <a:schemeClr val="bg1"/>
                </a:solidFill>
              </a:rPr>
              <a:t> SRC is at Rest</a:t>
            </a:r>
            <a:endParaRPr lang="en-US" sz="2000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8089" y="1891649"/>
            <a:ext cx="124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- 3N SRCS</a:t>
            </a:r>
            <a:endParaRPr lang="en-US" sz="2000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2127" y="2426225"/>
            <a:ext cx="3887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- non-nucleonic component of SRCs</a:t>
            </a:r>
            <a:endParaRPr lang="en-US" sz="2000" i="1" dirty="0">
              <a:solidFill>
                <a:schemeClr val="bg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551333" y="1238275"/>
            <a:ext cx="3097284" cy="1306749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708291" y="1391513"/>
            <a:ext cx="294032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Identical Effects on </a:t>
            </a:r>
          </a:p>
          <a:p>
            <a:r>
              <a:rPr lang="en-US" sz="2400" dirty="0">
                <a:solidFill>
                  <a:srgbClr val="FF0000"/>
                </a:solidFill>
                <a:latin typeface="Chalkboard"/>
                <a:cs typeface="Chalkboard"/>
              </a:rPr>
              <a:t>p</a:t>
            </a:r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roton and neutron 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distributions?</a:t>
            </a:r>
            <a:endParaRPr lang="en-US" sz="2400" dirty="0">
              <a:solidFill>
                <a:srgbClr val="FF0000"/>
              </a:solidFill>
              <a:latin typeface="Chalkboard"/>
              <a:cs typeface="Chalkboard"/>
            </a:endParaRPr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630" y="3412341"/>
            <a:ext cx="4533900" cy="476250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823168" y="4413084"/>
            <a:ext cx="5056392" cy="95774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630" y="4598679"/>
            <a:ext cx="4268938" cy="624417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6150705" y="3640934"/>
            <a:ext cx="2040722" cy="95774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984" y="3909200"/>
            <a:ext cx="1054100" cy="33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380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2" grpId="0"/>
      <p:bldP spid="15" grpId="0" animBg="1"/>
      <p:bldP spid="1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6974" y="165503"/>
            <a:ext cx="5736851" cy="707886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Chalkboard"/>
                <a:cs typeface="Chalkboard"/>
              </a:rPr>
              <a:t>Is the Observed Effect Universal for Two Component Asymmetric Fermi Systems?</a:t>
            </a:r>
            <a:endParaRPr lang="en-US" sz="2000" b="1" dirty="0">
              <a:solidFill>
                <a:srgbClr val="FFFF00"/>
              </a:solidFill>
              <a:latin typeface="Chalkboard"/>
              <a:cs typeface="Chalkboar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6841" y="985372"/>
            <a:ext cx="8161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- Start with Two Component Asymmetric Degenerate Fermi Gas</a:t>
            </a:r>
            <a:endParaRPr lang="en-US" sz="2400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6841" y="1509557"/>
            <a:ext cx="1981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- Asymmetric:  </a:t>
            </a:r>
            <a:endParaRPr lang="en-US" sz="2400" i="1" dirty="0">
              <a:solidFill>
                <a:schemeClr val="bg1"/>
              </a:solidFill>
            </a:endParaRPr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479" y="1507265"/>
            <a:ext cx="1879600" cy="33866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6841" y="2206323"/>
            <a:ext cx="8276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- Switch on the short-range interaction between two-component</a:t>
            </a:r>
            <a:endParaRPr lang="en-US" sz="2400" i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2594" y="2951643"/>
            <a:ext cx="6978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- While interaction between each components is weak</a:t>
            </a:r>
            <a:endParaRPr lang="en-US" sz="2400" i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5932" y="3706745"/>
            <a:ext cx="7829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FF00"/>
                </a:solidFill>
              </a:rPr>
              <a:t>- Spectrum of the small component gas will strongly deform</a:t>
            </a:r>
            <a:endParaRPr lang="en-US" sz="2400" i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5587" y="4300660"/>
            <a:ext cx="1263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Cold Atoms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75087" y="4300660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Finite T  Nuclear Gas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6110" y="4792352"/>
            <a:ext cx="2685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Trapped 2 component  gas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diffusion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58951" y="4625007"/>
            <a:ext cx="41358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FFFF"/>
                </a:solidFill>
              </a:rPr>
              <a:t>A. Rios</a:t>
            </a:r>
            <a:r>
              <a:rPr lang="en-US" dirty="0">
                <a:solidFill>
                  <a:srgbClr val="00FFFF"/>
                </a:solidFill>
              </a:rPr>
              <a:t>, </a:t>
            </a:r>
            <a:r>
              <a:rPr lang="en-US" dirty="0" smtClean="0">
                <a:solidFill>
                  <a:srgbClr val="00FFFF"/>
                </a:solidFill>
              </a:rPr>
              <a:t>A. Polls </a:t>
            </a:r>
            <a:r>
              <a:rPr lang="en-US" dirty="0">
                <a:solidFill>
                  <a:srgbClr val="00FFFF"/>
                </a:solidFill>
              </a:rPr>
              <a:t>and </a:t>
            </a:r>
            <a:r>
              <a:rPr lang="en-US" dirty="0" smtClean="0">
                <a:solidFill>
                  <a:srgbClr val="00FFFF"/>
                </a:solidFill>
              </a:rPr>
              <a:t>W. H. </a:t>
            </a:r>
            <a:r>
              <a:rPr lang="en-US" dirty="0" err="1" smtClean="0">
                <a:solidFill>
                  <a:srgbClr val="00FFFF"/>
                </a:solidFill>
              </a:rPr>
              <a:t>Dickhoff</a:t>
            </a:r>
            <a:r>
              <a:rPr lang="en-US" dirty="0">
                <a:solidFill>
                  <a:srgbClr val="00FFFF"/>
                </a:solidFill>
              </a:rPr>
              <a:t>, </a:t>
            </a:r>
            <a:endParaRPr lang="en-US" dirty="0" smtClean="0">
              <a:solidFill>
                <a:srgbClr val="00FFFF"/>
              </a:solidFill>
            </a:endParaRPr>
          </a:p>
          <a:p>
            <a:r>
              <a:rPr lang="en-US" dirty="0" smtClean="0">
                <a:solidFill>
                  <a:srgbClr val="00FFFF"/>
                </a:solidFill>
              </a:rPr>
              <a:t>Depletion of Nuclear Fermi Gas</a:t>
            </a:r>
            <a:endParaRPr lang="en-US" dirty="0">
              <a:solidFill>
                <a:srgbClr val="00FFFF"/>
              </a:solidFill>
            </a:endParaRPr>
          </a:p>
          <a:p>
            <a:r>
              <a:rPr lang="en-US" dirty="0" smtClean="0">
                <a:solidFill>
                  <a:srgbClr val="00FFFF"/>
                </a:solidFill>
              </a:rPr>
              <a:t> Phys. </a:t>
            </a:r>
            <a:r>
              <a:rPr lang="en-US" dirty="0">
                <a:solidFill>
                  <a:srgbClr val="00FFFF"/>
                </a:solidFill>
              </a:rPr>
              <a:t>Rev</a:t>
            </a:r>
            <a:r>
              <a:rPr lang="en-US" dirty="0" smtClean="0">
                <a:solidFill>
                  <a:srgbClr val="00FFFF"/>
                </a:solidFill>
              </a:rPr>
              <a:t>.  C 79, </a:t>
            </a:r>
            <a:r>
              <a:rPr lang="en-US" dirty="0">
                <a:solidFill>
                  <a:srgbClr val="00FFFF"/>
                </a:solidFill>
              </a:rPr>
              <a:t>064308 (2009).</a:t>
            </a:r>
          </a:p>
        </p:txBody>
      </p:sp>
    </p:spTree>
    <p:extLst>
      <p:ext uri="{BB962C8B-B14F-4D97-AF65-F5344CB8AC3E}">
        <p14:creationId xmlns:p14="http://schemas.microsoft.com/office/powerpoint/2010/main" val="3609535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6974" y="165503"/>
            <a:ext cx="5736851" cy="707886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Chalkboard"/>
                <a:cs typeface="Chalkboard"/>
              </a:rPr>
              <a:t>Is the Observed Effect Universal to Two Component </a:t>
            </a:r>
            <a:r>
              <a:rPr lang="en-US" sz="2000" b="1" dirty="0" err="1" smtClean="0">
                <a:solidFill>
                  <a:srgbClr val="FFFF00"/>
                </a:solidFill>
                <a:latin typeface="Chalkboard"/>
                <a:cs typeface="Chalkboard"/>
              </a:rPr>
              <a:t>Asymetric</a:t>
            </a:r>
            <a:r>
              <a:rPr lang="en-US" sz="2000" b="1" dirty="0" smtClean="0">
                <a:solidFill>
                  <a:srgbClr val="FFFF00"/>
                </a:solidFill>
                <a:latin typeface="Chalkboard"/>
                <a:cs typeface="Chalkboard"/>
              </a:rPr>
              <a:t> Fermi Systems?</a:t>
            </a:r>
            <a:endParaRPr lang="en-US" sz="2000" b="1" dirty="0">
              <a:solidFill>
                <a:srgbClr val="FFFF00"/>
              </a:solidFill>
              <a:latin typeface="Chalkboard"/>
              <a:cs typeface="Chalkboard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69577" y="1827303"/>
            <a:ext cx="5194563" cy="3593313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11" name="Picture 10" descr="2ferm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167" y="1641151"/>
            <a:ext cx="4013964" cy="36843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67695" y="2283029"/>
            <a:ext cx="346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9671" y="2291124"/>
            <a:ext cx="346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793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27810" y="188316"/>
            <a:ext cx="5736851" cy="707886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Chalkboard"/>
                <a:cs typeface="Chalkboard"/>
              </a:rPr>
              <a:t>Is the Observed Effect Universal to Two Component </a:t>
            </a:r>
            <a:r>
              <a:rPr lang="en-US" sz="2000" b="1" dirty="0" err="1" smtClean="0">
                <a:solidFill>
                  <a:srgbClr val="FFFF00"/>
                </a:solidFill>
                <a:latin typeface="Chalkboard"/>
                <a:cs typeface="Chalkboard"/>
              </a:rPr>
              <a:t>Asymetric</a:t>
            </a:r>
            <a:r>
              <a:rPr lang="en-US" sz="2000" b="1" dirty="0" smtClean="0">
                <a:solidFill>
                  <a:srgbClr val="FFFF00"/>
                </a:solidFill>
                <a:latin typeface="Chalkboard"/>
                <a:cs typeface="Chalkboard"/>
              </a:rPr>
              <a:t> Fermi Systems?</a:t>
            </a:r>
            <a:endParaRPr lang="en-US" sz="2000" b="1" dirty="0">
              <a:solidFill>
                <a:srgbClr val="FFFF00"/>
              </a:solidFill>
              <a:latin typeface="Chalkboard"/>
              <a:cs typeface="Chalkboard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670726" y="879916"/>
            <a:ext cx="10489020" cy="4529173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2" name="Picture 1" descr="rios1dis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5706"/>
            <a:ext cx="9144000" cy="43733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651153" y="1883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 smtClean="0">
                <a:solidFill>
                  <a:srgbClr val="00FFFF"/>
                </a:solidFill>
              </a:rPr>
              <a:t>A.Rios</a:t>
            </a:r>
            <a:r>
              <a:rPr lang="en-US" sz="1200" dirty="0">
                <a:solidFill>
                  <a:srgbClr val="00FFFF"/>
                </a:solidFill>
              </a:rPr>
              <a:t>, A. Polls and W. H. </a:t>
            </a:r>
            <a:r>
              <a:rPr lang="en-US" sz="1200" dirty="0" err="1">
                <a:solidFill>
                  <a:srgbClr val="00FFFF"/>
                </a:solidFill>
              </a:rPr>
              <a:t>Dickhoff</a:t>
            </a:r>
            <a:r>
              <a:rPr lang="en-US" sz="1200" dirty="0">
                <a:solidFill>
                  <a:srgbClr val="00FFFF"/>
                </a:solidFill>
              </a:rPr>
              <a:t>, </a:t>
            </a:r>
          </a:p>
          <a:p>
            <a:r>
              <a:rPr lang="en-US" sz="1200" dirty="0">
                <a:solidFill>
                  <a:srgbClr val="00FFFF"/>
                </a:solidFill>
              </a:rPr>
              <a:t> </a:t>
            </a:r>
            <a:r>
              <a:rPr lang="en-US" sz="1200" dirty="0" smtClean="0">
                <a:solidFill>
                  <a:srgbClr val="00FFFF"/>
                </a:solidFill>
              </a:rPr>
              <a:t>PRC 79</a:t>
            </a:r>
            <a:r>
              <a:rPr lang="en-US" sz="1200" dirty="0">
                <a:solidFill>
                  <a:srgbClr val="00FFFF"/>
                </a:solidFill>
              </a:rPr>
              <a:t>, 064308 (2009)</a:t>
            </a:r>
            <a:r>
              <a:rPr lang="en-US" sz="1200" dirty="0" smtClean="0">
                <a:solidFill>
                  <a:srgbClr val="00FFFF"/>
                </a:solidFill>
              </a:rPr>
              <a:t>.</a:t>
            </a:r>
          </a:p>
          <a:p>
            <a:r>
              <a:rPr lang="en-US" sz="1200" dirty="0" smtClean="0">
                <a:solidFill>
                  <a:srgbClr val="00FFFF"/>
                </a:solidFill>
              </a:rPr>
              <a:t>Private Communication</a:t>
            </a:r>
            <a:endParaRPr lang="en-US" sz="1200" dirty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593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7915" y="165503"/>
            <a:ext cx="5736851" cy="707886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Chalkboard"/>
                <a:cs typeface="Chalkboard"/>
              </a:rPr>
              <a:t>Is the Observed Effect Universal to Two Component </a:t>
            </a:r>
            <a:r>
              <a:rPr lang="en-US" sz="2000" b="1" dirty="0" err="1" smtClean="0">
                <a:solidFill>
                  <a:srgbClr val="FFFF00"/>
                </a:solidFill>
                <a:latin typeface="Chalkboard"/>
                <a:cs typeface="Chalkboard"/>
              </a:rPr>
              <a:t>Asymetric</a:t>
            </a:r>
            <a:r>
              <a:rPr lang="en-US" sz="2000" b="1" dirty="0" smtClean="0">
                <a:solidFill>
                  <a:srgbClr val="FFFF00"/>
                </a:solidFill>
                <a:latin typeface="Chalkboard"/>
                <a:cs typeface="Chalkboard"/>
              </a:rPr>
              <a:t> Fermi Systems?</a:t>
            </a:r>
            <a:endParaRPr lang="en-US" sz="2000" b="1" dirty="0">
              <a:solidFill>
                <a:srgbClr val="FFFF00"/>
              </a:solidFill>
              <a:latin typeface="Chalkboard"/>
              <a:cs typeface="Chalkboard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-670726" y="879916"/>
            <a:ext cx="10489020" cy="483508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rios1ratio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4448"/>
            <a:ext cx="9144000" cy="434615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752753" y="30473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 smtClean="0">
                <a:solidFill>
                  <a:srgbClr val="00FFFF"/>
                </a:solidFill>
              </a:rPr>
              <a:t>A.Rios</a:t>
            </a:r>
            <a:r>
              <a:rPr lang="en-US" sz="1200" dirty="0">
                <a:solidFill>
                  <a:srgbClr val="00FFFF"/>
                </a:solidFill>
              </a:rPr>
              <a:t>, A. Polls and W. H. </a:t>
            </a:r>
            <a:r>
              <a:rPr lang="en-US" sz="1200" dirty="0" err="1">
                <a:solidFill>
                  <a:srgbClr val="00FFFF"/>
                </a:solidFill>
              </a:rPr>
              <a:t>Dickhoff</a:t>
            </a:r>
            <a:r>
              <a:rPr lang="en-US" sz="1200" dirty="0">
                <a:solidFill>
                  <a:srgbClr val="00FFFF"/>
                </a:solidFill>
              </a:rPr>
              <a:t>, </a:t>
            </a:r>
          </a:p>
          <a:p>
            <a:r>
              <a:rPr lang="en-US" sz="1200" dirty="0">
                <a:solidFill>
                  <a:srgbClr val="00FFFF"/>
                </a:solidFill>
              </a:rPr>
              <a:t> </a:t>
            </a:r>
            <a:r>
              <a:rPr lang="en-US" sz="1200" dirty="0" smtClean="0">
                <a:solidFill>
                  <a:srgbClr val="00FFFF"/>
                </a:solidFill>
              </a:rPr>
              <a:t>PRC 79</a:t>
            </a:r>
            <a:r>
              <a:rPr lang="en-US" sz="1200" dirty="0">
                <a:solidFill>
                  <a:srgbClr val="00FFFF"/>
                </a:solidFill>
              </a:rPr>
              <a:t>, 064308 (2009).</a:t>
            </a:r>
          </a:p>
        </p:txBody>
      </p:sp>
    </p:spTree>
    <p:extLst>
      <p:ext uri="{BB962C8B-B14F-4D97-AF65-F5344CB8AC3E}">
        <p14:creationId xmlns:p14="http://schemas.microsoft.com/office/powerpoint/2010/main" val="512827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77927" y="152865"/>
            <a:ext cx="40863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Conclusions and Outlook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5285" y="719829"/>
            <a:ext cx="898557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- We observe two new properties of high momentum</a:t>
            </a:r>
          </a:p>
          <a:p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distribution of proton and neutron in nuclei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3610" y="3205351"/>
            <a:ext cx="748153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May have strong implication for protons in  </a:t>
            </a:r>
          </a:p>
          <a:p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 </a:t>
            </a:r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n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eutron stars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673936"/>
            <a:ext cx="913583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Predicting more energetic/virtual protons in neutron</a:t>
            </a:r>
          </a:p>
          <a:p>
            <a:r>
              <a:rPr lang="en-US" sz="2800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Chalkboard"/>
                <a:cs typeface="Chalkboard"/>
              </a:rPr>
              <a:t>  reach matter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442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" y="170985"/>
            <a:ext cx="94232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lkboard"/>
                <a:cs typeface="Chalkboard"/>
              </a:rPr>
              <a:t> -</a:t>
            </a:r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- </a:t>
            </a:r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The same is true for relativistic equations as:</a:t>
            </a:r>
          </a:p>
          <a:p>
            <a:r>
              <a:rPr lang="en-US" sz="2400" dirty="0">
                <a:solidFill>
                  <a:srgbClr val="0000FF"/>
                </a:solidFill>
                <a:latin typeface="Chalkboard"/>
                <a:cs typeface="Chalkboard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    </a:t>
            </a:r>
            <a:r>
              <a:rPr lang="en-US" sz="2000" dirty="0" smtClean="0">
                <a:solidFill>
                  <a:srgbClr val="0000FF"/>
                </a:solidFill>
                <a:latin typeface="Chalkboard"/>
                <a:cs typeface="Chalkboard"/>
              </a:rPr>
              <a:t>Bethe-</a:t>
            </a:r>
            <a:r>
              <a:rPr lang="en-US" sz="2000" dirty="0" err="1" smtClean="0">
                <a:solidFill>
                  <a:srgbClr val="0000FF"/>
                </a:solidFill>
                <a:latin typeface="Chalkboard"/>
                <a:cs typeface="Chalkboard"/>
              </a:rPr>
              <a:t>Salpeter</a:t>
            </a:r>
            <a:r>
              <a:rPr lang="en-US" sz="2000" dirty="0" smtClean="0">
                <a:solidFill>
                  <a:srgbClr val="0000FF"/>
                </a:solidFill>
                <a:latin typeface="Chalkboard"/>
                <a:cs typeface="Chalkboard"/>
              </a:rPr>
              <a:t>  or Weinberg Light Cone Equations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268414" y="1847371"/>
            <a:ext cx="1412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halkboard"/>
                <a:cs typeface="Chalkboard"/>
              </a:rPr>
              <a:t> -</a:t>
            </a:r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- From</a:t>
            </a:r>
            <a:endParaRPr lang="en-US" sz="2400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486" y="1853193"/>
            <a:ext cx="3710403" cy="45584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269084" y="1840556"/>
            <a:ext cx="1412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follows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77" y="2614535"/>
            <a:ext cx="1431356" cy="252569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4" y="3622064"/>
            <a:ext cx="5181600" cy="444500"/>
          </a:xfrm>
          <a:prstGeom prst="rect">
            <a:avLst/>
          </a:prstGeom>
        </p:spPr>
      </p:pic>
      <p:sp>
        <p:nvSpPr>
          <p:cNvPr id="20" name="Rectangle 6"/>
          <p:cNvSpPr>
            <a:spLocks/>
          </p:cNvSpPr>
          <p:nvPr/>
        </p:nvSpPr>
        <p:spPr bwMode="auto">
          <a:xfrm>
            <a:off x="6694793" y="3496588"/>
            <a:ext cx="197312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1400" dirty="0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Frankfurt</a:t>
            </a:r>
            <a:r>
              <a:rPr lang="en-US" sz="1400" dirty="0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, </a:t>
            </a:r>
            <a:r>
              <a:rPr lang="en-US" sz="1400" dirty="0" err="1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Strikman</a:t>
            </a:r>
            <a:r>
              <a:rPr lang="en-US" sz="1400" dirty="0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 Phys. Rep, 1988</a:t>
            </a:r>
          </a:p>
          <a:p>
            <a:r>
              <a:rPr lang="en-US" sz="1400" dirty="0" err="1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Day,Frankfurt</a:t>
            </a:r>
            <a:r>
              <a:rPr lang="en-US" sz="1400" dirty="0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, </a:t>
            </a:r>
            <a:r>
              <a:rPr lang="en-US" sz="1400" dirty="0" err="1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Strikman</a:t>
            </a:r>
            <a:r>
              <a:rPr lang="en-US" sz="1400" dirty="0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, MS, Phys. Rev. C 1993</a:t>
            </a:r>
            <a:endParaRPr lang="en-US" sz="1400" dirty="0">
              <a:solidFill>
                <a:srgbClr val="008040"/>
              </a:solidFill>
              <a:ea typeface="ＭＳ Ｐゴシック" charset="0"/>
              <a:cs typeface="Gill Sans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47550" y="4628232"/>
            <a:ext cx="4257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- Experimental obser</a:t>
            </a:r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vations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23" name="Rectangle 6"/>
          <p:cNvSpPr>
            <a:spLocks/>
          </p:cNvSpPr>
          <p:nvPr/>
        </p:nvSpPr>
        <p:spPr bwMode="auto">
          <a:xfrm>
            <a:off x="6694793" y="4672655"/>
            <a:ext cx="197312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1400" dirty="0" err="1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Egiyan</a:t>
            </a:r>
            <a:r>
              <a:rPr lang="en-US" sz="1400" dirty="0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 et al, 2002,2006</a:t>
            </a:r>
          </a:p>
          <a:p>
            <a:r>
              <a:rPr lang="en-US" sz="1400" dirty="0" err="1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Fomin</a:t>
            </a:r>
            <a:r>
              <a:rPr lang="en-US" sz="1400" dirty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 </a:t>
            </a:r>
            <a:r>
              <a:rPr lang="en-US" sz="1400" dirty="0" smtClean="0">
                <a:solidFill>
                  <a:srgbClr val="008040"/>
                </a:solidFill>
                <a:ea typeface="ＭＳ Ｐゴシック" charset="0"/>
                <a:cs typeface="Gill Sans" charset="0"/>
              </a:rPr>
              <a:t>et al, 2011</a:t>
            </a:r>
            <a:endParaRPr lang="en-US" sz="1400" dirty="0">
              <a:solidFill>
                <a:srgbClr val="008040"/>
              </a:solidFill>
              <a:ea typeface="ＭＳ Ｐゴシック" charset="0"/>
              <a:cs typeface="Gill Sans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22883" y="5179710"/>
            <a:ext cx="39911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- </a:t>
            </a:r>
            <a:r>
              <a:rPr lang="en-US" sz="2400" dirty="0" err="1" smtClean="0">
                <a:solidFill>
                  <a:srgbClr val="FF0000"/>
                </a:solidFill>
                <a:latin typeface="Chalkboard"/>
                <a:cs typeface="Chalkboard"/>
              </a:rPr>
              <a:t>Isospin</a:t>
            </a:r>
            <a:r>
              <a:rPr lang="en-US" sz="2400" dirty="0" smtClean="0">
                <a:solidFill>
                  <a:srgbClr val="FF0000"/>
                </a:solidFill>
                <a:latin typeface="Chalkboard"/>
                <a:cs typeface="Chalkboard"/>
              </a:rPr>
              <a:t> composition 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603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AutoShape 1"/>
          <p:cNvSpPr>
            <a:spLocks/>
          </p:cNvSpPr>
          <p:nvPr/>
        </p:nvSpPr>
        <p:spPr bwMode="auto">
          <a:xfrm>
            <a:off x="2068830" y="127635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06" name="AutoShape 2"/>
          <p:cNvSpPr>
            <a:spLocks/>
          </p:cNvSpPr>
          <p:nvPr/>
        </p:nvSpPr>
        <p:spPr bwMode="auto">
          <a:xfrm>
            <a:off x="4206240" y="21717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07" name="AutoShape 3"/>
          <p:cNvSpPr>
            <a:spLocks/>
          </p:cNvSpPr>
          <p:nvPr/>
        </p:nvSpPr>
        <p:spPr bwMode="auto">
          <a:xfrm>
            <a:off x="2857500" y="1638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08" name="AutoShape 4"/>
          <p:cNvSpPr>
            <a:spLocks/>
          </p:cNvSpPr>
          <p:nvPr/>
        </p:nvSpPr>
        <p:spPr bwMode="auto">
          <a:xfrm>
            <a:off x="2857500" y="876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09" name="AutoShape 5"/>
          <p:cNvSpPr>
            <a:spLocks/>
          </p:cNvSpPr>
          <p:nvPr/>
        </p:nvSpPr>
        <p:spPr bwMode="auto">
          <a:xfrm>
            <a:off x="2366010" y="21717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10" name="AutoShape 6"/>
          <p:cNvSpPr>
            <a:spLocks/>
          </p:cNvSpPr>
          <p:nvPr/>
        </p:nvSpPr>
        <p:spPr bwMode="auto">
          <a:xfrm>
            <a:off x="3566160" y="127635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11" name="AutoShape 7"/>
          <p:cNvSpPr>
            <a:spLocks/>
          </p:cNvSpPr>
          <p:nvPr/>
        </p:nvSpPr>
        <p:spPr bwMode="auto">
          <a:xfrm>
            <a:off x="3074670" y="1743075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12" name="AutoShape 8"/>
          <p:cNvSpPr>
            <a:spLocks/>
          </p:cNvSpPr>
          <p:nvPr/>
        </p:nvSpPr>
        <p:spPr bwMode="auto">
          <a:xfrm>
            <a:off x="4206240" y="876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13" name="AutoShape 9"/>
          <p:cNvSpPr>
            <a:spLocks/>
          </p:cNvSpPr>
          <p:nvPr/>
        </p:nvSpPr>
        <p:spPr bwMode="auto">
          <a:xfrm>
            <a:off x="2720340" y="27051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14" name="AutoShape 10"/>
          <p:cNvSpPr>
            <a:spLocks/>
          </p:cNvSpPr>
          <p:nvPr/>
        </p:nvSpPr>
        <p:spPr bwMode="auto">
          <a:xfrm>
            <a:off x="4297680" y="16383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15" name="AutoShape 11"/>
          <p:cNvSpPr>
            <a:spLocks/>
          </p:cNvSpPr>
          <p:nvPr/>
        </p:nvSpPr>
        <p:spPr bwMode="auto">
          <a:xfrm>
            <a:off x="3406140" y="243840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16" name="AutoShape 12"/>
          <p:cNvSpPr>
            <a:spLocks/>
          </p:cNvSpPr>
          <p:nvPr/>
        </p:nvSpPr>
        <p:spPr bwMode="auto">
          <a:xfrm>
            <a:off x="1531620" y="1847850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17" name="AutoShape 13"/>
          <p:cNvSpPr>
            <a:spLocks/>
          </p:cNvSpPr>
          <p:nvPr/>
        </p:nvSpPr>
        <p:spPr bwMode="auto">
          <a:xfrm>
            <a:off x="3017520" y="3028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18" name="AutoShape 14"/>
          <p:cNvSpPr>
            <a:spLocks/>
          </p:cNvSpPr>
          <p:nvPr/>
        </p:nvSpPr>
        <p:spPr bwMode="auto">
          <a:xfrm>
            <a:off x="3703320" y="26860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19" name="AutoShape 15"/>
          <p:cNvSpPr>
            <a:spLocks/>
          </p:cNvSpPr>
          <p:nvPr/>
        </p:nvSpPr>
        <p:spPr bwMode="auto">
          <a:xfrm>
            <a:off x="4503420" y="250507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20" name="AutoShape 16"/>
          <p:cNvSpPr>
            <a:spLocks/>
          </p:cNvSpPr>
          <p:nvPr/>
        </p:nvSpPr>
        <p:spPr bwMode="auto">
          <a:xfrm>
            <a:off x="3268980" y="199072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21" name="AutoShape 17"/>
          <p:cNvSpPr>
            <a:spLocks/>
          </p:cNvSpPr>
          <p:nvPr/>
        </p:nvSpPr>
        <p:spPr bwMode="auto">
          <a:xfrm>
            <a:off x="2663190" y="24193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22" name="AutoShape 18"/>
          <p:cNvSpPr>
            <a:spLocks/>
          </p:cNvSpPr>
          <p:nvPr/>
        </p:nvSpPr>
        <p:spPr bwMode="auto">
          <a:xfrm>
            <a:off x="3268980" y="1885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23" name="AutoShape 19"/>
          <p:cNvSpPr>
            <a:spLocks/>
          </p:cNvSpPr>
          <p:nvPr/>
        </p:nvSpPr>
        <p:spPr bwMode="auto">
          <a:xfrm>
            <a:off x="4594860" y="1885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24" name="AutoShape 20"/>
          <p:cNvSpPr>
            <a:spLocks/>
          </p:cNvSpPr>
          <p:nvPr/>
        </p:nvSpPr>
        <p:spPr bwMode="auto">
          <a:xfrm>
            <a:off x="3863340" y="152400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25" name="AutoShape 21"/>
          <p:cNvSpPr>
            <a:spLocks/>
          </p:cNvSpPr>
          <p:nvPr/>
        </p:nvSpPr>
        <p:spPr bwMode="auto">
          <a:xfrm>
            <a:off x="4503420" y="1123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26" name="AutoShape 22"/>
          <p:cNvSpPr>
            <a:spLocks/>
          </p:cNvSpPr>
          <p:nvPr/>
        </p:nvSpPr>
        <p:spPr bwMode="auto">
          <a:xfrm>
            <a:off x="3154680" y="112395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27" name="AutoShape 23"/>
          <p:cNvSpPr>
            <a:spLocks/>
          </p:cNvSpPr>
          <p:nvPr/>
        </p:nvSpPr>
        <p:spPr bwMode="auto">
          <a:xfrm>
            <a:off x="2366010" y="152400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28" name="AutoShape 24"/>
          <p:cNvSpPr>
            <a:spLocks/>
          </p:cNvSpPr>
          <p:nvPr/>
        </p:nvSpPr>
        <p:spPr bwMode="auto">
          <a:xfrm>
            <a:off x="1828800" y="2095500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29" name="Line 25"/>
          <p:cNvSpPr>
            <a:spLocks noChangeShapeType="1"/>
          </p:cNvSpPr>
          <p:nvPr/>
        </p:nvSpPr>
        <p:spPr bwMode="auto">
          <a:xfrm flipH="1">
            <a:off x="3486150" y="1762125"/>
            <a:ext cx="0" cy="323850"/>
          </a:xfrm>
          <a:prstGeom prst="line">
            <a:avLst/>
          </a:prstGeom>
          <a:noFill/>
          <a:ln w="38100" cap="flat">
            <a:solidFill>
              <a:srgbClr val="0080FF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30" name="Line 26"/>
          <p:cNvSpPr>
            <a:spLocks noChangeShapeType="1"/>
          </p:cNvSpPr>
          <p:nvPr/>
        </p:nvSpPr>
        <p:spPr bwMode="auto">
          <a:xfrm rot="10800000" flipH="1">
            <a:off x="3486150" y="2238378"/>
            <a:ext cx="11430" cy="314325"/>
          </a:xfrm>
          <a:prstGeom prst="line">
            <a:avLst/>
          </a:prstGeom>
          <a:noFill/>
          <a:ln w="38100" cap="flat">
            <a:solidFill>
              <a:srgbClr val="0080FF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31" name="Line 27"/>
          <p:cNvSpPr>
            <a:spLocks noChangeShapeType="1"/>
          </p:cNvSpPr>
          <p:nvPr/>
        </p:nvSpPr>
        <p:spPr bwMode="auto">
          <a:xfrm rot="10800000">
            <a:off x="-857250" y="1285878"/>
            <a:ext cx="2023110" cy="9525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32" name="Line 28"/>
          <p:cNvSpPr>
            <a:spLocks noChangeShapeType="1"/>
          </p:cNvSpPr>
          <p:nvPr/>
        </p:nvSpPr>
        <p:spPr bwMode="auto">
          <a:xfrm flipH="1">
            <a:off x="1804512" y="114303"/>
            <a:ext cx="2698908" cy="1170385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33" name="Line 29"/>
          <p:cNvSpPr>
            <a:spLocks noChangeShapeType="1"/>
          </p:cNvSpPr>
          <p:nvPr/>
        </p:nvSpPr>
        <p:spPr bwMode="auto">
          <a:xfrm>
            <a:off x="1851660" y="1295400"/>
            <a:ext cx="1531620" cy="74176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dash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34" name="Line 30"/>
          <p:cNvSpPr>
            <a:spLocks noChangeShapeType="1"/>
          </p:cNvSpPr>
          <p:nvPr/>
        </p:nvSpPr>
        <p:spPr bwMode="auto">
          <a:xfrm>
            <a:off x="1131570" y="1285875"/>
            <a:ext cx="697230" cy="0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35" name="Oval 31"/>
          <p:cNvSpPr>
            <a:spLocks/>
          </p:cNvSpPr>
          <p:nvPr/>
        </p:nvSpPr>
        <p:spPr bwMode="auto">
          <a:xfrm>
            <a:off x="1771650" y="1209678"/>
            <a:ext cx="171450" cy="16192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36" name="AutoShape 32"/>
          <p:cNvSpPr>
            <a:spLocks/>
          </p:cNvSpPr>
          <p:nvPr/>
        </p:nvSpPr>
        <p:spPr bwMode="auto">
          <a:xfrm>
            <a:off x="7360920" y="199072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8000FF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37" name="AutoShape 33"/>
          <p:cNvSpPr>
            <a:spLocks/>
          </p:cNvSpPr>
          <p:nvPr/>
        </p:nvSpPr>
        <p:spPr bwMode="auto">
          <a:xfrm>
            <a:off x="7063740" y="1781175"/>
            <a:ext cx="1051560" cy="7620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8000FF">
              <a:alpha val="45149"/>
            </a:srgb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38" name="AutoShape 34"/>
          <p:cNvSpPr>
            <a:spLocks/>
          </p:cNvSpPr>
          <p:nvPr/>
        </p:nvSpPr>
        <p:spPr bwMode="auto">
          <a:xfrm>
            <a:off x="3154680" y="4505325"/>
            <a:ext cx="457200" cy="3429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003F80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177800" dist="63500" dir="5639972" algn="ctr" rotWithShape="0">
              <a:schemeClr val="bg2">
                <a:alpha val="75000"/>
              </a:schemeClr>
            </a:outerShdw>
          </a:effec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2739" name="AutoShape 35"/>
          <p:cNvSpPr>
            <a:spLocks/>
          </p:cNvSpPr>
          <p:nvPr/>
        </p:nvSpPr>
        <p:spPr bwMode="auto">
          <a:xfrm>
            <a:off x="2857500" y="4257675"/>
            <a:ext cx="1051560" cy="838200"/>
          </a:xfrm>
          <a:custGeom>
            <a:avLst/>
            <a:gdLst/>
            <a:ahLst/>
            <a:cxnLst/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accent1">
              <a:alpha val="45149"/>
            </a:schemeClr>
          </a:solidFill>
          <a:ln w="25400" cap="flat">
            <a:solidFill>
              <a:schemeClr val="tx1">
                <a:alpha val="45149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72740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" y="876303"/>
            <a:ext cx="41148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41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171453"/>
            <a:ext cx="41148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42" name="Picture 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220" y="1228728"/>
            <a:ext cx="41148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43" name="Picture 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390" y="4657728"/>
            <a:ext cx="48006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44" name="Rectangle 40"/>
          <p:cNvSpPr>
            <a:spLocks/>
          </p:cNvSpPr>
          <p:nvPr/>
        </p:nvSpPr>
        <p:spPr bwMode="auto">
          <a:xfrm>
            <a:off x="7160895" y="2688223"/>
            <a:ext cx="7868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ea typeface="ＭＳ Ｐゴシック" charset="0"/>
                <a:cs typeface="Gill Sans" charset="0"/>
              </a:rPr>
              <a:t>proton</a:t>
            </a:r>
          </a:p>
        </p:txBody>
      </p:sp>
      <p:sp>
        <p:nvSpPr>
          <p:cNvPr id="72745" name="Rectangle 41"/>
          <p:cNvSpPr>
            <a:spLocks/>
          </p:cNvSpPr>
          <p:nvPr/>
        </p:nvSpPr>
        <p:spPr bwMode="auto">
          <a:xfrm>
            <a:off x="4084812" y="4955173"/>
            <a:ext cx="9266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ea typeface="ＭＳ Ｐゴシック" charset="0"/>
                <a:cs typeface="Gill Sans" charset="0"/>
              </a:rPr>
              <a:t>neutron</a:t>
            </a:r>
          </a:p>
        </p:txBody>
      </p:sp>
      <p:sp>
        <p:nvSpPr>
          <p:cNvPr id="72746" name="Rectangle 42"/>
          <p:cNvSpPr>
            <a:spLocks/>
          </p:cNvSpPr>
          <p:nvPr/>
        </p:nvSpPr>
        <p:spPr bwMode="auto">
          <a:xfrm>
            <a:off x="771525" y="830848"/>
            <a:ext cx="7868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ea typeface="ＭＳ Ｐゴシック" charset="0"/>
                <a:cs typeface="Gill Sans" charset="0"/>
              </a:rPr>
              <a:t>proton</a:t>
            </a:r>
          </a:p>
        </p:txBody>
      </p:sp>
      <p:sp>
        <p:nvSpPr>
          <p:cNvPr id="72747" name="Rectangle 43"/>
          <p:cNvSpPr>
            <a:spLocks/>
          </p:cNvSpPr>
          <p:nvPr/>
        </p:nvSpPr>
        <p:spPr bwMode="auto">
          <a:xfrm>
            <a:off x="2188845" y="364123"/>
            <a:ext cx="78687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200">
                <a:ea typeface="ＭＳ Ｐゴシック" charset="0"/>
                <a:cs typeface="Gill Sans" charset="0"/>
              </a:rPr>
              <a:t>proton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32524" y="212698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p</a:t>
            </a:r>
            <a:r>
              <a:rPr lang="en-US" dirty="0" err="1" smtClean="0">
                <a:solidFill>
                  <a:srgbClr val="FF0000"/>
                </a:solidFill>
              </a:rPr>
              <a:t>+A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pp</a:t>
            </a:r>
            <a:r>
              <a:rPr lang="en-US" dirty="0" smtClean="0">
                <a:solidFill>
                  <a:srgbClr val="FF0000"/>
                </a:solidFill>
              </a:rPr>
              <a:t> (90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 cm)+ n + X at BNL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6" name="Rectangle 42"/>
          <p:cNvSpPr>
            <a:spLocks/>
          </p:cNvSpPr>
          <p:nvPr/>
        </p:nvSpPr>
        <p:spPr bwMode="auto">
          <a:xfrm>
            <a:off x="1390416" y="3079750"/>
            <a:ext cx="828199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dirty="0" smtClean="0">
                <a:solidFill>
                  <a:srgbClr val="FF0000"/>
                </a:solidFill>
                <a:ea typeface="ＭＳ Ｐゴシック" charset="0"/>
                <a:cs typeface="Gill Sans" charset="0"/>
              </a:rPr>
              <a:t>Carbon</a:t>
            </a:r>
            <a:endParaRPr lang="en-US" dirty="0">
              <a:solidFill>
                <a:srgbClr val="FF0000"/>
              </a:solidFill>
              <a:ea typeface="ＭＳ Ｐゴシック" charset="0"/>
              <a:cs typeface="Gill Sans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948648" y="4955173"/>
            <a:ext cx="27463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Chalkboard"/>
                <a:cs typeface="Chalkboard"/>
              </a:rPr>
              <a:t>BNL Experiment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49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6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68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6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6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6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6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68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animBg="1"/>
      <p:bldP spid="72711" grpId="0" animBg="1"/>
      <p:bldP spid="72720" grpId="0" animBg="1"/>
      <p:bldP spid="72722" grpId="0" animBg="1"/>
      <p:bldP spid="72729" grpId="0" animBg="1"/>
      <p:bldP spid="72730" grpId="0" animBg="1"/>
      <p:bldP spid="72733" grpId="0" animBg="1"/>
      <p:bldP spid="72736" grpId="0" animBg="1"/>
      <p:bldP spid="72737" grpId="0" animBg="1"/>
      <p:bldP spid="72738" grpId="0" animBg="1"/>
      <p:bldP spid="727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352425"/>
            <a:ext cx="609219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0" name="Rectangle 2"/>
          <p:cNvSpPr>
            <a:spLocks/>
          </p:cNvSpPr>
          <p:nvPr/>
        </p:nvSpPr>
        <p:spPr bwMode="auto">
          <a:xfrm>
            <a:off x="6749423" y="2997429"/>
            <a:ext cx="169621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rgbClr val="008040"/>
                </a:solidFill>
                <a:ea typeface="ＭＳ Ｐゴシック" charset="0"/>
                <a:cs typeface="Gill Sans" charset="0"/>
              </a:rPr>
              <a:t>A. Tang et al,  PRL 2003</a:t>
            </a:r>
          </a:p>
        </p:txBody>
      </p:sp>
    </p:spTree>
    <p:extLst>
      <p:ext uri="{BB962C8B-B14F-4D97-AF65-F5344CB8AC3E}">
        <p14:creationId xmlns:p14="http://schemas.microsoft.com/office/powerpoint/2010/main" val="333538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8330</TotalTime>
  <Words>1549</Words>
  <Application>Microsoft Macintosh PowerPoint</Application>
  <PresentationFormat>On-screen Show (16:10)</PresentationFormat>
  <Paragraphs>283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Short-Range NN Correlations in Nuclei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Properties of High Momentum Component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Florida International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Misak Sargsian</dc:creator>
  <cp:lastModifiedBy>Misak Sargsian</cp:lastModifiedBy>
  <cp:revision>294</cp:revision>
  <cp:lastPrinted>2012-05-30T11:16:34Z</cp:lastPrinted>
  <dcterms:created xsi:type="dcterms:W3CDTF">2011-03-07T10:20:12Z</dcterms:created>
  <dcterms:modified xsi:type="dcterms:W3CDTF">2013-09-18T04:57:11Z</dcterms:modified>
</cp:coreProperties>
</file>