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924" r:id="rId1"/>
  </p:sldMasterIdLst>
  <p:notesMasterIdLst>
    <p:notesMasterId r:id="rId16"/>
  </p:notesMasterIdLst>
  <p:sldIdLst>
    <p:sldId id="256" r:id="rId2"/>
    <p:sldId id="268" r:id="rId3"/>
    <p:sldId id="269" r:id="rId4"/>
    <p:sldId id="257" r:id="rId5"/>
    <p:sldId id="258" r:id="rId6"/>
    <p:sldId id="259" r:id="rId7"/>
    <p:sldId id="260" r:id="rId8"/>
    <p:sldId id="270" r:id="rId9"/>
    <p:sldId id="261" r:id="rId10"/>
    <p:sldId id="262" r:id="rId11"/>
    <p:sldId id="263" r:id="rId12"/>
    <p:sldId id="264" r:id="rId13"/>
    <p:sldId id="265" r:id="rId14"/>
    <p:sldId id="267"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70" d="100"/>
          <a:sy n="70" d="100"/>
        </p:scale>
        <p:origin x="-846" y="-18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image" Target="../media/image7.wmf"/><Relationship Id="rId5" Type="http://schemas.openxmlformats.org/officeDocument/2006/relationships/image" Target="../media/image11.wmf"/><Relationship Id="rId4" Type="http://schemas.openxmlformats.org/officeDocument/2006/relationships/image" Target="../media/image10.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1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ECE195A-66AD-4D2A-95A0-F5CE41BA4F25}" type="datetimeFigureOut">
              <a:rPr lang="en-US" smtClean="0"/>
              <a:pPr/>
              <a:t>9/19/2013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5BBDBB-E27D-4026-8B2C-799F7A05468F}" type="slidenum">
              <a:rPr lang="en-US" smtClean="0"/>
              <a:pPr/>
              <a:t>‹#›</a:t>
            </a:fld>
            <a:endParaRPr lang="en-US"/>
          </a:p>
        </p:txBody>
      </p:sp>
    </p:spTree>
    <p:extLst>
      <p:ext uri="{BB962C8B-B14F-4D97-AF65-F5344CB8AC3E}">
        <p14:creationId xmlns:p14="http://schemas.microsoft.com/office/powerpoint/2010/main" val="4065322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7C9916E-A839-4560-B9CD-016D15865ACA}" type="datetime1">
              <a:rPr lang="en-US" smtClean="0"/>
              <a:pPr/>
              <a:t>9/19/2013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DBD2B77-7236-47FD-9C00-A22A5C0A0AA7}" type="datetime1">
              <a:rPr lang="en-US" smtClean="0"/>
              <a:pPr/>
              <a:t>9/19/2013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8A9367F-4E67-4598-AE1B-B8006F813C77}" type="datetime1">
              <a:rPr lang="en-US" smtClean="0"/>
              <a:pPr/>
              <a:t>9/19/2013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778B2DC-1463-4DC3-8A63-014A47D0FD08}" type="datetime1">
              <a:rPr lang="en-US" smtClean="0"/>
              <a:pPr/>
              <a:t>9/19/2013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0E3C9B9-A523-4AE7-A580-CE47C3BF992B}" type="datetime1">
              <a:rPr lang="en-US" smtClean="0"/>
              <a:pPr/>
              <a:t>9/19/2013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D3D5A44-C232-4744-98A9-AD60A23BCD9C}" type="datetime1">
              <a:rPr lang="en-US" smtClean="0"/>
              <a:pPr/>
              <a:t>9/19/2013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BB50236-8A73-4CB7-8C5B-76984F71C29B}" type="datetime1">
              <a:rPr lang="en-US" smtClean="0"/>
              <a:pPr/>
              <a:t>9/19/2013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105C5CC-46F5-4228-9980-4C498DF79490}" type="datetime1">
              <a:rPr lang="en-US" smtClean="0"/>
              <a:pPr/>
              <a:t>9/19/2013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C40F67-D046-44C2-8FF9-49490C2794B2}" type="datetime1">
              <a:rPr lang="en-US" smtClean="0"/>
              <a:pPr/>
              <a:t>9/19/2013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995929-F1A1-442F-8FC8-A53F16E21AE2}" type="datetime1">
              <a:rPr lang="en-US" smtClean="0"/>
              <a:pPr/>
              <a:t>9/19/2013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8F9B64B-B0B8-4904-B0D0-92EFCBEEACF3}" type="datetime1">
              <a:rPr lang="en-US" smtClean="0"/>
              <a:pPr/>
              <a:t>9/19/2013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64D6AF-64C5-4942-86D2-C20C42BB7FDA}" type="datetime1">
              <a:rPr lang="en-US" smtClean="0"/>
              <a:pPr/>
              <a:t>9/19/2013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11.bin"/><Relationship Id="rId3" Type="http://schemas.openxmlformats.org/officeDocument/2006/relationships/image" Target="../media/image17.png"/><Relationship Id="rId7" Type="http://schemas.openxmlformats.org/officeDocument/2006/relationships/image" Target="../media/image12.w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10.bin"/><Relationship Id="rId11" Type="http://schemas.openxmlformats.org/officeDocument/2006/relationships/image" Target="../media/image14.wmf"/><Relationship Id="rId5" Type="http://schemas.openxmlformats.org/officeDocument/2006/relationships/image" Target="../media/image22.png"/><Relationship Id="rId10" Type="http://schemas.openxmlformats.org/officeDocument/2006/relationships/oleObject" Target="../embeddings/oleObject12.bin"/><Relationship Id="rId4" Type="http://schemas.openxmlformats.org/officeDocument/2006/relationships/image" Target="../media/image21.png"/><Relationship Id="rId9" Type="http://schemas.openxmlformats.org/officeDocument/2006/relationships/image" Target="../media/image13.wmf"/></Relationships>
</file>

<file path=ppt/slides/_rels/slide1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3" Type="http://schemas.openxmlformats.org/officeDocument/2006/relationships/hyperlink" Target="http://adsabs.harvard.edu/cgi-bin/author_form?author=Sedrakyan,+A&amp;fullauthor=Sedrakyan,%20A.%20D.&amp;charset=UTF-8&amp;db_key=AST" TargetMode="External"/><Relationship Id="rId2" Type="http://schemas.openxmlformats.org/officeDocument/2006/relationships/hyperlink" Target="http://adsabs.harvard.edu/cgi-bin/author_form?author=Sedrakyan,+D&amp;fullauthor=Sedrakyan,%20D.%20M.&amp;charset=UTF-8&amp;db_key=AST" TargetMode="External"/><Relationship Id="rId1" Type="http://schemas.openxmlformats.org/officeDocument/2006/relationships/slideLayout" Target="../slideLayouts/slideLayout2.xml"/><Relationship Id="rId5" Type="http://schemas.openxmlformats.org/officeDocument/2006/relationships/hyperlink" Target="http://adsabs.harvard.edu/cgi-bin/author_form?author=Hayrapetyan,+M&amp;fullauthor=Hayrapetyan,%20M.%20V.&amp;charset=UTF-8&amp;db_key=AST" TargetMode="External"/><Relationship Id="rId4" Type="http://schemas.openxmlformats.org/officeDocument/2006/relationships/hyperlink" Target="http://adsabs.harvard.edu/cgi-bin/author_form?author=Sedrakian,+D&amp;fullauthor=Sedrakian,%20D.%20M.&amp;charset=UTF-8&amp;db_key=AST"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wmf"/><Relationship Id="rId5" Type="http://schemas.openxmlformats.org/officeDocument/2006/relationships/oleObject" Target="../embeddings/oleObject1.bin"/><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oleObject" Target="../embeddings/oleObject2.bin"/><Relationship Id="rId7"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5.wmf"/><Relationship Id="rId5" Type="http://schemas.openxmlformats.org/officeDocument/2006/relationships/oleObject" Target="../embeddings/oleObject3.bin"/><Relationship Id="rId4" Type="http://schemas.openxmlformats.org/officeDocument/2006/relationships/image" Target="../media/image4.wmf"/></Relationships>
</file>

<file path=ppt/slides/_rels/slide8.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oleObject" Target="../embeddings/oleObject5.bin"/><Relationship Id="rId7" Type="http://schemas.openxmlformats.org/officeDocument/2006/relationships/oleObject" Target="../embeddings/oleObject7.bin"/><Relationship Id="rId12" Type="http://schemas.openxmlformats.org/officeDocument/2006/relationships/image" Target="../media/image11.wmf"/><Relationship Id="rId2" Type="http://schemas.openxmlformats.org/officeDocument/2006/relationships/slideLayout" Target="../slideLayouts/slideLayout6.xml"/><Relationship Id="rId1" Type="http://schemas.openxmlformats.org/officeDocument/2006/relationships/vmlDrawing" Target="../drawings/vmlDrawing3.vml"/><Relationship Id="rId6" Type="http://schemas.openxmlformats.org/officeDocument/2006/relationships/image" Target="../media/image8.wmf"/><Relationship Id="rId11" Type="http://schemas.openxmlformats.org/officeDocument/2006/relationships/oleObject" Target="../embeddings/oleObject9.bin"/><Relationship Id="rId5" Type="http://schemas.openxmlformats.org/officeDocument/2006/relationships/oleObject" Target="../embeddings/oleObject6.bin"/><Relationship Id="rId10" Type="http://schemas.openxmlformats.org/officeDocument/2006/relationships/image" Target="../media/image10.wmf"/><Relationship Id="rId4" Type="http://schemas.openxmlformats.org/officeDocument/2006/relationships/image" Target="../media/image7.wmf"/><Relationship Id="rId9" Type="http://schemas.openxmlformats.org/officeDocument/2006/relationships/oleObject" Target="../embeddings/oleObject8.bin"/></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25562"/>
          </a:xfrm>
          <a:solidFill>
            <a:schemeClr val="accent1">
              <a:lumMod val="40000"/>
              <a:lumOff val="60000"/>
            </a:schemeClr>
          </a:solidFill>
          <a:ln>
            <a:solidFill>
              <a:schemeClr val="bg2"/>
            </a:solidFill>
          </a:ln>
          <a:effectLst>
            <a:outerShdw blurRad="50800" dist="38100" dir="2700000" algn="tl" rotWithShape="0">
              <a:prstClr val="black">
                <a:alpha val="40000"/>
              </a:prstClr>
            </a:outerShdw>
          </a:effectLst>
        </p:spPr>
        <p:txBody>
          <a:bodyPr>
            <a:normAutofit fontScale="90000"/>
          </a:bodyPr>
          <a:lstStyle/>
          <a:p>
            <a:r>
              <a:rPr lang="en-US" sz="3600" b="1" dirty="0">
                <a:latin typeface="Times New Roman" pitchFamily="18" charset="0"/>
                <a:cs typeface="Times New Roman" pitchFamily="18" charset="0"/>
              </a:rPr>
              <a:t>MAGNETOSONIC WAVES IN THE CRUST OF A NEUTRON </a:t>
            </a:r>
            <a:r>
              <a:rPr lang="en-US" sz="3600" b="1" dirty="0" smtClean="0">
                <a:latin typeface="Times New Roman" pitchFamily="18" charset="0"/>
                <a:cs typeface="Times New Roman" pitchFamily="18" charset="0"/>
              </a:rPr>
              <a:t>STAR</a:t>
            </a:r>
            <a:r>
              <a:rPr lang="en-US" b="1" dirty="0" smtClean="0">
                <a:latin typeface="Times New Roman" pitchFamily="18" charset="0"/>
                <a:cs typeface="Times New Roman" pitchFamily="18" charset="0"/>
              </a:rPr>
              <a:t/>
            </a:r>
            <a:br>
              <a:rPr lang="en-US" b="1" dirty="0" smtClean="0">
                <a:latin typeface="Times New Roman" pitchFamily="18" charset="0"/>
                <a:cs typeface="Times New Roman" pitchFamily="18" charset="0"/>
              </a:rPr>
            </a:br>
            <a:r>
              <a:rPr lang="en-US" sz="2700" b="1" dirty="0">
                <a:latin typeface="Times New Roman" pitchFamily="18" charset="0"/>
                <a:cs typeface="Times New Roman" pitchFamily="18" charset="0"/>
              </a:rPr>
              <a:t>D. M. </a:t>
            </a:r>
            <a:r>
              <a:rPr lang="en-US" sz="2700" b="1" dirty="0" err="1">
                <a:latin typeface="Times New Roman" pitchFamily="18" charset="0"/>
                <a:cs typeface="Times New Roman" pitchFamily="18" charset="0"/>
              </a:rPr>
              <a:t>Sedrakian</a:t>
            </a:r>
            <a:r>
              <a:rPr lang="en-US" sz="2700" b="1" dirty="0">
                <a:latin typeface="Times New Roman" pitchFamily="18" charset="0"/>
                <a:cs typeface="Times New Roman" pitchFamily="18" charset="0"/>
              </a:rPr>
              <a:t>, A. S. </a:t>
            </a:r>
            <a:r>
              <a:rPr lang="en-US" sz="2700" b="1" dirty="0" err="1">
                <a:latin typeface="Times New Roman" pitchFamily="18" charset="0"/>
                <a:cs typeface="Times New Roman" pitchFamily="18" charset="0"/>
              </a:rPr>
              <a:t>Harutyunyan</a:t>
            </a:r>
            <a:r>
              <a:rPr lang="en-US" sz="2700" b="1" dirty="0">
                <a:latin typeface="Times New Roman" pitchFamily="18" charset="0"/>
                <a:cs typeface="Times New Roman" pitchFamily="18" charset="0"/>
              </a:rPr>
              <a:t>, and M. V. </a:t>
            </a:r>
            <a:r>
              <a:rPr lang="en-US" sz="2700" b="1" dirty="0" err="1">
                <a:latin typeface="Times New Roman" pitchFamily="18" charset="0"/>
                <a:cs typeface="Times New Roman" pitchFamily="18" charset="0"/>
              </a:rPr>
              <a:t>Hayrapetyan</a:t>
            </a:r>
            <a:endParaRPr lang="en-US" sz="2700" dirty="0">
              <a:latin typeface="Times New Roman" pitchFamily="18" charset="0"/>
              <a:cs typeface="Times New Roman" pitchFamily="18" charset="0"/>
            </a:endParaRPr>
          </a:p>
        </p:txBody>
      </p:sp>
      <p:sp>
        <p:nvSpPr>
          <p:cNvPr id="3" name="Subtitle 2"/>
          <p:cNvSpPr>
            <a:spLocks noGrp="1"/>
          </p:cNvSpPr>
          <p:nvPr>
            <p:ph idx="1"/>
          </p:nvPr>
        </p:nvSpPr>
        <p:spPr>
          <a:xfrm>
            <a:off x="457200" y="1905000"/>
            <a:ext cx="8229600" cy="4953000"/>
          </a:xfrm>
        </p:spPr>
        <p:style>
          <a:lnRef idx="2">
            <a:schemeClr val="accent1"/>
          </a:lnRef>
          <a:fillRef idx="1">
            <a:schemeClr val="lt1"/>
          </a:fillRef>
          <a:effectRef idx="0">
            <a:schemeClr val="accent1"/>
          </a:effectRef>
          <a:fontRef idx="minor">
            <a:schemeClr val="dk1"/>
          </a:fontRef>
        </p:style>
        <p:txBody>
          <a:bodyPr>
            <a:noAutofit/>
          </a:bodyPr>
          <a:lstStyle/>
          <a:p>
            <a:pPr marL="0" indent="0" algn="just">
              <a:buNone/>
            </a:pPr>
            <a:r>
              <a:rPr lang="en-US" sz="2400" i="1" dirty="0"/>
              <a:t>The equations of </a:t>
            </a:r>
            <a:r>
              <a:rPr lang="en-US" sz="2400" i="1" dirty="0" err="1"/>
              <a:t>magnetohydrodynamics</a:t>
            </a:r>
            <a:r>
              <a:rPr lang="en-US" sz="2400" i="1" dirty="0"/>
              <a:t> are used </a:t>
            </a:r>
            <a:r>
              <a:rPr lang="en-US" sz="2400" i="1" dirty="0" smtClean="0"/>
              <a:t>to show that </a:t>
            </a:r>
            <a:r>
              <a:rPr lang="en-US" sz="2400" i="1" dirty="0"/>
              <a:t>the energy released at the </a:t>
            </a:r>
            <a:r>
              <a:rPr lang="en-US" sz="2400" i="1" dirty="0" smtClean="0"/>
              <a:t>inner surface </a:t>
            </a:r>
            <a:r>
              <a:rPr lang="en-US" sz="2400" i="1" dirty="0"/>
              <a:t>of the crust of a neutron star generates </a:t>
            </a:r>
            <a:r>
              <a:rPr lang="en-US" sz="2400" i="1" dirty="0" err="1"/>
              <a:t>magnetosonic</a:t>
            </a:r>
            <a:r>
              <a:rPr lang="en-US" sz="2400" i="1" dirty="0"/>
              <a:t> wave beams that propagate to the </a:t>
            </a:r>
            <a:r>
              <a:rPr lang="en-US" sz="2400" i="1" dirty="0" smtClean="0"/>
              <a:t>star’s surface</a:t>
            </a:r>
            <a:r>
              <a:rPr lang="en-US" sz="2400" i="1" dirty="0"/>
              <a:t>. These equations can be linearized under the conditions of matter in the crust of neutron stars </a:t>
            </a:r>
            <a:r>
              <a:rPr lang="en-US" sz="2400" i="1" dirty="0" smtClean="0"/>
              <a:t>and for </a:t>
            </a:r>
            <a:r>
              <a:rPr lang="en-US" sz="2400" i="1" dirty="0"/>
              <a:t>frequencies </a:t>
            </a:r>
            <a:r>
              <a:rPr lang="en-US" sz="2400" dirty="0" smtClean="0"/>
              <a:t>10^7≤ </a:t>
            </a:r>
            <a:r>
              <a:rPr lang="en-US" sz="2400" dirty="0"/>
              <a:t>ω≤</a:t>
            </a:r>
            <a:r>
              <a:rPr lang="en-US" sz="2400" dirty="0" smtClean="0"/>
              <a:t>10^11Hz. </a:t>
            </a:r>
            <a:r>
              <a:rPr lang="en-US" sz="2400" i="1" dirty="0" smtClean="0"/>
              <a:t>The solution has a form of the standing </a:t>
            </a:r>
            <a:r>
              <a:rPr lang="en-US" sz="2400" i="1" dirty="0"/>
              <a:t>wave beam with a constant </a:t>
            </a:r>
            <a:r>
              <a:rPr lang="en-US" sz="2400" i="1" dirty="0" smtClean="0"/>
              <a:t>radius. </a:t>
            </a:r>
            <a:r>
              <a:rPr lang="en-US" sz="2400" i="1" dirty="0"/>
              <a:t>The outer base of this beam on the star’s surface is a source of radio </a:t>
            </a:r>
            <a:r>
              <a:rPr lang="en-US" sz="2400" i="1" dirty="0" smtClean="0"/>
              <a:t>emission. Electrical </a:t>
            </a:r>
            <a:r>
              <a:rPr lang="en-US" sz="2400" i="1" dirty="0"/>
              <a:t>currents are excited in this source and it becomes an antenna that emits radio waves into </a:t>
            </a:r>
            <a:r>
              <a:rPr lang="en-US" sz="2400" i="1" dirty="0" smtClean="0"/>
              <a:t>the </a:t>
            </a:r>
            <a:r>
              <a:rPr lang="en-US" sz="2400" i="1" dirty="0" err="1" smtClean="0"/>
              <a:t>circumstellar</a:t>
            </a:r>
            <a:r>
              <a:rPr lang="en-US" sz="2400" i="1" dirty="0" smtClean="0"/>
              <a:t> </a:t>
            </a:r>
            <a:r>
              <a:rPr lang="en-US" sz="2400" i="1" dirty="0"/>
              <a:t>space. The intensity of the radio emission decreases at higher frequencies, so that the </a:t>
            </a:r>
            <a:r>
              <a:rPr lang="en-US" sz="2400" i="1" dirty="0" smtClean="0"/>
              <a:t>spectrum of </a:t>
            </a:r>
            <a:r>
              <a:rPr lang="en-US" sz="2400" i="1" dirty="0"/>
              <a:t>pulsars is bounded above (</a:t>
            </a:r>
            <a:r>
              <a:rPr lang="en-US" sz="2400" dirty="0"/>
              <a:t>ω ≤ </a:t>
            </a:r>
            <a:r>
              <a:rPr lang="en-US" sz="2400" dirty="0" smtClean="0"/>
              <a:t>10^11Hz </a:t>
            </a:r>
            <a:r>
              <a:rPr lang="en-US" sz="2400" i="1" dirty="0" smtClean="0"/>
              <a:t>).</a:t>
            </a:r>
            <a:endParaRPr lang="en-US" sz="2400" i="1" dirty="0"/>
          </a:p>
        </p:txBody>
      </p:sp>
      <p:sp>
        <p:nvSpPr>
          <p:cNvPr id="7" name="Date Placeholder 6"/>
          <p:cNvSpPr>
            <a:spLocks noGrp="1"/>
          </p:cNvSpPr>
          <p:nvPr>
            <p:ph type="dt" sz="half" idx="10"/>
          </p:nvPr>
        </p:nvSpPr>
        <p:spPr/>
        <p:txBody>
          <a:bodyPr/>
          <a:lstStyle/>
          <a:p>
            <a:fld id="{78CF7095-DC23-442F-A14B-F97DE4CCF5E0}" type="datetime1">
              <a:rPr lang="en-US" smtClean="0"/>
              <a:pPr/>
              <a:t>9/19/2013</a:t>
            </a:fld>
            <a:endParaRPr lang="en-US"/>
          </a:p>
        </p:txBody>
      </p:sp>
      <p:sp>
        <p:nvSpPr>
          <p:cNvPr id="8" name="Slide Number Placeholder 7"/>
          <p:cNvSpPr>
            <a:spLocks noGrp="1"/>
          </p:cNvSpPr>
          <p:nvPr>
            <p:ph type="sldNum" sz="quarter" idx="12"/>
          </p:nvPr>
        </p:nvSpPr>
        <p:spPr/>
        <p:txBody>
          <a:bodyPr>
            <a:normAutofit/>
          </a:bodyPr>
          <a:lstStyle/>
          <a:p>
            <a:fld id="{B6F15528-21DE-4FAA-801E-634DDDAF4B2B}" type="slidenum">
              <a:rPr lang="en-US" smtClean="0"/>
              <a:pPr/>
              <a:t>1</a:t>
            </a:fld>
            <a:endParaRPr lang="en-US"/>
          </a:p>
        </p:txBody>
      </p:sp>
    </p:spTree>
    <p:extLst>
      <p:ext uri="{BB962C8B-B14F-4D97-AF65-F5344CB8AC3E}">
        <p14:creationId xmlns:p14="http://schemas.microsoft.com/office/powerpoint/2010/main" val="3168275314"/>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latin typeface="Times New Roman" pitchFamily="18" charset="0"/>
                <a:cs typeface="Times New Roman" pitchFamily="18" charset="0"/>
              </a:rPr>
              <a:t>A wave beam in the crust of a neutron star</a:t>
            </a:r>
            <a:endParaRPr lang="en-US" sz="32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600200"/>
                <a:ext cx="7696200" cy="4800600"/>
              </a:xfrm>
            </p:spPr>
            <p:txBody>
              <a:bodyPr>
                <a:normAutofit fontScale="70000" lnSpcReduction="20000"/>
              </a:bodyPr>
              <a:lstStyle/>
              <a:p>
                <a14:m>
                  <m:oMath xmlns:m="http://schemas.openxmlformats.org/officeDocument/2006/math">
                    <m:f>
                      <m:fPr>
                        <m:ctrlPr>
                          <a:rPr lang="en-US" i="1" smtClean="0">
                            <a:latin typeface="Cambria Math"/>
                          </a:rPr>
                        </m:ctrlPr>
                      </m:fPr>
                      <m:num>
                        <m:sSup>
                          <m:sSupPr>
                            <m:ctrlPr>
                              <a:rPr lang="en-US" i="1">
                                <a:latin typeface="Cambria Math"/>
                              </a:rPr>
                            </m:ctrlPr>
                          </m:sSupPr>
                          <m:e>
                            <m:r>
                              <a:rPr lang="en-US" i="1">
                                <a:latin typeface="Cambria Math"/>
                              </a:rPr>
                              <m:t>𝜕</m:t>
                            </m:r>
                          </m:e>
                          <m:sup>
                            <m:r>
                              <a:rPr lang="ru-RU" i="1">
                                <a:latin typeface="Cambria Math"/>
                              </a:rPr>
                              <m:t>2</m:t>
                            </m:r>
                          </m:sup>
                        </m:sSup>
                        <m:r>
                          <a:rPr lang="en-US" i="1">
                            <a:latin typeface="Cambria Math"/>
                          </a:rPr>
                          <m:t>𝑢</m:t>
                        </m:r>
                      </m:num>
                      <m:den>
                        <m:r>
                          <a:rPr lang="en-US" i="1">
                            <a:latin typeface="Cambria Math"/>
                          </a:rPr>
                          <m:t>𝜕</m:t>
                        </m:r>
                        <m:sSup>
                          <m:sSupPr>
                            <m:ctrlPr>
                              <a:rPr lang="en-US" i="1">
                                <a:latin typeface="Cambria Math"/>
                              </a:rPr>
                            </m:ctrlPr>
                          </m:sSupPr>
                          <m:e>
                            <m:r>
                              <a:rPr lang="en-US" i="1">
                                <a:latin typeface="Cambria Math"/>
                              </a:rPr>
                              <m:t>𝜏</m:t>
                            </m:r>
                          </m:e>
                          <m:sup>
                            <m:r>
                              <a:rPr lang="ru-RU" i="1">
                                <a:latin typeface="Cambria Math"/>
                              </a:rPr>
                              <m:t>′</m:t>
                            </m:r>
                          </m:sup>
                        </m:sSup>
                        <m:r>
                          <a:rPr lang="en-US" i="1">
                            <a:latin typeface="Cambria Math"/>
                          </a:rPr>
                          <m:t>𝜕𝜏</m:t>
                        </m:r>
                      </m:den>
                    </m:f>
                    <m:r>
                      <a:rPr lang="ru-RU" i="1">
                        <a:latin typeface="Cambria Math"/>
                      </a:rPr>
                      <m:t>+</m:t>
                    </m:r>
                    <m:f>
                      <m:fPr>
                        <m:ctrlPr>
                          <a:rPr lang="en-US" i="1">
                            <a:latin typeface="Cambria Math"/>
                          </a:rPr>
                        </m:ctrlPr>
                      </m:fPr>
                      <m:num>
                        <m:sSubSup>
                          <m:sSubSupPr>
                            <m:ctrlPr>
                              <a:rPr lang="en-US" i="1">
                                <a:latin typeface="Cambria Math"/>
                              </a:rPr>
                            </m:ctrlPr>
                          </m:sSubSupPr>
                          <m:e>
                            <m:r>
                              <a:rPr lang="en-US" i="1">
                                <a:latin typeface="Cambria Math"/>
                              </a:rPr>
                              <m:t>𝑐</m:t>
                            </m:r>
                          </m:e>
                          <m:sub>
                            <m:r>
                              <a:rPr lang="en-US" i="1">
                                <a:latin typeface="Cambria Math"/>
                              </a:rPr>
                              <m:t>𝑛</m:t>
                            </m:r>
                          </m:sub>
                          <m:sup>
                            <m:r>
                              <a:rPr lang="ru-RU" i="1">
                                <a:latin typeface="Cambria Math"/>
                              </a:rPr>
                              <m:t>2</m:t>
                            </m:r>
                          </m:sup>
                        </m:sSubSup>
                      </m:num>
                      <m:den>
                        <m:r>
                          <a:rPr lang="ru-RU" i="1">
                            <a:latin typeface="Cambria Math"/>
                          </a:rPr>
                          <m:t>2</m:t>
                        </m:r>
                      </m:den>
                    </m:f>
                    <m:d>
                      <m:dPr>
                        <m:ctrlPr>
                          <a:rPr lang="en-US" i="1">
                            <a:latin typeface="Cambria Math"/>
                          </a:rPr>
                        </m:ctrlPr>
                      </m:dPr>
                      <m:e>
                        <m:f>
                          <m:fPr>
                            <m:ctrlPr>
                              <a:rPr lang="en-US" i="1">
                                <a:latin typeface="Cambria Math"/>
                              </a:rPr>
                            </m:ctrlPr>
                          </m:fPr>
                          <m:num>
                            <m:sSup>
                              <m:sSupPr>
                                <m:ctrlPr>
                                  <a:rPr lang="en-US" i="1">
                                    <a:latin typeface="Cambria Math"/>
                                  </a:rPr>
                                </m:ctrlPr>
                              </m:sSupPr>
                              <m:e>
                                <m:r>
                                  <a:rPr lang="en-US" i="1">
                                    <a:latin typeface="Cambria Math"/>
                                  </a:rPr>
                                  <m:t>𝜕</m:t>
                                </m:r>
                              </m:e>
                              <m:sup>
                                <m:r>
                                  <a:rPr lang="ru-RU" i="1">
                                    <a:latin typeface="Cambria Math"/>
                                  </a:rPr>
                                  <m:t>2</m:t>
                                </m:r>
                              </m:sup>
                            </m:sSup>
                            <m:r>
                              <a:rPr lang="en-US" i="1">
                                <a:latin typeface="Cambria Math"/>
                              </a:rPr>
                              <m:t>𝑢</m:t>
                            </m:r>
                          </m:num>
                          <m:den>
                            <m:r>
                              <a:rPr lang="en-US" i="1">
                                <a:latin typeface="Cambria Math"/>
                              </a:rPr>
                              <m:t>𝜕</m:t>
                            </m:r>
                            <m:sSup>
                              <m:sSupPr>
                                <m:ctrlPr>
                                  <a:rPr lang="en-US" i="1">
                                    <a:latin typeface="Cambria Math"/>
                                  </a:rPr>
                                </m:ctrlPr>
                              </m:sSupPr>
                              <m:e>
                                <m:r>
                                  <a:rPr lang="en-US" i="1">
                                    <a:latin typeface="Cambria Math"/>
                                  </a:rPr>
                                  <m:t>𝑟</m:t>
                                </m:r>
                              </m:e>
                              <m:sup>
                                <m:r>
                                  <a:rPr lang="ru-RU" i="1">
                                    <a:latin typeface="Cambria Math"/>
                                  </a:rPr>
                                  <m:t>2</m:t>
                                </m:r>
                              </m:sup>
                            </m:sSup>
                          </m:den>
                        </m:f>
                        <m:r>
                          <a:rPr lang="ru-RU" i="1">
                            <a:latin typeface="Cambria Math"/>
                          </a:rPr>
                          <m:t>+</m:t>
                        </m:r>
                        <m:f>
                          <m:fPr>
                            <m:ctrlPr>
                              <a:rPr lang="en-US" i="1">
                                <a:latin typeface="Cambria Math"/>
                              </a:rPr>
                            </m:ctrlPr>
                          </m:fPr>
                          <m:num>
                            <m:r>
                              <a:rPr lang="ru-RU" i="1">
                                <a:latin typeface="Cambria Math"/>
                              </a:rPr>
                              <m:t>1</m:t>
                            </m:r>
                          </m:num>
                          <m:den>
                            <m:r>
                              <a:rPr lang="en-US" i="1">
                                <a:latin typeface="Cambria Math"/>
                              </a:rPr>
                              <m:t>𝑟</m:t>
                            </m:r>
                          </m:den>
                        </m:f>
                        <m:f>
                          <m:fPr>
                            <m:ctrlPr>
                              <a:rPr lang="en-US" i="1">
                                <a:latin typeface="Cambria Math"/>
                              </a:rPr>
                            </m:ctrlPr>
                          </m:fPr>
                          <m:num>
                            <m:r>
                              <a:rPr lang="en-US" i="1">
                                <a:latin typeface="Cambria Math"/>
                              </a:rPr>
                              <m:t>𝜕</m:t>
                            </m:r>
                            <m:r>
                              <a:rPr lang="en-US" i="1">
                                <a:latin typeface="Cambria Math"/>
                              </a:rPr>
                              <m:t>𝑢</m:t>
                            </m:r>
                          </m:num>
                          <m:den>
                            <m:r>
                              <a:rPr lang="en-US" i="1">
                                <a:latin typeface="Cambria Math"/>
                              </a:rPr>
                              <m:t>𝜕</m:t>
                            </m:r>
                            <m:r>
                              <a:rPr lang="en-US" i="1">
                                <a:latin typeface="Cambria Math"/>
                              </a:rPr>
                              <m:t>𝑟</m:t>
                            </m:r>
                          </m:den>
                        </m:f>
                      </m:e>
                    </m:d>
                    <m:r>
                      <a:rPr lang="ru-RU" i="1">
                        <a:latin typeface="Cambria Math"/>
                      </a:rPr>
                      <m:t>−</m:t>
                    </m:r>
                    <m:f>
                      <m:fPr>
                        <m:ctrlPr>
                          <a:rPr lang="en-US" i="1">
                            <a:latin typeface="Cambria Math"/>
                          </a:rPr>
                        </m:ctrlPr>
                      </m:fPr>
                      <m:num>
                        <m:r>
                          <a:rPr lang="en-US" i="1">
                            <a:latin typeface="Cambria Math"/>
                          </a:rPr>
                          <m:t>𝜕</m:t>
                        </m:r>
                        <m:r>
                          <a:rPr lang="en-US" i="1">
                            <a:latin typeface="Cambria Math"/>
                          </a:rPr>
                          <m:t>𝑢</m:t>
                        </m:r>
                      </m:num>
                      <m:den>
                        <m:r>
                          <a:rPr lang="en-US" i="1">
                            <a:latin typeface="Cambria Math"/>
                          </a:rPr>
                          <m:t>𝜕𝜏</m:t>
                        </m:r>
                      </m:den>
                    </m:f>
                    <m:f>
                      <m:fPr>
                        <m:ctrlPr>
                          <a:rPr lang="en-US" i="1">
                            <a:latin typeface="Cambria Math"/>
                          </a:rPr>
                        </m:ctrlPr>
                      </m:fPr>
                      <m:num>
                        <m:r>
                          <a:rPr lang="en-US" i="1">
                            <a:latin typeface="Cambria Math"/>
                          </a:rPr>
                          <m:t>𝑑𝑙𝑛</m:t>
                        </m:r>
                        <m:r>
                          <a:rPr lang="en-US" i="1">
                            <a:latin typeface="Cambria Math"/>
                          </a:rPr>
                          <m:t>𝛷</m:t>
                        </m:r>
                      </m:num>
                      <m:den>
                        <m:r>
                          <a:rPr lang="en-US" i="1">
                            <a:latin typeface="Cambria Math"/>
                          </a:rPr>
                          <m:t>𝑑</m:t>
                        </m:r>
                        <m:sSup>
                          <m:sSupPr>
                            <m:ctrlPr>
                              <a:rPr lang="en-US" i="1">
                                <a:latin typeface="Cambria Math"/>
                              </a:rPr>
                            </m:ctrlPr>
                          </m:sSupPr>
                          <m:e>
                            <m:r>
                              <a:rPr lang="en-US" i="1">
                                <a:latin typeface="Cambria Math"/>
                              </a:rPr>
                              <m:t>𝜏</m:t>
                            </m:r>
                          </m:e>
                          <m:sup>
                            <m:r>
                              <a:rPr lang="ru-RU" i="1">
                                <a:latin typeface="Cambria Math"/>
                              </a:rPr>
                              <m:t>′</m:t>
                            </m:r>
                          </m:sup>
                        </m:sSup>
                      </m:den>
                    </m:f>
                    <m:r>
                      <a:rPr lang="ru-RU" i="1">
                        <a:latin typeface="Cambria Math"/>
                      </a:rPr>
                      <m:t>=−</m:t>
                    </m:r>
                    <m:f>
                      <m:fPr>
                        <m:ctrlPr>
                          <a:rPr lang="en-US" i="1">
                            <a:latin typeface="Cambria Math"/>
                          </a:rPr>
                        </m:ctrlPr>
                      </m:fPr>
                      <m:num>
                        <m:r>
                          <a:rPr lang="ru-RU" i="1">
                            <a:latin typeface="Cambria Math"/>
                          </a:rPr>
                          <m:t>1</m:t>
                        </m:r>
                      </m:num>
                      <m:den>
                        <m:sSub>
                          <m:sSubPr>
                            <m:ctrlPr>
                              <a:rPr lang="en-US" i="1">
                                <a:latin typeface="Cambria Math"/>
                              </a:rPr>
                            </m:ctrlPr>
                          </m:sSubPr>
                          <m:e>
                            <m:r>
                              <a:rPr lang="en-US" i="1">
                                <a:latin typeface="Cambria Math"/>
                              </a:rPr>
                              <m:t>𝑐</m:t>
                            </m:r>
                          </m:e>
                          <m:sub>
                            <m:r>
                              <a:rPr lang="en-US" i="1">
                                <a:latin typeface="Cambria Math"/>
                              </a:rPr>
                              <m:t>𝑛</m:t>
                            </m:r>
                          </m:sub>
                        </m:sSub>
                      </m:den>
                    </m:f>
                    <m:f>
                      <m:fPr>
                        <m:ctrlPr>
                          <a:rPr lang="en-US" i="1">
                            <a:latin typeface="Cambria Math"/>
                          </a:rPr>
                        </m:ctrlPr>
                      </m:fPr>
                      <m:num>
                        <m:r>
                          <a:rPr lang="en-US" i="1">
                            <a:latin typeface="Cambria Math"/>
                          </a:rPr>
                          <m:t>𝜕</m:t>
                        </m:r>
                      </m:num>
                      <m:den>
                        <m:r>
                          <a:rPr lang="en-US" i="1">
                            <a:latin typeface="Cambria Math"/>
                          </a:rPr>
                          <m:t>𝜕𝜏</m:t>
                        </m:r>
                      </m:den>
                    </m:f>
                    <m:d>
                      <m:dPr>
                        <m:ctrlPr>
                          <a:rPr lang="en-US" i="1">
                            <a:latin typeface="Cambria Math"/>
                          </a:rPr>
                        </m:ctrlPr>
                      </m:dPr>
                      <m:e>
                        <m:r>
                          <a:rPr lang="en-US" i="1">
                            <a:latin typeface="Cambria Math"/>
                          </a:rPr>
                          <m:t>𝛤</m:t>
                        </m:r>
                        <m:r>
                          <a:rPr lang="en-US" i="1">
                            <a:latin typeface="Cambria Math"/>
                          </a:rPr>
                          <m:t>𝑢</m:t>
                        </m:r>
                        <m:f>
                          <m:fPr>
                            <m:ctrlPr>
                              <a:rPr lang="en-US" i="1">
                                <a:latin typeface="Cambria Math"/>
                              </a:rPr>
                            </m:ctrlPr>
                          </m:fPr>
                          <m:num>
                            <m:r>
                              <a:rPr lang="en-US" i="1">
                                <a:latin typeface="Cambria Math"/>
                              </a:rPr>
                              <m:t>𝜕</m:t>
                            </m:r>
                            <m:r>
                              <a:rPr lang="en-US" i="1">
                                <a:latin typeface="Cambria Math"/>
                              </a:rPr>
                              <m:t>𝑢</m:t>
                            </m:r>
                          </m:num>
                          <m:den>
                            <m:r>
                              <a:rPr lang="en-US" i="1">
                                <a:latin typeface="Cambria Math"/>
                              </a:rPr>
                              <m:t>𝜕𝜏</m:t>
                            </m:r>
                          </m:den>
                        </m:f>
                        <m:r>
                          <a:rPr lang="ru-RU" i="1">
                            <a:latin typeface="Cambria Math"/>
                          </a:rPr>
                          <m:t>+</m:t>
                        </m:r>
                        <m:r>
                          <a:rPr lang="en-US" i="1">
                            <a:latin typeface="Cambria Math"/>
                          </a:rPr>
                          <m:t>𝐷</m:t>
                        </m:r>
                        <m:f>
                          <m:fPr>
                            <m:ctrlPr>
                              <a:rPr lang="en-US" i="1">
                                <a:latin typeface="Cambria Math"/>
                              </a:rPr>
                            </m:ctrlPr>
                          </m:fPr>
                          <m:num>
                            <m:sSup>
                              <m:sSupPr>
                                <m:ctrlPr>
                                  <a:rPr lang="en-US" i="1">
                                    <a:latin typeface="Cambria Math"/>
                                  </a:rPr>
                                </m:ctrlPr>
                              </m:sSupPr>
                              <m:e>
                                <m:r>
                                  <a:rPr lang="en-US" i="1">
                                    <a:latin typeface="Cambria Math"/>
                                  </a:rPr>
                                  <m:t>𝜕</m:t>
                                </m:r>
                              </m:e>
                              <m:sup>
                                <m:r>
                                  <a:rPr lang="ru-RU" i="1">
                                    <a:latin typeface="Cambria Math"/>
                                  </a:rPr>
                                  <m:t>2</m:t>
                                </m:r>
                              </m:sup>
                            </m:sSup>
                            <m:r>
                              <a:rPr lang="en-US" i="1">
                                <a:latin typeface="Cambria Math"/>
                              </a:rPr>
                              <m:t>𝑢</m:t>
                            </m:r>
                          </m:num>
                          <m:den>
                            <m:r>
                              <a:rPr lang="en-US" i="1">
                                <a:latin typeface="Cambria Math"/>
                              </a:rPr>
                              <m:t>𝜕</m:t>
                            </m:r>
                            <m:sSup>
                              <m:sSupPr>
                                <m:ctrlPr>
                                  <a:rPr lang="en-US" i="1">
                                    <a:latin typeface="Cambria Math"/>
                                  </a:rPr>
                                </m:ctrlPr>
                              </m:sSupPr>
                              <m:e>
                                <m:r>
                                  <a:rPr lang="en-US" i="1">
                                    <a:latin typeface="Cambria Math"/>
                                  </a:rPr>
                                  <m:t>𝜏</m:t>
                                </m:r>
                              </m:e>
                              <m:sup>
                                <m:r>
                                  <a:rPr lang="ru-RU" i="1">
                                    <a:latin typeface="Cambria Math"/>
                                  </a:rPr>
                                  <m:t>2</m:t>
                                </m:r>
                              </m:sup>
                            </m:sSup>
                          </m:den>
                        </m:f>
                      </m:e>
                    </m:d>
                  </m:oMath>
                </a14:m>
                <a:endParaRPr lang="en-US" dirty="0" smtClean="0"/>
              </a:p>
              <a:p>
                <a:pPr marL="114300" indent="0">
                  <a:buNone/>
                </a:pPr>
                <a14:m>
                  <m:oMathPara xmlns:m="http://schemas.openxmlformats.org/officeDocument/2006/math">
                    <m:oMathParaPr>
                      <m:jc m:val="centerGroup"/>
                    </m:oMathParaPr>
                    <m:oMath xmlns:m="http://schemas.openxmlformats.org/officeDocument/2006/math">
                      <m:r>
                        <a:rPr lang="en-US" i="1">
                          <a:latin typeface="Cambria Math"/>
                        </a:rPr>
                        <m:t>𝑢</m:t>
                      </m:r>
                      <m:r>
                        <a:rPr lang="ru-RU" i="1">
                          <a:latin typeface="Cambria Math"/>
                        </a:rPr>
                        <m:t>=</m:t>
                      </m:r>
                      <m:f>
                        <m:fPr>
                          <m:ctrlPr>
                            <a:rPr lang="en-US" i="1">
                              <a:latin typeface="Cambria Math"/>
                            </a:rPr>
                          </m:ctrlPr>
                        </m:fPr>
                        <m:num>
                          <m:r>
                            <a:rPr lang="ru-RU" i="1">
                              <a:latin typeface="Cambria Math"/>
                            </a:rPr>
                            <m:t>1</m:t>
                          </m:r>
                        </m:num>
                        <m:den>
                          <m:r>
                            <a:rPr lang="ru-RU" i="1">
                              <a:latin typeface="Cambria Math"/>
                            </a:rPr>
                            <m:t>2</m:t>
                          </m:r>
                        </m:den>
                      </m:f>
                      <m:d>
                        <m:dPr>
                          <m:ctrlPr>
                            <a:rPr lang="en-US" i="1">
                              <a:latin typeface="Cambria Math"/>
                            </a:rPr>
                          </m:ctrlPr>
                        </m:dPr>
                        <m:e>
                          <m:sSub>
                            <m:sSubPr>
                              <m:ctrlPr>
                                <a:rPr lang="en-US" i="1">
                                  <a:latin typeface="Cambria Math"/>
                                </a:rPr>
                              </m:ctrlPr>
                            </m:sSubPr>
                            <m:e>
                              <m:r>
                                <m:rPr>
                                  <m:sty m:val="p"/>
                                </m:rPr>
                                <a:rPr lang="en-US">
                                  <a:latin typeface="Cambria Math"/>
                                </a:rPr>
                                <m:t>v</m:t>
                              </m:r>
                            </m:e>
                            <m:sub>
                              <m:r>
                                <a:rPr lang="ru-RU" i="1">
                                  <a:latin typeface="Cambria Math"/>
                                </a:rPr>
                                <m:t>1</m:t>
                              </m:r>
                            </m:sub>
                          </m:sSub>
                          <m:sSup>
                            <m:sSupPr>
                              <m:ctrlPr>
                                <a:rPr lang="en-US" i="1">
                                  <a:latin typeface="Cambria Math"/>
                                </a:rPr>
                              </m:ctrlPr>
                            </m:sSupPr>
                            <m:e>
                              <m:r>
                                <a:rPr lang="en-US" i="1">
                                  <a:latin typeface="Cambria Math"/>
                                </a:rPr>
                                <m:t>𝑒</m:t>
                              </m:r>
                            </m:e>
                            <m:sup>
                              <m:r>
                                <a:rPr lang="en-US" i="1">
                                  <a:latin typeface="Cambria Math"/>
                                </a:rPr>
                                <m:t>𝑖</m:t>
                              </m:r>
                              <m:r>
                                <a:rPr lang="en-US" i="1">
                                  <a:latin typeface="Cambria Math"/>
                                </a:rPr>
                                <m:t>𝜔𝜏</m:t>
                              </m:r>
                            </m:sup>
                          </m:sSup>
                          <m:r>
                            <a:rPr lang="ru-RU" i="1">
                              <a:latin typeface="Cambria Math"/>
                            </a:rPr>
                            <m:t>+</m:t>
                          </m:r>
                          <m:sSub>
                            <m:sSubPr>
                              <m:ctrlPr>
                                <a:rPr lang="en-US" i="1">
                                  <a:latin typeface="Cambria Math"/>
                                </a:rPr>
                              </m:ctrlPr>
                            </m:sSubPr>
                            <m:e>
                              <m:r>
                                <m:rPr>
                                  <m:sty m:val="p"/>
                                </m:rPr>
                                <a:rPr lang="en-US">
                                  <a:latin typeface="Cambria Math"/>
                                </a:rPr>
                                <m:t>v</m:t>
                              </m:r>
                            </m:e>
                            <m:sub>
                              <m:r>
                                <a:rPr lang="ru-RU" i="1">
                                  <a:latin typeface="Cambria Math"/>
                                </a:rPr>
                                <m:t>2</m:t>
                              </m:r>
                            </m:sub>
                          </m:sSub>
                          <m:sSup>
                            <m:sSupPr>
                              <m:ctrlPr>
                                <a:rPr lang="en-US" i="1">
                                  <a:latin typeface="Cambria Math"/>
                                </a:rPr>
                              </m:ctrlPr>
                            </m:sSupPr>
                            <m:e>
                              <m:r>
                                <a:rPr lang="en-US" i="1">
                                  <a:latin typeface="Cambria Math"/>
                                </a:rPr>
                                <m:t>𝑒</m:t>
                              </m:r>
                            </m:e>
                            <m:sup>
                              <m:r>
                                <a:rPr lang="ru-RU" i="1">
                                  <a:latin typeface="Cambria Math"/>
                                </a:rPr>
                                <m:t>2</m:t>
                              </m:r>
                              <m:r>
                                <a:rPr lang="en-US" i="1">
                                  <a:latin typeface="Cambria Math"/>
                                </a:rPr>
                                <m:t>𝑖</m:t>
                              </m:r>
                              <m:r>
                                <a:rPr lang="en-US" i="1">
                                  <a:latin typeface="Cambria Math"/>
                                </a:rPr>
                                <m:t>𝜔𝜏</m:t>
                              </m:r>
                            </m:sup>
                          </m:sSup>
                        </m:e>
                      </m:d>
                      <m:r>
                        <a:rPr lang="ru-RU" i="1">
                          <a:latin typeface="Cambria Math"/>
                        </a:rPr>
                        <m:t>+</m:t>
                      </m:r>
                      <m:r>
                        <m:rPr>
                          <m:sty m:val="p"/>
                        </m:rPr>
                        <a:rPr lang="en-US" b="0" i="0" smtClean="0">
                          <a:latin typeface="Cambria Math"/>
                        </a:rPr>
                        <m:t>c</m:t>
                      </m:r>
                      <m:r>
                        <a:rPr lang="en-US" b="0" i="0" smtClean="0">
                          <a:latin typeface="Cambria Math"/>
                        </a:rPr>
                        <m:t>.</m:t>
                      </m:r>
                      <m:r>
                        <m:rPr>
                          <m:sty m:val="p"/>
                        </m:rPr>
                        <a:rPr lang="en-US" b="0" i="0" smtClean="0">
                          <a:latin typeface="Cambria Math"/>
                        </a:rPr>
                        <m:t>c</m:t>
                      </m:r>
                      <m:r>
                        <a:rPr lang="en-US" b="0" i="0" smtClean="0">
                          <a:latin typeface="Cambria Math"/>
                        </a:rPr>
                        <m:t>.</m:t>
                      </m:r>
                    </m:oMath>
                  </m:oMathPara>
                </a14:m>
                <a:endParaRPr lang="en-US" dirty="0" smtClean="0"/>
              </a:p>
              <a:p>
                <a:pPr marL="114300" indent="0">
                  <a:buNone/>
                </a:pPr>
                <a:endParaRPr lang="en-US" dirty="0" smtClean="0"/>
              </a:p>
              <a:p>
                <a14:m>
                  <m:oMath xmlns:m="http://schemas.openxmlformats.org/officeDocument/2006/math">
                    <m:r>
                      <a:rPr lang="en-US" i="1">
                        <a:latin typeface="Cambria Math"/>
                      </a:rPr>
                      <m:t>𝑖</m:t>
                    </m:r>
                    <m:r>
                      <a:rPr lang="en-US" i="1">
                        <a:latin typeface="Cambria Math"/>
                      </a:rPr>
                      <m:t>𝜔</m:t>
                    </m:r>
                    <m:f>
                      <m:fPr>
                        <m:ctrlPr>
                          <a:rPr lang="en-US" i="1">
                            <a:latin typeface="Cambria Math"/>
                          </a:rPr>
                        </m:ctrlPr>
                      </m:fPr>
                      <m:num>
                        <m:r>
                          <a:rPr lang="en-US" i="1">
                            <a:latin typeface="Cambria Math"/>
                          </a:rPr>
                          <m:t>𝜕</m:t>
                        </m:r>
                        <m:sSub>
                          <m:sSubPr>
                            <m:ctrlPr>
                              <a:rPr lang="en-US" i="1">
                                <a:latin typeface="Cambria Math"/>
                              </a:rPr>
                            </m:ctrlPr>
                          </m:sSubPr>
                          <m:e>
                            <m:r>
                              <m:rPr>
                                <m:sty m:val="p"/>
                              </m:rPr>
                              <a:rPr lang="en-US">
                                <a:latin typeface="Cambria Math"/>
                              </a:rPr>
                              <m:t>v</m:t>
                            </m:r>
                          </m:e>
                          <m:sub>
                            <m:r>
                              <a:rPr lang="ru-RU">
                                <a:latin typeface="Cambria Math"/>
                              </a:rPr>
                              <m:t>1</m:t>
                            </m:r>
                          </m:sub>
                        </m:sSub>
                      </m:num>
                      <m:den>
                        <m:r>
                          <a:rPr lang="en-US" i="1">
                            <a:latin typeface="Cambria Math"/>
                          </a:rPr>
                          <m:t>𝜕</m:t>
                        </m:r>
                        <m:sSup>
                          <m:sSupPr>
                            <m:ctrlPr>
                              <a:rPr lang="en-US" i="1">
                                <a:latin typeface="Cambria Math"/>
                              </a:rPr>
                            </m:ctrlPr>
                          </m:sSupPr>
                          <m:e>
                            <m:r>
                              <a:rPr lang="en-US" i="1">
                                <a:latin typeface="Cambria Math"/>
                              </a:rPr>
                              <m:t>𝜏</m:t>
                            </m:r>
                          </m:e>
                          <m:sup>
                            <m:r>
                              <a:rPr lang="ru-RU" i="1">
                                <a:latin typeface="Cambria Math"/>
                              </a:rPr>
                              <m:t>′</m:t>
                            </m:r>
                          </m:sup>
                        </m:sSup>
                      </m:den>
                    </m:f>
                    <m:r>
                      <a:rPr lang="ru-RU" i="1">
                        <a:latin typeface="Cambria Math"/>
                      </a:rPr>
                      <m:t>+</m:t>
                    </m:r>
                    <m:f>
                      <m:fPr>
                        <m:ctrlPr>
                          <a:rPr lang="en-US" i="1">
                            <a:latin typeface="Cambria Math"/>
                          </a:rPr>
                        </m:ctrlPr>
                      </m:fPr>
                      <m:num>
                        <m:sSubSup>
                          <m:sSubSupPr>
                            <m:ctrlPr>
                              <a:rPr lang="en-US" i="1">
                                <a:latin typeface="Cambria Math"/>
                              </a:rPr>
                            </m:ctrlPr>
                          </m:sSubSupPr>
                          <m:e>
                            <m:r>
                              <a:rPr lang="en-US" i="1">
                                <a:latin typeface="Cambria Math"/>
                              </a:rPr>
                              <m:t>𝑐</m:t>
                            </m:r>
                          </m:e>
                          <m:sub>
                            <m:r>
                              <a:rPr lang="en-US" i="1">
                                <a:latin typeface="Cambria Math"/>
                              </a:rPr>
                              <m:t>𝑛</m:t>
                            </m:r>
                          </m:sub>
                          <m:sup>
                            <m:r>
                              <a:rPr lang="ru-RU" i="1">
                                <a:latin typeface="Cambria Math"/>
                              </a:rPr>
                              <m:t>2</m:t>
                            </m:r>
                          </m:sup>
                        </m:sSubSup>
                      </m:num>
                      <m:den>
                        <m:r>
                          <a:rPr lang="ru-RU" i="1">
                            <a:latin typeface="Cambria Math"/>
                          </a:rPr>
                          <m:t>2</m:t>
                        </m:r>
                      </m:den>
                    </m:f>
                    <m:d>
                      <m:dPr>
                        <m:ctrlPr>
                          <a:rPr lang="en-US" i="1">
                            <a:latin typeface="Cambria Math"/>
                          </a:rPr>
                        </m:ctrlPr>
                      </m:dPr>
                      <m:e>
                        <m:f>
                          <m:fPr>
                            <m:ctrlPr>
                              <a:rPr lang="en-US" i="1">
                                <a:latin typeface="Cambria Math"/>
                              </a:rPr>
                            </m:ctrlPr>
                          </m:fPr>
                          <m:num>
                            <m:sSup>
                              <m:sSupPr>
                                <m:ctrlPr>
                                  <a:rPr lang="en-US" i="1">
                                    <a:latin typeface="Cambria Math"/>
                                  </a:rPr>
                                </m:ctrlPr>
                              </m:sSupPr>
                              <m:e>
                                <m:r>
                                  <a:rPr lang="en-US" i="1">
                                    <a:latin typeface="Cambria Math"/>
                                  </a:rPr>
                                  <m:t>𝜕</m:t>
                                </m:r>
                              </m:e>
                              <m:sup>
                                <m:r>
                                  <a:rPr lang="ru-RU" i="1">
                                    <a:latin typeface="Cambria Math"/>
                                  </a:rPr>
                                  <m:t>2</m:t>
                                </m:r>
                              </m:sup>
                            </m:sSup>
                            <m:sSub>
                              <m:sSubPr>
                                <m:ctrlPr>
                                  <a:rPr lang="en-US" i="1">
                                    <a:latin typeface="Cambria Math"/>
                                  </a:rPr>
                                </m:ctrlPr>
                              </m:sSubPr>
                              <m:e>
                                <m:r>
                                  <m:rPr>
                                    <m:sty m:val="p"/>
                                  </m:rPr>
                                  <a:rPr lang="en-US">
                                    <a:latin typeface="Cambria Math"/>
                                  </a:rPr>
                                  <m:t>v</m:t>
                                </m:r>
                              </m:e>
                              <m:sub>
                                <m:r>
                                  <a:rPr lang="ru-RU">
                                    <a:latin typeface="Cambria Math"/>
                                  </a:rPr>
                                  <m:t>1</m:t>
                                </m:r>
                              </m:sub>
                            </m:sSub>
                          </m:num>
                          <m:den>
                            <m:r>
                              <a:rPr lang="en-US" i="1">
                                <a:latin typeface="Cambria Math"/>
                              </a:rPr>
                              <m:t>𝜕</m:t>
                            </m:r>
                            <m:sSup>
                              <m:sSupPr>
                                <m:ctrlPr>
                                  <a:rPr lang="en-US" i="1">
                                    <a:latin typeface="Cambria Math"/>
                                  </a:rPr>
                                </m:ctrlPr>
                              </m:sSupPr>
                              <m:e>
                                <m:r>
                                  <a:rPr lang="en-US" i="1">
                                    <a:latin typeface="Cambria Math"/>
                                  </a:rPr>
                                  <m:t>𝑟</m:t>
                                </m:r>
                              </m:e>
                              <m:sup>
                                <m:r>
                                  <a:rPr lang="ru-RU" i="1">
                                    <a:latin typeface="Cambria Math"/>
                                  </a:rPr>
                                  <m:t>2</m:t>
                                </m:r>
                              </m:sup>
                            </m:sSup>
                          </m:den>
                        </m:f>
                        <m:r>
                          <a:rPr lang="ru-RU" i="1">
                            <a:latin typeface="Cambria Math"/>
                          </a:rPr>
                          <m:t>+</m:t>
                        </m:r>
                        <m:f>
                          <m:fPr>
                            <m:ctrlPr>
                              <a:rPr lang="en-US" i="1">
                                <a:latin typeface="Cambria Math"/>
                              </a:rPr>
                            </m:ctrlPr>
                          </m:fPr>
                          <m:num>
                            <m:r>
                              <a:rPr lang="ru-RU" i="1">
                                <a:latin typeface="Cambria Math"/>
                              </a:rPr>
                              <m:t>1</m:t>
                            </m:r>
                          </m:num>
                          <m:den>
                            <m:r>
                              <a:rPr lang="en-US" i="1">
                                <a:latin typeface="Cambria Math"/>
                              </a:rPr>
                              <m:t>𝑟</m:t>
                            </m:r>
                          </m:den>
                        </m:f>
                        <m:f>
                          <m:fPr>
                            <m:ctrlPr>
                              <a:rPr lang="en-US" i="1">
                                <a:latin typeface="Cambria Math"/>
                              </a:rPr>
                            </m:ctrlPr>
                          </m:fPr>
                          <m:num>
                            <m:r>
                              <a:rPr lang="en-US" i="1">
                                <a:latin typeface="Cambria Math"/>
                              </a:rPr>
                              <m:t>𝜕</m:t>
                            </m:r>
                            <m:sSub>
                              <m:sSubPr>
                                <m:ctrlPr>
                                  <a:rPr lang="en-US" i="1">
                                    <a:latin typeface="Cambria Math"/>
                                  </a:rPr>
                                </m:ctrlPr>
                              </m:sSubPr>
                              <m:e>
                                <m:r>
                                  <m:rPr>
                                    <m:sty m:val="p"/>
                                  </m:rPr>
                                  <a:rPr lang="en-US">
                                    <a:latin typeface="Cambria Math"/>
                                  </a:rPr>
                                  <m:t>v</m:t>
                                </m:r>
                              </m:e>
                              <m:sub>
                                <m:r>
                                  <a:rPr lang="ru-RU">
                                    <a:latin typeface="Cambria Math"/>
                                  </a:rPr>
                                  <m:t>1</m:t>
                                </m:r>
                              </m:sub>
                            </m:sSub>
                          </m:num>
                          <m:den>
                            <m:r>
                              <a:rPr lang="en-US" i="1">
                                <a:latin typeface="Cambria Math"/>
                              </a:rPr>
                              <m:t>𝜕</m:t>
                            </m:r>
                            <m:r>
                              <a:rPr lang="en-US" i="1">
                                <a:latin typeface="Cambria Math"/>
                              </a:rPr>
                              <m:t>𝑟</m:t>
                            </m:r>
                          </m:den>
                        </m:f>
                      </m:e>
                    </m:d>
                    <m:r>
                      <a:rPr lang="ru-RU" i="1">
                        <a:latin typeface="Cambria Math"/>
                      </a:rPr>
                      <m:t>−</m:t>
                    </m:r>
                    <m:sSub>
                      <m:sSubPr>
                        <m:ctrlPr>
                          <a:rPr lang="en-US" i="1">
                            <a:latin typeface="Cambria Math"/>
                          </a:rPr>
                        </m:ctrlPr>
                      </m:sSubPr>
                      <m:e>
                        <m:r>
                          <a:rPr lang="en-US" i="1">
                            <a:latin typeface="Cambria Math"/>
                          </a:rPr>
                          <m:t>𝑖</m:t>
                        </m:r>
                        <m:r>
                          <a:rPr lang="en-US" i="1">
                            <a:latin typeface="Cambria Math"/>
                          </a:rPr>
                          <m:t>𝜔</m:t>
                        </m:r>
                        <m:r>
                          <m:rPr>
                            <m:sty m:val="p"/>
                          </m:rPr>
                          <a:rPr lang="en-US">
                            <a:latin typeface="Cambria Math"/>
                          </a:rPr>
                          <m:t>v</m:t>
                        </m:r>
                      </m:e>
                      <m:sub>
                        <m:r>
                          <a:rPr lang="ru-RU" i="1">
                            <a:latin typeface="Cambria Math"/>
                          </a:rPr>
                          <m:t>1</m:t>
                        </m:r>
                      </m:sub>
                    </m:sSub>
                    <m:f>
                      <m:fPr>
                        <m:ctrlPr>
                          <a:rPr lang="en-US" i="1">
                            <a:latin typeface="Cambria Math"/>
                          </a:rPr>
                        </m:ctrlPr>
                      </m:fPr>
                      <m:num>
                        <m:r>
                          <a:rPr lang="en-US" i="1">
                            <a:latin typeface="Cambria Math"/>
                          </a:rPr>
                          <m:t>𝑑𝑙𝑛</m:t>
                        </m:r>
                        <m:r>
                          <a:rPr lang="en-US" i="1">
                            <a:latin typeface="Cambria Math"/>
                          </a:rPr>
                          <m:t>𝛷</m:t>
                        </m:r>
                      </m:num>
                      <m:den>
                        <m:r>
                          <a:rPr lang="en-US" i="1">
                            <a:latin typeface="Cambria Math"/>
                          </a:rPr>
                          <m:t>𝑑</m:t>
                        </m:r>
                        <m:sSup>
                          <m:sSupPr>
                            <m:ctrlPr>
                              <a:rPr lang="en-US" i="1">
                                <a:latin typeface="Cambria Math"/>
                              </a:rPr>
                            </m:ctrlPr>
                          </m:sSupPr>
                          <m:e>
                            <m:r>
                              <a:rPr lang="en-US" i="1">
                                <a:latin typeface="Cambria Math"/>
                              </a:rPr>
                              <m:t>𝜏</m:t>
                            </m:r>
                          </m:e>
                          <m:sup>
                            <m:r>
                              <a:rPr lang="ru-RU" i="1">
                                <a:latin typeface="Cambria Math"/>
                              </a:rPr>
                              <m:t>′</m:t>
                            </m:r>
                          </m:sup>
                        </m:sSup>
                      </m:den>
                    </m:f>
                    <m:r>
                      <a:rPr lang="ru-RU" i="1">
                        <a:latin typeface="Cambria Math"/>
                      </a:rPr>
                      <m:t>=</m:t>
                    </m:r>
                    <m:f>
                      <m:fPr>
                        <m:ctrlPr>
                          <a:rPr lang="en-US" i="1">
                            <a:latin typeface="Cambria Math"/>
                          </a:rPr>
                        </m:ctrlPr>
                      </m:fPr>
                      <m:num>
                        <m:r>
                          <a:rPr lang="en-US" i="1">
                            <a:latin typeface="Cambria Math"/>
                          </a:rPr>
                          <m:t>𝛤</m:t>
                        </m:r>
                        <m:sSup>
                          <m:sSupPr>
                            <m:ctrlPr>
                              <a:rPr lang="en-US" i="1">
                                <a:latin typeface="Cambria Math"/>
                              </a:rPr>
                            </m:ctrlPr>
                          </m:sSupPr>
                          <m:e>
                            <m:r>
                              <a:rPr lang="en-US" i="1">
                                <a:latin typeface="Cambria Math"/>
                              </a:rPr>
                              <m:t>𝜔</m:t>
                            </m:r>
                          </m:e>
                          <m:sup>
                            <m:r>
                              <a:rPr lang="ru-RU" i="1">
                                <a:latin typeface="Cambria Math"/>
                              </a:rPr>
                              <m:t>2</m:t>
                            </m:r>
                          </m:sup>
                        </m:sSup>
                      </m:num>
                      <m:den>
                        <m:r>
                          <a:rPr lang="ru-RU" i="1">
                            <a:latin typeface="Cambria Math"/>
                          </a:rPr>
                          <m:t>2</m:t>
                        </m:r>
                        <m:sSub>
                          <m:sSubPr>
                            <m:ctrlPr>
                              <a:rPr lang="en-US" i="1">
                                <a:latin typeface="Cambria Math"/>
                              </a:rPr>
                            </m:ctrlPr>
                          </m:sSubPr>
                          <m:e>
                            <m:r>
                              <a:rPr lang="en-US" i="1">
                                <a:latin typeface="Cambria Math"/>
                              </a:rPr>
                              <m:t>𝑐</m:t>
                            </m:r>
                          </m:e>
                          <m:sub>
                            <m:r>
                              <a:rPr lang="en-US" i="1">
                                <a:latin typeface="Cambria Math"/>
                              </a:rPr>
                              <m:t>𝑛</m:t>
                            </m:r>
                          </m:sub>
                        </m:sSub>
                      </m:den>
                    </m:f>
                    <m:sSub>
                      <m:sSubPr>
                        <m:ctrlPr>
                          <a:rPr lang="en-US" i="1">
                            <a:latin typeface="Cambria Math"/>
                          </a:rPr>
                        </m:ctrlPr>
                      </m:sSubPr>
                      <m:e>
                        <m:sSubSup>
                          <m:sSubSupPr>
                            <m:ctrlPr>
                              <a:rPr lang="en-US" i="1">
                                <a:latin typeface="Cambria Math"/>
                              </a:rPr>
                            </m:ctrlPr>
                          </m:sSubSupPr>
                          <m:e>
                            <m:r>
                              <m:rPr>
                                <m:sty m:val="p"/>
                              </m:rPr>
                              <a:rPr lang="en-US">
                                <a:latin typeface="Cambria Math"/>
                              </a:rPr>
                              <m:t>v</m:t>
                            </m:r>
                          </m:e>
                          <m:sub>
                            <m:r>
                              <a:rPr lang="ru-RU">
                                <a:latin typeface="Cambria Math"/>
                              </a:rPr>
                              <m:t>1</m:t>
                            </m:r>
                          </m:sub>
                          <m:sup>
                            <m:r>
                              <a:rPr lang="ru-RU" i="1">
                                <a:latin typeface="Cambria Math"/>
                              </a:rPr>
                              <m:t>∗</m:t>
                            </m:r>
                          </m:sup>
                        </m:sSubSup>
                        <m:r>
                          <m:rPr>
                            <m:sty m:val="p"/>
                          </m:rPr>
                          <a:rPr lang="en-US">
                            <a:latin typeface="Cambria Math"/>
                          </a:rPr>
                          <m:t>v</m:t>
                        </m:r>
                      </m:e>
                      <m:sub>
                        <m:r>
                          <a:rPr lang="ru-RU">
                            <a:latin typeface="Cambria Math"/>
                          </a:rPr>
                          <m:t>2</m:t>
                        </m:r>
                      </m:sub>
                    </m:sSub>
                    <m:r>
                      <a:rPr lang="ru-RU" i="1">
                        <a:latin typeface="Cambria Math"/>
                      </a:rPr>
                      <m:t>+</m:t>
                    </m:r>
                    <m:sSub>
                      <m:sSubPr>
                        <m:ctrlPr>
                          <a:rPr lang="en-US" i="1">
                            <a:latin typeface="Cambria Math"/>
                          </a:rPr>
                        </m:ctrlPr>
                      </m:sSubPr>
                      <m:e>
                        <m:r>
                          <a:rPr lang="en-US" i="1">
                            <a:latin typeface="Cambria Math"/>
                          </a:rPr>
                          <m:t>𝑖</m:t>
                        </m:r>
                        <m:r>
                          <a:rPr lang="en-US" i="1">
                            <a:latin typeface="Cambria Math"/>
                          </a:rPr>
                          <m:t>𝜔</m:t>
                        </m:r>
                        <m:r>
                          <m:rPr>
                            <m:sty m:val="p"/>
                          </m:rPr>
                          <a:rPr lang="en-US">
                            <a:latin typeface="Cambria Math"/>
                          </a:rPr>
                          <m:t>v</m:t>
                        </m:r>
                      </m:e>
                      <m:sub>
                        <m:r>
                          <a:rPr lang="ru-RU" i="1">
                            <a:latin typeface="Cambria Math"/>
                          </a:rPr>
                          <m:t>1</m:t>
                        </m:r>
                      </m:sub>
                    </m:sSub>
                    <m:f>
                      <m:fPr>
                        <m:ctrlPr>
                          <a:rPr lang="en-US" i="1">
                            <a:latin typeface="Cambria Math"/>
                          </a:rPr>
                        </m:ctrlPr>
                      </m:fPr>
                      <m:num>
                        <m:sSup>
                          <m:sSupPr>
                            <m:ctrlPr>
                              <a:rPr lang="en-US" i="1">
                                <a:latin typeface="Cambria Math"/>
                              </a:rPr>
                            </m:ctrlPr>
                          </m:sSupPr>
                          <m:e>
                            <m:r>
                              <a:rPr lang="en-US" i="1">
                                <a:latin typeface="Cambria Math"/>
                              </a:rPr>
                              <m:t>𝜔</m:t>
                            </m:r>
                          </m:e>
                          <m:sup>
                            <m:r>
                              <a:rPr lang="ru-RU" i="1">
                                <a:latin typeface="Cambria Math"/>
                              </a:rPr>
                              <m:t>2</m:t>
                            </m:r>
                          </m:sup>
                        </m:sSup>
                        <m:r>
                          <a:rPr lang="en-US" i="1">
                            <a:latin typeface="Cambria Math"/>
                          </a:rPr>
                          <m:t>𝐷</m:t>
                        </m:r>
                      </m:num>
                      <m:den>
                        <m:sSub>
                          <m:sSubPr>
                            <m:ctrlPr>
                              <a:rPr lang="en-US" i="1">
                                <a:latin typeface="Cambria Math"/>
                              </a:rPr>
                            </m:ctrlPr>
                          </m:sSubPr>
                          <m:e>
                            <m:r>
                              <a:rPr lang="en-US" i="1">
                                <a:latin typeface="Cambria Math"/>
                              </a:rPr>
                              <m:t>𝑐</m:t>
                            </m:r>
                          </m:e>
                          <m:sub>
                            <m:r>
                              <a:rPr lang="en-US" i="1">
                                <a:latin typeface="Cambria Math"/>
                              </a:rPr>
                              <m:t>𝑛</m:t>
                            </m:r>
                          </m:sub>
                        </m:sSub>
                      </m:den>
                    </m:f>
                  </m:oMath>
                </a14:m>
                <a:r>
                  <a:rPr lang="ru-RU" dirty="0"/>
                  <a:t> 	</a:t>
                </a:r>
                <a:endParaRPr lang="en-US" dirty="0" smtClean="0"/>
              </a:p>
              <a:p>
                <a:pPr marL="114300" indent="0">
                  <a:buNone/>
                </a:pPr>
                <a:endParaRPr lang="en-US" i="1" dirty="0"/>
              </a:p>
              <a:p>
                <a14:m>
                  <m:oMath xmlns:m="http://schemas.openxmlformats.org/officeDocument/2006/math">
                    <m:r>
                      <a:rPr lang="ru-RU" i="1">
                        <a:latin typeface="Cambria Math"/>
                      </a:rPr>
                      <m:t>2</m:t>
                    </m:r>
                    <m:r>
                      <a:rPr lang="en-US" i="1">
                        <a:latin typeface="Cambria Math"/>
                      </a:rPr>
                      <m:t>𝑖</m:t>
                    </m:r>
                    <m:r>
                      <a:rPr lang="en-US" i="1">
                        <a:latin typeface="Cambria Math"/>
                      </a:rPr>
                      <m:t>𝜔</m:t>
                    </m:r>
                    <m:f>
                      <m:fPr>
                        <m:ctrlPr>
                          <a:rPr lang="en-US" i="1">
                            <a:latin typeface="Cambria Math"/>
                          </a:rPr>
                        </m:ctrlPr>
                      </m:fPr>
                      <m:num>
                        <m:r>
                          <a:rPr lang="en-US" i="1">
                            <a:latin typeface="Cambria Math"/>
                          </a:rPr>
                          <m:t>𝜕</m:t>
                        </m:r>
                        <m:sSub>
                          <m:sSubPr>
                            <m:ctrlPr>
                              <a:rPr lang="en-US" i="1">
                                <a:latin typeface="Cambria Math"/>
                              </a:rPr>
                            </m:ctrlPr>
                          </m:sSubPr>
                          <m:e>
                            <m:r>
                              <m:rPr>
                                <m:sty m:val="p"/>
                              </m:rPr>
                              <a:rPr lang="en-US">
                                <a:latin typeface="Cambria Math"/>
                              </a:rPr>
                              <m:t>v</m:t>
                            </m:r>
                          </m:e>
                          <m:sub>
                            <m:r>
                              <a:rPr lang="ru-RU">
                                <a:latin typeface="Cambria Math"/>
                              </a:rPr>
                              <m:t>2</m:t>
                            </m:r>
                          </m:sub>
                        </m:sSub>
                      </m:num>
                      <m:den>
                        <m:r>
                          <a:rPr lang="en-US" i="1">
                            <a:latin typeface="Cambria Math"/>
                          </a:rPr>
                          <m:t>𝜕</m:t>
                        </m:r>
                        <m:sSup>
                          <m:sSupPr>
                            <m:ctrlPr>
                              <a:rPr lang="en-US" i="1">
                                <a:latin typeface="Cambria Math"/>
                              </a:rPr>
                            </m:ctrlPr>
                          </m:sSupPr>
                          <m:e>
                            <m:r>
                              <a:rPr lang="en-US" i="1">
                                <a:latin typeface="Cambria Math"/>
                              </a:rPr>
                              <m:t>𝜏</m:t>
                            </m:r>
                          </m:e>
                          <m:sup>
                            <m:r>
                              <a:rPr lang="ru-RU" i="1">
                                <a:latin typeface="Cambria Math"/>
                              </a:rPr>
                              <m:t>′</m:t>
                            </m:r>
                          </m:sup>
                        </m:sSup>
                      </m:den>
                    </m:f>
                    <m:r>
                      <a:rPr lang="ru-RU" i="1">
                        <a:latin typeface="Cambria Math"/>
                      </a:rPr>
                      <m:t>+</m:t>
                    </m:r>
                    <m:f>
                      <m:fPr>
                        <m:ctrlPr>
                          <a:rPr lang="en-US" i="1">
                            <a:latin typeface="Cambria Math"/>
                          </a:rPr>
                        </m:ctrlPr>
                      </m:fPr>
                      <m:num>
                        <m:sSubSup>
                          <m:sSubSupPr>
                            <m:ctrlPr>
                              <a:rPr lang="en-US" i="1">
                                <a:latin typeface="Cambria Math"/>
                              </a:rPr>
                            </m:ctrlPr>
                          </m:sSubSupPr>
                          <m:e>
                            <m:r>
                              <a:rPr lang="en-US" i="1">
                                <a:latin typeface="Cambria Math"/>
                              </a:rPr>
                              <m:t>𝑐</m:t>
                            </m:r>
                          </m:e>
                          <m:sub>
                            <m:r>
                              <a:rPr lang="en-US" i="1">
                                <a:latin typeface="Cambria Math"/>
                              </a:rPr>
                              <m:t>𝑛</m:t>
                            </m:r>
                          </m:sub>
                          <m:sup>
                            <m:r>
                              <a:rPr lang="ru-RU" i="1">
                                <a:latin typeface="Cambria Math"/>
                              </a:rPr>
                              <m:t>2</m:t>
                            </m:r>
                          </m:sup>
                        </m:sSubSup>
                      </m:num>
                      <m:den>
                        <m:r>
                          <a:rPr lang="ru-RU" i="1">
                            <a:latin typeface="Cambria Math"/>
                          </a:rPr>
                          <m:t>2</m:t>
                        </m:r>
                      </m:den>
                    </m:f>
                    <m:d>
                      <m:dPr>
                        <m:ctrlPr>
                          <a:rPr lang="en-US" i="1">
                            <a:latin typeface="Cambria Math"/>
                          </a:rPr>
                        </m:ctrlPr>
                      </m:dPr>
                      <m:e>
                        <m:f>
                          <m:fPr>
                            <m:ctrlPr>
                              <a:rPr lang="en-US" i="1">
                                <a:latin typeface="Cambria Math"/>
                              </a:rPr>
                            </m:ctrlPr>
                          </m:fPr>
                          <m:num>
                            <m:sSup>
                              <m:sSupPr>
                                <m:ctrlPr>
                                  <a:rPr lang="en-US" i="1">
                                    <a:latin typeface="Cambria Math"/>
                                  </a:rPr>
                                </m:ctrlPr>
                              </m:sSupPr>
                              <m:e>
                                <m:r>
                                  <a:rPr lang="en-US" i="1">
                                    <a:latin typeface="Cambria Math"/>
                                  </a:rPr>
                                  <m:t>𝜕</m:t>
                                </m:r>
                              </m:e>
                              <m:sup>
                                <m:r>
                                  <a:rPr lang="ru-RU" i="1">
                                    <a:latin typeface="Cambria Math"/>
                                  </a:rPr>
                                  <m:t>2</m:t>
                                </m:r>
                              </m:sup>
                            </m:sSup>
                            <m:sSub>
                              <m:sSubPr>
                                <m:ctrlPr>
                                  <a:rPr lang="en-US" i="1">
                                    <a:latin typeface="Cambria Math"/>
                                  </a:rPr>
                                </m:ctrlPr>
                              </m:sSubPr>
                              <m:e>
                                <m:r>
                                  <m:rPr>
                                    <m:sty m:val="p"/>
                                  </m:rPr>
                                  <a:rPr lang="en-US">
                                    <a:latin typeface="Cambria Math"/>
                                  </a:rPr>
                                  <m:t>v</m:t>
                                </m:r>
                              </m:e>
                              <m:sub>
                                <m:r>
                                  <a:rPr lang="ru-RU">
                                    <a:latin typeface="Cambria Math"/>
                                  </a:rPr>
                                  <m:t>2</m:t>
                                </m:r>
                              </m:sub>
                            </m:sSub>
                          </m:num>
                          <m:den>
                            <m:r>
                              <a:rPr lang="en-US" i="1">
                                <a:latin typeface="Cambria Math"/>
                              </a:rPr>
                              <m:t>𝜕</m:t>
                            </m:r>
                            <m:sSup>
                              <m:sSupPr>
                                <m:ctrlPr>
                                  <a:rPr lang="en-US" i="1">
                                    <a:latin typeface="Cambria Math"/>
                                  </a:rPr>
                                </m:ctrlPr>
                              </m:sSupPr>
                              <m:e>
                                <m:r>
                                  <a:rPr lang="en-US" i="1">
                                    <a:latin typeface="Cambria Math"/>
                                  </a:rPr>
                                  <m:t>𝑟</m:t>
                                </m:r>
                              </m:e>
                              <m:sup>
                                <m:r>
                                  <a:rPr lang="ru-RU" i="1">
                                    <a:latin typeface="Cambria Math"/>
                                  </a:rPr>
                                  <m:t>2</m:t>
                                </m:r>
                              </m:sup>
                            </m:sSup>
                          </m:den>
                        </m:f>
                        <m:r>
                          <a:rPr lang="ru-RU" i="1">
                            <a:latin typeface="Cambria Math"/>
                          </a:rPr>
                          <m:t>+</m:t>
                        </m:r>
                        <m:f>
                          <m:fPr>
                            <m:ctrlPr>
                              <a:rPr lang="en-US" i="1">
                                <a:latin typeface="Cambria Math"/>
                              </a:rPr>
                            </m:ctrlPr>
                          </m:fPr>
                          <m:num>
                            <m:r>
                              <a:rPr lang="ru-RU" i="1">
                                <a:latin typeface="Cambria Math"/>
                              </a:rPr>
                              <m:t>1</m:t>
                            </m:r>
                          </m:num>
                          <m:den>
                            <m:r>
                              <a:rPr lang="en-US" i="1">
                                <a:latin typeface="Cambria Math"/>
                              </a:rPr>
                              <m:t>𝑟</m:t>
                            </m:r>
                          </m:den>
                        </m:f>
                        <m:f>
                          <m:fPr>
                            <m:ctrlPr>
                              <a:rPr lang="en-US" i="1">
                                <a:latin typeface="Cambria Math"/>
                              </a:rPr>
                            </m:ctrlPr>
                          </m:fPr>
                          <m:num>
                            <m:r>
                              <a:rPr lang="en-US" i="1">
                                <a:latin typeface="Cambria Math"/>
                              </a:rPr>
                              <m:t>𝜕</m:t>
                            </m:r>
                            <m:sSub>
                              <m:sSubPr>
                                <m:ctrlPr>
                                  <a:rPr lang="en-US" i="1">
                                    <a:latin typeface="Cambria Math"/>
                                  </a:rPr>
                                </m:ctrlPr>
                              </m:sSubPr>
                              <m:e>
                                <m:r>
                                  <m:rPr>
                                    <m:sty m:val="p"/>
                                  </m:rPr>
                                  <a:rPr lang="en-US">
                                    <a:latin typeface="Cambria Math"/>
                                  </a:rPr>
                                  <m:t>v</m:t>
                                </m:r>
                              </m:e>
                              <m:sub>
                                <m:r>
                                  <a:rPr lang="ru-RU">
                                    <a:latin typeface="Cambria Math"/>
                                  </a:rPr>
                                  <m:t>2</m:t>
                                </m:r>
                              </m:sub>
                            </m:sSub>
                          </m:num>
                          <m:den>
                            <m:r>
                              <a:rPr lang="en-US" i="1">
                                <a:latin typeface="Cambria Math"/>
                              </a:rPr>
                              <m:t>𝜕</m:t>
                            </m:r>
                            <m:r>
                              <a:rPr lang="en-US" i="1">
                                <a:latin typeface="Cambria Math"/>
                              </a:rPr>
                              <m:t>𝑟</m:t>
                            </m:r>
                          </m:den>
                        </m:f>
                      </m:e>
                    </m:d>
                    <m:r>
                      <a:rPr lang="ru-RU" i="1">
                        <a:latin typeface="Cambria Math"/>
                      </a:rPr>
                      <m:t>−</m:t>
                    </m:r>
                    <m:sSub>
                      <m:sSubPr>
                        <m:ctrlPr>
                          <a:rPr lang="en-US" i="1">
                            <a:latin typeface="Cambria Math"/>
                          </a:rPr>
                        </m:ctrlPr>
                      </m:sSubPr>
                      <m:e>
                        <m:r>
                          <a:rPr lang="ru-RU" i="1">
                            <a:latin typeface="Cambria Math"/>
                          </a:rPr>
                          <m:t>2</m:t>
                        </m:r>
                        <m:r>
                          <a:rPr lang="en-US" i="1">
                            <a:latin typeface="Cambria Math"/>
                          </a:rPr>
                          <m:t>𝑖</m:t>
                        </m:r>
                        <m:r>
                          <a:rPr lang="en-US" i="1">
                            <a:latin typeface="Cambria Math"/>
                          </a:rPr>
                          <m:t>𝜔</m:t>
                        </m:r>
                        <m:r>
                          <m:rPr>
                            <m:sty m:val="p"/>
                          </m:rPr>
                          <a:rPr lang="en-US">
                            <a:latin typeface="Cambria Math"/>
                          </a:rPr>
                          <m:t>v</m:t>
                        </m:r>
                      </m:e>
                      <m:sub>
                        <m:r>
                          <a:rPr lang="ru-RU" i="1">
                            <a:latin typeface="Cambria Math"/>
                          </a:rPr>
                          <m:t>2</m:t>
                        </m:r>
                      </m:sub>
                    </m:sSub>
                    <m:f>
                      <m:fPr>
                        <m:ctrlPr>
                          <a:rPr lang="en-US" i="1">
                            <a:latin typeface="Cambria Math"/>
                          </a:rPr>
                        </m:ctrlPr>
                      </m:fPr>
                      <m:num>
                        <m:r>
                          <a:rPr lang="en-US" i="1">
                            <a:latin typeface="Cambria Math"/>
                          </a:rPr>
                          <m:t>𝑑𝑙𝑛</m:t>
                        </m:r>
                        <m:r>
                          <a:rPr lang="en-US" i="1">
                            <a:latin typeface="Cambria Math"/>
                          </a:rPr>
                          <m:t>𝛷</m:t>
                        </m:r>
                      </m:num>
                      <m:den>
                        <m:r>
                          <a:rPr lang="en-US" i="1">
                            <a:latin typeface="Cambria Math"/>
                          </a:rPr>
                          <m:t>𝑑</m:t>
                        </m:r>
                        <m:sSup>
                          <m:sSupPr>
                            <m:ctrlPr>
                              <a:rPr lang="en-US" i="1">
                                <a:latin typeface="Cambria Math"/>
                              </a:rPr>
                            </m:ctrlPr>
                          </m:sSupPr>
                          <m:e>
                            <m:r>
                              <a:rPr lang="en-US" i="1">
                                <a:latin typeface="Cambria Math"/>
                              </a:rPr>
                              <m:t>𝜏</m:t>
                            </m:r>
                          </m:e>
                          <m:sup>
                            <m:r>
                              <a:rPr lang="ru-RU" i="1">
                                <a:latin typeface="Cambria Math"/>
                              </a:rPr>
                              <m:t>′</m:t>
                            </m:r>
                          </m:sup>
                        </m:sSup>
                      </m:den>
                    </m:f>
                    <m:r>
                      <a:rPr lang="ru-RU" i="1">
                        <a:latin typeface="Cambria Math"/>
                      </a:rPr>
                      <m:t>=</m:t>
                    </m:r>
                    <m:f>
                      <m:fPr>
                        <m:ctrlPr>
                          <a:rPr lang="en-US" i="1">
                            <a:latin typeface="Cambria Math"/>
                          </a:rPr>
                        </m:ctrlPr>
                      </m:fPr>
                      <m:num>
                        <m:r>
                          <a:rPr lang="en-US" i="1">
                            <a:latin typeface="Cambria Math"/>
                          </a:rPr>
                          <m:t>𝛤</m:t>
                        </m:r>
                        <m:sSup>
                          <m:sSupPr>
                            <m:ctrlPr>
                              <a:rPr lang="en-US" i="1">
                                <a:latin typeface="Cambria Math"/>
                              </a:rPr>
                            </m:ctrlPr>
                          </m:sSupPr>
                          <m:e>
                            <m:r>
                              <a:rPr lang="en-US" i="1">
                                <a:latin typeface="Cambria Math"/>
                              </a:rPr>
                              <m:t>𝜔</m:t>
                            </m:r>
                          </m:e>
                          <m:sup>
                            <m:r>
                              <a:rPr lang="ru-RU" i="1">
                                <a:latin typeface="Cambria Math"/>
                              </a:rPr>
                              <m:t>2</m:t>
                            </m:r>
                          </m:sup>
                        </m:sSup>
                      </m:num>
                      <m:den>
                        <m:sSub>
                          <m:sSubPr>
                            <m:ctrlPr>
                              <a:rPr lang="en-US" i="1">
                                <a:latin typeface="Cambria Math"/>
                              </a:rPr>
                            </m:ctrlPr>
                          </m:sSubPr>
                          <m:e>
                            <m:r>
                              <a:rPr lang="en-US" i="1">
                                <a:latin typeface="Cambria Math"/>
                              </a:rPr>
                              <m:t>𝑐</m:t>
                            </m:r>
                          </m:e>
                          <m:sub>
                            <m:r>
                              <a:rPr lang="en-US" i="1">
                                <a:latin typeface="Cambria Math"/>
                              </a:rPr>
                              <m:t>𝑛</m:t>
                            </m:r>
                          </m:sub>
                        </m:sSub>
                      </m:den>
                    </m:f>
                    <m:sSubSup>
                      <m:sSubSupPr>
                        <m:ctrlPr>
                          <a:rPr lang="en-US" i="1">
                            <a:latin typeface="Cambria Math"/>
                          </a:rPr>
                        </m:ctrlPr>
                      </m:sSubSupPr>
                      <m:e>
                        <m:r>
                          <m:rPr>
                            <m:sty m:val="p"/>
                          </m:rPr>
                          <a:rPr lang="en-US">
                            <a:latin typeface="Cambria Math"/>
                          </a:rPr>
                          <m:t>v</m:t>
                        </m:r>
                      </m:e>
                      <m:sub>
                        <m:r>
                          <a:rPr lang="ru-RU">
                            <a:latin typeface="Cambria Math"/>
                          </a:rPr>
                          <m:t>1</m:t>
                        </m:r>
                      </m:sub>
                      <m:sup>
                        <m:r>
                          <a:rPr lang="ru-RU">
                            <a:latin typeface="Cambria Math"/>
                          </a:rPr>
                          <m:t>2</m:t>
                        </m:r>
                      </m:sup>
                    </m:sSubSup>
                    <m:r>
                      <a:rPr lang="ru-RU" i="1">
                        <a:latin typeface="Cambria Math"/>
                      </a:rPr>
                      <m:t>+</m:t>
                    </m:r>
                    <m:sSub>
                      <m:sSubPr>
                        <m:ctrlPr>
                          <a:rPr lang="en-US" i="1">
                            <a:latin typeface="Cambria Math"/>
                          </a:rPr>
                        </m:ctrlPr>
                      </m:sSubPr>
                      <m:e>
                        <m:r>
                          <m:rPr>
                            <m:sty m:val="p"/>
                          </m:rPr>
                          <a:rPr lang="en-US">
                            <a:latin typeface="Cambria Math"/>
                          </a:rPr>
                          <m:t>v</m:t>
                        </m:r>
                      </m:e>
                      <m:sub>
                        <m:r>
                          <a:rPr lang="ru-RU">
                            <a:latin typeface="Cambria Math"/>
                          </a:rPr>
                          <m:t>2</m:t>
                        </m:r>
                      </m:sub>
                    </m:sSub>
                    <m:f>
                      <m:fPr>
                        <m:ctrlPr>
                          <a:rPr lang="en-US" i="1">
                            <a:latin typeface="Cambria Math"/>
                          </a:rPr>
                        </m:ctrlPr>
                      </m:fPr>
                      <m:num>
                        <m:sSup>
                          <m:sSupPr>
                            <m:ctrlPr>
                              <a:rPr lang="en-US" i="1">
                                <a:latin typeface="Cambria Math"/>
                              </a:rPr>
                            </m:ctrlPr>
                          </m:sSupPr>
                          <m:e>
                            <m:r>
                              <a:rPr lang="ru-RU" i="1">
                                <a:latin typeface="Cambria Math"/>
                              </a:rPr>
                              <m:t>8</m:t>
                            </m:r>
                            <m:r>
                              <a:rPr lang="en-US" i="1">
                                <a:latin typeface="Cambria Math"/>
                              </a:rPr>
                              <m:t>𝑖</m:t>
                            </m:r>
                            <m:r>
                              <a:rPr lang="en-US" i="1">
                                <a:latin typeface="Cambria Math"/>
                              </a:rPr>
                              <m:t>𝜔</m:t>
                            </m:r>
                          </m:e>
                          <m:sup>
                            <m:r>
                              <a:rPr lang="ru-RU" i="1">
                                <a:latin typeface="Cambria Math"/>
                              </a:rPr>
                              <m:t>3</m:t>
                            </m:r>
                          </m:sup>
                        </m:sSup>
                        <m:r>
                          <a:rPr lang="en-US" i="1">
                            <a:latin typeface="Cambria Math"/>
                          </a:rPr>
                          <m:t>𝐷</m:t>
                        </m:r>
                      </m:num>
                      <m:den>
                        <m:sSub>
                          <m:sSubPr>
                            <m:ctrlPr>
                              <a:rPr lang="en-US" i="1">
                                <a:latin typeface="Cambria Math"/>
                              </a:rPr>
                            </m:ctrlPr>
                          </m:sSubPr>
                          <m:e>
                            <m:r>
                              <a:rPr lang="en-US" i="1">
                                <a:latin typeface="Cambria Math"/>
                              </a:rPr>
                              <m:t>𝑐</m:t>
                            </m:r>
                          </m:e>
                          <m:sub>
                            <m:r>
                              <a:rPr lang="en-US" i="1">
                                <a:latin typeface="Cambria Math"/>
                              </a:rPr>
                              <m:t>𝑛</m:t>
                            </m:r>
                          </m:sub>
                        </m:sSub>
                      </m:den>
                    </m:f>
                  </m:oMath>
                </a14:m>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600200"/>
                <a:ext cx="7696200" cy="4800600"/>
              </a:xfrm>
              <a:blipFill rotWithShape="1">
                <a:blip r:embed="rId2" cstate="print"/>
                <a:stretch>
                  <a:fillRect/>
                </a:stretch>
              </a:blipFill>
            </p:spPr>
            <p:txBody>
              <a:bodyPr/>
              <a:lstStyle/>
              <a:p>
                <a:r>
                  <a:rPr lang="en-US">
                    <a:noFill/>
                  </a:rPr>
                  <a:t> </a:t>
                </a:r>
              </a:p>
            </p:txBody>
          </p:sp>
        </mc:Fallback>
      </mc:AlternateContent>
      <p:sp>
        <p:nvSpPr>
          <p:cNvPr id="7" name="Date Placeholder 6"/>
          <p:cNvSpPr>
            <a:spLocks noGrp="1"/>
          </p:cNvSpPr>
          <p:nvPr>
            <p:ph type="dt" sz="half" idx="10"/>
          </p:nvPr>
        </p:nvSpPr>
        <p:spPr/>
        <p:txBody>
          <a:bodyPr/>
          <a:lstStyle/>
          <a:p>
            <a:fld id="{F1255CFA-A708-45CF-B140-75A383409E7F}" type="datetime1">
              <a:rPr lang="en-US" smtClean="0"/>
              <a:pPr/>
              <a:t>9/19/2013</a:t>
            </a:fld>
            <a:endParaRPr lang="en-US"/>
          </a:p>
        </p:txBody>
      </p:sp>
      <p:sp>
        <p:nvSpPr>
          <p:cNvPr id="8" name="Slide Number Placeholder 7"/>
          <p:cNvSpPr>
            <a:spLocks noGrp="1"/>
          </p:cNvSpPr>
          <p:nvPr>
            <p:ph type="sldNum" sz="quarter" idx="12"/>
          </p:nvPr>
        </p:nvSpPr>
        <p:spPr/>
        <p:txBody>
          <a:bodyPr>
            <a:normAutofit/>
          </a:bodyPr>
          <a:lstStyle/>
          <a:p>
            <a:fld id="{B6F15528-21DE-4FAA-801E-634DDDAF4B2B}" type="slidenum">
              <a:rPr lang="en-US" smtClean="0"/>
              <a:pPr/>
              <a:t>10</a:t>
            </a:fld>
            <a:endParaRPr lang="en-US"/>
          </a:p>
        </p:txBody>
      </p:sp>
    </p:spTree>
    <p:extLst>
      <p:ext uri="{BB962C8B-B14F-4D97-AF65-F5344CB8AC3E}">
        <p14:creationId xmlns:p14="http://schemas.microsoft.com/office/powerpoint/2010/main" val="3211558966"/>
      </p:ext>
    </p:extLst>
  </p:cSld>
  <p:clrMapOvr>
    <a:masterClrMapping/>
  </p:clrMapOvr>
  <p:transition spd="slow">
    <p:cove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latin typeface="Times New Roman" pitchFamily="18" charset="0"/>
                <a:cs typeface="Times New Roman" pitchFamily="18" charset="0"/>
              </a:rPr>
              <a:t>A wave beam in the crust of a neutron star</a:t>
            </a:r>
            <a:endParaRPr lang="en-US" sz="3200" dirty="0"/>
          </a:p>
        </p:txBody>
      </p:sp>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3" cstate="print"/>
            <a:stretch>
              <a:fillRect/>
            </a:stretch>
          </a:blipFill>
        </p:spPr>
        <p:txBody>
          <a:bodyPr/>
          <a:lstStyle/>
          <a:p>
            <a:r>
              <a:rPr lang="en-US" dirty="0">
                <a:noFill/>
              </a:rPr>
              <a:t> </a:t>
            </a:r>
          </a:p>
        </p:txBody>
      </p:sp>
      <p:sp>
        <p:nvSpPr>
          <p:cNvPr id="23" name="Date Placeholder 22"/>
          <p:cNvSpPr>
            <a:spLocks noGrp="1"/>
          </p:cNvSpPr>
          <p:nvPr>
            <p:ph type="dt" sz="half" idx="10"/>
          </p:nvPr>
        </p:nvSpPr>
        <p:spPr/>
        <p:txBody>
          <a:bodyPr/>
          <a:lstStyle/>
          <a:p>
            <a:fld id="{E890DAB3-A1C3-418E-A251-EF3D92C2A4AF}" type="datetime1">
              <a:rPr lang="en-US" smtClean="0"/>
              <a:pPr/>
              <a:t>9/19/2013</a:t>
            </a:fld>
            <a:endParaRPr lang="en-US"/>
          </a:p>
        </p:txBody>
      </p:sp>
      <p:sp>
        <p:nvSpPr>
          <p:cNvPr id="24" name="Slide Number Placeholder 23"/>
          <p:cNvSpPr>
            <a:spLocks noGrp="1"/>
          </p:cNvSpPr>
          <p:nvPr>
            <p:ph type="sldNum" sz="quarter" idx="12"/>
          </p:nvPr>
        </p:nvSpPr>
        <p:spPr/>
        <p:txBody>
          <a:bodyPr>
            <a:normAutofit/>
          </a:bodyPr>
          <a:lstStyle/>
          <a:p>
            <a:fld id="{B6F15528-21DE-4FAA-801E-634DDDAF4B2B}" type="slidenum">
              <a:rPr lang="en-US" smtClean="0"/>
              <a:pPr/>
              <a:t>11</a:t>
            </a:fld>
            <a:endParaRPr lang="en-US"/>
          </a:p>
        </p:txBody>
      </p:sp>
      <p:sp>
        <p:nvSpPr>
          <p:cNvPr id="4" name="Right Arrow 3"/>
          <p:cNvSpPr/>
          <p:nvPr/>
        </p:nvSpPr>
        <p:spPr>
          <a:xfrm>
            <a:off x="3048000" y="1905000"/>
            <a:ext cx="7620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5" name="Rectangle 4"/>
              <p:cNvSpPr/>
              <p:nvPr/>
            </p:nvSpPr>
            <p:spPr>
              <a:xfrm>
                <a:off x="3870493" y="1614247"/>
                <a:ext cx="1403013" cy="58150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en-US" i="1">
                              <a:latin typeface="Cambria Math"/>
                            </a:rPr>
                          </m:ctrlPr>
                        </m:dPr>
                        <m:e>
                          <m:sSub>
                            <m:sSubPr>
                              <m:ctrlPr>
                                <a:rPr lang="en-US" i="1">
                                  <a:latin typeface="Cambria Math"/>
                                </a:rPr>
                              </m:ctrlPr>
                            </m:sSubPr>
                            <m:e>
                              <m:r>
                                <m:rPr>
                                  <m:sty m:val="p"/>
                                </m:rPr>
                                <a:rPr lang="en-US">
                                  <a:latin typeface="Cambria Math"/>
                                </a:rPr>
                                <m:t>v</m:t>
                              </m:r>
                            </m:e>
                            <m:sub>
                              <m:r>
                                <a:rPr lang="ru-RU">
                                  <a:latin typeface="Cambria Math"/>
                                </a:rPr>
                                <m:t>2</m:t>
                              </m:r>
                            </m:sub>
                          </m:sSub>
                        </m:e>
                      </m:d>
                      <m:r>
                        <a:rPr lang="ru-RU" i="1">
                          <a:latin typeface="Cambria Math"/>
                        </a:rPr>
                        <m:t>≪</m:t>
                      </m:r>
                      <m:f>
                        <m:fPr>
                          <m:ctrlPr>
                            <a:rPr lang="en-US" i="1">
                              <a:latin typeface="Cambria Math"/>
                            </a:rPr>
                          </m:ctrlPr>
                        </m:fPr>
                        <m:num>
                          <m:sSub>
                            <m:sSubPr>
                              <m:ctrlPr>
                                <a:rPr lang="en-US" i="1">
                                  <a:latin typeface="Cambria Math"/>
                                </a:rPr>
                              </m:ctrlPr>
                            </m:sSubPr>
                            <m:e>
                              <m:r>
                                <a:rPr lang="en-US" i="1">
                                  <a:latin typeface="Cambria Math"/>
                                </a:rPr>
                                <m:t>𝑐</m:t>
                              </m:r>
                            </m:e>
                            <m:sub>
                              <m:r>
                                <a:rPr lang="en-US" i="1">
                                  <a:latin typeface="Cambria Math"/>
                                </a:rPr>
                                <m:t>𝑛</m:t>
                              </m:r>
                            </m:sub>
                          </m:sSub>
                        </m:num>
                        <m:den>
                          <m:sSup>
                            <m:sSupPr>
                              <m:ctrlPr>
                                <a:rPr lang="en-US" i="1">
                                  <a:latin typeface="Cambria Math"/>
                                </a:rPr>
                              </m:ctrlPr>
                            </m:sSupPr>
                            <m:e>
                              <m:r>
                                <a:rPr lang="en-US" i="1">
                                  <a:latin typeface="Cambria Math"/>
                                </a:rPr>
                                <m:t>𝜏</m:t>
                              </m:r>
                            </m:e>
                            <m:sup>
                              <m:r>
                                <a:rPr lang="ru-RU" i="1">
                                  <a:latin typeface="Cambria Math"/>
                                </a:rPr>
                                <m:t>′</m:t>
                              </m:r>
                            </m:sup>
                          </m:sSup>
                          <m:r>
                            <a:rPr lang="en-US" i="1">
                              <a:latin typeface="Cambria Math"/>
                            </a:rPr>
                            <m:t>𝛤𝜔</m:t>
                          </m:r>
                        </m:den>
                      </m:f>
                    </m:oMath>
                  </m:oMathPara>
                </a14:m>
                <a:endParaRPr lang="en-US" dirty="0"/>
              </a:p>
            </p:txBody>
          </p:sp>
        </mc:Choice>
        <mc:Fallback xmlns="">
          <p:sp>
            <p:nvSpPr>
              <p:cNvPr id="5" name="Rectangle 4"/>
              <p:cNvSpPr>
                <a:spLocks noRot="1" noChangeAspect="1" noMove="1" noResize="1" noEditPoints="1" noAdjustHandles="1" noChangeArrowheads="1" noChangeShapeType="1" noTextEdit="1"/>
              </p:cNvSpPr>
              <p:nvPr/>
            </p:nvSpPr>
            <p:spPr>
              <a:xfrm>
                <a:off x="3870493" y="1614247"/>
                <a:ext cx="1403013" cy="581506"/>
              </a:xfrm>
              <a:prstGeom prst="rect">
                <a:avLst/>
              </a:prstGeom>
              <a:blipFill rotWithShape="1">
                <a:blip r:embed="rId4" cstate="print"/>
                <a:stretch>
                  <a:fillRect/>
                </a:stretch>
              </a:blipFill>
            </p:spPr>
            <p:txBody>
              <a:bodyPr/>
              <a:lstStyle/>
              <a:p>
                <a:r>
                  <a:rPr lang="en-US">
                    <a:noFill/>
                  </a:rPr>
                  <a:t> </a:t>
                </a:r>
              </a:p>
            </p:txBody>
          </p:sp>
        </mc:Fallback>
      </mc:AlternateContent>
      <p:sp>
        <p:nvSpPr>
          <p:cNvPr id="6" name="Right Arrow 5"/>
          <p:cNvSpPr/>
          <p:nvPr/>
        </p:nvSpPr>
        <p:spPr>
          <a:xfrm>
            <a:off x="2736761" y="2439473"/>
            <a:ext cx="7620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7" name="Rectangle 6"/>
              <p:cNvSpPr/>
              <p:nvPr/>
            </p:nvSpPr>
            <p:spPr>
              <a:xfrm>
                <a:off x="3857540" y="2163166"/>
                <a:ext cx="1650325" cy="857414"/>
              </a:xfrm>
              <a:prstGeom prst="rect">
                <a:avLst/>
              </a:prstGeom>
            </p:spPr>
            <p:txBody>
              <a:bodyPr wrap="square">
                <a:spAutoFit/>
              </a:bodyPr>
              <a:lstStyle/>
              <a:p>
                <a14:m>
                  <m:oMath xmlns:m="http://schemas.openxmlformats.org/officeDocument/2006/math">
                    <m:d>
                      <m:dPr>
                        <m:begChr m:val="|"/>
                        <m:endChr m:val="|"/>
                        <m:ctrlPr>
                          <a:rPr lang="en-US" i="1">
                            <a:latin typeface="Cambria Math"/>
                          </a:rPr>
                        </m:ctrlPr>
                      </m:dPr>
                      <m:e>
                        <m:f>
                          <m:fPr>
                            <m:ctrlPr>
                              <a:rPr lang="en-US" i="1">
                                <a:latin typeface="Cambria Math"/>
                              </a:rPr>
                            </m:ctrlPr>
                          </m:fPr>
                          <m:num>
                            <m:sSub>
                              <m:sSubPr>
                                <m:ctrlPr>
                                  <a:rPr lang="en-US" i="1">
                                    <a:latin typeface="Cambria Math"/>
                                  </a:rPr>
                                </m:ctrlPr>
                              </m:sSubPr>
                              <m:e>
                                <m:r>
                                  <m:rPr>
                                    <m:sty m:val="p"/>
                                  </m:rPr>
                                  <a:rPr lang="en-US">
                                    <a:latin typeface="Cambria Math"/>
                                  </a:rPr>
                                  <m:t>v</m:t>
                                </m:r>
                              </m:e>
                              <m:sub>
                                <m:r>
                                  <a:rPr lang="ru-RU">
                                    <a:latin typeface="Cambria Math"/>
                                  </a:rPr>
                                  <m:t>2</m:t>
                                </m:r>
                              </m:sub>
                            </m:sSub>
                          </m:num>
                          <m:den>
                            <m:sSub>
                              <m:sSubPr>
                                <m:ctrlPr>
                                  <a:rPr lang="en-US" i="1">
                                    <a:latin typeface="Cambria Math"/>
                                  </a:rPr>
                                </m:ctrlPr>
                              </m:sSubPr>
                              <m:e>
                                <m:r>
                                  <m:rPr>
                                    <m:sty m:val="p"/>
                                  </m:rPr>
                                  <a:rPr lang="en-US">
                                    <a:latin typeface="Cambria Math"/>
                                  </a:rPr>
                                  <m:t>v</m:t>
                                </m:r>
                              </m:e>
                              <m:sub>
                                <m:r>
                                  <a:rPr lang="ru-RU">
                                    <a:latin typeface="Cambria Math"/>
                                  </a:rPr>
                                  <m:t>1</m:t>
                                </m:r>
                              </m:sub>
                            </m:sSub>
                          </m:den>
                        </m:f>
                      </m:e>
                    </m:d>
                    <m:r>
                      <a:rPr lang="ru-RU" i="1">
                        <a:latin typeface="Cambria Math"/>
                      </a:rPr>
                      <m:t>~</m:t>
                    </m:r>
                    <m:f>
                      <m:fPr>
                        <m:ctrlPr>
                          <a:rPr lang="en-US" i="1">
                            <a:latin typeface="Cambria Math"/>
                          </a:rPr>
                        </m:ctrlPr>
                      </m:fPr>
                      <m:num>
                        <m:r>
                          <a:rPr lang="en-US" i="1">
                            <a:latin typeface="Cambria Math"/>
                          </a:rPr>
                          <m:t>𝛤𝜔</m:t>
                        </m:r>
                        <m:sSup>
                          <m:sSupPr>
                            <m:ctrlPr>
                              <a:rPr lang="en-US" i="1">
                                <a:latin typeface="Cambria Math"/>
                              </a:rPr>
                            </m:ctrlPr>
                          </m:sSupPr>
                          <m:e>
                            <m:r>
                              <a:rPr lang="en-US" i="1">
                                <a:latin typeface="Cambria Math"/>
                              </a:rPr>
                              <m:t>𝜏</m:t>
                            </m:r>
                          </m:e>
                          <m:sup>
                            <m:r>
                              <a:rPr lang="ru-RU" i="1">
                                <a:latin typeface="Cambria Math"/>
                              </a:rPr>
                              <m:t>′</m:t>
                            </m:r>
                          </m:sup>
                        </m:sSup>
                      </m:num>
                      <m:den>
                        <m:sSub>
                          <m:sSubPr>
                            <m:ctrlPr>
                              <a:rPr lang="en-US" i="1">
                                <a:latin typeface="Cambria Math"/>
                              </a:rPr>
                            </m:ctrlPr>
                          </m:sSubPr>
                          <m:e>
                            <m:r>
                              <a:rPr lang="en-US" i="1">
                                <a:latin typeface="Cambria Math"/>
                              </a:rPr>
                              <m:t>𝑐</m:t>
                            </m:r>
                          </m:e>
                          <m:sub>
                            <m:r>
                              <a:rPr lang="en-US" i="1">
                                <a:latin typeface="Cambria Math"/>
                              </a:rPr>
                              <m:t>𝑛</m:t>
                            </m:r>
                          </m:sub>
                        </m:sSub>
                      </m:den>
                    </m:f>
                    <m:d>
                      <m:dPr>
                        <m:begChr m:val="|"/>
                        <m:endChr m:val="|"/>
                        <m:ctrlPr>
                          <a:rPr lang="en-US" i="1">
                            <a:latin typeface="Cambria Math"/>
                          </a:rPr>
                        </m:ctrlPr>
                      </m:dPr>
                      <m:e>
                        <m:sSub>
                          <m:sSubPr>
                            <m:ctrlPr>
                              <a:rPr lang="en-US" i="1">
                                <a:latin typeface="Cambria Math"/>
                              </a:rPr>
                            </m:ctrlPr>
                          </m:sSubPr>
                          <m:e>
                            <m:r>
                              <m:rPr>
                                <m:sty m:val="p"/>
                              </m:rPr>
                              <a:rPr lang="en-US">
                                <a:latin typeface="Cambria Math"/>
                              </a:rPr>
                              <m:t>v</m:t>
                            </m:r>
                          </m:e>
                          <m:sub>
                            <m:r>
                              <a:rPr lang="ru-RU">
                                <a:latin typeface="Cambria Math"/>
                              </a:rPr>
                              <m:t>1</m:t>
                            </m:r>
                          </m:sub>
                        </m:sSub>
                      </m:e>
                    </m:d>
                  </m:oMath>
                </a14:m>
                <a:r>
                  <a:rPr lang="ru-RU" dirty="0"/>
                  <a:t>	</a:t>
                </a:r>
                <a:endParaRPr lang="en-US" dirty="0"/>
              </a:p>
            </p:txBody>
          </p:sp>
        </mc:Choice>
        <mc:Fallback xmlns="">
          <p:sp>
            <p:nvSpPr>
              <p:cNvPr id="7" name="Rectangle 6"/>
              <p:cNvSpPr>
                <a:spLocks noRot="1" noChangeAspect="1" noMove="1" noResize="1" noEditPoints="1" noAdjustHandles="1" noChangeArrowheads="1" noChangeShapeType="1" noTextEdit="1"/>
              </p:cNvSpPr>
              <p:nvPr/>
            </p:nvSpPr>
            <p:spPr>
              <a:xfrm>
                <a:off x="3857540" y="2163166"/>
                <a:ext cx="1650325" cy="857414"/>
              </a:xfrm>
              <a:prstGeom prst="rect">
                <a:avLst/>
              </a:prstGeom>
              <a:blipFill rotWithShape="1">
                <a:blip r:embed="rId5" cstate="print"/>
                <a:stretch>
                  <a:fillRect/>
                </a:stretch>
              </a:blipFill>
            </p:spPr>
            <p:txBody>
              <a:bodyPr/>
              <a:lstStyle/>
              <a:p>
                <a:r>
                  <a:rPr lang="en-US">
                    <a:noFill/>
                  </a:rPr>
                  <a:t> </a:t>
                </a:r>
              </a:p>
            </p:txBody>
          </p:sp>
        </mc:Fallback>
      </mc:AlternateContent>
      <p:sp>
        <p:nvSpPr>
          <p:cNvPr id="8" name="Right Arrow 7"/>
          <p:cNvSpPr/>
          <p:nvPr/>
        </p:nvSpPr>
        <p:spPr>
          <a:xfrm>
            <a:off x="2133600" y="3657600"/>
            <a:ext cx="6096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p:nvPr/>
        </p:nvCxnSpPr>
        <p:spPr>
          <a:xfrm>
            <a:off x="5410200" y="1524000"/>
            <a:ext cx="0" cy="1219200"/>
          </a:xfrm>
          <a:prstGeom prst="line">
            <a:avLst/>
          </a:prstGeom>
        </p:spPr>
        <p:style>
          <a:lnRef idx="1">
            <a:schemeClr val="accent1"/>
          </a:lnRef>
          <a:fillRef idx="0">
            <a:schemeClr val="accent1"/>
          </a:fillRef>
          <a:effectRef idx="0">
            <a:schemeClr val="accent1"/>
          </a:effectRef>
          <a:fontRef idx="minor">
            <a:schemeClr val="tx1"/>
          </a:fontRef>
        </p:style>
      </p:cxnSp>
      <p:sp>
        <p:nvSpPr>
          <p:cNvPr id="12" name="Right Arrow 11"/>
          <p:cNvSpPr/>
          <p:nvPr/>
        </p:nvSpPr>
        <p:spPr>
          <a:xfrm>
            <a:off x="5562600" y="2057400"/>
            <a:ext cx="5334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 name="TextBox 16"/>
          <p:cNvSpPr txBox="1"/>
          <p:nvPr/>
        </p:nvSpPr>
        <p:spPr>
          <a:xfrm>
            <a:off x="5257800" y="3124200"/>
            <a:ext cx="457200" cy="400110"/>
          </a:xfrm>
          <a:prstGeom prst="rect">
            <a:avLst/>
          </a:prstGeom>
          <a:solidFill>
            <a:schemeClr val="bg1"/>
          </a:solidFill>
        </p:spPr>
        <p:txBody>
          <a:bodyPr wrap="square" rtlCol="0">
            <a:spAutoFit/>
          </a:bodyPr>
          <a:lstStyle/>
          <a:p>
            <a:r>
              <a:rPr lang="en-US" sz="2000" dirty="0" smtClean="0"/>
              <a:t>=</a:t>
            </a:r>
            <a:endParaRPr lang="en-US" sz="2000" dirty="0"/>
          </a:p>
        </p:txBody>
      </p:sp>
      <p:graphicFrame>
        <p:nvGraphicFramePr>
          <p:cNvPr id="16" name="Object 15"/>
          <p:cNvGraphicFramePr>
            <a:graphicFrameLocks noChangeAspect="1"/>
          </p:cNvGraphicFramePr>
          <p:nvPr/>
        </p:nvGraphicFramePr>
        <p:xfrm>
          <a:off x="6477000" y="1371600"/>
          <a:ext cx="1600200" cy="685800"/>
        </p:xfrm>
        <a:graphic>
          <a:graphicData uri="http://schemas.openxmlformats.org/presentationml/2006/ole">
            <mc:AlternateContent xmlns:mc="http://schemas.openxmlformats.org/markup-compatibility/2006">
              <mc:Choice xmlns:v="urn:schemas-microsoft-com:vml" Requires="v">
                <p:oleObj spid="_x0000_s5128" name="Equation" r:id="rId6" imgW="736560" imgH="482400" progId="Equation.3">
                  <p:embed/>
                </p:oleObj>
              </mc:Choice>
              <mc:Fallback>
                <p:oleObj name="Equation" r:id="rId6" imgW="736560" imgH="482400" progId="Equation.3">
                  <p:embed/>
                  <p:pic>
                    <p:nvPicPr>
                      <p:cNvPr id="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77000" y="1371600"/>
                        <a:ext cx="1600200"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8" name="Object 17"/>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5129" name="Equation" r:id="rId8" imgW="114120" imgH="215640" progId="Equation.3">
                  <p:embed/>
                </p:oleObj>
              </mc:Choice>
              <mc:Fallback>
                <p:oleObj name="Equation" r:id="rId8" imgW="114120" imgH="215640" progId="Equation.3">
                  <p:embed/>
                  <p:pic>
                    <p:nvPicPr>
                      <p:cNvPr id="0"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9" name="Object 18"/>
          <p:cNvGraphicFramePr>
            <a:graphicFrameLocks noChangeAspect="1"/>
          </p:cNvGraphicFramePr>
          <p:nvPr/>
        </p:nvGraphicFramePr>
        <p:xfrm>
          <a:off x="6324600" y="2133600"/>
          <a:ext cx="2362200" cy="787400"/>
        </p:xfrm>
        <a:graphic>
          <a:graphicData uri="http://schemas.openxmlformats.org/presentationml/2006/ole">
            <mc:AlternateContent xmlns:mc="http://schemas.openxmlformats.org/markup-compatibility/2006">
              <mc:Choice xmlns:v="urn:schemas-microsoft-com:vml" Requires="v">
                <p:oleObj spid="_x0000_s5130" name="Equation" r:id="rId10" imgW="1206360" imgH="482400" progId="Equation.3">
                  <p:embed/>
                </p:oleObj>
              </mc:Choice>
              <mc:Fallback>
                <p:oleObj name="Equation" r:id="rId10" imgW="1206360" imgH="482400" progId="Equation.3">
                  <p:embed/>
                  <p:pic>
                    <p:nvPicPr>
                      <p:cNvPr id="0" name="Picture 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324600" y="2133600"/>
                        <a:ext cx="2362200" cy="787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3903750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latin typeface="Times New Roman" pitchFamily="18" charset="0"/>
                <a:cs typeface="Times New Roman" pitchFamily="18" charset="0"/>
              </a:rPr>
              <a:t>A wave beam in the crust of a neutron star</a:t>
            </a:r>
            <a:endParaRPr lang="en-US" sz="32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14:m>
                  <m:oMath xmlns:m="http://schemas.openxmlformats.org/officeDocument/2006/math">
                    <m:sSub>
                      <m:sSubPr>
                        <m:ctrlPr>
                          <a:rPr lang="en-US" i="1" smtClean="0">
                            <a:latin typeface="Cambria Math"/>
                          </a:rPr>
                        </m:ctrlPr>
                      </m:sSubPr>
                      <m:e>
                        <m:sSup>
                          <m:sSupPr>
                            <m:ctrlPr>
                              <a:rPr lang="en-US" i="1">
                                <a:latin typeface="Cambria Math"/>
                              </a:rPr>
                            </m:ctrlPr>
                          </m:sSupPr>
                          <m:e>
                            <m:r>
                              <a:rPr lang="en-US" i="1">
                                <a:latin typeface="Cambria Math"/>
                              </a:rPr>
                              <m:t>𝜌</m:t>
                            </m:r>
                          </m:e>
                          <m:sup>
                            <m:r>
                              <a:rPr lang="ru-RU" i="1">
                                <a:latin typeface="Cambria Math"/>
                              </a:rPr>
                              <m:t>′</m:t>
                            </m:r>
                          </m:sup>
                        </m:sSup>
                        <m:r>
                          <a:rPr lang="ru-RU" i="1">
                            <a:latin typeface="Cambria Math"/>
                          </a:rPr>
                          <m:t>│</m:t>
                        </m:r>
                      </m:e>
                      <m:sub>
                        <m:r>
                          <a:rPr lang="en-US" i="1">
                            <a:latin typeface="Cambria Math"/>
                          </a:rPr>
                          <m:t>𝑥</m:t>
                        </m:r>
                        <m:r>
                          <a:rPr lang="ru-RU" i="1">
                            <a:latin typeface="Cambria Math"/>
                          </a:rPr>
                          <m:t>=0</m:t>
                        </m:r>
                      </m:sub>
                    </m:sSub>
                    <m:r>
                      <a:rPr lang="ru-RU" i="1">
                        <a:latin typeface="Cambria Math"/>
                      </a:rPr>
                      <m:t>=</m:t>
                    </m:r>
                    <m:sSub>
                      <m:sSubPr>
                        <m:ctrlPr>
                          <a:rPr lang="en-US" i="1">
                            <a:latin typeface="Cambria Math"/>
                          </a:rPr>
                        </m:ctrlPr>
                      </m:sSubPr>
                      <m:e>
                        <m:d>
                          <m:dPr>
                            <m:ctrlPr>
                              <a:rPr lang="en-US" i="1">
                                <a:latin typeface="Cambria Math"/>
                              </a:rPr>
                            </m:ctrlPr>
                          </m:dPr>
                          <m:e>
                            <m:r>
                              <a:rPr lang="ru-RU" i="1">
                                <a:latin typeface="Cambria Math"/>
                              </a:rPr>
                              <m:t>−</m:t>
                            </m:r>
                            <m:f>
                              <m:fPr>
                                <m:ctrlPr>
                                  <a:rPr lang="en-US" i="1">
                                    <a:latin typeface="Cambria Math"/>
                                  </a:rPr>
                                </m:ctrlPr>
                              </m:fPr>
                              <m:num>
                                <m:sSub>
                                  <m:sSubPr>
                                    <m:ctrlPr>
                                      <a:rPr lang="en-US" i="1">
                                        <a:latin typeface="Cambria Math"/>
                                      </a:rPr>
                                    </m:ctrlPr>
                                  </m:sSubPr>
                                  <m:e>
                                    <m:r>
                                      <a:rPr lang="en-US" i="1">
                                        <a:latin typeface="Cambria Math"/>
                                      </a:rPr>
                                      <m:t>𝜌</m:t>
                                    </m:r>
                                  </m:e>
                                  <m:sub>
                                    <m:r>
                                      <a:rPr lang="ru-RU" i="1">
                                        <a:latin typeface="Cambria Math"/>
                                      </a:rPr>
                                      <m:t>0</m:t>
                                    </m:r>
                                  </m:sub>
                                </m:sSub>
                              </m:num>
                              <m:den>
                                <m:sSub>
                                  <m:sSubPr>
                                    <m:ctrlPr>
                                      <a:rPr lang="en-US" i="1">
                                        <a:latin typeface="Cambria Math"/>
                                      </a:rPr>
                                    </m:ctrlPr>
                                  </m:sSubPr>
                                  <m:e>
                                    <m:r>
                                      <a:rPr lang="en-US" i="1">
                                        <a:latin typeface="Cambria Math"/>
                                      </a:rPr>
                                      <m:t>𝑐</m:t>
                                    </m:r>
                                  </m:e>
                                  <m:sub>
                                    <m:r>
                                      <a:rPr lang="en-US" i="1">
                                        <a:latin typeface="Cambria Math"/>
                                      </a:rPr>
                                      <m:t>𝑛</m:t>
                                    </m:r>
                                  </m:sub>
                                </m:sSub>
                              </m:den>
                            </m:f>
                            <m:sSub>
                              <m:sSubPr>
                                <m:ctrlPr>
                                  <a:rPr lang="en-US" i="1">
                                    <a:latin typeface="Cambria Math"/>
                                  </a:rPr>
                                </m:ctrlPr>
                              </m:sSubPr>
                              <m:e>
                                <m:r>
                                  <a:rPr lang="en-US" i="1">
                                    <a:latin typeface="Cambria Math"/>
                                  </a:rPr>
                                  <m:t>𝑢</m:t>
                                </m:r>
                              </m:e>
                              <m:sub>
                                <m:r>
                                  <a:rPr lang="ru-RU" i="1">
                                    <a:latin typeface="Cambria Math"/>
                                  </a:rPr>
                                  <m:t>1</m:t>
                                </m:r>
                              </m:sub>
                            </m:sSub>
                            <m:r>
                              <a:rPr lang="ru-RU" i="1">
                                <a:latin typeface="Cambria Math"/>
                              </a:rPr>
                              <m:t>+</m:t>
                            </m:r>
                            <m:f>
                              <m:fPr>
                                <m:ctrlPr>
                                  <a:rPr lang="en-US" i="1">
                                    <a:latin typeface="Cambria Math"/>
                                  </a:rPr>
                                </m:ctrlPr>
                              </m:fPr>
                              <m:num>
                                <m:sSub>
                                  <m:sSubPr>
                                    <m:ctrlPr>
                                      <a:rPr lang="en-US" i="1">
                                        <a:latin typeface="Cambria Math"/>
                                      </a:rPr>
                                    </m:ctrlPr>
                                  </m:sSubPr>
                                  <m:e>
                                    <m:r>
                                      <a:rPr lang="en-US" i="1">
                                        <a:latin typeface="Cambria Math"/>
                                      </a:rPr>
                                      <m:t>𝜌</m:t>
                                    </m:r>
                                  </m:e>
                                  <m:sub>
                                    <m:r>
                                      <a:rPr lang="ru-RU" i="1">
                                        <a:latin typeface="Cambria Math"/>
                                      </a:rPr>
                                      <m:t>0</m:t>
                                    </m:r>
                                  </m:sub>
                                </m:sSub>
                              </m:num>
                              <m:den>
                                <m:sSub>
                                  <m:sSubPr>
                                    <m:ctrlPr>
                                      <a:rPr lang="en-US" i="1">
                                        <a:latin typeface="Cambria Math"/>
                                      </a:rPr>
                                    </m:ctrlPr>
                                  </m:sSubPr>
                                  <m:e>
                                    <m:r>
                                      <a:rPr lang="en-US" i="1">
                                        <a:latin typeface="Cambria Math"/>
                                      </a:rPr>
                                      <m:t>𝑐</m:t>
                                    </m:r>
                                  </m:e>
                                  <m:sub>
                                    <m:r>
                                      <a:rPr lang="en-US" i="1">
                                        <a:latin typeface="Cambria Math"/>
                                      </a:rPr>
                                      <m:t>𝑛</m:t>
                                    </m:r>
                                  </m:sub>
                                </m:sSub>
                              </m:den>
                            </m:f>
                            <m:sSub>
                              <m:sSubPr>
                                <m:ctrlPr>
                                  <a:rPr lang="en-US" i="1">
                                    <a:latin typeface="Cambria Math"/>
                                  </a:rPr>
                                </m:ctrlPr>
                              </m:sSubPr>
                              <m:e>
                                <m:r>
                                  <a:rPr lang="en-US" i="1">
                                    <a:latin typeface="Cambria Math"/>
                                  </a:rPr>
                                  <m:t>𝑢</m:t>
                                </m:r>
                              </m:e>
                              <m:sub>
                                <m:r>
                                  <a:rPr lang="ru-RU" i="1">
                                    <a:latin typeface="Cambria Math"/>
                                  </a:rPr>
                                  <m:t>2</m:t>
                                </m:r>
                              </m:sub>
                            </m:sSub>
                          </m:e>
                        </m:d>
                        <m:r>
                          <a:rPr lang="ru-RU" i="1">
                            <a:latin typeface="Cambria Math"/>
                          </a:rPr>
                          <m:t>│</m:t>
                        </m:r>
                      </m:e>
                      <m:sub>
                        <m:r>
                          <a:rPr lang="en-US" i="1">
                            <a:latin typeface="Cambria Math"/>
                          </a:rPr>
                          <m:t>𝑥</m:t>
                        </m:r>
                        <m:r>
                          <a:rPr lang="ru-RU" i="1">
                            <a:latin typeface="Cambria Math"/>
                          </a:rPr>
                          <m:t>=0</m:t>
                        </m:r>
                      </m:sub>
                    </m:sSub>
                    <m:r>
                      <a:rPr lang="ru-RU" i="1">
                        <a:latin typeface="Cambria Math"/>
                      </a:rPr>
                      <m:t>=0</m:t>
                    </m:r>
                  </m:oMath>
                </a14:m>
                <a:endParaRPr lang="en-US" dirty="0" smtClean="0"/>
              </a:p>
              <a:p>
                <a14:m>
                  <m:oMath xmlns:m="http://schemas.openxmlformats.org/officeDocument/2006/math">
                    <m:sSub>
                      <m:sSubPr>
                        <m:ctrlPr>
                          <a:rPr lang="en-US" i="1">
                            <a:latin typeface="Cambria Math"/>
                          </a:rPr>
                        </m:ctrlPr>
                      </m:sSubPr>
                      <m:e>
                        <m:r>
                          <a:rPr lang="en-US" i="1">
                            <a:latin typeface="Cambria Math"/>
                          </a:rPr>
                          <m:t>𝑢</m:t>
                        </m:r>
                      </m:e>
                      <m:sub>
                        <m:r>
                          <a:rPr lang="ru-RU" i="1">
                            <a:latin typeface="Cambria Math"/>
                          </a:rPr>
                          <m:t>1</m:t>
                        </m:r>
                      </m:sub>
                    </m:sSub>
                    <m:d>
                      <m:dPr>
                        <m:ctrlPr>
                          <a:rPr lang="en-US" i="1">
                            <a:latin typeface="Cambria Math"/>
                          </a:rPr>
                        </m:ctrlPr>
                      </m:dPr>
                      <m:e>
                        <m:r>
                          <a:rPr lang="ru-RU" i="1">
                            <a:latin typeface="Cambria Math"/>
                          </a:rPr>
                          <m:t>0</m:t>
                        </m:r>
                      </m:e>
                    </m:d>
                    <m:r>
                      <a:rPr lang="ru-RU" i="1">
                        <a:latin typeface="Cambria Math"/>
                      </a:rPr>
                      <m:t>=</m:t>
                    </m:r>
                    <m:sSub>
                      <m:sSubPr>
                        <m:ctrlPr>
                          <a:rPr lang="en-US" i="1">
                            <a:latin typeface="Cambria Math"/>
                          </a:rPr>
                        </m:ctrlPr>
                      </m:sSubPr>
                      <m:e>
                        <m:r>
                          <a:rPr lang="en-US" i="1">
                            <a:latin typeface="Cambria Math"/>
                          </a:rPr>
                          <m:t>𝑢</m:t>
                        </m:r>
                      </m:e>
                      <m:sub>
                        <m:r>
                          <a:rPr lang="ru-RU" i="1">
                            <a:latin typeface="Cambria Math"/>
                          </a:rPr>
                          <m:t>2</m:t>
                        </m:r>
                      </m:sub>
                    </m:sSub>
                    <m:d>
                      <m:dPr>
                        <m:ctrlPr>
                          <a:rPr lang="en-US" i="1">
                            <a:latin typeface="Cambria Math"/>
                          </a:rPr>
                        </m:ctrlPr>
                      </m:dPr>
                      <m:e>
                        <m:r>
                          <a:rPr lang="ru-RU" i="1">
                            <a:latin typeface="Cambria Math"/>
                          </a:rPr>
                          <m:t>0</m:t>
                        </m:r>
                      </m:e>
                    </m:d>
                  </m:oMath>
                </a14:m>
                <a:r>
                  <a:rPr lang="en-US" dirty="0" smtClean="0"/>
                  <a:t>, </a:t>
                </a:r>
                <a14:m>
                  <m:oMath xmlns:m="http://schemas.openxmlformats.org/officeDocument/2006/math">
                    <m:sSub>
                      <m:sSubPr>
                        <m:ctrlPr>
                          <a:rPr lang="en-US" i="1">
                            <a:latin typeface="Cambria Math"/>
                          </a:rPr>
                        </m:ctrlPr>
                      </m:sSubPr>
                      <m:e>
                        <m:sSubSup>
                          <m:sSubSupPr>
                            <m:ctrlPr>
                              <a:rPr lang="en-US" i="1">
                                <a:latin typeface="Cambria Math"/>
                              </a:rPr>
                            </m:ctrlPr>
                          </m:sSubSupPr>
                          <m:e>
                            <m:r>
                              <a:rPr lang="en-US" i="1">
                                <a:latin typeface="Cambria Math"/>
                              </a:rPr>
                              <m:t>𝜏</m:t>
                            </m:r>
                          </m:e>
                          <m:sub>
                            <m:r>
                              <a:rPr lang="ru-RU" i="1">
                                <a:latin typeface="Cambria Math"/>
                              </a:rPr>
                              <m:t>1</m:t>
                            </m:r>
                          </m:sub>
                          <m:sup>
                            <m:r>
                              <a:rPr lang="ru-RU" i="1">
                                <a:latin typeface="Cambria Math"/>
                              </a:rPr>
                              <m:t>′</m:t>
                            </m:r>
                          </m:sup>
                        </m:sSubSup>
                        <m:r>
                          <a:rPr lang="ru-RU" i="1">
                            <a:latin typeface="Cambria Math"/>
                          </a:rPr>
                          <m:t>│</m:t>
                        </m:r>
                      </m:e>
                      <m:sub>
                        <m:r>
                          <a:rPr lang="en-US" i="1">
                            <a:latin typeface="Cambria Math"/>
                          </a:rPr>
                          <m:t>𝑥</m:t>
                        </m:r>
                        <m:r>
                          <a:rPr lang="ru-RU" i="1">
                            <a:latin typeface="Cambria Math"/>
                          </a:rPr>
                          <m:t>=0</m:t>
                        </m:r>
                      </m:sub>
                    </m:sSub>
                    <m:r>
                      <a:rPr lang="ru-RU" i="1">
                        <a:latin typeface="Cambria Math"/>
                      </a:rPr>
                      <m:t>=</m:t>
                    </m:r>
                    <m:sSub>
                      <m:sSubPr>
                        <m:ctrlPr>
                          <a:rPr lang="en-US" i="1">
                            <a:latin typeface="Cambria Math"/>
                          </a:rPr>
                        </m:ctrlPr>
                      </m:sSubPr>
                      <m:e>
                        <m:sSubSup>
                          <m:sSubSupPr>
                            <m:ctrlPr>
                              <a:rPr lang="en-US" i="1">
                                <a:latin typeface="Cambria Math"/>
                              </a:rPr>
                            </m:ctrlPr>
                          </m:sSubSupPr>
                          <m:e>
                            <m:r>
                              <a:rPr lang="en-US" i="1">
                                <a:latin typeface="Cambria Math"/>
                              </a:rPr>
                              <m:t>𝜏</m:t>
                            </m:r>
                          </m:e>
                          <m:sub>
                            <m:r>
                              <a:rPr lang="ru-RU" i="1">
                                <a:latin typeface="Cambria Math"/>
                              </a:rPr>
                              <m:t>2</m:t>
                            </m:r>
                          </m:sub>
                          <m:sup>
                            <m:r>
                              <a:rPr lang="ru-RU" i="1">
                                <a:latin typeface="Cambria Math"/>
                              </a:rPr>
                              <m:t>′</m:t>
                            </m:r>
                          </m:sup>
                        </m:sSubSup>
                        <m:r>
                          <a:rPr lang="ru-RU" i="1">
                            <a:latin typeface="Cambria Math"/>
                          </a:rPr>
                          <m:t>│</m:t>
                        </m:r>
                      </m:e>
                      <m:sub>
                        <m:r>
                          <a:rPr lang="en-US" i="1">
                            <a:latin typeface="Cambria Math"/>
                          </a:rPr>
                          <m:t>𝑥</m:t>
                        </m:r>
                        <m:r>
                          <a:rPr lang="ru-RU" i="1">
                            <a:latin typeface="Cambria Math"/>
                          </a:rPr>
                          <m:t>=0</m:t>
                        </m:r>
                      </m:sub>
                    </m:sSub>
                    <m:r>
                      <a:rPr lang="ru-RU" i="1">
                        <a:latin typeface="Cambria Math"/>
                      </a:rPr>
                      <m:t>=</m:t>
                    </m:r>
                    <m:f>
                      <m:fPr>
                        <m:type m:val="lin"/>
                        <m:ctrlPr>
                          <a:rPr lang="en-US" i="1">
                            <a:latin typeface="Cambria Math"/>
                          </a:rPr>
                        </m:ctrlPr>
                      </m:fPr>
                      <m:num>
                        <m:r>
                          <a:rPr lang="en-US" i="1">
                            <a:latin typeface="Cambria Math"/>
                          </a:rPr>
                          <m:t>𝑙</m:t>
                        </m:r>
                      </m:num>
                      <m:den>
                        <m:sSub>
                          <m:sSubPr>
                            <m:ctrlPr>
                              <a:rPr lang="en-US" i="1">
                                <a:latin typeface="Cambria Math"/>
                              </a:rPr>
                            </m:ctrlPr>
                          </m:sSubPr>
                          <m:e>
                            <m:r>
                              <a:rPr lang="en-US" i="1">
                                <a:latin typeface="Cambria Math"/>
                              </a:rPr>
                              <m:t>𝑐</m:t>
                            </m:r>
                          </m:e>
                          <m:sub>
                            <m:r>
                              <a:rPr lang="en-US" i="1">
                                <a:latin typeface="Cambria Math"/>
                              </a:rPr>
                              <m:t>𝑛</m:t>
                            </m:r>
                          </m:sub>
                        </m:sSub>
                      </m:den>
                    </m:f>
                    <m:r>
                      <a:rPr lang="en-US" b="0" i="0" smtClean="0">
                        <a:latin typeface="Cambria Math"/>
                      </a:rPr>
                      <m:t> </m:t>
                    </m:r>
                  </m:oMath>
                </a14:m>
                <a:r>
                  <a:rPr lang="en-US" dirty="0" smtClean="0"/>
                  <a:t>          </a:t>
                </a:r>
                <a14:m>
                  <m:oMath xmlns:m="http://schemas.openxmlformats.org/officeDocument/2006/math">
                    <m:sSub>
                      <m:sSubPr>
                        <m:ctrlPr>
                          <a:rPr lang="en-US" i="1">
                            <a:latin typeface="Cambria Math"/>
                          </a:rPr>
                        </m:ctrlPr>
                      </m:sSubPr>
                      <m:e>
                        <m:r>
                          <a:rPr lang="en-US" i="1">
                            <a:latin typeface="Cambria Math"/>
                          </a:rPr>
                          <m:t>𝑏</m:t>
                        </m:r>
                      </m:e>
                      <m:sub>
                        <m:r>
                          <a:rPr lang="ru-RU" i="1">
                            <a:latin typeface="Cambria Math"/>
                          </a:rPr>
                          <m:t>1</m:t>
                        </m:r>
                      </m:sub>
                    </m:sSub>
                    <m:r>
                      <a:rPr lang="ru-RU" i="1">
                        <a:latin typeface="Cambria Math"/>
                      </a:rPr>
                      <m:t>=</m:t>
                    </m:r>
                    <m:sSub>
                      <m:sSubPr>
                        <m:ctrlPr>
                          <a:rPr lang="en-US" i="1">
                            <a:latin typeface="Cambria Math"/>
                          </a:rPr>
                        </m:ctrlPr>
                      </m:sSubPr>
                      <m:e>
                        <m:r>
                          <a:rPr lang="en-US" i="1">
                            <a:latin typeface="Cambria Math"/>
                          </a:rPr>
                          <m:t>𝑏</m:t>
                        </m:r>
                      </m:e>
                      <m:sub>
                        <m:r>
                          <a:rPr lang="ru-RU" i="1">
                            <a:latin typeface="Cambria Math"/>
                          </a:rPr>
                          <m:t>2</m:t>
                        </m:r>
                      </m:sub>
                    </m:sSub>
                    <m:r>
                      <a:rPr lang="ru-RU" i="1">
                        <a:latin typeface="Cambria Math"/>
                      </a:rPr>
                      <m:t>≡</m:t>
                    </m:r>
                    <m:r>
                      <a:rPr lang="en-US" i="1">
                        <a:latin typeface="Cambria Math"/>
                      </a:rPr>
                      <m:t>𝑏</m:t>
                    </m:r>
                  </m:oMath>
                </a14:m>
                <a:endParaRPr lang="en-US" dirty="0" smtClean="0"/>
              </a:p>
              <a:p>
                <a14:m>
                  <m:oMath xmlns:m="http://schemas.openxmlformats.org/officeDocument/2006/math">
                    <m:d>
                      <m:dPr>
                        <m:begChr m:val="|"/>
                        <m:endChr m:val="|"/>
                        <m:ctrlPr>
                          <a:rPr lang="en-US" i="1">
                            <a:latin typeface="Cambria Math"/>
                          </a:rPr>
                        </m:ctrlPr>
                      </m:dPr>
                      <m:e>
                        <m:r>
                          <a:rPr lang="en-US" i="1">
                            <a:latin typeface="Cambria Math"/>
                          </a:rPr>
                          <m:t>𝑢</m:t>
                        </m:r>
                      </m:e>
                    </m:d>
                    <m:r>
                      <a:rPr lang="ru-RU" i="1">
                        <a:latin typeface="Cambria Math"/>
                      </a:rPr>
                      <m:t>=</m:t>
                    </m:r>
                    <m:f>
                      <m:fPr>
                        <m:ctrlPr>
                          <a:rPr lang="en-US" i="1">
                            <a:latin typeface="Cambria Math"/>
                          </a:rPr>
                        </m:ctrlPr>
                      </m:fPr>
                      <m:num>
                        <m:r>
                          <a:rPr lang="ru-RU" i="1">
                            <a:latin typeface="Cambria Math"/>
                          </a:rPr>
                          <m:t>2</m:t>
                        </m:r>
                        <m:r>
                          <a:rPr lang="en-US" i="1">
                            <a:latin typeface="Cambria Math"/>
                          </a:rPr>
                          <m:t>𝛷</m:t>
                        </m:r>
                        <m:d>
                          <m:dPr>
                            <m:ctrlPr>
                              <a:rPr lang="en-US" i="1">
                                <a:latin typeface="Cambria Math"/>
                              </a:rPr>
                            </m:ctrlPr>
                          </m:dPr>
                          <m:e>
                            <m:r>
                              <a:rPr lang="en-US" i="1">
                                <a:latin typeface="Cambria Math"/>
                              </a:rPr>
                              <m:t>𝑙</m:t>
                            </m:r>
                            <m:r>
                              <a:rPr lang="ru-RU" i="1">
                                <a:latin typeface="Cambria Math"/>
                              </a:rPr>
                              <m:t>/</m:t>
                            </m:r>
                            <m:sSub>
                              <m:sSubPr>
                                <m:ctrlPr>
                                  <a:rPr lang="en-US" i="1">
                                    <a:latin typeface="Cambria Math"/>
                                  </a:rPr>
                                </m:ctrlPr>
                              </m:sSubPr>
                              <m:e>
                                <m:r>
                                  <a:rPr lang="en-US" i="1">
                                    <a:latin typeface="Cambria Math"/>
                                  </a:rPr>
                                  <m:t>𝑐</m:t>
                                </m:r>
                              </m:e>
                              <m:sub>
                                <m:r>
                                  <a:rPr lang="en-US" i="1">
                                    <a:latin typeface="Cambria Math"/>
                                  </a:rPr>
                                  <m:t>𝑛</m:t>
                                </m:r>
                              </m:sub>
                            </m:sSub>
                          </m:e>
                        </m:d>
                        <m:r>
                          <a:rPr lang="en-US" i="1">
                            <a:latin typeface="Cambria Math"/>
                          </a:rPr>
                          <m:t>𝑏</m:t>
                        </m:r>
                      </m:num>
                      <m:den>
                        <m:r>
                          <a:rPr lang="en-US" i="1">
                            <a:latin typeface="Cambria Math"/>
                          </a:rPr>
                          <m:t>𝑓</m:t>
                        </m:r>
                        <m:d>
                          <m:dPr>
                            <m:ctrlPr>
                              <a:rPr lang="en-US" i="1">
                                <a:latin typeface="Cambria Math"/>
                              </a:rPr>
                            </m:ctrlPr>
                          </m:dPr>
                          <m:e>
                            <m:r>
                              <a:rPr lang="en-US" i="1">
                                <a:latin typeface="Cambria Math"/>
                              </a:rPr>
                              <m:t>𝑙</m:t>
                            </m:r>
                            <m:r>
                              <a:rPr lang="ru-RU" i="1">
                                <a:latin typeface="Cambria Math"/>
                              </a:rPr>
                              <m:t>/</m:t>
                            </m:r>
                            <m:sSub>
                              <m:sSubPr>
                                <m:ctrlPr>
                                  <a:rPr lang="en-US" i="1">
                                    <a:latin typeface="Cambria Math"/>
                                  </a:rPr>
                                </m:ctrlPr>
                              </m:sSubPr>
                              <m:e>
                                <m:r>
                                  <a:rPr lang="en-US" i="1">
                                    <a:latin typeface="Cambria Math"/>
                                  </a:rPr>
                                  <m:t>𝑐</m:t>
                                </m:r>
                              </m:e>
                              <m:sub>
                                <m:r>
                                  <a:rPr lang="en-US" i="1">
                                    <a:latin typeface="Cambria Math"/>
                                  </a:rPr>
                                  <m:t>𝑛</m:t>
                                </m:r>
                              </m:sub>
                            </m:sSub>
                          </m:e>
                        </m:d>
                      </m:den>
                    </m:f>
                    <m:r>
                      <a:rPr lang="en-US" i="1">
                        <a:latin typeface="Cambria Math"/>
                      </a:rPr>
                      <m:t>𝑒𝑥𝑝</m:t>
                    </m:r>
                    <m:d>
                      <m:dPr>
                        <m:begChr m:val="{"/>
                        <m:endChr m:val="}"/>
                        <m:ctrlPr>
                          <a:rPr lang="en-US" i="1">
                            <a:latin typeface="Cambria Math"/>
                          </a:rPr>
                        </m:ctrlPr>
                      </m:dPr>
                      <m:e>
                        <m:r>
                          <a:rPr lang="ru-RU" i="1">
                            <a:latin typeface="Cambria Math"/>
                          </a:rPr>
                          <m:t>−</m:t>
                        </m:r>
                        <m:f>
                          <m:fPr>
                            <m:ctrlPr>
                              <a:rPr lang="en-US" i="1">
                                <a:latin typeface="Cambria Math"/>
                              </a:rPr>
                            </m:ctrlPr>
                          </m:fPr>
                          <m:num>
                            <m:sSup>
                              <m:sSupPr>
                                <m:ctrlPr>
                                  <a:rPr lang="en-US" i="1">
                                    <a:latin typeface="Cambria Math"/>
                                  </a:rPr>
                                </m:ctrlPr>
                              </m:sSupPr>
                              <m:e>
                                <m:r>
                                  <a:rPr lang="en-US" i="1">
                                    <a:latin typeface="Cambria Math"/>
                                  </a:rPr>
                                  <m:t>𝑟</m:t>
                                </m:r>
                              </m:e>
                              <m:sup>
                                <m:r>
                                  <a:rPr lang="ru-RU" i="1">
                                    <a:latin typeface="Cambria Math"/>
                                  </a:rPr>
                                  <m:t>2</m:t>
                                </m:r>
                              </m:sup>
                            </m:sSup>
                          </m:num>
                          <m:den>
                            <m:r>
                              <a:rPr lang="ru-RU" i="1">
                                <a:latin typeface="Cambria Math"/>
                              </a:rPr>
                              <m:t>2</m:t>
                            </m:r>
                            <m:sSubSup>
                              <m:sSubSupPr>
                                <m:ctrlPr>
                                  <a:rPr lang="en-US" i="1">
                                    <a:latin typeface="Cambria Math"/>
                                  </a:rPr>
                                </m:ctrlPr>
                              </m:sSubSupPr>
                              <m:e>
                                <m:r>
                                  <a:rPr lang="en-US" i="1">
                                    <a:latin typeface="Cambria Math"/>
                                  </a:rPr>
                                  <m:t>𝑟</m:t>
                                </m:r>
                              </m:e>
                              <m:sub>
                                <m:r>
                                  <a:rPr lang="ru-RU" i="1">
                                    <a:latin typeface="Cambria Math"/>
                                  </a:rPr>
                                  <m:t>0</m:t>
                                </m:r>
                              </m:sub>
                              <m:sup>
                                <m:r>
                                  <a:rPr lang="ru-RU" i="1">
                                    <a:latin typeface="Cambria Math"/>
                                  </a:rPr>
                                  <m:t>2</m:t>
                                </m:r>
                              </m:sup>
                            </m:sSubSup>
                            <m:sSup>
                              <m:sSupPr>
                                <m:ctrlPr>
                                  <a:rPr lang="en-US" i="1">
                                    <a:latin typeface="Cambria Math"/>
                                  </a:rPr>
                                </m:ctrlPr>
                              </m:sSupPr>
                              <m:e>
                                <m:r>
                                  <a:rPr lang="en-US" i="1">
                                    <a:latin typeface="Cambria Math"/>
                                  </a:rPr>
                                  <m:t>𝑓</m:t>
                                </m:r>
                              </m:e>
                              <m:sup>
                                <m:r>
                                  <a:rPr lang="ru-RU" i="1">
                                    <a:latin typeface="Cambria Math"/>
                                  </a:rPr>
                                  <m:t>2</m:t>
                                </m:r>
                              </m:sup>
                            </m:sSup>
                            <m:d>
                              <m:dPr>
                                <m:ctrlPr>
                                  <a:rPr lang="en-US" i="1">
                                    <a:latin typeface="Cambria Math"/>
                                  </a:rPr>
                                </m:ctrlPr>
                              </m:dPr>
                              <m:e>
                                <m:r>
                                  <a:rPr lang="en-US" i="1">
                                    <a:latin typeface="Cambria Math"/>
                                  </a:rPr>
                                  <m:t>𝑙</m:t>
                                </m:r>
                                <m:r>
                                  <a:rPr lang="ru-RU" i="1">
                                    <a:latin typeface="Cambria Math"/>
                                  </a:rPr>
                                  <m:t>/</m:t>
                                </m:r>
                                <m:sSub>
                                  <m:sSubPr>
                                    <m:ctrlPr>
                                      <a:rPr lang="en-US" i="1">
                                        <a:latin typeface="Cambria Math"/>
                                      </a:rPr>
                                    </m:ctrlPr>
                                  </m:sSubPr>
                                  <m:e>
                                    <m:r>
                                      <a:rPr lang="en-US" i="1">
                                        <a:latin typeface="Cambria Math"/>
                                      </a:rPr>
                                      <m:t>𝑐</m:t>
                                    </m:r>
                                  </m:e>
                                  <m:sub>
                                    <m:r>
                                      <a:rPr lang="en-US" i="1">
                                        <a:latin typeface="Cambria Math"/>
                                      </a:rPr>
                                      <m:t>𝑛</m:t>
                                    </m:r>
                                  </m:sub>
                                </m:sSub>
                              </m:e>
                            </m:d>
                          </m:den>
                        </m:f>
                        <m:r>
                          <a:rPr lang="ru-RU" i="1">
                            <a:latin typeface="Cambria Math"/>
                          </a:rPr>
                          <m:t>−</m:t>
                        </m:r>
                        <m:sSup>
                          <m:sSupPr>
                            <m:ctrlPr>
                              <a:rPr lang="en-US" i="1">
                                <a:latin typeface="Cambria Math"/>
                              </a:rPr>
                            </m:ctrlPr>
                          </m:sSupPr>
                          <m:e>
                            <m:r>
                              <a:rPr lang="en-US" i="1">
                                <a:latin typeface="Cambria Math"/>
                              </a:rPr>
                              <m:t>𝜔</m:t>
                            </m:r>
                          </m:e>
                          <m:sup>
                            <m:r>
                              <a:rPr lang="ru-RU" i="1">
                                <a:latin typeface="Cambria Math"/>
                              </a:rPr>
                              <m:t>2</m:t>
                            </m:r>
                          </m:sup>
                        </m:sSup>
                        <m:nary>
                          <m:naryPr>
                            <m:limLoc m:val="undOvr"/>
                            <m:ctrlPr>
                              <a:rPr lang="en-US" i="1">
                                <a:latin typeface="Cambria Math"/>
                              </a:rPr>
                            </m:ctrlPr>
                          </m:naryPr>
                          <m:sub>
                            <m:r>
                              <a:rPr lang="ru-RU" i="1">
                                <a:latin typeface="Cambria Math"/>
                              </a:rPr>
                              <m:t>0</m:t>
                            </m:r>
                          </m:sub>
                          <m:sup>
                            <m:r>
                              <a:rPr lang="en-US" i="1">
                                <a:latin typeface="Cambria Math"/>
                              </a:rPr>
                              <m:t>𝑙</m:t>
                            </m:r>
                          </m:sup>
                          <m:e>
                            <m:f>
                              <m:fPr>
                                <m:ctrlPr>
                                  <a:rPr lang="en-US" i="1">
                                    <a:latin typeface="Cambria Math"/>
                                  </a:rPr>
                                </m:ctrlPr>
                              </m:fPr>
                              <m:num>
                                <m:r>
                                  <a:rPr lang="en-US" i="1">
                                    <a:latin typeface="Cambria Math"/>
                                  </a:rPr>
                                  <m:t>𝜇</m:t>
                                </m:r>
                              </m:num>
                              <m:den>
                                <m:sSub>
                                  <m:sSubPr>
                                    <m:ctrlPr>
                                      <a:rPr lang="en-US" i="1">
                                        <a:latin typeface="Cambria Math"/>
                                      </a:rPr>
                                    </m:ctrlPr>
                                  </m:sSubPr>
                                  <m:e>
                                    <m:r>
                                      <a:rPr lang="en-US" i="1">
                                        <a:latin typeface="Cambria Math"/>
                                      </a:rPr>
                                      <m:t>𝑐</m:t>
                                    </m:r>
                                  </m:e>
                                  <m:sub>
                                    <m:r>
                                      <a:rPr lang="en-US" i="1">
                                        <a:latin typeface="Cambria Math"/>
                                      </a:rPr>
                                      <m:t>𝑛</m:t>
                                    </m:r>
                                  </m:sub>
                                </m:sSub>
                              </m:den>
                            </m:f>
                            <m:r>
                              <a:rPr lang="en-US" i="1">
                                <a:latin typeface="Cambria Math"/>
                              </a:rPr>
                              <m:t>𝑑𝑥</m:t>
                            </m:r>
                          </m:e>
                        </m:nary>
                      </m:e>
                    </m:d>
                  </m:oMath>
                </a14:m>
                <a:endParaRPr lang="en-US" dirty="0" smtClean="0"/>
              </a:p>
              <a:p>
                <a14:m>
                  <m:oMath xmlns:m="http://schemas.openxmlformats.org/officeDocument/2006/math">
                    <m:sSub>
                      <m:sSubPr>
                        <m:ctrlPr>
                          <a:rPr lang="en-US" i="1">
                            <a:latin typeface="Cambria Math"/>
                          </a:rPr>
                        </m:ctrlPr>
                      </m:sSubPr>
                      <m:e>
                        <m:r>
                          <a:rPr lang="ru-RU" i="1">
                            <a:latin typeface="Cambria Math"/>
                          </a:rPr>
                          <m:t>h</m:t>
                        </m:r>
                      </m:e>
                      <m:sub>
                        <m:r>
                          <a:rPr lang="en-US" i="1">
                            <a:latin typeface="Cambria Math"/>
                          </a:rPr>
                          <m:t>𝑦</m:t>
                        </m:r>
                      </m:sub>
                    </m:sSub>
                    <m:r>
                      <a:rPr lang="ru-RU" i="1">
                        <a:latin typeface="Cambria Math"/>
                      </a:rPr>
                      <m:t>=</m:t>
                    </m:r>
                    <m:sSub>
                      <m:sSubPr>
                        <m:ctrlPr>
                          <a:rPr lang="en-US" i="1">
                            <a:latin typeface="Cambria Math"/>
                          </a:rPr>
                        </m:ctrlPr>
                      </m:sSubPr>
                      <m:e>
                        <m:f>
                          <m:fPr>
                            <m:ctrlPr>
                              <a:rPr lang="en-US" i="1">
                                <a:latin typeface="Cambria Math"/>
                              </a:rPr>
                            </m:ctrlPr>
                          </m:fPr>
                          <m:num>
                            <m:sSub>
                              <m:sSubPr>
                                <m:ctrlPr>
                                  <a:rPr lang="en-US" i="1">
                                    <a:latin typeface="Cambria Math"/>
                                  </a:rPr>
                                </m:ctrlPr>
                              </m:sSubPr>
                              <m:e>
                                <m:r>
                                  <a:rPr lang="en-US" i="1">
                                    <a:latin typeface="Cambria Math"/>
                                  </a:rPr>
                                  <m:t>𝐻</m:t>
                                </m:r>
                              </m:e>
                              <m:sub>
                                <m:r>
                                  <a:rPr lang="ru-RU" i="1">
                                    <a:latin typeface="Cambria Math"/>
                                  </a:rPr>
                                  <m:t>0</m:t>
                                </m:r>
                              </m:sub>
                            </m:sSub>
                          </m:num>
                          <m:den>
                            <m:sSub>
                              <m:sSubPr>
                                <m:ctrlPr>
                                  <a:rPr lang="en-US" i="1">
                                    <a:latin typeface="Cambria Math"/>
                                  </a:rPr>
                                </m:ctrlPr>
                              </m:sSubPr>
                              <m:e>
                                <m:r>
                                  <a:rPr lang="en-US" i="1">
                                    <a:latin typeface="Cambria Math"/>
                                  </a:rPr>
                                  <m:t>𝑐</m:t>
                                </m:r>
                              </m:e>
                              <m:sub>
                                <m:r>
                                  <a:rPr lang="en-US" i="1">
                                    <a:latin typeface="Cambria Math"/>
                                  </a:rPr>
                                  <m:t>𝑛</m:t>
                                </m:r>
                              </m:sub>
                            </m:sSub>
                          </m:den>
                        </m:f>
                        <m:d>
                          <m:dPr>
                            <m:ctrlPr>
                              <a:rPr lang="en-US" i="1">
                                <a:latin typeface="Cambria Math"/>
                              </a:rPr>
                            </m:ctrlPr>
                          </m:dPr>
                          <m:e>
                            <m:sSub>
                              <m:sSubPr>
                                <m:ctrlPr>
                                  <a:rPr lang="en-US" i="1">
                                    <a:latin typeface="Cambria Math"/>
                                  </a:rPr>
                                </m:ctrlPr>
                              </m:sSubPr>
                              <m:e>
                                <m:r>
                                  <a:rPr lang="en-US" i="1">
                                    <a:latin typeface="Cambria Math"/>
                                  </a:rPr>
                                  <m:t>𝑢</m:t>
                                </m:r>
                              </m:e>
                              <m:sub>
                                <m:r>
                                  <a:rPr lang="ru-RU" i="1">
                                    <a:latin typeface="Cambria Math"/>
                                  </a:rPr>
                                  <m:t>2</m:t>
                                </m:r>
                              </m:sub>
                            </m:sSub>
                            <m:r>
                              <a:rPr lang="ru-RU" i="1">
                                <a:latin typeface="Cambria Math"/>
                              </a:rPr>
                              <m:t>−</m:t>
                            </m:r>
                            <m:sSub>
                              <m:sSubPr>
                                <m:ctrlPr>
                                  <a:rPr lang="en-US" i="1">
                                    <a:latin typeface="Cambria Math"/>
                                  </a:rPr>
                                </m:ctrlPr>
                              </m:sSubPr>
                              <m:e>
                                <m:r>
                                  <a:rPr lang="en-US" i="1">
                                    <a:latin typeface="Cambria Math"/>
                                  </a:rPr>
                                  <m:t>𝑢</m:t>
                                </m:r>
                              </m:e>
                              <m:sub>
                                <m:r>
                                  <a:rPr lang="ru-RU" i="1">
                                    <a:latin typeface="Cambria Math"/>
                                  </a:rPr>
                                  <m:t>1</m:t>
                                </m:r>
                              </m:sub>
                            </m:sSub>
                          </m:e>
                        </m:d>
                        <m:r>
                          <a:rPr lang="ru-RU" i="1">
                            <a:latin typeface="Cambria Math"/>
                          </a:rPr>
                          <m:t>│</m:t>
                        </m:r>
                      </m:e>
                      <m:sub>
                        <m:r>
                          <a:rPr lang="en-US" i="1">
                            <a:latin typeface="Cambria Math"/>
                          </a:rPr>
                          <m:t>𝑥</m:t>
                        </m:r>
                        <m:r>
                          <a:rPr lang="ru-RU" i="1">
                            <a:latin typeface="Cambria Math"/>
                          </a:rPr>
                          <m:t>=0</m:t>
                        </m:r>
                      </m:sub>
                    </m:sSub>
                    <m:r>
                      <a:rPr lang="ru-RU" i="1">
                        <a:latin typeface="Cambria Math"/>
                      </a:rPr>
                      <m:t>=0</m:t>
                    </m:r>
                  </m:oMath>
                </a14:m>
                <a:endParaRPr lang="en-US" dirty="0" smtClean="0"/>
              </a:p>
              <a:p>
                <a14:m>
                  <m:oMath xmlns:m="http://schemas.openxmlformats.org/officeDocument/2006/math">
                    <m:sSub>
                      <m:sSubPr>
                        <m:ctrlPr>
                          <a:rPr lang="en-US" i="1">
                            <a:latin typeface="Cambria Math"/>
                          </a:rPr>
                        </m:ctrlPr>
                      </m:sSubPr>
                      <m:e>
                        <m:r>
                          <a:rPr lang="en-US" i="1">
                            <a:latin typeface="Cambria Math"/>
                          </a:rPr>
                          <m:t>𝑗</m:t>
                        </m:r>
                      </m:e>
                      <m:sub>
                        <m:r>
                          <a:rPr lang="en-US" i="1">
                            <a:latin typeface="Cambria Math"/>
                          </a:rPr>
                          <m:t>𝑧</m:t>
                        </m:r>
                      </m:sub>
                    </m:sSub>
                    <m:r>
                      <a:rPr lang="ru-RU" i="1">
                        <a:latin typeface="Cambria Math"/>
                      </a:rPr>
                      <m:t>=</m:t>
                    </m:r>
                    <m:f>
                      <m:fPr>
                        <m:ctrlPr>
                          <a:rPr lang="en-US" i="1">
                            <a:latin typeface="Cambria Math"/>
                          </a:rPr>
                        </m:ctrlPr>
                      </m:fPr>
                      <m:num>
                        <m:r>
                          <a:rPr lang="en-US" i="1">
                            <a:latin typeface="Cambria Math"/>
                          </a:rPr>
                          <m:t>𝑐</m:t>
                        </m:r>
                      </m:num>
                      <m:den>
                        <m:r>
                          <a:rPr lang="ru-RU" i="1">
                            <a:latin typeface="Cambria Math"/>
                          </a:rPr>
                          <m:t>4</m:t>
                        </m:r>
                        <m:r>
                          <a:rPr lang="en-US" i="1">
                            <a:latin typeface="Cambria Math"/>
                          </a:rPr>
                          <m:t>𝜋</m:t>
                        </m:r>
                      </m:den>
                    </m:f>
                    <m:f>
                      <m:fPr>
                        <m:ctrlPr>
                          <a:rPr lang="en-US" i="1">
                            <a:latin typeface="Cambria Math"/>
                          </a:rPr>
                        </m:ctrlPr>
                      </m:fPr>
                      <m:num>
                        <m:r>
                          <a:rPr lang="en-US" i="1">
                            <a:latin typeface="Cambria Math"/>
                          </a:rPr>
                          <m:t>𝜕</m:t>
                        </m:r>
                        <m:sSub>
                          <m:sSubPr>
                            <m:ctrlPr>
                              <a:rPr lang="en-US" i="1">
                                <a:latin typeface="Cambria Math"/>
                              </a:rPr>
                            </m:ctrlPr>
                          </m:sSubPr>
                          <m:e>
                            <m:r>
                              <a:rPr lang="ru-RU" i="1">
                                <a:latin typeface="Cambria Math"/>
                              </a:rPr>
                              <m:t>h</m:t>
                            </m:r>
                          </m:e>
                          <m:sub>
                            <m:r>
                              <a:rPr lang="en-US" i="1">
                                <a:latin typeface="Cambria Math"/>
                              </a:rPr>
                              <m:t>𝑦</m:t>
                            </m:r>
                          </m:sub>
                        </m:sSub>
                      </m:num>
                      <m:den>
                        <m:r>
                          <a:rPr lang="en-US" i="1">
                            <a:latin typeface="Cambria Math"/>
                          </a:rPr>
                          <m:t>𝜕</m:t>
                        </m:r>
                        <m:r>
                          <a:rPr lang="en-US" i="1">
                            <a:latin typeface="Cambria Math"/>
                          </a:rPr>
                          <m:t>𝑥</m:t>
                        </m:r>
                      </m:den>
                    </m:f>
                    <m:r>
                      <a:rPr lang="ru-RU" i="1">
                        <a:latin typeface="Cambria Math"/>
                      </a:rPr>
                      <m:t>=</m:t>
                    </m:r>
                    <m:f>
                      <m:fPr>
                        <m:ctrlPr>
                          <a:rPr lang="en-US" i="1">
                            <a:latin typeface="Cambria Math"/>
                          </a:rPr>
                        </m:ctrlPr>
                      </m:fPr>
                      <m:num>
                        <m:r>
                          <a:rPr lang="en-US" i="1">
                            <a:latin typeface="Cambria Math"/>
                          </a:rPr>
                          <m:t>𝑐</m:t>
                        </m:r>
                      </m:num>
                      <m:den>
                        <m:r>
                          <a:rPr lang="ru-RU" i="1">
                            <a:latin typeface="Cambria Math"/>
                          </a:rPr>
                          <m:t>4</m:t>
                        </m:r>
                        <m:r>
                          <a:rPr lang="en-US" i="1">
                            <a:latin typeface="Cambria Math"/>
                          </a:rPr>
                          <m:t>𝜋</m:t>
                        </m:r>
                      </m:den>
                    </m:f>
                    <m:sSub>
                      <m:sSubPr>
                        <m:ctrlPr>
                          <a:rPr lang="en-US" i="1">
                            <a:latin typeface="Cambria Math"/>
                          </a:rPr>
                        </m:ctrlPr>
                      </m:sSubPr>
                      <m:e>
                        <m:f>
                          <m:fPr>
                            <m:ctrlPr>
                              <a:rPr lang="en-US" i="1">
                                <a:latin typeface="Cambria Math"/>
                              </a:rPr>
                            </m:ctrlPr>
                          </m:fPr>
                          <m:num>
                            <m:sSub>
                              <m:sSubPr>
                                <m:ctrlPr>
                                  <a:rPr lang="en-US" i="1">
                                    <a:latin typeface="Cambria Math"/>
                                  </a:rPr>
                                </m:ctrlPr>
                              </m:sSubPr>
                              <m:e>
                                <m:r>
                                  <a:rPr lang="en-US" i="1">
                                    <a:latin typeface="Cambria Math"/>
                                  </a:rPr>
                                  <m:t>𝐻</m:t>
                                </m:r>
                              </m:e>
                              <m:sub>
                                <m:r>
                                  <a:rPr lang="ru-RU" i="1">
                                    <a:latin typeface="Cambria Math"/>
                                  </a:rPr>
                                  <m:t>0</m:t>
                                </m:r>
                              </m:sub>
                            </m:sSub>
                          </m:num>
                          <m:den>
                            <m:sSub>
                              <m:sSubPr>
                                <m:ctrlPr>
                                  <a:rPr lang="en-US" i="1">
                                    <a:latin typeface="Cambria Math"/>
                                  </a:rPr>
                                </m:ctrlPr>
                              </m:sSubPr>
                              <m:e>
                                <m:r>
                                  <a:rPr lang="en-US" i="1">
                                    <a:latin typeface="Cambria Math"/>
                                  </a:rPr>
                                  <m:t>𝑐</m:t>
                                </m:r>
                              </m:e>
                              <m:sub>
                                <m:r>
                                  <a:rPr lang="en-US" i="1">
                                    <a:latin typeface="Cambria Math"/>
                                  </a:rPr>
                                  <m:t>𝑛</m:t>
                                </m:r>
                              </m:sub>
                            </m:sSub>
                          </m:den>
                        </m:f>
                        <m:d>
                          <m:dPr>
                            <m:ctrlPr>
                              <a:rPr lang="en-US" i="1">
                                <a:latin typeface="Cambria Math"/>
                              </a:rPr>
                            </m:ctrlPr>
                          </m:dPr>
                          <m:e>
                            <m:f>
                              <m:fPr>
                                <m:ctrlPr>
                                  <a:rPr lang="en-US" i="1">
                                    <a:latin typeface="Cambria Math"/>
                                  </a:rPr>
                                </m:ctrlPr>
                              </m:fPr>
                              <m:num>
                                <m:r>
                                  <a:rPr lang="en-US" i="1">
                                    <a:latin typeface="Cambria Math"/>
                                  </a:rPr>
                                  <m:t>𝜕</m:t>
                                </m:r>
                                <m:sSub>
                                  <m:sSubPr>
                                    <m:ctrlPr>
                                      <a:rPr lang="en-US" i="1">
                                        <a:latin typeface="Cambria Math"/>
                                      </a:rPr>
                                    </m:ctrlPr>
                                  </m:sSubPr>
                                  <m:e>
                                    <m:r>
                                      <a:rPr lang="en-US" i="1">
                                        <a:latin typeface="Cambria Math"/>
                                      </a:rPr>
                                      <m:t>𝑢</m:t>
                                    </m:r>
                                  </m:e>
                                  <m:sub>
                                    <m:r>
                                      <a:rPr lang="ru-RU" i="1">
                                        <a:latin typeface="Cambria Math"/>
                                      </a:rPr>
                                      <m:t>2</m:t>
                                    </m:r>
                                  </m:sub>
                                </m:sSub>
                              </m:num>
                              <m:den>
                                <m:r>
                                  <a:rPr lang="en-US" i="1">
                                    <a:latin typeface="Cambria Math"/>
                                  </a:rPr>
                                  <m:t>𝜕</m:t>
                                </m:r>
                                <m:r>
                                  <a:rPr lang="en-US" i="1">
                                    <a:latin typeface="Cambria Math"/>
                                  </a:rPr>
                                  <m:t>𝑥</m:t>
                                </m:r>
                              </m:den>
                            </m:f>
                            <m:r>
                              <a:rPr lang="ru-RU" i="1">
                                <a:latin typeface="Cambria Math"/>
                              </a:rPr>
                              <m:t>−</m:t>
                            </m:r>
                            <m:f>
                              <m:fPr>
                                <m:ctrlPr>
                                  <a:rPr lang="en-US" i="1">
                                    <a:latin typeface="Cambria Math"/>
                                  </a:rPr>
                                </m:ctrlPr>
                              </m:fPr>
                              <m:num>
                                <m:r>
                                  <a:rPr lang="en-US" i="1">
                                    <a:latin typeface="Cambria Math"/>
                                  </a:rPr>
                                  <m:t>𝜕</m:t>
                                </m:r>
                                <m:sSub>
                                  <m:sSubPr>
                                    <m:ctrlPr>
                                      <a:rPr lang="en-US" i="1">
                                        <a:latin typeface="Cambria Math"/>
                                      </a:rPr>
                                    </m:ctrlPr>
                                  </m:sSubPr>
                                  <m:e>
                                    <m:r>
                                      <a:rPr lang="en-US" i="1">
                                        <a:latin typeface="Cambria Math"/>
                                      </a:rPr>
                                      <m:t>𝑢</m:t>
                                    </m:r>
                                  </m:e>
                                  <m:sub>
                                    <m:r>
                                      <a:rPr lang="ru-RU" i="1">
                                        <a:latin typeface="Cambria Math"/>
                                      </a:rPr>
                                      <m:t>1</m:t>
                                    </m:r>
                                  </m:sub>
                                </m:sSub>
                              </m:num>
                              <m:den>
                                <m:r>
                                  <a:rPr lang="en-US" i="1">
                                    <a:latin typeface="Cambria Math"/>
                                  </a:rPr>
                                  <m:t>𝜕</m:t>
                                </m:r>
                                <m:r>
                                  <a:rPr lang="en-US" i="1">
                                    <a:latin typeface="Cambria Math"/>
                                  </a:rPr>
                                  <m:t>𝑥</m:t>
                                </m:r>
                              </m:den>
                            </m:f>
                          </m:e>
                        </m:d>
                        <m:r>
                          <a:rPr lang="ru-RU" i="1">
                            <a:latin typeface="Cambria Math"/>
                          </a:rPr>
                          <m:t>│</m:t>
                        </m:r>
                      </m:e>
                      <m:sub>
                        <m:r>
                          <a:rPr lang="en-US" i="1">
                            <a:latin typeface="Cambria Math"/>
                          </a:rPr>
                          <m:t>𝑥</m:t>
                        </m:r>
                        <m:r>
                          <a:rPr lang="ru-RU" i="1">
                            <a:latin typeface="Cambria Math"/>
                          </a:rPr>
                          <m:t>=0</m:t>
                        </m:r>
                      </m:sub>
                    </m:sSub>
                  </m:oMath>
                </a14:m>
                <a:endParaRPr lang="en-US" dirty="0" smtClean="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cstate="print"/>
                <a:stretch>
                  <a:fillRect/>
                </a:stretch>
              </a:blipFill>
            </p:spPr>
            <p:txBody>
              <a:bodyPr/>
              <a:lstStyle/>
              <a:p>
                <a:r>
                  <a:rPr lang="en-US" dirty="0">
                    <a:noFill/>
                  </a:rPr>
                  <a:t> </a:t>
                </a:r>
              </a:p>
            </p:txBody>
          </p:sp>
        </mc:Fallback>
      </mc:AlternateContent>
      <p:sp>
        <p:nvSpPr>
          <p:cNvPr id="8" name="Date Placeholder 7"/>
          <p:cNvSpPr>
            <a:spLocks noGrp="1"/>
          </p:cNvSpPr>
          <p:nvPr>
            <p:ph type="dt" sz="half" idx="10"/>
          </p:nvPr>
        </p:nvSpPr>
        <p:spPr/>
        <p:txBody>
          <a:bodyPr/>
          <a:lstStyle/>
          <a:p>
            <a:fld id="{FF6BDC07-CF65-4DCA-AB71-47A2912EBB3D}" type="datetime1">
              <a:rPr lang="en-US" smtClean="0"/>
              <a:pPr/>
              <a:t>9/19/2013</a:t>
            </a:fld>
            <a:endParaRPr lang="en-US"/>
          </a:p>
        </p:txBody>
      </p:sp>
      <p:sp>
        <p:nvSpPr>
          <p:cNvPr id="9" name="Slide Number Placeholder 8"/>
          <p:cNvSpPr>
            <a:spLocks noGrp="1"/>
          </p:cNvSpPr>
          <p:nvPr>
            <p:ph type="sldNum" sz="quarter" idx="12"/>
          </p:nvPr>
        </p:nvSpPr>
        <p:spPr/>
        <p:txBody>
          <a:bodyPr>
            <a:normAutofit/>
          </a:bodyPr>
          <a:lstStyle/>
          <a:p>
            <a:fld id="{B6F15528-21DE-4FAA-801E-634DDDAF4B2B}" type="slidenum">
              <a:rPr lang="en-US" smtClean="0"/>
              <a:pPr/>
              <a:t>12</a:t>
            </a:fld>
            <a:endParaRPr lang="en-US"/>
          </a:p>
        </p:txBody>
      </p:sp>
      <p:sp>
        <p:nvSpPr>
          <p:cNvPr id="4" name="Right Arrow 3"/>
          <p:cNvSpPr/>
          <p:nvPr/>
        </p:nvSpPr>
        <p:spPr>
          <a:xfrm>
            <a:off x="6172200" y="2438400"/>
            <a:ext cx="5334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345103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latin typeface="Times New Roman" pitchFamily="18" charset="0"/>
                <a:cs typeface="Times New Roman" pitchFamily="18" charset="0"/>
              </a:rPr>
              <a:t>A wave beam in the crust of a neutron star</a:t>
            </a:r>
            <a:endParaRPr lang="en-US" sz="3200" dirty="0"/>
          </a:p>
        </p:txBody>
      </p:sp>
      <p:sp>
        <p:nvSpPr>
          <p:cNvPr id="13" name="Date Placeholder 12"/>
          <p:cNvSpPr>
            <a:spLocks noGrp="1"/>
          </p:cNvSpPr>
          <p:nvPr>
            <p:ph type="dt" sz="half" idx="10"/>
          </p:nvPr>
        </p:nvSpPr>
        <p:spPr/>
        <p:txBody>
          <a:bodyPr/>
          <a:lstStyle/>
          <a:p>
            <a:fld id="{5E1ECBBB-546F-483E-9184-DFDCD86459EB}" type="datetime1">
              <a:rPr lang="en-US" smtClean="0"/>
              <a:pPr/>
              <a:t>9/19/2013</a:t>
            </a:fld>
            <a:endParaRPr lang="en-US"/>
          </a:p>
        </p:txBody>
      </p:sp>
      <p:sp>
        <p:nvSpPr>
          <p:cNvPr id="14" name="Slide Number Placeholder 13"/>
          <p:cNvSpPr>
            <a:spLocks noGrp="1"/>
          </p:cNvSpPr>
          <p:nvPr>
            <p:ph type="sldNum" sz="quarter" idx="12"/>
          </p:nvPr>
        </p:nvSpPr>
        <p:spPr/>
        <p:txBody>
          <a:bodyPr>
            <a:normAutofit/>
          </a:bodyPr>
          <a:lstStyle/>
          <a:p>
            <a:fld id="{B6F15528-21DE-4FAA-801E-634DDDAF4B2B}" type="slidenum">
              <a:rPr lang="en-US" smtClean="0"/>
              <a:pPr/>
              <a:t>13</a:t>
            </a:fld>
            <a:endParaRPr lang="en-US"/>
          </a:p>
        </p:txBody>
      </p:sp>
      <mc:AlternateContent xmlns:mc="http://schemas.openxmlformats.org/markup-compatibility/2006" xmlns:a14="http://schemas.microsoft.com/office/drawing/2010/main">
        <mc:Choice Requires="a14">
          <p:sp>
            <p:nvSpPr>
              <p:cNvPr id="5" name="Rectangle 4"/>
              <p:cNvSpPr/>
              <p:nvPr/>
            </p:nvSpPr>
            <p:spPr>
              <a:xfrm>
                <a:off x="457201" y="1295400"/>
                <a:ext cx="7848600" cy="146764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a:rPr>
                          </m:ctrlPr>
                        </m:fPr>
                        <m:num>
                          <m:r>
                            <a:rPr lang="en-US" i="1">
                              <a:latin typeface="Cambria Math"/>
                            </a:rPr>
                            <m:t>𝜕</m:t>
                          </m:r>
                          <m:sSub>
                            <m:sSubPr>
                              <m:ctrlPr>
                                <a:rPr lang="en-US" i="1">
                                  <a:latin typeface="Cambria Math"/>
                                </a:rPr>
                              </m:ctrlPr>
                            </m:sSubPr>
                            <m:e>
                              <m:r>
                                <a:rPr lang="en-US" i="1">
                                  <a:latin typeface="Cambria Math"/>
                                </a:rPr>
                                <m:t>𝑢</m:t>
                              </m:r>
                            </m:e>
                            <m:sub>
                              <m:r>
                                <a:rPr lang="ru-RU" i="1">
                                  <a:latin typeface="Cambria Math"/>
                                </a:rPr>
                                <m:t>1,2</m:t>
                              </m:r>
                            </m:sub>
                          </m:sSub>
                        </m:num>
                        <m:den>
                          <m:r>
                            <a:rPr lang="en-US" i="1">
                              <a:latin typeface="Cambria Math"/>
                            </a:rPr>
                            <m:t>𝜕</m:t>
                          </m:r>
                          <m:r>
                            <a:rPr lang="en-US" i="1">
                              <a:latin typeface="Cambria Math"/>
                            </a:rPr>
                            <m:t>𝑥</m:t>
                          </m:r>
                        </m:den>
                      </m:f>
                      <m:sSub>
                        <m:sSubPr>
                          <m:ctrlPr>
                            <a:rPr lang="en-US" i="1">
                              <a:latin typeface="Cambria Math"/>
                            </a:rPr>
                          </m:ctrlPr>
                        </m:sSubPr>
                        <m:e>
                          <m:r>
                            <a:rPr lang="ru-RU" i="1">
                              <a:latin typeface="Cambria Math"/>
                            </a:rPr>
                            <m:t>│</m:t>
                          </m:r>
                        </m:e>
                        <m:sub>
                          <m:r>
                            <a:rPr lang="en-US" i="1">
                              <a:latin typeface="Cambria Math"/>
                            </a:rPr>
                            <m:t>𝑥</m:t>
                          </m:r>
                          <m:r>
                            <a:rPr lang="ru-RU" i="1">
                              <a:latin typeface="Cambria Math"/>
                            </a:rPr>
                            <m:t>=0</m:t>
                          </m:r>
                        </m:sub>
                      </m:sSub>
                      <m:r>
                        <a:rPr lang="ru-RU" i="1">
                          <a:latin typeface="Cambria Math"/>
                        </a:rPr>
                        <m:t>=∓</m:t>
                      </m:r>
                      <m:f>
                        <m:fPr>
                          <m:ctrlPr>
                            <a:rPr lang="en-US" i="1">
                              <a:latin typeface="Cambria Math"/>
                            </a:rPr>
                          </m:ctrlPr>
                        </m:fPr>
                        <m:num>
                          <m:r>
                            <a:rPr lang="en-US" i="1">
                              <a:latin typeface="Cambria Math"/>
                            </a:rPr>
                            <m:t>𝑖</m:t>
                          </m:r>
                          <m:r>
                            <a:rPr lang="en-US" i="1">
                              <a:latin typeface="Cambria Math"/>
                            </a:rPr>
                            <m:t>𝜔</m:t>
                          </m:r>
                          <m:r>
                            <a:rPr lang="en-US" i="1">
                              <a:latin typeface="Cambria Math"/>
                            </a:rPr>
                            <m:t>𝑏</m:t>
                          </m:r>
                          <m:r>
                            <a:rPr lang="en-US" i="1">
                              <a:latin typeface="Cambria Math"/>
                            </a:rPr>
                            <m:t>𝛷</m:t>
                          </m:r>
                          <m:d>
                            <m:dPr>
                              <m:ctrlPr>
                                <a:rPr lang="en-US" i="1">
                                  <a:latin typeface="Cambria Math"/>
                                </a:rPr>
                              </m:ctrlPr>
                            </m:dPr>
                            <m:e>
                              <m:f>
                                <m:fPr>
                                  <m:type m:val="lin"/>
                                  <m:ctrlPr>
                                    <a:rPr lang="en-US" i="1">
                                      <a:latin typeface="Cambria Math"/>
                                    </a:rPr>
                                  </m:ctrlPr>
                                </m:fPr>
                                <m:num>
                                  <m:r>
                                    <a:rPr lang="en-US" i="1">
                                      <a:latin typeface="Cambria Math"/>
                                    </a:rPr>
                                    <m:t>𝑙</m:t>
                                  </m:r>
                                </m:num>
                                <m:den>
                                  <m:sSub>
                                    <m:sSubPr>
                                      <m:ctrlPr>
                                        <a:rPr lang="en-US" i="1">
                                          <a:latin typeface="Cambria Math"/>
                                        </a:rPr>
                                      </m:ctrlPr>
                                    </m:sSubPr>
                                    <m:e>
                                      <m:r>
                                        <a:rPr lang="en-US" i="1">
                                          <a:latin typeface="Cambria Math"/>
                                        </a:rPr>
                                        <m:t>𝑐</m:t>
                                      </m:r>
                                    </m:e>
                                    <m:sub>
                                      <m:r>
                                        <a:rPr lang="en-US" i="1">
                                          <a:latin typeface="Cambria Math"/>
                                        </a:rPr>
                                        <m:t>𝑛</m:t>
                                      </m:r>
                                    </m:sub>
                                  </m:sSub>
                                </m:den>
                              </m:f>
                            </m:e>
                          </m:d>
                        </m:num>
                        <m:den>
                          <m:r>
                            <a:rPr lang="ru-RU" i="1">
                              <a:latin typeface="Cambria Math"/>
                            </a:rPr>
                            <m:t>2</m:t>
                          </m:r>
                          <m:sSub>
                            <m:sSubPr>
                              <m:ctrlPr>
                                <a:rPr lang="en-US" i="1">
                                  <a:latin typeface="Cambria Math"/>
                                </a:rPr>
                              </m:ctrlPr>
                            </m:sSubPr>
                            <m:e>
                              <m:r>
                                <a:rPr lang="en-US" i="1">
                                  <a:latin typeface="Cambria Math"/>
                                </a:rPr>
                                <m:t>𝑐</m:t>
                              </m:r>
                            </m:e>
                            <m:sub>
                              <m:r>
                                <a:rPr lang="en-US" i="1">
                                  <a:latin typeface="Cambria Math"/>
                                </a:rPr>
                                <m:t>𝑛</m:t>
                              </m:r>
                            </m:sub>
                          </m:sSub>
                          <m:r>
                            <a:rPr lang="en-US" i="1">
                              <a:latin typeface="Cambria Math"/>
                            </a:rPr>
                            <m:t>𝑓</m:t>
                          </m:r>
                          <m:d>
                            <m:dPr>
                              <m:ctrlPr>
                                <a:rPr lang="en-US" i="1">
                                  <a:latin typeface="Cambria Math"/>
                                </a:rPr>
                              </m:ctrlPr>
                            </m:dPr>
                            <m:e>
                              <m:f>
                                <m:fPr>
                                  <m:type m:val="lin"/>
                                  <m:ctrlPr>
                                    <a:rPr lang="en-US" i="1">
                                      <a:latin typeface="Cambria Math"/>
                                    </a:rPr>
                                  </m:ctrlPr>
                                </m:fPr>
                                <m:num>
                                  <m:r>
                                    <a:rPr lang="en-US" i="1">
                                      <a:latin typeface="Cambria Math"/>
                                    </a:rPr>
                                    <m:t>𝑙</m:t>
                                  </m:r>
                                </m:num>
                                <m:den>
                                  <m:sSub>
                                    <m:sSubPr>
                                      <m:ctrlPr>
                                        <a:rPr lang="en-US" i="1">
                                          <a:latin typeface="Cambria Math"/>
                                        </a:rPr>
                                      </m:ctrlPr>
                                    </m:sSubPr>
                                    <m:e>
                                      <m:r>
                                        <a:rPr lang="en-US" i="1">
                                          <a:latin typeface="Cambria Math"/>
                                        </a:rPr>
                                        <m:t>𝑐</m:t>
                                      </m:r>
                                    </m:e>
                                    <m:sub>
                                      <m:r>
                                        <a:rPr lang="en-US" i="1">
                                          <a:latin typeface="Cambria Math"/>
                                        </a:rPr>
                                        <m:t>𝑛</m:t>
                                      </m:r>
                                    </m:sub>
                                  </m:sSub>
                                </m:den>
                              </m:f>
                            </m:e>
                          </m:d>
                        </m:den>
                      </m:f>
                    </m:oMath>
                  </m:oMathPara>
                </a14:m>
                <a:endParaRPr lang="en-US" i="1" dirty="0" smtClean="0"/>
              </a:p>
              <a:p>
                <a14:m>
                  <m:oMath xmlns:m="http://schemas.openxmlformats.org/officeDocument/2006/math">
                    <m:r>
                      <a:rPr lang="en-US" i="1">
                        <a:latin typeface="Cambria Math"/>
                      </a:rPr>
                      <m:t>𝑒𝑥𝑝</m:t>
                    </m:r>
                    <m:d>
                      <m:dPr>
                        <m:begChr m:val="{"/>
                        <m:endChr m:val="}"/>
                        <m:ctrlPr>
                          <a:rPr lang="en-US" i="1">
                            <a:latin typeface="Cambria Math"/>
                          </a:rPr>
                        </m:ctrlPr>
                      </m:dPr>
                      <m:e>
                        <m:r>
                          <a:rPr lang="ru-RU" i="1">
                            <a:latin typeface="Cambria Math"/>
                          </a:rPr>
                          <m:t>−</m:t>
                        </m:r>
                        <m:f>
                          <m:fPr>
                            <m:ctrlPr>
                              <a:rPr lang="en-US" i="1">
                                <a:latin typeface="Cambria Math"/>
                              </a:rPr>
                            </m:ctrlPr>
                          </m:fPr>
                          <m:num>
                            <m:sSup>
                              <m:sSupPr>
                                <m:ctrlPr>
                                  <a:rPr lang="en-US" i="1">
                                    <a:latin typeface="Cambria Math"/>
                                  </a:rPr>
                                </m:ctrlPr>
                              </m:sSupPr>
                              <m:e>
                                <m:r>
                                  <a:rPr lang="en-US" i="1">
                                    <a:latin typeface="Cambria Math"/>
                                  </a:rPr>
                                  <m:t>𝑟</m:t>
                                </m:r>
                              </m:e>
                              <m:sup>
                                <m:r>
                                  <a:rPr lang="ru-RU" i="1">
                                    <a:latin typeface="Cambria Math"/>
                                  </a:rPr>
                                  <m:t>2</m:t>
                                </m:r>
                              </m:sup>
                            </m:sSup>
                          </m:num>
                          <m:den>
                            <m:r>
                              <a:rPr lang="ru-RU" i="1">
                                <a:latin typeface="Cambria Math"/>
                              </a:rPr>
                              <m:t>2</m:t>
                            </m:r>
                            <m:sSubSup>
                              <m:sSubSupPr>
                                <m:ctrlPr>
                                  <a:rPr lang="en-US" i="1">
                                    <a:latin typeface="Cambria Math"/>
                                  </a:rPr>
                                </m:ctrlPr>
                              </m:sSubSupPr>
                              <m:e>
                                <m:r>
                                  <a:rPr lang="en-US" i="1">
                                    <a:latin typeface="Cambria Math"/>
                                  </a:rPr>
                                  <m:t>𝑟</m:t>
                                </m:r>
                              </m:e>
                              <m:sub>
                                <m:r>
                                  <a:rPr lang="ru-RU" i="1">
                                    <a:latin typeface="Cambria Math"/>
                                  </a:rPr>
                                  <m:t>0</m:t>
                                </m:r>
                              </m:sub>
                              <m:sup>
                                <m:r>
                                  <a:rPr lang="ru-RU" i="1">
                                    <a:latin typeface="Cambria Math"/>
                                  </a:rPr>
                                  <m:t>2</m:t>
                                </m:r>
                              </m:sup>
                            </m:sSubSup>
                            <m:sSup>
                              <m:sSupPr>
                                <m:ctrlPr>
                                  <a:rPr lang="en-US" i="1">
                                    <a:latin typeface="Cambria Math"/>
                                  </a:rPr>
                                </m:ctrlPr>
                              </m:sSupPr>
                              <m:e>
                                <m:r>
                                  <a:rPr lang="en-US" i="1">
                                    <a:latin typeface="Cambria Math"/>
                                  </a:rPr>
                                  <m:t>𝑓</m:t>
                                </m:r>
                              </m:e>
                              <m:sup>
                                <m:r>
                                  <a:rPr lang="ru-RU" i="1">
                                    <a:latin typeface="Cambria Math"/>
                                  </a:rPr>
                                  <m:t>2</m:t>
                                </m:r>
                              </m:sup>
                            </m:sSup>
                            <m:d>
                              <m:dPr>
                                <m:ctrlPr>
                                  <a:rPr lang="en-US" i="1">
                                    <a:latin typeface="Cambria Math"/>
                                  </a:rPr>
                                </m:ctrlPr>
                              </m:dPr>
                              <m:e>
                                <m:f>
                                  <m:fPr>
                                    <m:type m:val="lin"/>
                                    <m:ctrlPr>
                                      <a:rPr lang="en-US" i="1">
                                        <a:latin typeface="Cambria Math"/>
                                      </a:rPr>
                                    </m:ctrlPr>
                                  </m:fPr>
                                  <m:num>
                                    <m:r>
                                      <a:rPr lang="en-US" i="1">
                                        <a:latin typeface="Cambria Math"/>
                                      </a:rPr>
                                      <m:t>𝑙</m:t>
                                    </m:r>
                                  </m:num>
                                  <m:den>
                                    <m:sSub>
                                      <m:sSubPr>
                                        <m:ctrlPr>
                                          <a:rPr lang="en-US" i="1">
                                            <a:latin typeface="Cambria Math"/>
                                          </a:rPr>
                                        </m:ctrlPr>
                                      </m:sSubPr>
                                      <m:e>
                                        <m:r>
                                          <a:rPr lang="en-US" i="1">
                                            <a:latin typeface="Cambria Math"/>
                                          </a:rPr>
                                          <m:t>𝑐</m:t>
                                        </m:r>
                                      </m:e>
                                      <m:sub>
                                        <m:r>
                                          <a:rPr lang="en-US" i="1">
                                            <a:latin typeface="Cambria Math"/>
                                          </a:rPr>
                                          <m:t>𝑛</m:t>
                                        </m:r>
                                      </m:sub>
                                    </m:sSub>
                                  </m:den>
                                </m:f>
                              </m:e>
                            </m:d>
                          </m:den>
                        </m:f>
                        <m:r>
                          <a:rPr lang="ru-RU" i="1">
                            <a:latin typeface="Cambria Math"/>
                          </a:rPr>
                          <m:t>+</m:t>
                        </m:r>
                        <m:r>
                          <a:rPr lang="en-US" i="1">
                            <a:latin typeface="Cambria Math"/>
                          </a:rPr>
                          <m:t>𝑖</m:t>
                        </m:r>
                        <m:r>
                          <a:rPr lang="en-US" i="1">
                            <a:latin typeface="Cambria Math"/>
                          </a:rPr>
                          <m:t>𝜔</m:t>
                        </m:r>
                        <m:d>
                          <m:dPr>
                            <m:ctrlPr>
                              <a:rPr lang="en-US" i="1">
                                <a:latin typeface="Cambria Math"/>
                              </a:rPr>
                            </m:ctrlPr>
                          </m:dPr>
                          <m:e>
                            <m:f>
                              <m:fPr>
                                <m:ctrlPr>
                                  <a:rPr lang="en-US" i="1">
                                    <a:latin typeface="Cambria Math"/>
                                  </a:rPr>
                                </m:ctrlPr>
                              </m:fPr>
                              <m:num>
                                <m:r>
                                  <a:rPr lang="en-US" i="1">
                                    <a:latin typeface="Cambria Math"/>
                                  </a:rPr>
                                  <m:t>𝑙</m:t>
                                </m:r>
                              </m:num>
                              <m:den>
                                <m:sSub>
                                  <m:sSubPr>
                                    <m:ctrlPr>
                                      <a:rPr lang="en-US" i="1">
                                        <a:latin typeface="Cambria Math"/>
                                      </a:rPr>
                                    </m:ctrlPr>
                                  </m:sSubPr>
                                  <m:e>
                                    <m:r>
                                      <a:rPr lang="en-US" i="1">
                                        <a:latin typeface="Cambria Math"/>
                                      </a:rPr>
                                      <m:t>𝑐</m:t>
                                    </m:r>
                                  </m:e>
                                  <m:sub>
                                    <m:r>
                                      <a:rPr lang="en-US" i="1">
                                        <a:latin typeface="Cambria Math"/>
                                      </a:rPr>
                                      <m:t>𝑛</m:t>
                                    </m:r>
                                  </m:sub>
                                </m:sSub>
                              </m:den>
                            </m:f>
                            <m:r>
                              <a:rPr lang="ru-RU" i="1">
                                <a:latin typeface="Cambria Math"/>
                              </a:rPr>
                              <m:t>−</m:t>
                            </m:r>
                            <m:r>
                              <a:rPr lang="en-US" i="1">
                                <a:latin typeface="Cambria Math"/>
                              </a:rPr>
                              <m:t>𝑡</m:t>
                            </m:r>
                          </m:e>
                        </m:d>
                        <m:r>
                          <a:rPr lang="ru-RU" i="1">
                            <a:latin typeface="Cambria Math"/>
                          </a:rPr>
                          <m:t>−</m:t>
                        </m:r>
                        <m:sSup>
                          <m:sSupPr>
                            <m:ctrlPr>
                              <a:rPr lang="en-US" i="1">
                                <a:latin typeface="Cambria Math"/>
                              </a:rPr>
                            </m:ctrlPr>
                          </m:sSupPr>
                          <m:e>
                            <m:r>
                              <a:rPr lang="en-US" i="1">
                                <a:latin typeface="Cambria Math"/>
                              </a:rPr>
                              <m:t>𝜔</m:t>
                            </m:r>
                          </m:e>
                          <m:sup>
                            <m:r>
                              <a:rPr lang="ru-RU" i="1">
                                <a:latin typeface="Cambria Math"/>
                              </a:rPr>
                              <m:t>2</m:t>
                            </m:r>
                          </m:sup>
                        </m:sSup>
                        <m:nary>
                          <m:naryPr>
                            <m:limLoc m:val="undOvr"/>
                            <m:ctrlPr>
                              <a:rPr lang="en-US" i="1">
                                <a:latin typeface="Cambria Math"/>
                              </a:rPr>
                            </m:ctrlPr>
                          </m:naryPr>
                          <m:sub>
                            <m:r>
                              <a:rPr lang="ru-RU" i="1">
                                <a:latin typeface="Cambria Math"/>
                              </a:rPr>
                              <m:t>0</m:t>
                            </m:r>
                          </m:sub>
                          <m:sup>
                            <m:r>
                              <a:rPr lang="en-US" i="1">
                                <a:latin typeface="Cambria Math"/>
                              </a:rPr>
                              <m:t>𝑙</m:t>
                            </m:r>
                          </m:sup>
                          <m:e>
                            <m:f>
                              <m:fPr>
                                <m:ctrlPr>
                                  <a:rPr lang="en-US" i="1">
                                    <a:latin typeface="Cambria Math"/>
                                  </a:rPr>
                                </m:ctrlPr>
                              </m:fPr>
                              <m:num>
                                <m:r>
                                  <a:rPr lang="en-US" i="1">
                                    <a:latin typeface="Cambria Math"/>
                                  </a:rPr>
                                  <m:t>𝜇</m:t>
                                </m:r>
                              </m:num>
                              <m:den>
                                <m:sSub>
                                  <m:sSubPr>
                                    <m:ctrlPr>
                                      <a:rPr lang="en-US" i="1">
                                        <a:latin typeface="Cambria Math"/>
                                      </a:rPr>
                                    </m:ctrlPr>
                                  </m:sSubPr>
                                  <m:e>
                                    <m:r>
                                      <a:rPr lang="en-US" i="1">
                                        <a:latin typeface="Cambria Math"/>
                                      </a:rPr>
                                      <m:t>𝑐</m:t>
                                    </m:r>
                                  </m:e>
                                  <m:sub>
                                    <m:r>
                                      <a:rPr lang="en-US" i="1">
                                        <a:latin typeface="Cambria Math"/>
                                      </a:rPr>
                                      <m:t>𝑛</m:t>
                                    </m:r>
                                  </m:sub>
                                </m:sSub>
                              </m:den>
                            </m:f>
                            <m:r>
                              <a:rPr lang="en-US" i="1">
                                <a:latin typeface="Cambria Math"/>
                              </a:rPr>
                              <m:t>𝑑𝑥</m:t>
                            </m:r>
                            <m:r>
                              <a:rPr lang="ru-RU" i="1">
                                <a:latin typeface="Cambria Math"/>
                              </a:rPr>
                              <m:t>+</m:t>
                            </m:r>
                          </m:e>
                        </m:nary>
                        <m:r>
                          <a:rPr lang="en-US" i="1">
                            <a:latin typeface="Cambria Math"/>
                          </a:rPr>
                          <m:t>𝑖</m:t>
                        </m:r>
                        <m:d>
                          <m:dPr>
                            <m:ctrlPr>
                              <a:rPr lang="en-US" i="1">
                                <a:latin typeface="Cambria Math"/>
                              </a:rPr>
                            </m:ctrlPr>
                          </m:dPr>
                          <m:e>
                            <m:r>
                              <a:rPr lang="en-US" i="1">
                                <a:latin typeface="Cambria Math"/>
                              </a:rPr>
                              <m:t>𝜎</m:t>
                            </m:r>
                            <m:d>
                              <m:dPr>
                                <m:ctrlPr>
                                  <a:rPr lang="en-US" i="1">
                                    <a:latin typeface="Cambria Math"/>
                                  </a:rPr>
                                </m:ctrlPr>
                              </m:dPr>
                              <m:e>
                                <m:f>
                                  <m:fPr>
                                    <m:type m:val="lin"/>
                                    <m:ctrlPr>
                                      <a:rPr lang="en-US" i="1">
                                        <a:latin typeface="Cambria Math"/>
                                      </a:rPr>
                                    </m:ctrlPr>
                                  </m:fPr>
                                  <m:num>
                                    <m:r>
                                      <a:rPr lang="en-US" i="1">
                                        <a:latin typeface="Cambria Math"/>
                                      </a:rPr>
                                      <m:t>𝑙</m:t>
                                    </m:r>
                                  </m:num>
                                  <m:den>
                                    <m:sSub>
                                      <m:sSubPr>
                                        <m:ctrlPr>
                                          <a:rPr lang="en-US" i="1">
                                            <a:latin typeface="Cambria Math"/>
                                          </a:rPr>
                                        </m:ctrlPr>
                                      </m:sSubPr>
                                      <m:e>
                                        <m:r>
                                          <a:rPr lang="en-US" i="1">
                                            <a:latin typeface="Cambria Math"/>
                                          </a:rPr>
                                          <m:t>𝑐</m:t>
                                        </m:r>
                                      </m:e>
                                      <m:sub>
                                        <m:r>
                                          <a:rPr lang="en-US" i="1">
                                            <a:latin typeface="Cambria Math"/>
                                          </a:rPr>
                                          <m:t>𝑛</m:t>
                                        </m:r>
                                      </m:sub>
                                    </m:sSub>
                                  </m:den>
                                </m:f>
                              </m:e>
                            </m:d>
                            <m:r>
                              <a:rPr lang="ru-RU" i="1">
                                <a:latin typeface="Cambria Math"/>
                              </a:rPr>
                              <m:t>+</m:t>
                            </m:r>
                            <m:f>
                              <m:fPr>
                                <m:ctrlPr>
                                  <a:rPr lang="en-US" i="1">
                                    <a:latin typeface="Cambria Math"/>
                                  </a:rPr>
                                </m:ctrlPr>
                              </m:fPr>
                              <m:num>
                                <m:sSup>
                                  <m:sSupPr>
                                    <m:ctrlPr>
                                      <a:rPr lang="en-US" i="1">
                                        <a:latin typeface="Cambria Math"/>
                                      </a:rPr>
                                    </m:ctrlPr>
                                  </m:sSupPr>
                                  <m:e>
                                    <m:r>
                                      <a:rPr lang="en-US" i="1">
                                        <a:latin typeface="Cambria Math"/>
                                      </a:rPr>
                                      <m:t>𝑟</m:t>
                                    </m:r>
                                  </m:e>
                                  <m:sup>
                                    <m:r>
                                      <a:rPr lang="ru-RU" i="1">
                                        <a:latin typeface="Cambria Math"/>
                                      </a:rPr>
                                      <m:t>2</m:t>
                                    </m:r>
                                  </m:sup>
                                </m:sSup>
                              </m:num>
                              <m:den>
                                <m:r>
                                  <a:rPr lang="ru-RU" i="1">
                                    <a:latin typeface="Cambria Math"/>
                                  </a:rPr>
                                  <m:t>2</m:t>
                                </m:r>
                                <m:r>
                                  <a:rPr lang="en-US" i="1">
                                    <a:latin typeface="Cambria Math"/>
                                  </a:rPr>
                                  <m:t>𝑄</m:t>
                                </m:r>
                                <m:d>
                                  <m:dPr>
                                    <m:ctrlPr>
                                      <a:rPr lang="en-US" i="1">
                                        <a:latin typeface="Cambria Math"/>
                                      </a:rPr>
                                    </m:ctrlPr>
                                  </m:dPr>
                                  <m:e>
                                    <m:f>
                                      <m:fPr>
                                        <m:type m:val="lin"/>
                                        <m:ctrlPr>
                                          <a:rPr lang="en-US" i="1">
                                            <a:latin typeface="Cambria Math"/>
                                          </a:rPr>
                                        </m:ctrlPr>
                                      </m:fPr>
                                      <m:num>
                                        <m:r>
                                          <a:rPr lang="en-US" i="1">
                                            <a:latin typeface="Cambria Math"/>
                                          </a:rPr>
                                          <m:t>𝑙</m:t>
                                        </m:r>
                                      </m:num>
                                      <m:den>
                                        <m:sSub>
                                          <m:sSubPr>
                                            <m:ctrlPr>
                                              <a:rPr lang="en-US" i="1">
                                                <a:latin typeface="Cambria Math"/>
                                              </a:rPr>
                                            </m:ctrlPr>
                                          </m:sSubPr>
                                          <m:e>
                                            <m:r>
                                              <a:rPr lang="en-US" i="1">
                                                <a:latin typeface="Cambria Math"/>
                                              </a:rPr>
                                              <m:t>𝑐</m:t>
                                            </m:r>
                                          </m:e>
                                          <m:sub>
                                            <m:r>
                                              <a:rPr lang="en-US" i="1">
                                                <a:latin typeface="Cambria Math"/>
                                              </a:rPr>
                                              <m:t>𝑛</m:t>
                                            </m:r>
                                          </m:sub>
                                        </m:sSub>
                                      </m:den>
                                    </m:f>
                                  </m:e>
                                </m:d>
                              </m:den>
                            </m:f>
                          </m:e>
                        </m:d>
                      </m:e>
                    </m:d>
                    <m:r>
                      <a:rPr lang="ru-RU" i="1">
                        <a:latin typeface="Cambria Math"/>
                      </a:rPr>
                      <m:t>+</m:t>
                    </m:r>
                  </m:oMath>
                </a14:m>
                <a:r>
                  <a:rPr lang="en-US" dirty="0" smtClean="0"/>
                  <a:t>c.c</a:t>
                </a:r>
              </a:p>
              <a:p>
                <a:endParaRPr lang="en-US" dirty="0"/>
              </a:p>
            </p:txBody>
          </p:sp>
        </mc:Choice>
        <mc:Fallback xmlns="">
          <p:sp>
            <p:nvSpPr>
              <p:cNvPr id="5" name="Rectangle 4"/>
              <p:cNvSpPr>
                <a:spLocks noRot="1" noChangeAspect="1" noMove="1" noResize="1" noEditPoints="1" noAdjustHandles="1" noChangeArrowheads="1" noChangeShapeType="1" noTextEdit="1"/>
              </p:cNvSpPr>
              <p:nvPr/>
            </p:nvSpPr>
            <p:spPr>
              <a:xfrm>
                <a:off x="457201" y="1295400"/>
                <a:ext cx="7848600" cy="1467646"/>
              </a:xfrm>
              <a:prstGeom prst="rect">
                <a:avLst/>
              </a:prstGeom>
              <a:blipFill rotWithShape="1">
                <a:blip r:embed="rId2" cstate="print"/>
                <a:stretch>
                  <a:fillRect/>
                </a:stretch>
              </a:blipFill>
            </p:spPr>
            <p:txBody>
              <a:bodyPr/>
              <a:lstStyle/>
              <a:p>
                <a:r>
                  <a:rPr lang="en-US">
                    <a:noFill/>
                  </a:rPr>
                  <a:t> </a:t>
                </a:r>
              </a:p>
            </p:txBody>
          </p:sp>
        </mc:Fallback>
      </mc:AlternateContent>
      <p:sp>
        <p:nvSpPr>
          <p:cNvPr id="6" name="Multiply 5"/>
          <p:cNvSpPr/>
          <p:nvPr/>
        </p:nvSpPr>
        <p:spPr>
          <a:xfrm>
            <a:off x="5715000" y="1600200"/>
            <a:ext cx="152400" cy="152400"/>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8" name="Rectangle 7"/>
              <p:cNvSpPr/>
              <p:nvPr/>
            </p:nvSpPr>
            <p:spPr>
              <a:xfrm>
                <a:off x="457201" y="2714399"/>
                <a:ext cx="7543799" cy="139095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a:rPr>
                          </m:ctrlPr>
                        </m:sSubPr>
                        <m:e>
                          <m:r>
                            <a:rPr lang="en-US" i="1">
                              <a:latin typeface="Cambria Math"/>
                            </a:rPr>
                            <m:t>𝑗</m:t>
                          </m:r>
                        </m:e>
                        <m:sub>
                          <m:r>
                            <a:rPr lang="en-US" i="1">
                              <a:latin typeface="Cambria Math"/>
                            </a:rPr>
                            <m:t>𝑧</m:t>
                          </m:r>
                        </m:sub>
                      </m:sSub>
                      <m:d>
                        <m:dPr>
                          <m:ctrlPr>
                            <a:rPr lang="en-US" i="1">
                              <a:latin typeface="Cambria Math"/>
                            </a:rPr>
                          </m:ctrlPr>
                        </m:dPr>
                        <m:e>
                          <m:r>
                            <a:rPr lang="en-US" i="1">
                              <a:latin typeface="Cambria Math"/>
                            </a:rPr>
                            <m:t>𝑟</m:t>
                          </m:r>
                          <m:r>
                            <a:rPr lang="ru-RU" i="1">
                              <a:latin typeface="Cambria Math"/>
                            </a:rPr>
                            <m:t>,</m:t>
                          </m:r>
                          <m:r>
                            <a:rPr lang="en-US" i="1">
                              <a:latin typeface="Cambria Math"/>
                            </a:rPr>
                            <m:t>𝑡</m:t>
                          </m:r>
                        </m:e>
                      </m:d>
                      <m:r>
                        <a:rPr lang="ru-RU" i="1">
                          <a:latin typeface="Cambria Math"/>
                        </a:rPr>
                        <m:t>=</m:t>
                      </m:r>
                      <m:f>
                        <m:fPr>
                          <m:ctrlPr>
                            <a:rPr lang="en-US" i="1">
                              <a:latin typeface="Cambria Math"/>
                            </a:rPr>
                          </m:ctrlPr>
                        </m:fPr>
                        <m:num>
                          <m:r>
                            <a:rPr lang="en-US" i="1">
                              <a:latin typeface="Cambria Math"/>
                            </a:rPr>
                            <m:t>𝑐</m:t>
                          </m:r>
                          <m:sSub>
                            <m:sSubPr>
                              <m:ctrlPr>
                                <a:rPr lang="en-US" i="1">
                                  <a:latin typeface="Cambria Math"/>
                                </a:rPr>
                              </m:ctrlPr>
                            </m:sSubPr>
                            <m:e>
                              <m:r>
                                <a:rPr lang="en-US" i="1">
                                  <a:latin typeface="Cambria Math"/>
                                </a:rPr>
                                <m:t>𝐻</m:t>
                              </m:r>
                            </m:e>
                            <m:sub>
                              <m:r>
                                <a:rPr lang="ru-RU" i="1">
                                  <a:latin typeface="Cambria Math"/>
                                </a:rPr>
                                <m:t>0</m:t>
                              </m:r>
                            </m:sub>
                          </m:sSub>
                        </m:num>
                        <m:den>
                          <m:r>
                            <a:rPr lang="ru-RU" i="1">
                              <a:latin typeface="Cambria Math"/>
                            </a:rPr>
                            <m:t>4</m:t>
                          </m:r>
                          <m:r>
                            <a:rPr lang="en-US" i="1">
                              <a:latin typeface="Cambria Math"/>
                            </a:rPr>
                            <m:t>𝜋</m:t>
                          </m:r>
                        </m:den>
                      </m:f>
                      <m:f>
                        <m:fPr>
                          <m:ctrlPr>
                            <a:rPr lang="en-US" i="1">
                              <a:latin typeface="Cambria Math"/>
                            </a:rPr>
                          </m:ctrlPr>
                        </m:fPr>
                        <m:num>
                          <m:r>
                            <a:rPr lang="en-US" i="1">
                              <a:latin typeface="Cambria Math"/>
                            </a:rPr>
                            <m:t>𝑖</m:t>
                          </m:r>
                          <m:r>
                            <a:rPr lang="en-US" i="1">
                              <a:latin typeface="Cambria Math"/>
                            </a:rPr>
                            <m:t>𝜔</m:t>
                          </m:r>
                          <m:r>
                            <a:rPr lang="en-US" i="1">
                              <a:latin typeface="Cambria Math"/>
                            </a:rPr>
                            <m:t>𝑏</m:t>
                          </m:r>
                          <m:r>
                            <a:rPr lang="en-US" i="1">
                              <a:latin typeface="Cambria Math"/>
                            </a:rPr>
                            <m:t>𝛷</m:t>
                          </m:r>
                          <m:d>
                            <m:dPr>
                              <m:ctrlPr>
                                <a:rPr lang="en-US" i="1">
                                  <a:latin typeface="Cambria Math"/>
                                </a:rPr>
                              </m:ctrlPr>
                            </m:dPr>
                            <m:e>
                              <m:f>
                                <m:fPr>
                                  <m:type m:val="lin"/>
                                  <m:ctrlPr>
                                    <a:rPr lang="en-US" i="1">
                                      <a:latin typeface="Cambria Math"/>
                                    </a:rPr>
                                  </m:ctrlPr>
                                </m:fPr>
                                <m:num>
                                  <m:r>
                                    <a:rPr lang="en-US" i="1">
                                      <a:latin typeface="Cambria Math"/>
                                    </a:rPr>
                                    <m:t>𝑙</m:t>
                                  </m:r>
                                </m:num>
                                <m:den>
                                  <m:sSub>
                                    <m:sSubPr>
                                      <m:ctrlPr>
                                        <a:rPr lang="en-US" i="1">
                                          <a:latin typeface="Cambria Math"/>
                                        </a:rPr>
                                      </m:ctrlPr>
                                    </m:sSubPr>
                                    <m:e>
                                      <m:r>
                                        <a:rPr lang="en-US" i="1">
                                          <a:latin typeface="Cambria Math"/>
                                        </a:rPr>
                                        <m:t>𝑐</m:t>
                                      </m:r>
                                    </m:e>
                                    <m:sub>
                                      <m:r>
                                        <a:rPr lang="en-US" i="1">
                                          <a:latin typeface="Cambria Math"/>
                                        </a:rPr>
                                        <m:t>𝑛</m:t>
                                      </m:r>
                                    </m:sub>
                                  </m:sSub>
                                </m:den>
                              </m:f>
                            </m:e>
                          </m:d>
                        </m:num>
                        <m:den>
                          <m:sSubSup>
                            <m:sSubSupPr>
                              <m:ctrlPr>
                                <a:rPr lang="en-US" i="1">
                                  <a:latin typeface="Cambria Math"/>
                                </a:rPr>
                              </m:ctrlPr>
                            </m:sSubSupPr>
                            <m:e>
                              <m:r>
                                <a:rPr lang="en-US" i="1">
                                  <a:latin typeface="Cambria Math"/>
                                </a:rPr>
                                <m:t>𝑐</m:t>
                              </m:r>
                            </m:e>
                            <m:sub>
                              <m:r>
                                <a:rPr lang="en-US" i="1">
                                  <a:latin typeface="Cambria Math"/>
                                </a:rPr>
                                <m:t>𝑛</m:t>
                              </m:r>
                            </m:sub>
                            <m:sup>
                              <m:r>
                                <a:rPr lang="ru-RU" i="1">
                                  <a:latin typeface="Cambria Math"/>
                                </a:rPr>
                                <m:t>2</m:t>
                              </m:r>
                            </m:sup>
                          </m:sSubSup>
                          <m:r>
                            <a:rPr lang="en-US" i="1">
                              <a:latin typeface="Cambria Math"/>
                            </a:rPr>
                            <m:t>𝑓</m:t>
                          </m:r>
                          <m:d>
                            <m:dPr>
                              <m:ctrlPr>
                                <a:rPr lang="en-US" i="1">
                                  <a:latin typeface="Cambria Math"/>
                                </a:rPr>
                              </m:ctrlPr>
                            </m:dPr>
                            <m:e>
                              <m:f>
                                <m:fPr>
                                  <m:type m:val="lin"/>
                                  <m:ctrlPr>
                                    <a:rPr lang="en-US" i="1">
                                      <a:latin typeface="Cambria Math"/>
                                    </a:rPr>
                                  </m:ctrlPr>
                                </m:fPr>
                                <m:num>
                                  <m:r>
                                    <a:rPr lang="en-US" i="1">
                                      <a:latin typeface="Cambria Math"/>
                                    </a:rPr>
                                    <m:t>𝑙</m:t>
                                  </m:r>
                                </m:num>
                                <m:den>
                                  <m:sSub>
                                    <m:sSubPr>
                                      <m:ctrlPr>
                                        <a:rPr lang="en-US" i="1">
                                          <a:latin typeface="Cambria Math"/>
                                        </a:rPr>
                                      </m:ctrlPr>
                                    </m:sSubPr>
                                    <m:e>
                                      <m:r>
                                        <a:rPr lang="en-US" i="1">
                                          <a:latin typeface="Cambria Math"/>
                                        </a:rPr>
                                        <m:t>𝑐</m:t>
                                      </m:r>
                                    </m:e>
                                    <m:sub>
                                      <m:r>
                                        <a:rPr lang="en-US" i="1">
                                          <a:latin typeface="Cambria Math"/>
                                        </a:rPr>
                                        <m:t>𝑛</m:t>
                                      </m:r>
                                    </m:sub>
                                  </m:sSub>
                                </m:den>
                              </m:f>
                            </m:e>
                          </m:d>
                        </m:den>
                      </m:f>
                      <m:r>
                        <m:rPr>
                          <m:sty m:val="p"/>
                        </m:rPr>
                        <a:rPr lang="en-US">
                          <a:latin typeface="Cambria Math"/>
                        </a:rPr>
                        <m:t>exp</m:t>
                      </m:r>
                      <m:r>
                        <a:rPr lang="ru-RU" i="1" smtClean="0">
                          <a:latin typeface="Cambria Math"/>
                        </a:rPr>
                        <m:t> </m:t>
                      </m:r>
                      <m:d>
                        <m:dPr>
                          <m:begChr m:val="{"/>
                          <m:endChr m:val="}"/>
                          <m:ctrlPr>
                            <a:rPr lang="ru-RU" i="1">
                              <a:latin typeface="Cambria Math"/>
                            </a:rPr>
                          </m:ctrlPr>
                        </m:dPr>
                        <m:e>
                          <m:r>
                            <a:rPr lang="ru-RU" i="1">
                              <a:latin typeface="Cambria Math"/>
                            </a:rPr>
                            <m:t>−</m:t>
                          </m:r>
                          <m:f>
                            <m:fPr>
                              <m:ctrlPr>
                                <a:rPr lang="en-US" i="1">
                                  <a:latin typeface="Cambria Math"/>
                                </a:rPr>
                              </m:ctrlPr>
                            </m:fPr>
                            <m:num>
                              <m:sSup>
                                <m:sSupPr>
                                  <m:ctrlPr>
                                    <a:rPr lang="en-US" i="1">
                                      <a:latin typeface="Cambria Math"/>
                                    </a:rPr>
                                  </m:ctrlPr>
                                </m:sSupPr>
                                <m:e>
                                  <m:r>
                                    <a:rPr lang="en-US" i="1">
                                      <a:latin typeface="Cambria Math"/>
                                    </a:rPr>
                                    <m:t>𝑟</m:t>
                                  </m:r>
                                </m:e>
                                <m:sup>
                                  <m:r>
                                    <a:rPr lang="ru-RU" i="1">
                                      <a:latin typeface="Cambria Math"/>
                                    </a:rPr>
                                    <m:t>2</m:t>
                                  </m:r>
                                </m:sup>
                              </m:sSup>
                            </m:num>
                            <m:den>
                              <m:r>
                                <a:rPr lang="ru-RU" i="1">
                                  <a:latin typeface="Cambria Math"/>
                                </a:rPr>
                                <m:t>2</m:t>
                              </m:r>
                              <m:sSubSup>
                                <m:sSubSupPr>
                                  <m:ctrlPr>
                                    <a:rPr lang="en-US" i="1">
                                      <a:latin typeface="Cambria Math"/>
                                    </a:rPr>
                                  </m:ctrlPr>
                                </m:sSubSupPr>
                                <m:e>
                                  <m:r>
                                    <a:rPr lang="en-US" i="1">
                                      <a:latin typeface="Cambria Math"/>
                                    </a:rPr>
                                    <m:t>𝑟</m:t>
                                  </m:r>
                                </m:e>
                                <m:sub>
                                  <m:r>
                                    <a:rPr lang="ru-RU" i="1">
                                      <a:latin typeface="Cambria Math"/>
                                    </a:rPr>
                                    <m:t>0</m:t>
                                  </m:r>
                                </m:sub>
                                <m:sup>
                                  <m:r>
                                    <a:rPr lang="ru-RU" i="1">
                                      <a:latin typeface="Cambria Math"/>
                                    </a:rPr>
                                    <m:t>2</m:t>
                                  </m:r>
                                </m:sup>
                              </m:sSubSup>
                              <m:sSup>
                                <m:sSupPr>
                                  <m:ctrlPr>
                                    <a:rPr lang="en-US" i="1">
                                      <a:latin typeface="Cambria Math"/>
                                    </a:rPr>
                                  </m:ctrlPr>
                                </m:sSupPr>
                                <m:e>
                                  <m:r>
                                    <a:rPr lang="en-US" i="1">
                                      <a:latin typeface="Cambria Math"/>
                                    </a:rPr>
                                    <m:t>𝑓</m:t>
                                  </m:r>
                                </m:e>
                                <m:sup>
                                  <m:r>
                                    <a:rPr lang="ru-RU" i="1">
                                      <a:latin typeface="Cambria Math"/>
                                    </a:rPr>
                                    <m:t>2</m:t>
                                  </m:r>
                                </m:sup>
                              </m:sSup>
                              <m:d>
                                <m:dPr>
                                  <m:ctrlPr>
                                    <a:rPr lang="en-US" i="1">
                                      <a:latin typeface="Cambria Math"/>
                                    </a:rPr>
                                  </m:ctrlPr>
                                </m:dPr>
                                <m:e>
                                  <m:f>
                                    <m:fPr>
                                      <m:type m:val="lin"/>
                                      <m:ctrlPr>
                                        <a:rPr lang="en-US" i="1">
                                          <a:latin typeface="Cambria Math"/>
                                        </a:rPr>
                                      </m:ctrlPr>
                                    </m:fPr>
                                    <m:num>
                                      <m:r>
                                        <a:rPr lang="en-US" i="1">
                                          <a:latin typeface="Cambria Math"/>
                                        </a:rPr>
                                        <m:t>𝑙</m:t>
                                      </m:r>
                                    </m:num>
                                    <m:den>
                                      <m:sSub>
                                        <m:sSubPr>
                                          <m:ctrlPr>
                                            <a:rPr lang="en-US" i="1">
                                              <a:latin typeface="Cambria Math"/>
                                            </a:rPr>
                                          </m:ctrlPr>
                                        </m:sSubPr>
                                        <m:e>
                                          <m:r>
                                            <a:rPr lang="en-US" i="1">
                                              <a:latin typeface="Cambria Math"/>
                                            </a:rPr>
                                            <m:t>𝑐</m:t>
                                          </m:r>
                                        </m:e>
                                        <m:sub>
                                          <m:r>
                                            <a:rPr lang="en-US" i="1">
                                              <a:latin typeface="Cambria Math"/>
                                            </a:rPr>
                                            <m:t>𝑛</m:t>
                                          </m:r>
                                        </m:sub>
                                      </m:sSub>
                                    </m:den>
                                  </m:f>
                                </m:e>
                              </m:d>
                            </m:den>
                          </m:f>
                          <m:r>
                            <a:rPr lang="ru-RU" i="1">
                              <a:latin typeface="Cambria Math"/>
                            </a:rPr>
                            <m:t>+</m:t>
                          </m:r>
                          <m:r>
                            <a:rPr lang="en-US" i="1">
                              <a:latin typeface="Cambria Math"/>
                            </a:rPr>
                            <m:t>𝑖</m:t>
                          </m:r>
                          <m:r>
                            <a:rPr lang="en-US" i="1">
                              <a:latin typeface="Cambria Math"/>
                            </a:rPr>
                            <m:t>𝜔</m:t>
                          </m:r>
                          <m:d>
                            <m:dPr>
                              <m:ctrlPr>
                                <a:rPr lang="en-US" i="1">
                                  <a:latin typeface="Cambria Math"/>
                                </a:rPr>
                              </m:ctrlPr>
                            </m:dPr>
                            <m:e>
                              <m:f>
                                <m:fPr>
                                  <m:ctrlPr>
                                    <a:rPr lang="en-US" i="1">
                                      <a:latin typeface="Cambria Math"/>
                                    </a:rPr>
                                  </m:ctrlPr>
                                </m:fPr>
                                <m:num>
                                  <m:r>
                                    <a:rPr lang="en-US" i="1">
                                      <a:latin typeface="Cambria Math"/>
                                    </a:rPr>
                                    <m:t>𝑙</m:t>
                                  </m:r>
                                </m:num>
                                <m:den>
                                  <m:sSub>
                                    <m:sSubPr>
                                      <m:ctrlPr>
                                        <a:rPr lang="en-US" i="1">
                                          <a:latin typeface="Cambria Math"/>
                                        </a:rPr>
                                      </m:ctrlPr>
                                    </m:sSubPr>
                                    <m:e>
                                      <m:r>
                                        <a:rPr lang="en-US" i="1">
                                          <a:latin typeface="Cambria Math"/>
                                        </a:rPr>
                                        <m:t>𝑐</m:t>
                                      </m:r>
                                    </m:e>
                                    <m:sub>
                                      <m:r>
                                        <a:rPr lang="en-US" i="1">
                                          <a:latin typeface="Cambria Math"/>
                                        </a:rPr>
                                        <m:t>𝑛</m:t>
                                      </m:r>
                                    </m:sub>
                                  </m:sSub>
                                </m:den>
                              </m:f>
                              <m:r>
                                <a:rPr lang="ru-RU" i="1">
                                  <a:latin typeface="Cambria Math"/>
                                </a:rPr>
                                <m:t>−</m:t>
                              </m:r>
                              <m:r>
                                <a:rPr lang="en-US" i="1">
                                  <a:latin typeface="Cambria Math"/>
                                </a:rPr>
                                <m:t>𝑡</m:t>
                              </m:r>
                            </m:e>
                          </m:d>
                          <m:r>
                            <a:rPr lang="ru-RU" i="1">
                              <a:latin typeface="Cambria Math"/>
                            </a:rPr>
                            <m:t>−</m:t>
                          </m:r>
                          <m:sSup>
                            <m:sSupPr>
                              <m:ctrlPr>
                                <a:rPr lang="en-US" i="1">
                                  <a:latin typeface="Cambria Math"/>
                                </a:rPr>
                              </m:ctrlPr>
                            </m:sSupPr>
                            <m:e>
                              <m:r>
                                <a:rPr lang="en-US" i="1">
                                  <a:latin typeface="Cambria Math"/>
                                </a:rPr>
                                <m:t>𝜔</m:t>
                              </m:r>
                            </m:e>
                            <m:sup>
                              <m:r>
                                <a:rPr lang="ru-RU" i="1">
                                  <a:latin typeface="Cambria Math"/>
                                </a:rPr>
                                <m:t>2</m:t>
                              </m:r>
                            </m:sup>
                          </m:sSup>
                          <m:nary>
                            <m:naryPr>
                              <m:limLoc m:val="subSup"/>
                              <m:ctrlPr>
                                <a:rPr lang="en-US" i="1">
                                  <a:latin typeface="Cambria Math"/>
                                </a:rPr>
                              </m:ctrlPr>
                            </m:naryPr>
                            <m:sub>
                              <m:r>
                                <a:rPr lang="ru-RU" i="1">
                                  <a:latin typeface="Cambria Math"/>
                                </a:rPr>
                                <m:t>0</m:t>
                              </m:r>
                            </m:sub>
                            <m:sup>
                              <m:r>
                                <a:rPr lang="en-US" i="1">
                                  <a:latin typeface="Cambria Math"/>
                                </a:rPr>
                                <m:t>𝑙</m:t>
                              </m:r>
                            </m:sup>
                            <m:e>
                              <m:f>
                                <m:fPr>
                                  <m:ctrlPr>
                                    <a:rPr lang="en-US" i="1">
                                      <a:latin typeface="Cambria Math"/>
                                    </a:rPr>
                                  </m:ctrlPr>
                                </m:fPr>
                                <m:num>
                                  <m:r>
                                    <a:rPr lang="en-US" i="1">
                                      <a:latin typeface="Cambria Math"/>
                                    </a:rPr>
                                    <m:t>𝜇</m:t>
                                  </m:r>
                                </m:num>
                                <m:den>
                                  <m:sSub>
                                    <m:sSubPr>
                                      <m:ctrlPr>
                                        <a:rPr lang="en-US" i="1">
                                          <a:latin typeface="Cambria Math"/>
                                        </a:rPr>
                                      </m:ctrlPr>
                                    </m:sSubPr>
                                    <m:e>
                                      <m:r>
                                        <a:rPr lang="en-US" i="1">
                                          <a:latin typeface="Cambria Math"/>
                                        </a:rPr>
                                        <m:t>𝑐</m:t>
                                      </m:r>
                                    </m:e>
                                    <m:sub>
                                      <m:r>
                                        <a:rPr lang="en-US" i="1">
                                          <a:latin typeface="Cambria Math"/>
                                        </a:rPr>
                                        <m:t>𝑛</m:t>
                                      </m:r>
                                    </m:sub>
                                  </m:sSub>
                                </m:den>
                              </m:f>
                              <m:r>
                                <a:rPr lang="en-US" i="1">
                                  <a:latin typeface="Cambria Math"/>
                                </a:rPr>
                                <m:t>𝑑𝑥</m:t>
                              </m:r>
                              <m:r>
                                <a:rPr lang="ru-RU" i="1">
                                  <a:latin typeface="Cambria Math"/>
                                </a:rPr>
                                <m:t>+</m:t>
                              </m:r>
                            </m:e>
                          </m:nary>
                          <m:r>
                            <a:rPr lang="en-US" i="1">
                              <a:latin typeface="Cambria Math"/>
                            </a:rPr>
                            <m:t>𝑖</m:t>
                          </m:r>
                          <m:d>
                            <m:dPr>
                              <m:ctrlPr>
                                <a:rPr lang="ru-RU" i="1">
                                  <a:latin typeface="Cambria Math"/>
                                </a:rPr>
                              </m:ctrlPr>
                            </m:dPr>
                            <m:e>
                              <m:r>
                                <a:rPr lang="en-US" i="1">
                                  <a:latin typeface="Cambria Math"/>
                                </a:rPr>
                                <m:t>𝜎</m:t>
                              </m:r>
                              <m:d>
                                <m:dPr>
                                  <m:ctrlPr>
                                    <a:rPr lang="en-US" i="1">
                                      <a:latin typeface="Cambria Math"/>
                                    </a:rPr>
                                  </m:ctrlPr>
                                </m:dPr>
                                <m:e>
                                  <m:f>
                                    <m:fPr>
                                      <m:type m:val="lin"/>
                                      <m:ctrlPr>
                                        <a:rPr lang="en-US" i="1">
                                          <a:latin typeface="Cambria Math"/>
                                        </a:rPr>
                                      </m:ctrlPr>
                                    </m:fPr>
                                    <m:num>
                                      <m:r>
                                        <a:rPr lang="en-US" i="1">
                                          <a:latin typeface="Cambria Math"/>
                                        </a:rPr>
                                        <m:t>𝑙</m:t>
                                      </m:r>
                                    </m:num>
                                    <m:den>
                                      <m:sSub>
                                        <m:sSubPr>
                                          <m:ctrlPr>
                                            <a:rPr lang="en-US" i="1">
                                              <a:latin typeface="Cambria Math"/>
                                            </a:rPr>
                                          </m:ctrlPr>
                                        </m:sSubPr>
                                        <m:e>
                                          <m:r>
                                            <a:rPr lang="en-US" i="1">
                                              <a:latin typeface="Cambria Math"/>
                                            </a:rPr>
                                            <m:t>𝑐</m:t>
                                          </m:r>
                                        </m:e>
                                        <m:sub>
                                          <m:r>
                                            <a:rPr lang="en-US" i="1">
                                              <a:latin typeface="Cambria Math"/>
                                            </a:rPr>
                                            <m:t>𝑛</m:t>
                                          </m:r>
                                        </m:sub>
                                      </m:sSub>
                                    </m:den>
                                  </m:f>
                                </m:e>
                              </m:d>
                              <m:r>
                                <a:rPr lang="ru-RU" i="1">
                                  <a:latin typeface="Cambria Math"/>
                                </a:rPr>
                                <m:t>+</m:t>
                              </m:r>
                              <m:f>
                                <m:fPr>
                                  <m:ctrlPr>
                                    <a:rPr lang="en-US" i="1">
                                      <a:latin typeface="Cambria Math"/>
                                    </a:rPr>
                                  </m:ctrlPr>
                                </m:fPr>
                                <m:num>
                                  <m:sSup>
                                    <m:sSupPr>
                                      <m:ctrlPr>
                                        <a:rPr lang="en-US" i="1">
                                          <a:latin typeface="Cambria Math"/>
                                        </a:rPr>
                                      </m:ctrlPr>
                                    </m:sSupPr>
                                    <m:e>
                                      <m:r>
                                        <a:rPr lang="en-US" i="1">
                                          <a:latin typeface="Cambria Math"/>
                                        </a:rPr>
                                        <m:t>𝑟</m:t>
                                      </m:r>
                                    </m:e>
                                    <m:sup>
                                      <m:r>
                                        <a:rPr lang="ru-RU" i="1">
                                          <a:latin typeface="Cambria Math"/>
                                        </a:rPr>
                                        <m:t>2</m:t>
                                      </m:r>
                                    </m:sup>
                                  </m:sSup>
                                </m:num>
                                <m:den>
                                  <m:r>
                                    <a:rPr lang="ru-RU" i="1">
                                      <a:latin typeface="Cambria Math"/>
                                    </a:rPr>
                                    <m:t>2</m:t>
                                  </m:r>
                                  <m:r>
                                    <a:rPr lang="en-US" i="1">
                                      <a:latin typeface="Cambria Math"/>
                                    </a:rPr>
                                    <m:t>𝑄</m:t>
                                  </m:r>
                                  <m:d>
                                    <m:dPr>
                                      <m:ctrlPr>
                                        <a:rPr lang="en-US" i="1">
                                          <a:latin typeface="Cambria Math"/>
                                        </a:rPr>
                                      </m:ctrlPr>
                                    </m:dPr>
                                    <m:e>
                                      <m:f>
                                        <m:fPr>
                                          <m:type m:val="lin"/>
                                          <m:ctrlPr>
                                            <a:rPr lang="en-US" i="1">
                                              <a:latin typeface="Cambria Math"/>
                                            </a:rPr>
                                          </m:ctrlPr>
                                        </m:fPr>
                                        <m:num>
                                          <m:r>
                                            <a:rPr lang="en-US" i="1">
                                              <a:latin typeface="Cambria Math"/>
                                            </a:rPr>
                                            <m:t>𝑙</m:t>
                                          </m:r>
                                        </m:num>
                                        <m:den>
                                          <m:sSub>
                                            <m:sSubPr>
                                              <m:ctrlPr>
                                                <a:rPr lang="en-US" i="1">
                                                  <a:latin typeface="Cambria Math"/>
                                                </a:rPr>
                                              </m:ctrlPr>
                                            </m:sSubPr>
                                            <m:e>
                                              <m:r>
                                                <a:rPr lang="en-US" i="1">
                                                  <a:latin typeface="Cambria Math"/>
                                                </a:rPr>
                                                <m:t>𝑐</m:t>
                                              </m:r>
                                            </m:e>
                                            <m:sub>
                                              <m:r>
                                                <a:rPr lang="en-US" i="1">
                                                  <a:latin typeface="Cambria Math"/>
                                                </a:rPr>
                                                <m:t>𝑛</m:t>
                                              </m:r>
                                            </m:sub>
                                          </m:sSub>
                                        </m:den>
                                      </m:f>
                                    </m:e>
                                  </m:d>
                                </m:den>
                              </m:f>
                            </m:e>
                          </m:d>
                        </m:e>
                      </m:d>
                      <m:r>
                        <a:rPr lang="ru-RU" i="1">
                          <a:latin typeface="Cambria Math"/>
                        </a:rPr>
                        <m:t>+</m:t>
                      </m:r>
                      <m:r>
                        <m:rPr>
                          <m:sty m:val="p"/>
                        </m:rPr>
                        <a:rPr lang="en-US" b="0" i="0" smtClean="0">
                          <a:latin typeface="Cambria Math"/>
                        </a:rPr>
                        <m:t>c</m:t>
                      </m:r>
                      <m:r>
                        <a:rPr lang="ru-RU">
                          <a:latin typeface="Cambria Math"/>
                        </a:rPr>
                        <m:t>.</m:t>
                      </m:r>
                      <m:r>
                        <m:rPr>
                          <m:sty m:val="p"/>
                        </m:rPr>
                        <a:rPr lang="en-US" b="0" i="0" smtClean="0">
                          <a:latin typeface="Cambria Math"/>
                        </a:rPr>
                        <m:t>c</m:t>
                      </m:r>
                      <m:r>
                        <a:rPr lang="en-US" b="0" i="0" smtClean="0">
                          <a:latin typeface="Cambria Math"/>
                        </a:rPr>
                        <m:t>.</m:t>
                      </m:r>
                    </m:oMath>
                  </m:oMathPara>
                </a14:m>
                <a:endParaRPr lang="en-US" dirty="0"/>
              </a:p>
            </p:txBody>
          </p:sp>
        </mc:Choice>
        <mc:Fallback xmlns="">
          <p:sp>
            <p:nvSpPr>
              <p:cNvPr id="8" name="Rectangle 7"/>
              <p:cNvSpPr>
                <a:spLocks noRot="1" noChangeAspect="1" noMove="1" noResize="1" noEditPoints="1" noAdjustHandles="1" noChangeArrowheads="1" noChangeShapeType="1" noTextEdit="1"/>
              </p:cNvSpPr>
              <p:nvPr/>
            </p:nvSpPr>
            <p:spPr>
              <a:xfrm>
                <a:off x="457201" y="2714399"/>
                <a:ext cx="7543799" cy="1390958"/>
              </a:xfrm>
              <a:prstGeom prst="rect">
                <a:avLst/>
              </a:prstGeom>
              <a:blipFill rotWithShape="1">
                <a:blip r:embed="rId3" cstate="print"/>
                <a:stretch>
                  <a:fillRect/>
                </a:stretch>
              </a:blipFill>
            </p:spPr>
            <p:txBody>
              <a:bodyPr/>
              <a:lstStyle/>
              <a:p>
                <a:r>
                  <a:rPr lang="en-US">
                    <a:noFill/>
                  </a:rPr>
                  <a:t> </a:t>
                </a:r>
              </a:p>
            </p:txBody>
          </p:sp>
        </mc:Fallback>
      </mc:AlternateContent>
      <p:sp>
        <p:nvSpPr>
          <p:cNvPr id="17" name="Rectangle 16"/>
          <p:cNvSpPr/>
          <p:nvPr/>
        </p:nvSpPr>
        <p:spPr>
          <a:xfrm>
            <a:off x="914400" y="4114800"/>
            <a:ext cx="6745436" cy="369332"/>
          </a:xfrm>
          <a:prstGeom prst="rect">
            <a:avLst/>
          </a:prstGeom>
        </p:spPr>
        <p:txBody>
          <a:bodyPr wrap="none">
            <a:spAutoFit/>
          </a:bodyPr>
          <a:lstStyle/>
          <a:p>
            <a:r>
              <a:rPr lang="en-US" dirty="0">
                <a:latin typeface="Times New Roman" pitchFamily="18" charset="0"/>
                <a:cs typeface="Times New Roman" pitchFamily="18" charset="0"/>
              </a:rPr>
              <a:t>The </a:t>
            </a:r>
            <a:r>
              <a:rPr lang="en-US" dirty="0" smtClean="0">
                <a:latin typeface="Times New Roman" pitchFamily="18" charset="0"/>
                <a:cs typeface="Times New Roman" pitchFamily="18" charset="0"/>
              </a:rPr>
              <a:t>coefficient before exponent is the main term of the exact solution</a:t>
            </a:r>
            <a:endParaRPr lang="en-US" dirty="0">
              <a:latin typeface="Times New Roman" pitchFamily="18" charset="0"/>
              <a:cs typeface="Times New Roman" pitchFamily="18" charset="0"/>
            </a:endParaRPr>
          </a:p>
        </p:txBody>
      </p:sp>
      <p:sp>
        <p:nvSpPr>
          <p:cNvPr id="3075"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7"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076" name="Picture 4"/>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52400" y="4419600"/>
            <a:ext cx="8763000" cy="2209800"/>
          </a:xfrm>
          <a:prstGeom prst="rect">
            <a:avLst/>
          </a:prstGeom>
          <a:noFill/>
        </p:spPr>
      </p:pic>
    </p:spTree>
    <p:extLst>
      <p:ext uri="{BB962C8B-B14F-4D97-AF65-F5344CB8AC3E}">
        <p14:creationId xmlns:p14="http://schemas.microsoft.com/office/powerpoint/2010/main" val="23591692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Estimating </a:t>
            </a:r>
            <a:r>
              <a:rPr lang="en-US" sz="3200" b="1" dirty="0" smtClean="0"/>
              <a:t> </a:t>
            </a:r>
            <a:r>
              <a:rPr lang="en-US" sz="3200" b="1" i="1" dirty="0" smtClean="0"/>
              <a:t>b  </a:t>
            </a:r>
            <a:r>
              <a:rPr lang="en-US" sz="3200" b="1" dirty="0" smtClean="0"/>
              <a:t>from </a:t>
            </a:r>
            <a:r>
              <a:rPr lang="en-US" sz="3200" b="1" dirty="0"/>
              <a:t>observations of the </a:t>
            </a:r>
            <a:r>
              <a:rPr lang="en-US" sz="3200" b="1" dirty="0" err="1" smtClean="0"/>
              <a:t>radioemission</a:t>
            </a:r>
            <a:r>
              <a:rPr lang="en-US" sz="3200" b="1" dirty="0" smtClean="0"/>
              <a:t> </a:t>
            </a:r>
            <a:r>
              <a:rPr lang="en-US" sz="3200" b="1" dirty="0"/>
              <a:t>from pulsars</a:t>
            </a:r>
            <a:endParaRPr lang="en-US" sz="32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70000" lnSpcReduction="20000"/>
              </a:bodyPr>
              <a:lstStyle/>
              <a:p>
                <a14:m>
                  <m:oMath xmlns:m="http://schemas.openxmlformats.org/officeDocument/2006/math">
                    <m:sSub>
                      <m:sSubPr>
                        <m:ctrlPr>
                          <a:rPr lang="en-US" i="1" smtClean="0">
                            <a:latin typeface="Cambria Math"/>
                          </a:rPr>
                        </m:ctrlPr>
                      </m:sSubPr>
                      <m:e>
                        <m:r>
                          <a:rPr lang="en-US" i="1">
                            <a:latin typeface="Cambria Math"/>
                          </a:rPr>
                          <m:t>𝐼</m:t>
                        </m:r>
                      </m:e>
                      <m:sub>
                        <m:r>
                          <a:rPr lang="ru-RU" i="1">
                            <a:latin typeface="Cambria Math"/>
                          </a:rPr>
                          <m:t>1</m:t>
                        </m:r>
                      </m:sub>
                    </m:sSub>
                    <m:r>
                      <a:rPr lang="ru-RU" i="1">
                        <a:latin typeface="Cambria Math"/>
                      </a:rPr>
                      <m:t>=</m:t>
                    </m:r>
                    <m:f>
                      <m:fPr>
                        <m:ctrlPr>
                          <a:rPr lang="en-US" i="1">
                            <a:latin typeface="Cambria Math"/>
                          </a:rPr>
                        </m:ctrlPr>
                      </m:fPr>
                      <m:num>
                        <m:r>
                          <a:rPr lang="ru-RU" i="1">
                            <a:latin typeface="Cambria Math"/>
                          </a:rPr>
                          <m:t>2</m:t>
                        </m:r>
                      </m:num>
                      <m:den>
                        <m:r>
                          <a:rPr lang="ru-RU" i="1">
                            <a:latin typeface="Cambria Math"/>
                          </a:rPr>
                          <m:t>3</m:t>
                        </m:r>
                        <m:sSup>
                          <m:sSupPr>
                            <m:ctrlPr>
                              <a:rPr lang="en-US" i="1">
                                <a:latin typeface="Cambria Math"/>
                              </a:rPr>
                            </m:ctrlPr>
                          </m:sSupPr>
                          <m:e>
                            <m:r>
                              <a:rPr lang="en-US" i="1">
                                <a:latin typeface="Cambria Math"/>
                              </a:rPr>
                              <m:t>𝑐</m:t>
                            </m:r>
                          </m:e>
                          <m:sup>
                            <m:r>
                              <a:rPr lang="ru-RU" i="1">
                                <a:latin typeface="Cambria Math"/>
                              </a:rPr>
                              <m:t>3</m:t>
                            </m:r>
                          </m:sup>
                        </m:sSup>
                      </m:den>
                    </m:f>
                    <m:sSup>
                      <m:sSupPr>
                        <m:ctrlPr>
                          <a:rPr lang="en-US" i="1">
                            <a:latin typeface="Cambria Math"/>
                          </a:rPr>
                        </m:ctrlPr>
                      </m:sSupPr>
                      <m:e>
                        <m:d>
                          <m:dPr>
                            <m:begChr m:val="|"/>
                            <m:endChr m:val="|"/>
                            <m:ctrlPr>
                              <a:rPr lang="en-US" i="1">
                                <a:latin typeface="Cambria Math"/>
                              </a:rPr>
                            </m:ctrlPr>
                          </m:dPr>
                          <m:e>
                            <m:acc>
                              <m:accPr>
                                <m:chr m:val="̈"/>
                                <m:ctrlPr>
                                  <a:rPr lang="en-US" i="1">
                                    <a:latin typeface="Cambria Math"/>
                                  </a:rPr>
                                </m:ctrlPr>
                              </m:accPr>
                              <m:e>
                                <m:acc>
                                  <m:accPr>
                                    <m:chr m:val="⃗"/>
                                    <m:ctrlPr>
                                      <a:rPr lang="en-US" i="1">
                                        <a:latin typeface="Cambria Math"/>
                                      </a:rPr>
                                    </m:ctrlPr>
                                  </m:accPr>
                                  <m:e>
                                    <m:r>
                                      <a:rPr lang="en-US" i="1">
                                        <a:latin typeface="Cambria Math"/>
                                      </a:rPr>
                                      <m:t>𝑑</m:t>
                                    </m:r>
                                  </m:e>
                                </m:acc>
                              </m:e>
                            </m:acc>
                          </m:e>
                        </m:d>
                      </m:e>
                      <m:sup>
                        <m:r>
                          <a:rPr lang="ru-RU" i="1">
                            <a:latin typeface="Cambria Math"/>
                          </a:rPr>
                          <m:t>2</m:t>
                        </m:r>
                      </m:sup>
                    </m:sSup>
                    <m:r>
                      <a:rPr lang="en-US" b="0" i="1" smtClean="0">
                        <a:latin typeface="Cambria Math"/>
                      </a:rPr>
                      <m:t>               </m:t>
                    </m:r>
                    <m:acc>
                      <m:accPr>
                        <m:chr m:val="̇"/>
                        <m:ctrlPr>
                          <a:rPr lang="en-US" i="1">
                            <a:latin typeface="Cambria Math"/>
                          </a:rPr>
                        </m:ctrlPr>
                      </m:accPr>
                      <m:e>
                        <m:acc>
                          <m:accPr>
                            <m:chr m:val="⃗"/>
                            <m:ctrlPr>
                              <a:rPr lang="en-US" i="1">
                                <a:latin typeface="Cambria Math"/>
                              </a:rPr>
                            </m:ctrlPr>
                          </m:accPr>
                          <m:e>
                            <m:r>
                              <a:rPr lang="en-US" i="1">
                                <a:latin typeface="Cambria Math"/>
                              </a:rPr>
                              <m:t>𝑑</m:t>
                            </m:r>
                          </m:e>
                        </m:acc>
                      </m:e>
                    </m:acc>
                    <m:r>
                      <a:rPr lang="ru-RU" i="1">
                        <a:latin typeface="Cambria Math"/>
                      </a:rPr>
                      <m:t>=</m:t>
                    </m:r>
                    <m:nary>
                      <m:naryPr>
                        <m:chr m:val="∑"/>
                        <m:supHide m:val="on"/>
                        <m:ctrlPr>
                          <a:rPr lang="en-US" i="1">
                            <a:latin typeface="Cambria Math"/>
                          </a:rPr>
                        </m:ctrlPr>
                      </m:naryPr>
                      <m:sub>
                        <m:r>
                          <a:rPr lang="en-US" i="1">
                            <a:latin typeface="Cambria Math"/>
                          </a:rPr>
                          <m:t>𝑘</m:t>
                        </m:r>
                      </m:sub>
                      <m:sup/>
                      <m:e>
                        <m:sSub>
                          <m:sSubPr>
                            <m:ctrlPr>
                              <a:rPr lang="en-US" i="1">
                                <a:latin typeface="Cambria Math"/>
                              </a:rPr>
                            </m:ctrlPr>
                          </m:sSubPr>
                          <m:e>
                            <m:r>
                              <a:rPr lang="en-US" i="1">
                                <a:latin typeface="Cambria Math"/>
                              </a:rPr>
                              <m:t>𝑒</m:t>
                            </m:r>
                          </m:e>
                          <m:sub>
                            <m:r>
                              <a:rPr lang="en-US" i="1">
                                <a:latin typeface="Cambria Math"/>
                              </a:rPr>
                              <m:t>𝑘</m:t>
                            </m:r>
                          </m:sub>
                        </m:sSub>
                      </m:e>
                    </m:nary>
                    <m:sSub>
                      <m:sSubPr>
                        <m:ctrlPr>
                          <a:rPr lang="en-US" i="1">
                            <a:latin typeface="Cambria Math"/>
                          </a:rPr>
                        </m:ctrlPr>
                      </m:sSubPr>
                      <m:e>
                        <m:acc>
                          <m:accPr>
                            <m:chr m:val="⃗"/>
                            <m:ctrlPr>
                              <a:rPr lang="en-US" i="1">
                                <a:latin typeface="Cambria Math"/>
                              </a:rPr>
                            </m:ctrlPr>
                          </m:accPr>
                          <m:e>
                            <m:r>
                              <a:rPr lang="en-US" i="1">
                                <a:latin typeface="Cambria Math"/>
                              </a:rPr>
                              <m:t>𝑉</m:t>
                            </m:r>
                          </m:e>
                        </m:acc>
                      </m:e>
                      <m:sub>
                        <m:r>
                          <a:rPr lang="en-US" i="1">
                            <a:latin typeface="Cambria Math"/>
                          </a:rPr>
                          <m:t>𝑘</m:t>
                        </m:r>
                      </m:sub>
                    </m:sSub>
                    <m:r>
                      <a:rPr lang="ru-RU" i="1">
                        <a:latin typeface="Cambria Math"/>
                      </a:rPr>
                      <m:t>≈</m:t>
                    </m:r>
                    <m:sSup>
                      <m:sSupPr>
                        <m:ctrlPr>
                          <a:rPr lang="en-US" i="1">
                            <a:latin typeface="Cambria Math"/>
                          </a:rPr>
                        </m:ctrlPr>
                      </m:sSupPr>
                      <m:e>
                        <m:r>
                          <a:rPr lang="en-US" i="1">
                            <a:latin typeface="Cambria Math"/>
                          </a:rPr>
                          <m:t>𝜆</m:t>
                        </m:r>
                      </m:e>
                      <m:sup>
                        <m:r>
                          <a:rPr lang="ru-RU" i="1">
                            <a:latin typeface="Cambria Math"/>
                          </a:rPr>
                          <m:t>3</m:t>
                        </m:r>
                      </m:sup>
                    </m:sSup>
                    <m:nary>
                      <m:naryPr>
                        <m:chr m:val="∑"/>
                        <m:supHide m:val="on"/>
                        <m:ctrlPr>
                          <a:rPr lang="en-US" i="1">
                            <a:latin typeface="Cambria Math"/>
                          </a:rPr>
                        </m:ctrlPr>
                      </m:naryPr>
                      <m:sub>
                        <m:r>
                          <a:rPr lang="en-US" i="1">
                            <a:latin typeface="Cambria Math"/>
                          </a:rPr>
                          <m:t>𝑎</m:t>
                        </m:r>
                      </m:sub>
                      <m:sup/>
                      <m:e>
                        <m:sSub>
                          <m:sSubPr>
                            <m:ctrlPr>
                              <a:rPr lang="en-US" i="1">
                                <a:latin typeface="Cambria Math"/>
                              </a:rPr>
                            </m:ctrlPr>
                          </m:sSubPr>
                          <m:e>
                            <m:r>
                              <a:rPr lang="en-US" i="1">
                                <a:latin typeface="Cambria Math"/>
                              </a:rPr>
                              <m:t>𝑒</m:t>
                            </m:r>
                          </m:e>
                          <m:sub>
                            <m:r>
                              <a:rPr lang="en-US" i="1">
                                <a:latin typeface="Cambria Math"/>
                              </a:rPr>
                              <m:t>𝑎</m:t>
                            </m:r>
                          </m:sub>
                        </m:sSub>
                        <m:sSub>
                          <m:sSubPr>
                            <m:ctrlPr>
                              <a:rPr lang="en-US" i="1">
                                <a:latin typeface="Cambria Math"/>
                              </a:rPr>
                            </m:ctrlPr>
                          </m:sSubPr>
                          <m:e>
                            <m:r>
                              <a:rPr lang="en-US" i="1">
                                <a:latin typeface="Cambria Math"/>
                              </a:rPr>
                              <m:t>𝑛</m:t>
                            </m:r>
                          </m:e>
                          <m:sub>
                            <m:r>
                              <a:rPr lang="en-US" i="1">
                                <a:latin typeface="Cambria Math"/>
                              </a:rPr>
                              <m:t>𝑎</m:t>
                            </m:r>
                          </m:sub>
                        </m:sSub>
                      </m:e>
                    </m:nary>
                    <m:sSub>
                      <m:sSubPr>
                        <m:ctrlPr>
                          <a:rPr lang="en-US" i="1">
                            <a:latin typeface="Cambria Math"/>
                          </a:rPr>
                        </m:ctrlPr>
                      </m:sSubPr>
                      <m:e>
                        <m:acc>
                          <m:accPr>
                            <m:chr m:val="⃗"/>
                            <m:ctrlPr>
                              <a:rPr lang="en-US" i="1">
                                <a:latin typeface="Cambria Math"/>
                              </a:rPr>
                            </m:ctrlPr>
                          </m:accPr>
                          <m:e>
                            <m:r>
                              <a:rPr lang="en-US" i="1">
                                <a:latin typeface="Cambria Math"/>
                              </a:rPr>
                              <m:t>𝑉</m:t>
                            </m:r>
                          </m:e>
                        </m:acc>
                      </m:e>
                      <m:sub>
                        <m:r>
                          <a:rPr lang="en-US" i="1">
                            <a:latin typeface="Cambria Math"/>
                          </a:rPr>
                          <m:t>𝑎</m:t>
                        </m:r>
                      </m:sub>
                    </m:sSub>
                    <m:r>
                      <a:rPr lang="ru-RU" i="1">
                        <a:latin typeface="Cambria Math"/>
                      </a:rPr>
                      <m:t>=</m:t>
                    </m:r>
                    <m:acc>
                      <m:accPr>
                        <m:chr m:val="⃗"/>
                        <m:ctrlPr>
                          <a:rPr lang="en-US" i="1">
                            <a:latin typeface="Cambria Math"/>
                          </a:rPr>
                        </m:ctrlPr>
                      </m:accPr>
                      <m:e>
                        <m:r>
                          <a:rPr lang="en-US" i="1">
                            <a:latin typeface="Cambria Math"/>
                          </a:rPr>
                          <m:t>𝑗</m:t>
                        </m:r>
                      </m:e>
                    </m:acc>
                    <m:sSup>
                      <m:sSupPr>
                        <m:ctrlPr>
                          <a:rPr lang="en-US" i="1">
                            <a:latin typeface="Cambria Math"/>
                          </a:rPr>
                        </m:ctrlPr>
                      </m:sSupPr>
                      <m:e>
                        <m:r>
                          <a:rPr lang="en-US" i="1">
                            <a:latin typeface="Cambria Math"/>
                          </a:rPr>
                          <m:t>𝜆</m:t>
                        </m:r>
                      </m:e>
                      <m:sup>
                        <m:r>
                          <a:rPr lang="ru-RU" i="1">
                            <a:latin typeface="Cambria Math"/>
                          </a:rPr>
                          <m:t>3</m:t>
                        </m:r>
                      </m:sup>
                    </m:sSup>
                  </m:oMath>
                </a14:m>
                <a:endParaRPr lang="en-US" dirty="0" smtClean="0"/>
              </a:p>
              <a:p>
                <a14:m>
                  <m:oMath xmlns:m="http://schemas.openxmlformats.org/officeDocument/2006/math">
                    <m:sSub>
                      <m:sSubPr>
                        <m:ctrlPr>
                          <a:rPr lang="en-US" i="1">
                            <a:latin typeface="Cambria Math"/>
                          </a:rPr>
                        </m:ctrlPr>
                      </m:sSubPr>
                      <m:e>
                        <m:r>
                          <a:rPr lang="en-US" i="1">
                            <a:latin typeface="Cambria Math"/>
                          </a:rPr>
                          <m:t>𝐼</m:t>
                        </m:r>
                      </m:e>
                      <m:sub>
                        <m:r>
                          <a:rPr lang="ru-RU" i="1">
                            <a:latin typeface="Cambria Math"/>
                          </a:rPr>
                          <m:t>1</m:t>
                        </m:r>
                      </m:sub>
                    </m:sSub>
                    <m:r>
                      <a:rPr lang="ru-RU" i="1">
                        <a:latin typeface="Cambria Math"/>
                      </a:rPr>
                      <m:t>=</m:t>
                    </m:r>
                    <m:f>
                      <m:fPr>
                        <m:ctrlPr>
                          <a:rPr lang="en-US" i="1">
                            <a:latin typeface="Cambria Math"/>
                          </a:rPr>
                        </m:ctrlPr>
                      </m:fPr>
                      <m:num>
                        <m:r>
                          <a:rPr lang="ru-RU" i="1">
                            <a:latin typeface="Cambria Math"/>
                          </a:rPr>
                          <m:t>2</m:t>
                        </m:r>
                        <m:sSup>
                          <m:sSupPr>
                            <m:ctrlPr>
                              <a:rPr lang="en-US" i="1">
                                <a:latin typeface="Cambria Math"/>
                              </a:rPr>
                            </m:ctrlPr>
                          </m:sSupPr>
                          <m:e>
                            <m:r>
                              <a:rPr lang="en-US" i="1">
                                <a:latin typeface="Cambria Math"/>
                              </a:rPr>
                              <m:t>𝜆</m:t>
                            </m:r>
                          </m:e>
                          <m:sup>
                            <m:r>
                              <a:rPr lang="ru-RU" i="1">
                                <a:latin typeface="Cambria Math"/>
                              </a:rPr>
                              <m:t>6</m:t>
                            </m:r>
                          </m:sup>
                        </m:sSup>
                      </m:num>
                      <m:den>
                        <m:r>
                          <a:rPr lang="ru-RU" i="1">
                            <a:latin typeface="Cambria Math"/>
                          </a:rPr>
                          <m:t>3</m:t>
                        </m:r>
                        <m:sSup>
                          <m:sSupPr>
                            <m:ctrlPr>
                              <a:rPr lang="en-US" i="1">
                                <a:latin typeface="Cambria Math"/>
                              </a:rPr>
                            </m:ctrlPr>
                          </m:sSupPr>
                          <m:e>
                            <m:r>
                              <a:rPr lang="en-US" i="1">
                                <a:latin typeface="Cambria Math"/>
                              </a:rPr>
                              <m:t>𝑐</m:t>
                            </m:r>
                          </m:e>
                          <m:sup>
                            <m:r>
                              <a:rPr lang="ru-RU" i="1">
                                <a:latin typeface="Cambria Math"/>
                              </a:rPr>
                              <m:t>3</m:t>
                            </m:r>
                          </m:sup>
                        </m:sSup>
                      </m:den>
                    </m:f>
                    <m:sSup>
                      <m:sSupPr>
                        <m:ctrlPr>
                          <a:rPr lang="en-US" i="1">
                            <a:latin typeface="Cambria Math"/>
                          </a:rPr>
                        </m:ctrlPr>
                      </m:sSupPr>
                      <m:e>
                        <m:d>
                          <m:dPr>
                            <m:begChr m:val="|"/>
                            <m:endChr m:val="|"/>
                            <m:ctrlPr>
                              <a:rPr lang="en-US" i="1">
                                <a:latin typeface="Cambria Math"/>
                              </a:rPr>
                            </m:ctrlPr>
                          </m:dPr>
                          <m:e>
                            <m:acc>
                              <m:accPr>
                                <m:chr m:val="̇"/>
                                <m:ctrlPr>
                                  <a:rPr lang="en-US" i="1">
                                    <a:latin typeface="Cambria Math"/>
                                  </a:rPr>
                                </m:ctrlPr>
                              </m:accPr>
                              <m:e>
                                <m:acc>
                                  <m:accPr>
                                    <m:chr m:val="⃗"/>
                                    <m:ctrlPr>
                                      <a:rPr lang="en-US" i="1">
                                        <a:latin typeface="Cambria Math"/>
                                      </a:rPr>
                                    </m:ctrlPr>
                                  </m:accPr>
                                  <m:e>
                                    <m:r>
                                      <a:rPr lang="en-US" i="1">
                                        <a:latin typeface="Cambria Math"/>
                                      </a:rPr>
                                      <m:t>𝑗</m:t>
                                    </m:r>
                                  </m:e>
                                </m:acc>
                              </m:e>
                            </m:acc>
                          </m:e>
                        </m:d>
                      </m:e>
                      <m:sup>
                        <m:r>
                          <a:rPr lang="ru-RU" i="1">
                            <a:latin typeface="Cambria Math"/>
                          </a:rPr>
                          <m:t>2</m:t>
                        </m:r>
                      </m:sup>
                    </m:sSup>
                  </m:oMath>
                </a14:m>
                <a:r>
                  <a:rPr lang="en-US" dirty="0" smtClean="0"/>
                  <a:t>      </a:t>
                </a:r>
                <a14:m>
                  <m:oMath xmlns:m="http://schemas.openxmlformats.org/officeDocument/2006/math">
                    <m:r>
                      <a:rPr lang="en-US" i="1">
                        <a:latin typeface="Cambria Math"/>
                      </a:rPr>
                      <m:t>𝑁</m:t>
                    </m:r>
                    <m:r>
                      <a:rPr lang="ru-RU" i="1">
                        <a:latin typeface="Cambria Math"/>
                      </a:rPr>
                      <m:t>~</m:t>
                    </m:r>
                    <m:sSup>
                      <m:sSupPr>
                        <m:ctrlPr>
                          <a:rPr lang="en-US" i="1">
                            <a:latin typeface="Cambria Math"/>
                          </a:rPr>
                        </m:ctrlPr>
                      </m:sSupPr>
                      <m:e>
                        <m:d>
                          <m:dPr>
                            <m:ctrlPr>
                              <a:rPr lang="en-US" i="1">
                                <a:latin typeface="Cambria Math"/>
                              </a:rPr>
                            </m:ctrlPr>
                          </m:dPr>
                          <m:e>
                            <m:f>
                              <m:fPr>
                                <m:ctrlPr>
                                  <a:rPr lang="en-US" i="1">
                                    <a:latin typeface="Cambria Math"/>
                                  </a:rPr>
                                </m:ctrlPr>
                              </m:fPr>
                              <m:num>
                                <m:sSub>
                                  <m:sSubPr>
                                    <m:ctrlPr>
                                      <a:rPr lang="en-US" i="1">
                                        <a:latin typeface="Cambria Math"/>
                                      </a:rPr>
                                    </m:ctrlPr>
                                  </m:sSubPr>
                                  <m:e>
                                    <m:r>
                                      <a:rPr lang="en-US" i="1">
                                        <a:latin typeface="Cambria Math"/>
                                      </a:rPr>
                                      <m:t>𝑟</m:t>
                                    </m:r>
                                  </m:e>
                                  <m:sub>
                                    <m:r>
                                      <a:rPr lang="ru-RU" i="1">
                                        <a:latin typeface="Cambria Math"/>
                                      </a:rPr>
                                      <m:t>0</m:t>
                                    </m:r>
                                  </m:sub>
                                </m:sSub>
                              </m:num>
                              <m:den>
                                <m:r>
                                  <a:rPr lang="en-US" i="1">
                                    <a:latin typeface="Cambria Math"/>
                                  </a:rPr>
                                  <m:t>𝜆</m:t>
                                </m:r>
                              </m:den>
                            </m:f>
                          </m:e>
                        </m:d>
                      </m:e>
                      <m:sup>
                        <m:r>
                          <a:rPr lang="ru-RU" i="1">
                            <a:latin typeface="Cambria Math"/>
                          </a:rPr>
                          <m:t>2</m:t>
                        </m:r>
                      </m:sup>
                    </m:sSup>
                  </m:oMath>
                </a14:m>
                <a:r>
                  <a:rPr lang="en-US" dirty="0" smtClean="0"/>
                  <a:t>               </a:t>
                </a:r>
                <a14:m>
                  <m:oMath xmlns:m="http://schemas.openxmlformats.org/officeDocument/2006/math">
                    <m:sSub>
                      <m:sSubPr>
                        <m:ctrlPr>
                          <a:rPr lang="en-US" i="1">
                            <a:latin typeface="Cambria Math"/>
                          </a:rPr>
                        </m:ctrlPr>
                      </m:sSubPr>
                      <m:e>
                        <m:r>
                          <a:rPr lang="en-US" i="1">
                            <a:latin typeface="Cambria Math"/>
                          </a:rPr>
                          <m:t>𝐼</m:t>
                        </m:r>
                        <m:r>
                          <a:rPr lang="ru-RU" i="1">
                            <a:latin typeface="Cambria Math"/>
                          </a:rPr>
                          <m:t>=</m:t>
                        </m:r>
                        <m:r>
                          <a:rPr lang="en-US" i="1">
                            <a:latin typeface="Cambria Math"/>
                          </a:rPr>
                          <m:t>𝐼</m:t>
                        </m:r>
                      </m:e>
                      <m:sub>
                        <m:r>
                          <a:rPr lang="ru-RU" i="1">
                            <a:latin typeface="Cambria Math"/>
                          </a:rPr>
                          <m:t>1</m:t>
                        </m:r>
                      </m:sub>
                    </m:sSub>
                    <m:r>
                      <a:rPr lang="en-US" i="1">
                        <a:latin typeface="Cambria Math"/>
                      </a:rPr>
                      <m:t>𝑁</m:t>
                    </m:r>
                    <m:r>
                      <a:rPr lang="ru-RU" i="1">
                        <a:latin typeface="Cambria Math"/>
                      </a:rPr>
                      <m:t>=</m:t>
                    </m:r>
                    <m:f>
                      <m:fPr>
                        <m:ctrlPr>
                          <a:rPr lang="en-US" i="1">
                            <a:latin typeface="Cambria Math"/>
                          </a:rPr>
                        </m:ctrlPr>
                      </m:fPr>
                      <m:num>
                        <m:r>
                          <a:rPr lang="ru-RU" i="1">
                            <a:latin typeface="Cambria Math"/>
                          </a:rPr>
                          <m:t>2</m:t>
                        </m:r>
                      </m:num>
                      <m:den>
                        <m:r>
                          <a:rPr lang="ru-RU" i="1">
                            <a:latin typeface="Cambria Math"/>
                          </a:rPr>
                          <m:t>3</m:t>
                        </m:r>
                        <m:sSup>
                          <m:sSupPr>
                            <m:ctrlPr>
                              <a:rPr lang="en-US" i="1">
                                <a:latin typeface="Cambria Math"/>
                              </a:rPr>
                            </m:ctrlPr>
                          </m:sSupPr>
                          <m:e>
                            <m:r>
                              <a:rPr lang="en-US" i="1">
                                <a:latin typeface="Cambria Math"/>
                              </a:rPr>
                              <m:t>𝑐</m:t>
                            </m:r>
                          </m:e>
                          <m:sup>
                            <m:r>
                              <a:rPr lang="ru-RU" i="1">
                                <a:latin typeface="Cambria Math"/>
                              </a:rPr>
                              <m:t>3</m:t>
                            </m:r>
                          </m:sup>
                        </m:sSup>
                      </m:den>
                    </m:f>
                    <m:sSup>
                      <m:sSupPr>
                        <m:ctrlPr>
                          <a:rPr lang="en-US" i="1">
                            <a:latin typeface="Cambria Math"/>
                          </a:rPr>
                        </m:ctrlPr>
                      </m:sSupPr>
                      <m:e>
                        <m:d>
                          <m:dPr>
                            <m:begChr m:val="|"/>
                            <m:endChr m:val="|"/>
                            <m:ctrlPr>
                              <a:rPr lang="en-US" i="1">
                                <a:latin typeface="Cambria Math"/>
                              </a:rPr>
                            </m:ctrlPr>
                          </m:dPr>
                          <m:e>
                            <m:acc>
                              <m:accPr>
                                <m:chr m:val="̇"/>
                                <m:ctrlPr>
                                  <a:rPr lang="en-US" i="1">
                                    <a:latin typeface="Cambria Math"/>
                                  </a:rPr>
                                </m:ctrlPr>
                              </m:accPr>
                              <m:e>
                                <m:acc>
                                  <m:accPr>
                                    <m:chr m:val="⃗"/>
                                    <m:ctrlPr>
                                      <a:rPr lang="en-US" i="1">
                                        <a:latin typeface="Cambria Math"/>
                                      </a:rPr>
                                    </m:ctrlPr>
                                  </m:accPr>
                                  <m:e>
                                    <m:r>
                                      <a:rPr lang="en-US" i="1">
                                        <a:latin typeface="Cambria Math"/>
                                      </a:rPr>
                                      <m:t>𝑗</m:t>
                                    </m:r>
                                  </m:e>
                                </m:acc>
                              </m:e>
                            </m:acc>
                          </m:e>
                        </m:d>
                      </m:e>
                      <m:sup>
                        <m:r>
                          <a:rPr lang="ru-RU" i="1">
                            <a:latin typeface="Cambria Math"/>
                          </a:rPr>
                          <m:t>2</m:t>
                        </m:r>
                      </m:sup>
                    </m:sSup>
                    <m:sSup>
                      <m:sSupPr>
                        <m:ctrlPr>
                          <a:rPr lang="en-US" i="1">
                            <a:latin typeface="Cambria Math"/>
                          </a:rPr>
                        </m:ctrlPr>
                      </m:sSupPr>
                      <m:e>
                        <m:r>
                          <a:rPr lang="en-US" i="1">
                            <a:latin typeface="Cambria Math"/>
                          </a:rPr>
                          <m:t>𝜆</m:t>
                        </m:r>
                      </m:e>
                      <m:sup>
                        <m:r>
                          <a:rPr lang="ru-RU" i="1">
                            <a:latin typeface="Cambria Math"/>
                          </a:rPr>
                          <m:t>4</m:t>
                        </m:r>
                      </m:sup>
                    </m:sSup>
                    <m:sSubSup>
                      <m:sSubSupPr>
                        <m:ctrlPr>
                          <a:rPr lang="en-US" i="1">
                            <a:latin typeface="Cambria Math"/>
                          </a:rPr>
                        </m:ctrlPr>
                      </m:sSubSupPr>
                      <m:e>
                        <m:r>
                          <a:rPr lang="en-US" i="1">
                            <a:latin typeface="Cambria Math"/>
                          </a:rPr>
                          <m:t>𝑟</m:t>
                        </m:r>
                      </m:e>
                      <m:sub>
                        <m:r>
                          <a:rPr lang="ru-RU" i="1">
                            <a:latin typeface="Cambria Math"/>
                          </a:rPr>
                          <m:t>0</m:t>
                        </m:r>
                      </m:sub>
                      <m:sup>
                        <m:r>
                          <a:rPr lang="ru-RU" i="1">
                            <a:latin typeface="Cambria Math"/>
                          </a:rPr>
                          <m:t>2</m:t>
                        </m:r>
                      </m:sup>
                    </m:sSubSup>
                  </m:oMath>
                </a14:m>
                <a:endParaRPr lang="en-US" dirty="0" smtClean="0"/>
              </a:p>
              <a:p>
                <a:pPr marL="114300" indent="0">
                  <a:buNone/>
                </a:pPr>
                <a:endParaRPr lang="en-US" dirty="0" smtClean="0"/>
              </a:p>
              <a:p>
                <a:pPr marL="114300" indent="0" algn="just">
                  <a:buNone/>
                </a:pPr>
                <a14:m>
                  <m:oMathPara xmlns:m="http://schemas.openxmlformats.org/officeDocument/2006/math">
                    <m:oMathParaPr>
                      <m:jc m:val="left"/>
                    </m:oMathParaPr>
                    <m:oMath xmlns:m="http://schemas.openxmlformats.org/officeDocument/2006/math">
                      <m:d>
                        <m:dPr>
                          <m:begChr m:val="|"/>
                          <m:endChr m:val="|"/>
                          <m:ctrlPr>
                            <a:rPr lang="en-US" i="1">
                              <a:latin typeface="Cambria Math"/>
                            </a:rPr>
                          </m:ctrlPr>
                        </m:dPr>
                        <m:e>
                          <m:acc>
                            <m:accPr>
                              <m:chr m:val="̇"/>
                              <m:ctrlPr>
                                <a:rPr lang="en-US" i="1">
                                  <a:latin typeface="Cambria Math"/>
                                </a:rPr>
                              </m:ctrlPr>
                            </m:accPr>
                            <m:e>
                              <m:acc>
                                <m:accPr>
                                  <m:chr m:val="⃗"/>
                                  <m:ctrlPr>
                                    <a:rPr lang="en-US" i="1">
                                      <a:latin typeface="Cambria Math"/>
                                    </a:rPr>
                                  </m:ctrlPr>
                                </m:accPr>
                                <m:e>
                                  <m:r>
                                    <a:rPr lang="en-US" i="1">
                                      <a:latin typeface="Cambria Math"/>
                                    </a:rPr>
                                    <m:t>𝑗</m:t>
                                  </m:r>
                                </m:e>
                              </m:acc>
                            </m:e>
                          </m:acc>
                        </m:e>
                      </m:d>
                      <m:r>
                        <a:rPr lang="ru-RU" i="1">
                          <a:latin typeface="Cambria Math"/>
                        </a:rPr>
                        <m:t>=</m:t>
                      </m:r>
                      <m:f>
                        <m:fPr>
                          <m:ctrlPr>
                            <a:rPr lang="en-US" i="1" baseline="30000">
                              <a:latin typeface="Cambria Math"/>
                            </a:rPr>
                          </m:ctrlPr>
                        </m:fPr>
                        <m:num>
                          <m:r>
                            <a:rPr lang="en-US" i="1">
                              <a:latin typeface="Cambria Math"/>
                            </a:rPr>
                            <m:t>𝑐</m:t>
                          </m:r>
                        </m:num>
                        <m:den>
                          <m:r>
                            <a:rPr lang="ru-RU" i="1">
                              <a:latin typeface="Cambria Math"/>
                            </a:rPr>
                            <m:t>4</m:t>
                          </m:r>
                          <m:r>
                            <a:rPr lang="en-US" i="1">
                              <a:latin typeface="Cambria Math"/>
                            </a:rPr>
                            <m:t>𝜋</m:t>
                          </m:r>
                        </m:den>
                      </m:f>
                      <m:f>
                        <m:fPr>
                          <m:ctrlPr>
                            <a:rPr lang="en-US" i="1" smtClean="0">
                              <a:latin typeface="Cambria Math"/>
                            </a:rPr>
                          </m:ctrlPr>
                        </m:fPr>
                        <m:num>
                          <m:sSup>
                            <m:sSupPr>
                              <m:ctrlPr>
                                <a:rPr lang="en-US" i="1" smtClean="0">
                                  <a:latin typeface="Cambria Math"/>
                                </a:rPr>
                              </m:ctrlPr>
                            </m:sSupPr>
                            <m:e>
                              <m:r>
                                <a:rPr lang="en-US" i="1" smtClean="0">
                                  <a:latin typeface="Cambria Math"/>
                                  <a:ea typeface="Cambria Math"/>
                                </a:rPr>
                                <m:t>𝜔</m:t>
                              </m:r>
                            </m:e>
                            <m:sup>
                              <m:r>
                                <a:rPr lang="en-US" b="0" i="1" smtClean="0">
                                  <a:latin typeface="Cambria Math"/>
                                </a:rPr>
                                <m:t>2</m:t>
                              </m:r>
                            </m:sup>
                          </m:sSup>
                          <m:sSub>
                            <m:sSubPr>
                              <m:ctrlPr>
                                <a:rPr lang="en-US" i="1" smtClean="0">
                                  <a:latin typeface="Cambria Math"/>
                                </a:rPr>
                              </m:ctrlPr>
                            </m:sSubPr>
                            <m:e>
                              <m:r>
                                <a:rPr lang="en-US" b="0" i="1" smtClean="0">
                                  <a:latin typeface="Cambria Math"/>
                                </a:rPr>
                                <m:t>𝐻</m:t>
                              </m:r>
                            </m:e>
                            <m:sub>
                              <m:r>
                                <a:rPr lang="en-US" b="0" i="1" smtClean="0">
                                  <a:latin typeface="Cambria Math"/>
                                </a:rPr>
                                <m:t>0</m:t>
                              </m:r>
                            </m:sub>
                          </m:sSub>
                        </m:num>
                        <m:den>
                          <m:sSubSup>
                            <m:sSubSupPr>
                              <m:ctrlPr>
                                <a:rPr lang="en-US" i="1">
                                  <a:latin typeface="Cambria Math"/>
                                </a:rPr>
                              </m:ctrlPr>
                            </m:sSubSupPr>
                            <m:e>
                              <m:r>
                                <a:rPr lang="en-US" i="1">
                                  <a:latin typeface="Cambria Math"/>
                                </a:rPr>
                                <m:t>𝑐</m:t>
                              </m:r>
                            </m:e>
                            <m:sub>
                              <m:r>
                                <a:rPr lang="en-US" i="1">
                                  <a:latin typeface="Cambria Math"/>
                                </a:rPr>
                                <m:t>𝑛</m:t>
                              </m:r>
                            </m:sub>
                            <m:sup>
                              <m:r>
                                <a:rPr lang="ru-RU" i="1">
                                  <a:latin typeface="Cambria Math"/>
                                </a:rPr>
                                <m:t>2</m:t>
                              </m:r>
                            </m:sup>
                          </m:sSubSup>
                        </m:den>
                      </m:f>
                      <m:d>
                        <m:dPr>
                          <m:begChr m:val="|"/>
                          <m:endChr m:val="|"/>
                          <m:ctrlPr>
                            <a:rPr lang="ru-RU" i="1" smtClean="0">
                              <a:latin typeface="Cambria Math"/>
                            </a:rPr>
                          </m:ctrlPr>
                        </m:dPr>
                        <m:e>
                          <m:r>
                            <a:rPr lang="en-US" b="0" i="1" smtClean="0">
                              <a:latin typeface="Cambria Math"/>
                            </a:rPr>
                            <m:t>𝑢</m:t>
                          </m:r>
                          <m:d>
                            <m:dPr>
                              <m:ctrlPr>
                                <a:rPr lang="en-US" b="0" i="1" smtClean="0">
                                  <a:latin typeface="Cambria Math"/>
                                </a:rPr>
                              </m:ctrlPr>
                            </m:dPr>
                            <m:e>
                              <m:f>
                                <m:fPr>
                                  <m:type m:val="lin"/>
                                  <m:ctrlPr>
                                    <a:rPr lang="en-US" b="0" i="1" smtClean="0">
                                      <a:latin typeface="Cambria Math"/>
                                    </a:rPr>
                                  </m:ctrlPr>
                                </m:fPr>
                                <m:num>
                                  <m:r>
                                    <a:rPr lang="en-US" b="0" i="1" smtClean="0">
                                      <a:latin typeface="Cambria Math"/>
                                    </a:rPr>
                                    <m:t>𝑙</m:t>
                                  </m:r>
                                </m:num>
                                <m:den>
                                  <m:sSub>
                                    <m:sSubPr>
                                      <m:ctrlPr>
                                        <a:rPr lang="en-US" b="0" i="1" smtClean="0">
                                          <a:latin typeface="Cambria Math"/>
                                        </a:rPr>
                                      </m:ctrlPr>
                                    </m:sSubPr>
                                    <m:e>
                                      <m:r>
                                        <a:rPr lang="en-US" b="0" i="1" smtClean="0">
                                          <a:latin typeface="Cambria Math"/>
                                        </a:rPr>
                                        <m:t>𝑐</m:t>
                                      </m:r>
                                    </m:e>
                                    <m:sub>
                                      <m:r>
                                        <a:rPr lang="en-US" b="0" i="1" smtClean="0">
                                          <a:latin typeface="Cambria Math"/>
                                        </a:rPr>
                                        <m:t>𝑛</m:t>
                                      </m:r>
                                    </m:sub>
                                  </m:sSub>
                                </m:den>
                              </m:f>
                            </m:e>
                          </m:d>
                        </m:e>
                      </m:d>
                      <m:r>
                        <a:rPr lang="en-US" b="0" i="1" smtClean="0">
                          <a:latin typeface="Cambria Math"/>
                        </a:rPr>
                        <m:t>               </m:t>
                      </m:r>
                      <m:r>
                        <a:rPr lang="en-US" i="1">
                          <a:latin typeface="Cambria Math"/>
                        </a:rPr>
                        <m:t>𝐼</m:t>
                      </m:r>
                      <m:r>
                        <a:rPr lang="ru-RU" i="1">
                          <a:latin typeface="Cambria Math"/>
                        </a:rPr>
                        <m:t>=</m:t>
                      </m:r>
                      <m:f>
                        <m:fPr>
                          <m:ctrlPr>
                            <a:rPr lang="en-US" i="1">
                              <a:latin typeface="Cambria Math"/>
                            </a:rPr>
                          </m:ctrlPr>
                        </m:fPr>
                        <m:num>
                          <m:r>
                            <a:rPr lang="ru-RU" i="1">
                              <a:latin typeface="Cambria Math"/>
                            </a:rPr>
                            <m:t>2</m:t>
                          </m:r>
                          <m:sSup>
                            <m:sSupPr>
                              <m:ctrlPr>
                                <a:rPr lang="en-US" i="1">
                                  <a:latin typeface="Cambria Math"/>
                                </a:rPr>
                              </m:ctrlPr>
                            </m:sSupPr>
                            <m:e>
                              <m:r>
                                <a:rPr lang="en-US" i="1">
                                  <a:latin typeface="Cambria Math"/>
                                </a:rPr>
                                <m:t>𝜋</m:t>
                              </m:r>
                            </m:e>
                            <m:sup>
                              <m:r>
                                <a:rPr lang="ru-RU" i="1">
                                  <a:latin typeface="Cambria Math"/>
                                </a:rPr>
                                <m:t>2</m:t>
                              </m:r>
                            </m:sup>
                          </m:sSup>
                          <m:r>
                            <a:rPr lang="en-US" i="1">
                              <a:latin typeface="Cambria Math"/>
                            </a:rPr>
                            <m:t>𝑐</m:t>
                          </m:r>
                        </m:num>
                        <m:den>
                          <m:r>
                            <a:rPr lang="ru-RU" i="1">
                              <a:latin typeface="Cambria Math"/>
                            </a:rPr>
                            <m:t>3</m:t>
                          </m:r>
                        </m:den>
                      </m:f>
                      <m:sSup>
                        <m:sSupPr>
                          <m:ctrlPr>
                            <a:rPr lang="ru-RU" i="1">
                              <a:latin typeface="Cambria Math"/>
                            </a:rPr>
                          </m:ctrlPr>
                        </m:sSupPr>
                        <m:e>
                          <m:d>
                            <m:dPr>
                              <m:ctrlPr>
                                <a:rPr lang="ru-RU" i="1">
                                  <a:latin typeface="Cambria Math"/>
                                </a:rPr>
                              </m:ctrlPr>
                            </m:dPr>
                            <m:e>
                              <m:f>
                                <m:fPr>
                                  <m:ctrlPr>
                                    <a:rPr lang="ru-RU" i="1">
                                      <a:latin typeface="Cambria Math"/>
                                    </a:rPr>
                                  </m:ctrlPr>
                                </m:fPr>
                                <m:num>
                                  <m:r>
                                    <a:rPr lang="en-US" i="1">
                                      <a:latin typeface="Cambria Math"/>
                                    </a:rPr>
                                    <m:t>𝑐</m:t>
                                  </m:r>
                                  <m:sSub>
                                    <m:sSubPr>
                                      <m:ctrlPr>
                                        <a:rPr lang="en-US" i="1">
                                          <a:latin typeface="Cambria Math"/>
                                        </a:rPr>
                                      </m:ctrlPr>
                                    </m:sSubPr>
                                    <m:e>
                                      <m:r>
                                        <a:rPr lang="en-US" i="1">
                                          <a:latin typeface="Cambria Math"/>
                                        </a:rPr>
                                        <m:t>𝐻</m:t>
                                      </m:r>
                                    </m:e>
                                    <m:sub>
                                      <m:r>
                                        <a:rPr lang="en-US" i="1">
                                          <a:latin typeface="Cambria Math"/>
                                        </a:rPr>
                                        <m:t>0</m:t>
                                      </m:r>
                                    </m:sub>
                                  </m:sSub>
                                  <m:sSub>
                                    <m:sSubPr>
                                      <m:ctrlPr>
                                        <a:rPr lang="en-US" i="1">
                                          <a:latin typeface="Cambria Math"/>
                                        </a:rPr>
                                      </m:ctrlPr>
                                    </m:sSubPr>
                                    <m:e>
                                      <m:r>
                                        <a:rPr lang="en-US" i="1">
                                          <a:latin typeface="Cambria Math"/>
                                        </a:rPr>
                                        <m:t>𝑟</m:t>
                                      </m:r>
                                    </m:e>
                                    <m:sub>
                                      <m:r>
                                        <a:rPr lang="en-US" i="1">
                                          <a:latin typeface="Cambria Math"/>
                                        </a:rPr>
                                        <m:t>0</m:t>
                                      </m:r>
                                    </m:sub>
                                  </m:sSub>
                                </m:num>
                                <m:den>
                                  <m:sSubSup>
                                    <m:sSubSupPr>
                                      <m:ctrlPr>
                                        <a:rPr lang="en-US" i="1">
                                          <a:latin typeface="Cambria Math"/>
                                        </a:rPr>
                                      </m:ctrlPr>
                                    </m:sSubSupPr>
                                    <m:e>
                                      <m:r>
                                        <a:rPr lang="en-US" i="1">
                                          <a:latin typeface="Cambria Math"/>
                                        </a:rPr>
                                        <m:t>𝑐</m:t>
                                      </m:r>
                                    </m:e>
                                    <m:sub>
                                      <m:r>
                                        <a:rPr lang="en-US" i="1">
                                          <a:latin typeface="Cambria Math"/>
                                        </a:rPr>
                                        <m:t>𝑛</m:t>
                                      </m:r>
                                    </m:sub>
                                    <m:sup>
                                      <m:r>
                                        <a:rPr lang="ru-RU" i="1">
                                          <a:latin typeface="Cambria Math"/>
                                        </a:rPr>
                                        <m:t>2</m:t>
                                      </m:r>
                                    </m:sup>
                                  </m:sSubSup>
                                </m:den>
                              </m:f>
                            </m:e>
                          </m:d>
                        </m:e>
                        <m:sup>
                          <m:r>
                            <a:rPr lang="en-US" i="1">
                              <a:latin typeface="Cambria Math"/>
                            </a:rPr>
                            <m:t>2</m:t>
                          </m:r>
                        </m:sup>
                      </m:sSup>
                      <m:sSup>
                        <m:sSupPr>
                          <m:ctrlPr>
                            <a:rPr lang="ru-RU" i="1">
                              <a:latin typeface="Cambria Math"/>
                            </a:rPr>
                          </m:ctrlPr>
                        </m:sSupPr>
                        <m:e>
                          <m:d>
                            <m:dPr>
                              <m:begChr m:val="|"/>
                              <m:endChr m:val="|"/>
                              <m:ctrlPr>
                                <a:rPr lang="ru-RU" i="1">
                                  <a:latin typeface="Cambria Math"/>
                                </a:rPr>
                              </m:ctrlPr>
                            </m:dPr>
                            <m:e>
                              <m:r>
                                <a:rPr lang="en-US" i="1">
                                  <a:latin typeface="Cambria Math"/>
                                </a:rPr>
                                <m:t>𝑢</m:t>
                              </m:r>
                              <m:d>
                                <m:dPr>
                                  <m:ctrlPr>
                                    <a:rPr lang="en-US" i="1">
                                      <a:latin typeface="Cambria Math"/>
                                    </a:rPr>
                                  </m:ctrlPr>
                                </m:dPr>
                                <m:e>
                                  <m:f>
                                    <m:fPr>
                                      <m:type m:val="lin"/>
                                      <m:ctrlPr>
                                        <a:rPr lang="en-US" i="1">
                                          <a:latin typeface="Cambria Math"/>
                                        </a:rPr>
                                      </m:ctrlPr>
                                    </m:fPr>
                                    <m:num>
                                      <m:r>
                                        <a:rPr lang="en-US" i="1">
                                          <a:latin typeface="Cambria Math"/>
                                        </a:rPr>
                                        <m:t>𝑙</m:t>
                                      </m:r>
                                    </m:num>
                                    <m:den>
                                      <m:sSub>
                                        <m:sSubPr>
                                          <m:ctrlPr>
                                            <a:rPr lang="en-US" i="1">
                                              <a:latin typeface="Cambria Math"/>
                                            </a:rPr>
                                          </m:ctrlPr>
                                        </m:sSubPr>
                                        <m:e>
                                          <m:r>
                                            <a:rPr lang="en-US" i="1">
                                              <a:latin typeface="Cambria Math"/>
                                            </a:rPr>
                                            <m:t>𝑐</m:t>
                                          </m:r>
                                        </m:e>
                                        <m:sub>
                                          <m:r>
                                            <a:rPr lang="en-US" i="1">
                                              <a:latin typeface="Cambria Math"/>
                                            </a:rPr>
                                            <m:t>𝑛</m:t>
                                          </m:r>
                                        </m:sub>
                                      </m:sSub>
                                    </m:den>
                                  </m:f>
                                </m:e>
                              </m:d>
                            </m:e>
                          </m:d>
                        </m:e>
                        <m:sup>
                          <m:r>
                            <a:rPr lang="en-US" i="1">
                              <a:latin typeface="Cambria Math"/>
                            </a:rPr>
                            <m:t>2</m:t>
                          </m:r>
                        </m:sup>
                      </m:sSup>
                    </m:oMath>
                  </m:oMathPara>
                </a14:m>
                <a:endParaRPr lang="en-US" dirty="0"/>
              </a:p>
              <a:p>
                <a:pPr marL="114300" indent="0" algn="just">
                  <a:buNone/>
                </a:pPr>
                <a:endParaRPr lang="en-US" b="0" i="1" dirty="0" smtClean="0">
                  <a:latin typeface="Cambria Math"/>
                </a:endParaRPr>
              </a:p>
              <a:p>
                <a:pPr marL="114300" indent="0" algn="just">
                  <a:buNone/>
                </a:pPr>
                <a:endParaRPr lang="en-US" i="1" dirty="0">
                  <a:latin typeface="Cambria Math"/>
                </a:endParaRPr>
              </a:p>
              <a:p>
                <a:pPr marL="114300" indent="0" algn="just">
                  <a:buNone/>
                </a:pPr>
                <a14:m>
                  <m:oMath xmlns:m="http://schemas.openxmlformats.org/officeDocument/2006/math">
                    <m:r>
                      <a:rPr lang="en-US" i="1">
                        <a:latin typeface="Cambria Math"/>
                      </a:rPr>
                      <m:t>𝜔</m:t>
                    </m:r>
                    <m:r>
                      <a:rPr lang="ru-RU" i="1">
                        <a:latin typeface="Cambria Math"/>
                      </a:rPr>
                      <m:t>≪</m:t>
                    </m:r>
                    <m:f>
                      <m:fPr>
                        <m:ctrlPr>
                          <a:rPr lang="en-US" i="1">
                            <a:latin typeface="Cambria Math"/>
                          </a:rPr>
                        </m:ctrlPr>
                      </m:fPr>
                      <m:num>
                        <m:sSubSup>
                          <m:sSubSupPr>
                            <m:ctrlPr>
                              <a:rPr lang="en-US" i="1">
                                <a:latin typeface="Cambria Math"/>
                              </a:rPr>
                            </m:ctrlPr>
                          </m:sSubSupPr>
                          <m:e>
                            <m:r>
                              <a:rPr lang="en-US" i="1">
                                <a:latin typeface="Cambria Math"/>
                              </a:rPr>
                              <m:t>𝑐</m:t>
                            </m:r>
                          </m:e>
                          <m:sub>
                            <m:r>
                              <a:rPr lang="en-US" i="1">
                                <a:latin typeface="Cambria Math"/>
                              </a:rPr>
                              <m:t>𝑛</m:t>
                            </m:r>
                          </m:sub>
                          <m:sup>
                            <m:r>
                              <a:rPr lang="ru-RU" i="1">
                                <a:latin typeface="Cambria Math"/>
                              </a:rPr>
                              <m:t>2</m:t>
                            </m:r>
                          </m:sup>
                        </m:sSubSup>
                      </m:num>
                      <m:den>
                        <m:r>
                          <a:rPr lang="en-US" i="1">
                            <a:latin typeface="Cambria Math"/>
                          </a:rPr>
                          <m:t>𝛤</m:t>
                        </m:r>
                        <m:r>
                          <a:rPr lang="en-US" i="1">
                            <a:latin typeface="Cambria Math"/>
                          </a:rPr>
                          <m:t>𝑙</m:t>
                        </m:r>
                        <m:d>
                          <m:dPr>
                            <m:begChr m:val="|"/>
                            <m:endChr m:val="|"/>
                            <m:ctrlPr>
                              <a:rPr lang="en-US" i="1">
                                <a:latin typeface="Cambria Math"/>
                              </a:rPr>
                            </m:ctrlPr>
                          </m:dPr>
                          <m:e>
                            <m:r>
                              <a:rPr lang="en-US" i="1">
                                <a:latin typeface="Cambria Math"/>
                              </a:rPr>
                              <m:t>𝑢</m:t>
                            </m:r>
                          </m:e>
                        </m:d>
                      </m:den>
                    </m:f>
                  </m:oMath>
                </a14:m>
                <a:r>
                  <a:rPr lang="en-US" b="0" i="1" dirty="0" smtClean="0">
                    <a:latin typeface="Cambria Math"/>
                  </a:rPr>
                  <a:t>      </a:t>
                </a:r>
                <a14:m>
                  <m:oMath xmlns:m="http://schemas.openxmlformats.org/officeDocument/2006/math">
                    <m:r>
                      <a:rPr lang="en-US" i="1">
                        <a:latin typeface="Cambria Math"/>
                      </a:rPr>
                      <m:t>𝛤</m:t>
                    </m:r>
                    <m:r>
                      <a:rPr lang="ru-RU" i="1">
                        <a:latin typeface="Cambria Math"/>
                      </a:rPr>
                      <m:t>~1</m:t>
                    </m:r>
                  </m:oMath>
                </a14:m>
                <a:r>
                  <a:rPr lang="en-US" b="0" i="1" dirty="0" smtClean="0">
                    <a:latin typeface="Cambria Math"/>
                  </a:rPr>
                  <a:t>     </a:t>
                </a:r>
                <a14:m>
                  <m:oMath xmlns:m="http://schemas.openxmlformats.org/officeDocument/2006/math">
                    <m:r>
                      <a:rPr lang="en-US" i="1">
                        <a:latin typeface="Cambria Math"/>
                      </a:rPr>
                      <m:t>𝜔</m:t>
                    </m:r>
                    <m:r>
                      <a:rPr lang="ru-RU" i="1">
                        <a:latin typeface="Cambria Math"/>
                      </a:rPr>
                      <m:t>≪</m:t>
                    </m:r>
                    <m:sSup>
                      <m:sSupPr>
                        <m:ctrlPr>
                          <a:rPr lang="en-US" i="1">
                            <a:latin typeface="Cambria Math"/>
                          </a:rPr>
                        </m:ctrlPr>
                      </m:sSupPr>
                      <m:e>
                        <m:r>
                          <a:rPr lang="ru-RU" i="1">
                            <a:latin typeface="Cambria Math"/>
                          </a:rPr>
                          <m:t>10</m:t>
                        </m:r>
                      </m:e>
                      <m:sup>
                        <m:r>
                          <a:rPr lang="ru-RU" i="1">
                            <a:latin typeface="Cambria Math"/>
                          </a:rPr>
                          <m:t>12</m:t>
                        </m:r>
                      </m:sup>
                    </m:sSup>
                  </m:oMath>
                </a14:m>
                <a:r>
                  <a:rPr lang="en-US" dirty="0" smtClean="0">
                    <a:latin typeface="Times New Roman" pitchFamily="18" charset="0"/>
                    <a:cs typeface="Times New Roman" pitchFamily="18" charset="0"/>
                  </a:rPr>
                  <a:t>Hz    </a:t>
                </a:r>
                <a14:m>
                  <m:oMath xmlns:m="http://schemas.openxmlformats.org/officeDocument/2006/math">
                    <m:sSup>
                      <m:sSupPr>
                        <m:ctrlPr>
                          <a:rPr lang="en-US" i="1">
                            <a:latin typeface="Cambria Math"/>
                          </a:rPr>
                        </m:ctrlPr>
                      </m:sSupPr>
                      <m:e>
                        <m:r>
                          <a:rPr lang="ru-RU" i="1">
                            <a:latin typeface="Cambria Math"/>
                          </a:rPr>
                          <m:t>10</m:t>
                        </m:r>
                      </m:e>
                      <m:sup>
                        <m:r>
                          <a:rPr lang="ru-RU" i="1">
                            <a:latin typeface="Cambria Math"/>
                          </a:rPr>
                          <m:t>7</m:t>
                        </m:r>
                      </m:sup>
                    </m:sSup>
                    <m:r>
                      <m:rPr>
                        <m:sty m:val="p"/>
                      </m:rPr>
                      <a:rPr lang="en-US" b="0" i="0" smtClean="0">
                        <a:latin typeface="Cambria Math"/>
                      </a:rPr>
                      <m:t>Hz</m:t>
                    </m:r>
                    <m:r>
                      <a:rPr lang="ru-RU" i="1">
                        <a:latin typeface="Cambria Math"/>
                      </a:rPr>
                      <m:t>≤</m:t>
                    </m:r>
                    <m:r>
                      <a:rPr lang="en-US" i="1">
                        <a:latin typeface="Cambria Math"/>
                      </a:rPr>
                      <m:t>𝜔</m:t>
                    </m:r>
                    <m:r>
                      <a:rPr lang="ru-RU" i="1">
                        <a:latin typeface="Cambria Math"/>
                      </a:rPr>
                      <m:t>≤</m:t>
                    </m:r>
                    <m:sSup>
                      <m:sSupPr>
                        <m:ctrlPr>
                          <a:rPr lang="en-US" i="1">
                            <a:latin typeface="Cambria Math"/>
                          </a:rPr>
                        </m:ctrlPr>
                      </m:sSupPr>
                      <m:e>
                        <m:r>
                          <a:rPr lang="ru-RU" i="1">
                            <a:latin typeface="Cambria Math"/>
                          </a:rPr>
                          <m:t>10</m:t>
                        </m:r>
                      </m:e>
                      <m:sup>
                        <m:r>
                          <a:rPr lang="ru-RU" i="1">
                            <a:latin typeface="Cambria Math"/>
                          </a:rPr>
                          <m:t>11</m:t>
                        </m:r>
                      </m:sup>
                    </m:sSup>
                    <m:r>
                      <m:rPr>
                        <m:sty m:val="p"/>
                      </m:rPr>
                      <a:rPr lang="en-US" b="0" i="0" smtClean="0">
                        <a:latin typeface="Cambria Math"/>
                      </a:rPr>
                      <m:t>Hz</m:t>
                    </m:r>
                  </m:oMath>
                </a14:m>
                <a:r>
                  <a:rPr lang="ru-RU" dirty="0" smtClean="0"/>
                  <a:t> </a:t>
                </a:r>
                <a:r>
                  <a:rPr lang="en-US" dirty="0" smtClean="0">
                    <a:latin typeface="Times New Roman" pitchFamily="18" charset="0"/>
                    <a:cs typeface="Times New Roman" pitchFamily="18" charset="0"/>
                  </a:rPr>
                  <a:t> </a:t>
                </a:r>
                <a:endParaRPr lang="en-US" b="0" i="1" dirty="0" smtClean="0">
                  <a:latin typeface="Times New Roman" pitchFamily="18" charset="0"/>
                  <a:cs typeface="Times New Roman"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cstate="print"/>
                <a:stretch>
                  <a:fillRect/>
                </a:stretch>
              </a:blipFill>
            </p:spPr>
            <p:txBody>
              <a:bodyPr/>
              <a:lstStyle/>
              <a:p>
                <a:r>
                  <a:rPr lang="en-US">
                    <a:noFill/>
                  </a:rPr>
                  <a:t> </a:t>
                </a:r>
              </a:p>
            </p:txBody>
          </p:sp>
        </mc:Fallback>
      </mc:AlternateContent>
      <p:sp>
        <p:nvSpPr>
          <p:cNvPr id="9" name="Date Placeholder 8"/>
          <p:cNvSpPr>
            <a:spLocks noGrp="1"/>
          </p:cNvSpPr>
          <p:nvPr>
            <p:ph type="dt" sz="half" idx="10"/>
          </p:nvPr>
        </p:nvSpPr>
        <p:spPr/>
        <p:txBody>
          <a:bodyPr/>
          <a:lstStyle/>
          <a:p>
            <a:fld id="{8149751F-5A7D-4019-8CE4-D2E93A80EA61}" type="datetime1">
              <a:rPr lang="en-US" smtClean="0"/>
              <a:pPr/>
              <a:t>9/19/2013</a:t>
            </a:fld>
            <a:endParaRPr lang="en-US"/>
          </a:p>
        </p:txBody>
      </p:sp>
      <p:sp>
        <p:nvSpPr>
          <p:cNvPr id="10" name="Slide Number Placeholder 9"/>
          <p:cNvSpPr>
            <a:spLocks noGrp="1"/>
          </p:cNvSpPr>
          <p:nvPr>
            <p:ph type="sldNum" sz="quarter" idx="12"/>
          </p:nvPr>
        </p:nvSpPr>
        <p:spPr/>
        <p:txBody>
          <a:bodyPr>
            <a:normAutofit/>
          </a:bodyPr>
          <a:lstStyle/>
          <a:p>
            <a:fld id="{B6F15528-21DE-4FAA-801E-634DDDAF4B2B}" type="slidenum">
              <a:rPr lang="en-US" smtClean="0"/>
              <a:pPr/>
              <a:t>14</a:t>
            </a:fld>
            <a:endParaRPr lang="en-US"/>
          </a:p>
        </p:txBody>
      </p:sp>
      <p:sp>
        <p:nvSpPr>
          <p:cNvPr id="4" name="Right Arrow 3"/>
          <p:cNvSpPr/>
          <p:nvPr/>
        </p:nvSpPr>
        <p:spPr>
          <a:xfrm>
            <a:off x="4114800" y="2590800"/>
            <a:ext cx="6858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mc:Choice xmlns:a14="http://schemas.microsoft.com/office/drawing/2010/main" Requires="a14">
          <p:sp>
            <p:nvSpPr>
              <p:cNvPr id="6" name="Rectangle 5"/>
              <p:cNvSpPr/>
              <p:nvPr/>
            </p:nvSpPr>
            <p:spPr>
              <a:xfrm>
                <a:off x="6019800" y="5334000"/>
                <a:ext cx="1786579" cy="495713"/>
              </a:xfrm>
              <a:prstGeom prst="rect">
                <a:avLst/>
              </a:prstGeom>
            </p:spPr>
            <p:txBody>
              <a:bodyPr wrap="none">
                <a:spAutoFit/>
              </a:bodyPr>
              <a:lstStyle/>
              <a:p>
                <a14:m>
                  <m:oMath xmlns:m="http://schemas.openxmlformats.org/officeDocument/2006/math">
                    <m:r>
                      <a:rPr lang="en-US" sz="2400" i="1" smtClean="0">
                        <a:latin typeface="Cambria Math"/>
                      </a:rPr>
                      <m:t>𝐼</m:t>
                    </m:r>
                    <m:r>
                      <a:rPr lang="ru-RU" sz="2400" i="1">
                        <a:latin typeface="Cambria Math"/>
                      </a:rPr>
                      <m:t>~</m:t>
                    </m:r>
                    <m:sSup>
                      <m:sSupPr>
                        <m:ctrlPr>
                          <a:rPr lang="en-US" sz="2400" i="1">
                            <a:latin typeface="Cambria Math"/>
                          </a:rPr>
                        </m:ctrlPr>
                      </m:sSupPr>
                      <m:e>
                        <m:r>
                          <a:rPr lang="ru-RU" sz="2400" i="1">
                            <a:latin typeface="Cambria Math"/>
                          </a:rPr>
                          <m:t>10</m:t>
                        </m:r>
                      </m:e>
                      <m:sup>
                        <m:r>
                          <a:rPr lang="ru-RU" sz="2400" i="1">
                            <a:latin typeface="Cambria Math"/>
                          </a:rPr>
                          <m:t>30</m:t>
                        </m:r>
                      </m:sup>
                    </m:sSup>
                    <m:r>
                      <m:rPr>
                        <m:sty m:val="p"/>
                      </m:rPr>
                      <a:rPr lang="en-US" sz="2400" b="0" i="0" smtClean="0">
                        <a:latin typeface="Cambria Math"/>
                      </a:rPr>
                      <m:t>erg</m:t>
                    </m:r>
                  </m:oMath>
                </a14:m>
                <a:r>
                  <a:rPr lang="ru-RU" sz="2400" dirty="0" smtClean="0"/>
                  <a:t>/</a:t>
                </a:r>
                <a:r>
                  <a:rPr lang="en-US" sz="2400" dirty="0" smtClean="0"/>
                  <a:t>s</a:t>
                </a:r>
                <a:endParaRPr lang="en-US" sz="2400" dirty="0"/>
              </a:p>
            </p:txBody>
          </p:sp>
        </mc:Choice>
        <mc:Fallback>
          <p:sp>
            <p:nvSpPr>
              <p:cNvPr id="6" name="Rectangle 5"/>
              <p:cNvSpPr>
                <a:spLocks noRot="1" noChangeAspect="1" noMove="1" noResize="1" noEditPoints="1" noAdjustHandles="1" noChangeArrowheads="1" noChangeShapeType="1" noTextEdit="1"/>
              </p:cNvSpPr>
              <p:nvPr/>
            </p:nvSpPr>
            <p:spPr>
              <a:xfrm>
                <a:off x="6019800" y="5334000"/>
                <a:ext cx="1786579" cy="495713"/>
              </a:xfrm>
              <a:prstGeom prst="rect">
                <a:avLst/>
              </a:prstGeom>
              <a:blipFill rotWithShape="1">
                <a:blip r:embed="rId3"/>
                <a:stretch>
                  <a:fillRect l="-1024" t="-9877" r="-5461" b="-20988"/>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2971800" y="4378693"/>
                <a:ext cx="4081438"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en-US" sz="2400" i="1" smtClean="0">
                              <a:latin typeface="Cambria Math"/>
                            </a:rPr>
                          </m:ctrlPr>
                        </m:dPr>
                        <m:e>
                          <m:r>
                            <a:rPr lang="en-US" sz="2400" b="0" i="1" smtClean="0">
                              <a:latin typeface="Cambria Math"/>
                            </a:rPr>
                            <m:t>𝑢</m:t>
                          </m:r>
                          <m:d>
                            <m:dPr>
                              <m:ctrlPr>
                                <a:rPr lang="en-US" sz="2400" b="0" i="1" smtClean="0">
                                  <a:latin typeface="Cambria Math"/>
                                </a:rPr>
                              </m:ctrlPr>
                            </m:dPr>
                            <m:e>
                              <m:f>
                                <m:fPr>
                                  <m:type m:val="lin"/>
                                  <m:ctrlPr>
                                    <a:rPr lang="en-US" sz="2400" b="0" i="1" smtClean="0">
                                      <a:latin typeface="Cambria Math"/>
                                    </a:rPr>
                                  </m:ctrlPr>
                                </m:fPr>
                                <m:num>
                                  <m:r>
                                    <a:rPr lang="en-US" sz="2400" b="0" i="1" smtClean="0">
                                      <a:latin typeface="Cambria Math"/>
                                    </a:rPr>
                                    <m:t>𝑙</m:t>
                                  </m:r>
                                </m:num>
                                <m:den>
                                  <m:sSub>
                                    <m:sSubPr>
                                      <m:ctrlPr>
                                        <a:rPr lang="en-US" sz="2400" b="0" i="1" smtClean="0">
                                          <a:latin typeface="Cambria Math"/>
                                        </a:rPr>
                                      </m:ctrlPr>
                                    </m:sSubPr>
                                    <m:e>
                                      <m:r>
                                        <a:rPr lang="en-US" sz="2400" b="0" i="1" smtClean="0">
                                          <a:latin typeface="Cambria Math"/>
                                        </a:rPr>
                                        <m:t>𝑐</m:t>
                                      </m:r>
                                    </m:e>
                                    <m:sub>
                                      <m:r>
                                        <a:rPr lang="en-US" sz="2400" b="0" i="1" smtClean="0">
                                          <a:latin typeface="Cambria Math"/>
                                        </a:rPr>
                                        <m:t>𝑛</m:t>
                                      </m:r>
                                    </m:sub>
                                  </m:sSub>
                                </m:den>
                              </m:f>
                            </m:e>
                          </m:d>
                        </m:e>
                      </m:d>
                      <m:r>
                        <a:rPr lang="en-US" sz="2400" i="1" smtClean="0">
                          <a:latin typeface="Cambria Math"/>
                          <a:ea typeface="Cambria Math"/>
                        </a:rPr>
                        <m:t>~</m:t>
                      </m:r>
                      <m:r>
                        <a:rPr lang="en-US" sz="2400" b="0" i="1" smtClean="0">
                          <a:latin typeface="Cambria Math"/>
                          <a:ea typeface="Cambria Math"/>
                        </a:rPr>
                        <m:t>𝑏</m:t>
                      </m:r>
                      <m:r>
                        <m:rPr>
                          <m:sty m:val="p"/>
                        </m:rPr>
                        <a:rPr lang="el-GR" sz="2400" b="0" i="1" smtClean="0">
                          <a:latin typeface="Cambria Math"/>
                          <a:ea typeface="Cambria Math"/>
                        </a:rPr>
                        <m:t>Φ</m:t>
                      </m:r>
                      <m:d>
                        <m:dPr>
                          <m:ctrlPr>
                            <a:rPr lang="el-GR" sz="2400" b="0" i="1" smtClean="0">
                              <a:latin typeface="Cambria Math"/>
                              <a:ea typeface="Cambria Math"/>
                            </a:rPr>
                          </m:ctrlPr>
                        </m:dPr>
                        <m:e>
                          <m:f>
                            <m:fPr>
                              <m:type m:val="lin"/>
                              <m:ctrlPr>
                                <a:rPr lang="en-US" sz="2400" i="1">
                                  <a:latin typeface="Cambria Math"/>
                                </a:rPr>
                              </m:ctrlPr>
                            </m:fPr>
                            <m:num>
                              <m:r>
                                <a:rPr lang="en-US" sz="2400" i="1">
                                  <a:latin typeface="Cambria Math"/>
                                </a:rPr>
                                <m:t>𝑙</m:t>
                              </m:r>
                            </m:num>
                            <m:den>
                              <m:sSub>
                                <m:sSubPr>
                                  <m:ctrlPr>
                                    <a:rPr lang="en-US" sz="2400" i="1">
                                      <a:latin typeface="Cambria Math"/>
                                    </a:rPr>
                                  </m:ctrlPr>
                                </m:sSubPr>
                                <m:e>
                                  <m:r>
                                    <a:rPr lang="en-US" sz="2400" i="1">
                                      <a:latin typeface="Cambria Math"/>
                                    </a:rPr>
                                    <m:t>𝑐</m:t>
                                  </m:r>
                                </m:e>
                                <m:sub>
                                  <m:r>
                                    <a:rPr lang="en-US" sz="2400" i="1">
                                      <a:latin typeface="Cambria Math"/>
                                    </a:rPr>
                                    <m:t>𝑛</m:t>
                                  </m:r>
                                </m:sub>
                              </m:sSub>
                            </m:den>
                          </m:f>
                        </m:e>
                      </m:d>
                      <m:r>
                        <a:rPr lang="ru-RU" sz="2400" i="1">
                          <a:latin typeface="Cambria Math"/>
                        </a:rPr>
                        <m:t>~</m:t>
                      </m:r>
                      <m:sSup>
                        <m:sSupPr>
                          <m:ctrlPr>
                            <a:rPr lang="en-US" sz="2400" i="1">
                              <a:latin typeface="Cambria Math"/>
                            </a:rPr>
                          </m:ctrlPr>
                        </m:sSupPr>
                        <m:e>
                          <m:r>
                            <a:rPr lang="ru-RU" sz="2400" i="1">
                              <a:latin typeface="Cambria Math"/>
                            </a:rPr>
                            <m:t>10</m:t>
                          </m:r>
                        </m:e>
                        <m:sup>
                          <m:r>
                            <a:rPr lang="ru-RU" sz="2400" i="1">
                              <a:latin typeface="Cambria Math"/>
                            </a:rPr>
                            <m:t>−8</m:t>
                          </m:r>
                        </m:sup>
                      </m:sSup>
                      <m:sSub>
                        <m:sSubPr>
                          <m:ctrlPr>
                            <a:rPr lang="en-US" sz="2400" i="1">
                              <a:latin typeface="Cambria Math"/>
                            </a:rPr>
                          </m:ctrlPr>
                        </m:sSubPr>
                        <m:e>
                          <m:r>
                            <a:rPr lang="en-US" sz="2400" i="1">
                              <a:latin typeface="Cambria Math"/>
                            </a:rPr>
                            <m:t>𝑐</m:t>
                          </m:r>
                        </m:e>
                        <m:sub>
                          <m:r>
                            <a:rPr lang="en-US" sz="2400" i="1">
                              <a:latin typeface="Cambria Math"/>
                            </a:rPr>
                            <m:t>𝑛</m:t>
                          </m:r>
                        </m:sub>
                      </m:sSub>
                    </m:oMath>
                  </m:oMathPara>
                </a14:m>
                <a:endParaRPr lang="en-US" sz="2400" dirty="0" smtClean="0"/>
              </a:p>
            </p:txBody>
          </p:sp>
        </mc:Choice>
        <mc:Fallback xmlns="">
          <p:sp>
            <p:nvSpPr>
              <p:cNvPr id="7" name="Rectangle 6"/>
              <p:cNvSpPr>
                <a:spLocks noRot="1" noChangeAspect="1" noMove="1" noResize="1" noEditPoints="1" noAdjustHandles="1" noChangeArrowheads="1" noChangeShapeType="1" noTextEdit="1"/>
              </p:cNvSpPr>
              <p:nvPr/>
            </p:nvSpPr>
            <p:spPr>
              <a:xfrm>
                <a:off x="2971800" y="4378693"/>
                <a:ext cx="4081438" cy="461665"/>
              </a:xfrm>
              <a:prstGeom prst="rect">
                <a:avLst/>
              </a:prstGeom>
              <a:blipFill rotWithShape="1">
                <a:blip r:embed="rId4" cstate="print"/>
                <a:stretch>
                  <a:fillRect t="-125000" b="-190789"/>
                </a:stretch>
              </a:blipFill>
            </p:spPr>
            <p:txBody>
              <a:bodyPr/>
              <a:lstStyle/>
              <a:p>
                <a:r>
                  <a:rPr lang="en-US">
                    <a:noFill/>
                  </a:rPr>
                  <a:t> </a:t>
                </a:r>
              </a:p>
            </p:txBody>
          </p:sp>
        </mc:Fallback>
      </mc:AlternateContent>
      <p:sp>
        <p:nvSpPr>
          <p:cNvPr id="8" name="Right Arrow 7"/>
          <p:cNvSpPr/>
          <p:nvPr/>
        </p:nvSpPr>
        <p:spPr>
          <a:xfrm>
            <a:off x="3962400" y="3581400"/>
            <a:ext cx="6858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60939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 </a:t>
            </a:r>
            <a:r>
              <a:rPr lang="en-US" sz="2400" b="1" dirty="0" smtClean="0"/>
              <a:t>Asymmetric </a:t>
            </a:r>
            <a:r>
              <a:rPr lang="en-US" sz="2400" b="1" dirty="0"/>
              <a:t>release of energy at the boundary of the superfluid </a:t>
            </a:r>
            <a:r>
              <a:rPr lang="en-US" sz="2400" b="1" dirty="0" smtClean="0"/>
              <a:t>core of a neutron star</a:t>
            </a:r>
            <a:endParaRPr lang="en-US" sz="2400" b="1" dirty="0"/>
          </a:p>
        </p:txBody>
      </p:sp>
      <p:sp>
        <p:nvSpPr>
          <p:cNvPr id="3" name="Content Placeholder 2"/>
          <p:cNvSpPr>
            <a:spLocks noGrp="1"/>
          </p:cNvSpPr>
          <p:nvPr>
            <p:ph idx="1"/>
          </p:nvPr>
        </p:nvSpPr>
        <p:spPr>
          <a:xfrm>
            <a:off x="457200" y="1600200"/>
            <a:ext cx="8229600" cy="4876800"/>
          </a:xfrm>
        </p:spPr>
        <p:txBody>
          <a:bodyPr>
            <a:normAutofit fontScale="77500" lnSpcReduction="20000"/>
          </a:bodyPr>
          <a:lstStyle/>
          <a:p>
            <a:r>
              <a:rPr lang="en-US" dirty="0" err="1" smtClean="0">
                <a:hlinkClick r:id="rId2"/>
              </a:rPr>
              <a:t>Sedrakian</a:t>
            </a:r>
            <a:r>
              <a:rPr lang="en-US" dirty="0">
                <a:hlinkClick r:id="rId2"/>
              </a:rPr>
              <a:t> D. M.</a:t>
            </a:r>
            <a:r>
              <a:rPr lang="en-US" dirty="0"/>
              <a:t>; </a:t>
            </a:r>
            <a:r>
              <a:rPr lang="en-US" dirty="0" err="1" smtClean="0">
                <a:hlinkClick r:id="rId3"/>
              </a:rPr>
              <a:t>Sedrakian</a:t>
            </a:r>
            <a:r>
              <a:rPr lang="en-US" dirty="0">
                <a:hlinkClick r:id="rId3"/>
              </a:rPr>
              <a:t>, A. D</a:t>
            </a:r>
            <a:r>
              <a:rPr lang="en-US" dirty="0" smtClean="0">
                <a:hlinkClick r:id="rId3"/>
              </a:rPr>
              <a:t>.</a:t>
            </a:r>
            <a:r>
              <a:rPr lang="en-US" dirty="0" smtClean="0"/>
              <a:t> </a:t>
            </a:r>
            <a:r>
              <a:rPr lang="en-US" dirty="0" err="1"/>
              <a:t>Sov</a:t>
            </a:r>
            <a:r>
              <a:rPr lang="en-US" dirty="0"/>
              <a:t>. Phys. - JETP, Vol. 73, No. 2, p. 193 </a:t>
            </a:r>
            <a:r>
              <a:rPr lang="en-US" dirty="0" smtClean="0"/>
              <a:t>– 197, 1991</a:t>
            </a:r>
          </a:p>
          <a:p>
            <a:r>
              <a:rPr lang="en-US" dirty="0" err="1">
                <a:hlinkClick r:id="rId4"/>
              </a:rPr>
              <a:t>Sedrakian</a:t>
            </a:r>
            <a:r>
              <a:rPr lang="en-US" dirty="0">
                <a:hlinkClick r:id="rId4"/>
              </a:rPr>
              <a:t>, D. M.</a:t>
            </a:r>
            <a:r>
              <a:rPr lang="en-US" dirty="0"/>
              <a:t>; </a:t>
            </a:r>
            <a:r>
              <a:rPr lang="en-US" dirty="0" err="1">
                <a:hlinkClick r:id="rId5"/>
              </a:rPr>
              <a:t>Hayrapetyan</a:t>
            </a:r>
            <a:r>
              <a:rPr lang="en-US" dirty="0">
                <a:hlinkClick r:id="rId5"/>
              </a:rPr>
              <a:t>, M. V</a:t>
            </a:r>
            <a:r>
              <a:rPr lang="en-US" dirty="0" smtClean="0">
                <a:hlinkClick r:id="rId5"/>
              </a:rPr>
              <a:t>.</a:t>
            </a:r>
            <a:r>
              <a:rPr lang="en-US" dirty="0" smtClean="0"/>
              <a:t> </a:t>
            </a:r>
            <a:r>
              <a:rPr lang="en-US" dirty="0"/>
              <a:t>Astrophysics, Volume 55, Issue 3, </a:t>
            </a:r>
            <a:r>
              <a:rPr lang="en-US" dirty="0" smtClean="0"/>
              <a:t>pp.377-386, 2012</a:t>
            </a:r>
          </a:p>
          <a:p>
            <a:pPr marL="114300" indent="0">
              <a:buNone/>
            </a:pPr>
            <a:r>
              <a:rPr lang="en-US" i="1" dirty="0" smtClean="0">
                <a:latin typeface="Times New Roman" pitchFamily="18" charset="0"/>
                <a:cs typeface="Times New Roman" pitchFamily="18" charset="0"/>
              </a:rPr>
              <a:t>Vortex structure of the superfluid core of a neutron star is </a:t>
            </a:r>
            <a:r>
              <a:rPr lang="en-US" i="1" dirty="0" err="1" smtClean="0">
                <a:latin typeface="Times New Roman" pitchFamily="18" charset="0"/>
                <a:cs typeface="Times New Roman" pitchFamily="18" charset="0"/>
              </a:rPr>
              <a:t>consederd</a:t>
            </a:r>
            <a:r>
              <a:rPr lang="en-US" i="1" dirty="0" smtClean="0">
                <a:latin typeface="Times New Roman" pitchFamily="18" charset="0"/>
                <a:cs typeface="Times New Roman" pitchFamily="18" charset="0"/>
              </a:rPr>
              <a:t>, taking into account the residual (RP), generated </a:t>
            </a:r>
            <a:r>
              <a:rPr lang="en-US" i="1" dirty="0" err="1" smtClean="0">
                <a:latin typeface="Times New Roman" pitchFamily="18" charset="0"/>
                <a:cs typeface="Times New Roman" pitchFamily="18" charset="0"/>
              </a:rPr>
              <a:t>poloidal</a:t>
            </a:r>
            <a:r>
              <a:rPr lang="en-US" i="1" dirty="0" smtClean="0">
                <a:latin typeface="Times New Roman" pitchFamily="18" charset="0"/>
                <a:cs typeface="Times New Roman" pitchFamily="18" charset="0"/>
              </a:rPr>
              <a:t> (GP) and </a:t>
            </a:r>
            <a:r>
              <a:rPr lang="en-US" i="1" dirty="0" err="1" smtClean="0">
                <a:latin typeface="Times New Roman" pitchFamily="18" charset="0"/>
                <a:cs typeface="Times New Roman" pitchFamily="18" charset="0"/>
              </a:rPr>
              <a:t>toroidal</a:t>
            </a:r>
            <a:r>
              <a:rPr lang="en-US" i="1" dirty="0" smtClean="0">
                <a:latin typeface="Times New Roman" pitchFamily="18" charset="0"/>
                <a:cs typeface="Times New Roman" pitchFamily="18" charset="0"/>
              </a:rPr>
              <a:t> (TP) magnetic fields. The motion of the vortex structure to the boundary of the core and the crust during the spin-down of a star leads to the formation of two local “magnetic caps”, where the magnetic field increases with time and reaches the value of second critical field. It is shown that the intensity of energy output  in the “magnetic caps” due to the collapse of the magnetic field is of the order of the pulsars‘ </a:t>
            </a:r>
            <a:r>
              <a:rPr lang="en-US" i="1" dirty="0" err="1" smtClean="0">
                <a:latin typeface="Times New Roman" pitchFamily="18" charset="0"/>
                <a:cs typeface="Times New Roman" pitchFamily="18" charset="0"/>
              </a:rPr>
              <a:t>radioluminosity</a:t>
            </a:r>
            <a:r>
              <a:rPr lang="en-US" i="1" dirty="0" smtClean="0">
                <a:latin typeface="Times New Roman" pitchFamily="18" charset="0"/>
                <a:cs typeface="Times New Roman" pitchFamily="18" charset="0"/>
              </a:rPr>
              <a:t>.</a:t>
            </a:r>
            <a:endParaRPr lang="en-US" i="1" dirty="0">
              <a:latin typeface="Times New Roman" pitchFamily="18" charset="0"/>
              <a:cs typeface="Times New Roman" pitchFamily="18" charset="0"/>
            </a:endParaRPr>
          </a:p>
        </p:txBody>
      </p:sp>
      <p:sp>
        <p:nvSpPr>
          <p:cNvPr id="7" name="Date Placeholder 6"/>
          <p:cNvSpPr>
            <a:spLocks noGrp="1"/>
          </p:cNvSpPr>
          <p:nvPr>
            <p:ph type="dt" sz="half" idx="10"/>
          </p:nvPr>
        </p:nvSpPr>
        <p:spPr/>
        <p:txBody>
          <a:bodyPr/>
          <a:lstStyle/>
          <a:p>
            <a:fld id="{4BC47E67-B4C4-4038-9071-AB45BB6061A9}" type="datetime1">
              <a:rPr lang="en-US" smtClean="0"/>
              <a:pPr/>
              <a:t>9/19/2013</a:t>
            </a:fld>
            <a:endParaRPr lang="en-US"/>
          </a:p>
        </p:txBody>
      </p:sp>
      <p:sp>
        <p:nvSpPr>
          <p:cNvPr id="8" name="Slide Number Placeholder 7"/>
          <p:cNvSpPr>
            <a:spLocks noGrp="1"/>
          </p:cNvSpPr>
          <p:nvPr>
            <p:ph type="sldNum" sz="quarter" idx="12"/>
          </p:nvPr>
        </p:nvSpPr>
        <p:spPr/>
        <p:txBody>
          <a:bodyPr>
            <a:normAutofit/>
          </a:bodyPr>
          <a:lstStyle/>
          <a:p>
            <a:fld id="{B6F15528-21DE-4FAA-801E-634DDDAF4B2B}" type="slidenum">
              <a:rPr lang="en-US" smtClean="0"/>
              <a:pPr/>
              <a:t>2</a:t>
            </a:fld>
            <a:endParaRPr lang="en-US"/>
          </a:p>
        </p:txBody>
      </p:sp>
    </p:spTree>
    <p:extLst>
      <p:ext uri="{BB962C8B-B14F-4D97-AF65-F5344CB8AC3E}">
        <p14:creationId xmlns:p14="http://schemas.microsoft.com/office/powerpoint/2010/main" val="36147206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t>Asymmetric release of energy at the boundary of the superfluid core of a neutron star</a:t>
            </a:r>
            <a:endParaRPr lang="en-US" sz="2400" dirty="0"/>
          </a:p>
        </p:txBody>
      </p:sp>
      <p:sp>
        <p:nvSpPr>
          <p:cNvPr id="11" name="Date Placeholder 10"/>
          <p:cNvSpPr>
            <a:spLocks noGrp="1"/>
          </p:cNvSpPr>
          <p:nvPr>
            <p:ph type="dt" sz="half" idx="10"/>
          </p:nvPr>
        </p:nvSpPr>
        <p:spPr/>
        <p:txBody>
          <a:bodyPr/>
          <a:lstStyle/>
          <a:p>
            <a:fld id="{130F5306-2CF7-491E-A78C-C637D163B4D4}" type="datetime1">
              <a:rPr lang="en-US" smtClean="0"/>
              <a:pPr/>
              <a:t>9/19/2013</a:t>
            </a:fld>
            <a:endParaRPr lang="en-US"/>
          </a:p>
        </p:txBody>
      </p:sp>
      <p:sp>
        <p:nvSpPr>
          <p:cNvPr id="12" name="Slide Number Placeholder 11"/>
          <p:cNvSpPr>
            <a:spLocks noGrp="1"/>
          </p:cNvSpPr>
          <p:nvPr>
            <p:ph type="sldNum" sz="quarter" idx="12"/>
          </p:nvPr>
        </p:nvSpPr>
        <p:spPr/>
        <p:txBody>
          <a:bodyPr>
            <a:normAutofit/>
          </a:bodyPr>
          <a:lstStyle/>
          <a:p>
            <a:fld id="{B6F15528-21DE-4FAA-801E-634DDDAF4B2B}" type="slidenum">
              <a:rPr lang="en-US" smtClean="0"/>
              <a:pPr/>
              <a:t>3</a:t>
            </a:fld>
            <a:endParaRPr lang="en-US"/>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43200" y="1314450"/>
            <a:ext cx="6172200" cy="409575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200" y="2228850"/>
            <a:ext cx="2638425" cy="2647950"/>
          </a:xfrm>
          <a:prstGeom prst="rect">
            <a:avLst/>
          </a:prstGeom>
          <a:noFill/>
          <a:extLst>
            <a:ext uri="{909E8E84-426E-40DD-AFC4-6F175D3DCCD1}">
              <a14:hiddenFill xmlns:a14="http://schemas.microsoft.com/office/drawing/2010/main">
                <a:solidFill>
                  <a:srgbClr val="FFFFFF"/>
                </a:solidFill>
              </a14:hiddenFill>
            </a:ext>
          </a:extLst>
        </p:spPr>
      </p:pic>
      <p:sp>
        <p:nvSpPr>
          <p:cNvPr id="1229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6"/>
          <p:cNvGraphicFramePr>
            <a:graphicFrameLocks noChangeAspect="1"/>
          </p:cNvGraphicFramePr>
          <p:nvPr/>
        </p:nvGraphicFramePr>
        <p:xfrm>
          <a:off x="3581400" y="5410200"/>
          <a:ext cx="2362200" cy="1143000"/>
        </p:xfrm>
        <a:graphic>
          <a:graphicData uri="http://schemas.openxmlformats.org/presentationml/2006/ole">
            <mc:AlternateContent xmlns:mc="http://schemas.openxmlformats.org/markup-compatibility/2006">
              <mc:Choice xmlns:v="urn:schemas-microsoft-com:vml" Requires="v">
                <p:oleObj spid="_x0000_s2052" name="Equation" r:id="rId5" imgW="1244520" imgH="622080" progId="Equation.3">
                  <p:embed/>
                </p:oleObj>
              </mc:Choice>
              <mc:Fallback>
                <p:oleObj name="Equation" r:id="rId5" imgW="1244520" imgH="622080" progId="Equation.3">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81400" y="5410200"/>
                        <a:ext cx="2362200" cy="1143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40060568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US" sz="4000" b="1" dirty="0" smtClean="0">
                <a:latin typeface="Times New Roman" pitchFamily="18" charset="0"/>
                <a:cs typeface="Times New Roman" pitchFamily="18" charset="0"/>
              </a:rPr>
              <a:t>MHD Equations</a:t>
            </a:r>
            <a:endParaRPr lang="en-US" sz="4000"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219201"/>
                <a:ext cx="8458200" cy="4906963"/>
              </a:xfrm>
            </p:spPr>
            <p:txBody>
              <a:bodyPr>
                <a:normAutofit fontScale="77500" lnSpcReduction="20000"/>
              </a:bodyPr>
              <a:lstStyle/>
              <a:p>
                <a:pPr marL="0" indent="0">
                  <a:buNone/>
                </a:pPr>
                <a:endParaRPr lang="en-US" dirty="0" smtClean="0"/>
              </a:p>
              <a:p>
                <a14:m>
                  <m:oMath xmlns:m="http://schemas.openxmlformats.org/officeDocument/2006/math">
                    <m:f>
                      <m:fPr>
                        <m:ctrlPr>
                          <a:rPr lang="en-US" i="1">
                            <a:latin typeface="Cambria Math"/>
                          </a:rPr>
                        </m:ctrlPr>
                      </m:fPr>
                      <m:num>
                        <m:r>
                          <a:rPr lang="en-US" i="1">
                            <a:latin typeface="Cambria Math"/>
                          </a:rPr>
                          <m:t>𝜕𝜌</m:t>
                        </m:r>
                      </m:num>
                      <m:den>
                        <m:r>
                          <a:rPr lang="en-US" i="1">
                            <a:latin typeface="Cambria Math"/>
                          </a:rPr>
                          <m:t>𝜕</m:t>
                        </m:r>
                        <m:r>
                          <a:rPr lang="en-US" i="1">
                            <a:latin typeface="Cambria Math"/>
                          </a:rPr>
                          <m:t>𝑡</m:t>
                        </m:r>
                      </m:den>
                    </m:f>
                    <m:r>
                      <a:rPr lang="ru-RU" i="1">
                        <a:latin typeface="Cambria Math"/>
                      </a:rPr>
                      <m:t>+</m:t>
                    </m:r>
                    <m:r>
                      <a:rPr lang="ru-RU">
                        <a:latin typeface="Cambria Math"/>
                      </a:rPr>
                      <m:t>𝛻</m:t>
                    </m:r>
                    <m:d>
                      <m:dPr>
                        <m:ctrlPr>
                          <a:rPr lang="en-US" i="1">
                            <a:latin typeface="Cambria Math"/>
                          </a:rPr>
                        </m:ctrlPr>
                      </m:dPr>
                      <m:e>
                        <m:r>
                          <a:rPr lang="en-US" i="1">
                            <a:latin typeface="Cambria Math"/>
                          </a:rPr>
                          <m:t>𝜌</m:t>
                        </m:r>
                        <m:acc>
                          <m:accPr>
                            <m:chr m:val="⃗"/>
                            <m:ctrlPr>
                              <a:rPr lang="en-US" i="1">
                                <a:latin typeface="Cambria Math"/>
                              </a:rPr>
                            </m:ctrlPr>
                          </m:accPr>
                          <m:e>
                            <m:r>
                              <a:rPr lang="en-US" i="1">
                                <a:latin typeface="Cambria Math"/>
                              </a:rPr>
                              <m:t>𝑉</m:t>
                            </m:r>
                          </m:e>
                        </m:acc>
                      </m:e>
                    </m:d>
                    <m:r>
                      <a:rPr lang="ru-RU" i="1">
                        <a:latin typeface="Cambria Math"/>
                      </a:rPr>
                      <m:t>=0</m:t>
                    </m:r>
                  </m:oMath>
                </a14:m>
                <a:r>
                  <a:rPr lang="en-US" dirty="0"/>
                  <a:t>,						</a:t>
                </a:r>
                <a:endParaRPr lang="en-US" i="1" dirty="0" smtClean="0"/>
              </a:p>
              <a:p>
                <a14:m>
                  <m:oMath xmlns:m="http://schemas.openxmlformats.org/officeDocument/2006/math">
                    <m:r>
                      <a:rPr lang="en-US" i="1">
                        <a:latin typeface="Cambria Math"/>
                      </a:rPr>
                      <m:t>𝜌</m:t>
                    </m:r>
                    <m:f>
                      <m:fPr>
                        <m:ctrlPr>
                          <a:rPr lang="en-US" i="1">
                            <a:latin typeface="Cambria Math"/>
                          </a:rPr>
                        </m:ctrlPr>
                      </m:fPr>
                      <m:num>
                        <m:r>
                          <a:rPr lang="en-US" i="1">
                            <a:latin typeface="Cambria Math"/>
                          </a:rPr>
                          <m:t>𝑑</m:t>
                        </m:r>
                        <m:acc>
                          <m:accPr>
                            <m:chr m:val="⃗"/>
                            <m:ctrlPr>
                              <a:rPr lang="en-US" i="1">
                                <a:latin typeface="Cambria Math"/>
                              </a:rPr>
                            </m:ctrlPr>
                          </m:accPr>
                          <m:e>
                            <m:r>
                              <a:rPr lang="en-US" i="1">
                                <a:latin typeface="Cambria Math"/>
                              </a:rPr>
                              <m:t>𝑉</m:t>
                            </m:r>
                          </m:e>
                        </m:acc>
                      </m:num>
                      <m:den>
                        <m:r>
                          <a:rPr lang="en-US" i="1">
                            <a:latin typeface="Cambria Math"/>
                          </a:rPr>
                          <m:t>𝑑𝑡</m:t>
                        </m:r>
                      </m:den>
                    </m:f>
                    <m:r>
                      <a:rPr lang="ru-RU" i="1">
                        <a:latin typeface="Cambria Math"/>
                      </a:rPr>
                      <m:t>−</m:t>
                    </m:r>
                    <m:f>
                      <m:fPr>
                        <m:ctrlPr>
                          <a:rPr lang="en-US" i="1">
                            <a:latin typeface="Cambria Math"/>
                          </a:rPr>
                        </m:ctrlPr>
                      </m:fPr>
                      <m:num>
                        <m:r>
                          <a:rPr lang="ru-RU" i="1">
                            <a:latin typeface="Cambria Math"/>
                          </a:rPr>
                          <m:t>1</m:t>
                        </m:r>
                      </m:num>
                      <m:den>
                        <m:r>
                          <a:rPr lang="ru-RU" i="1">
                            <a:latin typeface="Cambria Math"/>
                          </a:rPr>
                          <m:t>4</m:t>
                        </m:r>
                        <m:r>
                          <a:rPr lang="en-US" i="1">
                            <a:latin typeface="Cambria Math"/>
                          </a:rPr>
                          <m:t>𝜋</m:t>
                        </m:r>
                      </m:den>
                    </m:f>
                    <m:d>
                      <m:dPr>
                        <m:ctrlPr>
                          <a:rPr lang="en-US" i="1">
                            <a:latin typeface="Cambria Math"/>
                          </a:rPr>
                        </m:ctrlPr>
                      </m:dPr>
                      <m:e>
                        <m:acc>
                          <m:accPr>
                            <m:chr m:val="⃗"/>
                            <m:ctrlPr>
                              <a:rPr lang="en-US" i="1">
                                <a:latin typeface="Cambria Math"/>
                              </a:rPr>
                            </m:ctrlPr>
                          </m:accPr>
                          <m:e>
                            <m:r>
                              <a:rPr lang="en-US" i="1">
                                <a:latin typeface="Cambria Math"/>
                              </a:rPr>
                              <m:t>𝐻</m:t>
                            </m:r>
                          </m:e>
                        </m:acc>
                        <m:r>
                          <a:rPr lang="ru-RU">
                            <a:latin typeface="Cambria Math"/>
                          </a:rPr>
                          <m:t>𝛻</m:t>
                        </m:r>
                      </m:e>
                    </m:d>
                    <m:acc>
                      <m:accPr>
                        <m:chr m:val="⃗"/>
                        <m:ctrlPr>
                          <a:rPr lang="en-US" i="1">
                            <a:latin typeface="Cambria Math"/>
                          </a:rPr>
                        </m:ctrlPr>
                      </m:accPr>
                      <m:e>
                        <m:r>
                          <a:rPr lang="en-US" i="1">
                            <a:latin typeface="Cambria Math"/>
                          </a:rPr>
                          <m:t>𝐻</m:t>
                        </m:r>
                      </m:e>
                    </m:acc>
                    <m:r>
                      <a:rPr lang="ru-RU" i="1">
                        <a:latin typeface="Cambria Math"/>
                      </a:rPr>
                      <m:t>=−</m:t>
                    </m:r>
                    <m:r>
                      <a:rPr lang="ru-RU">
                        <a:latin typeface="Cambria Math"/>
                      </a:rPr>
                      <m:t>𝛻</m:t>
                    </m:r>
                    <m:d>
                      <m:dPr>
                        <m:ctrlPr>
                          <a:rPr lang="en-US" i="1">
                            <a:latin typeface="Cambria Math"/>
                          </a:rPr>
                        </m:ctrlPr>
                      </m:dPr>
                      <m:e>
                        <m:r>
                          <a:rPr lang="en-US" i="1">
                            <a:latin typeface="Cambria Math"/>
                          </a:rPr>
                          <m:t>𝑝</m:t>
                        </m:r>
                        <m:r>
                          <a:rPr lang="ru-RU" i="1">
                            <a:latin typeface="Cambria Math"/>
                          </a:rPr>
                          <m:t>+</m:t>
                        </m:r>
                        <m:f>
                          <m:fPr>
                            <m:ctrlPr>
                              <a:rPr lang="en-US" i="1">
                                <a:latin typeface="Cambria Math"/>
                              </a:rPr>
                            </m:ctrlPr>
                          </m:fPr>
                          <m:num>
                            <m:sSup>
                              <m:sSupPr>
                                <m:ctrlPr>
                                  <a:rPr lang="en-US" i="1">
                                    <a:latin typeface="Cambria Math"/>
                                  </a:rPr>
                                </m:ctrlPr>
                              </m:sSupPr>
                              <m:e>
                                <m:r>
                                  <a:rPr lang="en-US" i="1">
                                    <a:latin typeface="Cambria Math"/>
                                  </a:rPr>
                                  <m:t>𝐻</m:t>
                                </m:r>
                              </m:e>
                              <m:sup>
                                <m:r>
                                  <a:rPr lang="ru-RU">
                                    <a:latin typeface="Cambria Math"/>
                                  </a:rPr>
                                  <m:t>2</m:t>
                                </m:r>
                              </m:sup>
                            </m:sSup>
                          </m:num>
                          <m:den>
                            <m:r>
                              <a:rPr lang="ru-RU" i="1">
                                <a:latin typeface="Cambria Math"/>
                              </a:rPr>
                              <m:t>8</m:t>
                            </m:r>
                            <m:r>
                              <a:rPr lang="en-US" i="1">
                                <a:latin typeface="Cambria Math"/>
                              </a:rPr>
                              <m:t>𝜋</m:t>
                            </m:r>
                          </m:den>
                        </m:f>
                      </m:e>
                    </m:d>
                    <m:r>
                      <a:rPr lang="ru-RU">
                        <a:latin typeface="Cambria Math"/>
                      </a:rPr>
                      <m:t>+</m:t>
                    </m:r>
                    <m:r>
                      <a:rPr lang="en-US" i="1">
                        <a:latin typeface="Cambria Math"/>
                      </a:rPr>
                      <m:t>𝜂</m:t>
                    </m:r>
                    <m:sSup>
                      <m:sSupPr>
                        <m:ctrlPr>
                          <a:rPr lang="en-US" i="1">
                            <a:latin typeface="Cambria Math"/>
                          </a:rPr>
                        </m:ctrlPr>
                      </m:sSupPr>
                      <m:e>
                        <m:r>
                          <a:rPr lang="ru-RU">
                            <a:latin typeface="Cambria Math"/>
                          </a:rPr>
                          <m:t>𝛻</m:t>
                        </m:r>
                      </m:e>
                      <m:sup>
                        <m:r>
                          <a:rPr lang="ru-RU">
                            <a:latin typeface="Cambria Math"/>
                          </a:rPr>
                          <m:t>2</m:t>
                        </m:r>
                      </m:sup>
                    </m:sSup>
                    <m:acc>
                      <m:accPr>
                        <m:chr m:val="⃗"/>
                        <m:ctrlPr>
                          <a:rPr lang="en-US" i="1">
                            <a:latin typeface="Cambria Math"/>
                          </a:rPr>
                        </m:ctrlPr>
                      </m:accPr>
                      <m:e>
                        <m:r>
                          <a:rPr lang="en-US" i="1">
                            <a:latin typeface="Cambria Math"/>
                          </a:rPr>
                          <m:t>𝑉</m:t>
                        </m:r>
                      </m:e>
                    </m:acc>
                    <m:r>
                      <a:rPr lang="ru-RU" i="1">
                        <a:latin typeface="Cambria Math"/>
                      </a:rPr>
                      <m:t>+</m:t>
                    </m:r>
                    <m:d>
                      <m:dPr>
                        <m:ctrlPr>
                          <a:rPr lang="en-US" i="1">
                            <a:latin typeface="Cambria Math"/>
                          </a:rPr>
                        </m:ctrlPr>
                      </m:dPr>
                      <m:e>
                        <m:r>
                          <a:rPr lang="en-US" i="1">
                            <a:latin typeface="Cambria Math"/>
                          </a:rPr>
                          <m:t>𝜉</m:t>
                        </m:r>
                        <m:r>
                          <a:rPr lang="ru-RU" i="1">
                            <a:latin typeface="Cambria Math"/>
                          </a:rPr>
                          <m:t>+</m:t>
                        </m:r>
                        <m:f>
                          <m:fPr>
                            <m:ctrlPr>
                              <a:rPr lang="en-US" i="1">
                                <a:latin typeface="Cambria Math"/>
                              </a:rPr>
                            </m:ctrlPr>
                          </m:fPr>
                          <m:num>
                            <m:r>
                              <a:rPr lang="en-US" i="1">
                                <a:latin typeface="Cambria Math"/>
                              </a:rPr>
                              <m:t>𝜂</m:t>
                            </m:r>
                          </m:num>
                          <m:den>
                            <m:r>
                              <a:rPr lang="ru-RU" i="1">
                                <a:latin typeface="Cambria Math"/>
                              </a:rPr>
                              <m:t>3</m:t>
                            </m:r>
                          </m:den>
                        </m:f>
                      </m:e>
                    </m:d>
                    <m:r>
                      <a:rPr lang="ru-RU">
                        <a:latin typeface="Cambria Math"/>
                      </a:rPr>
                      <m:t>𝛻</m:t>
                    </m:r>
                    <m:d>
                      <m:dPr>
                        <m:ctrlPr>
                          <a:rPr lang="en-US" i="1">
                            <a:latin typeface="Cambria Math"/>
                          </a:rPr>
                        </m:ctrlPr>
                      </m:dPr>
                      <m:e>
                        <m:r>
                          <a:rPr lang="ru-RU">
                            <a:latin typeface="Cambria Math"/>
                          </a:rPr>
                          <m:t>𝛻</m:t>
                        </m:r>
                        <m:acc>
                          <m:accPr>
                            <m:chr m:val="⃗"/>
                            <m:ctrlPr>
                              <a:rPr lang="en-US" i="1">
                                <a:latin typeface="Cambria Math"/>
                              </a:rPr>
                            </m:ctrlPr>
                          </m:accPr>
                          <m:e>
                            <m:r>
                              <a:rPr lang="en-US" i="1">
                                <a:latin typeface="Cambria Math"/>
                              </a:rPr>
                              <m:t>𝑉</m:t>
                            </m:r>
                          </m:e>
                        </m:acc>
                      </m:e>
                    </m:d>
                  </m:oMath>
                </a14:m>
                <a:r>
                  <a:rPr lang="ru-RU" dirty="0" smtClean="0"/>
                  <a:t>,</a:t>
                </a:r>
                <a:endParaRPr lang="en-US" dirty="0">
                  <a:effectLst/>
                </a:endParaRPr>
              </a:p>
              <a:p>
                <a14:m>
                  <m:oMath xmlns:m="http://schemas.openxmlformats.org/officeDocument/2006/math">
                    <m:f>
                      <m:fPr>
                        <m:ctrlPr>
                          <a:rPr lang="en-US" i="1">
                            <a:latin typeface="Cambria Math"/>
                          </a:rPr>
                        </m:ctrlPr>
                      </m:fPr>
                      <m:num>
                        <m:r>
                          <a:rPr lang="en-US" i="1">
                            <a:latin typeface="Cambria Math"/>
                          </a:rPr>
                          <m:t>𝑑</m:t>
                        </m:r>
                        <m:acc>
                          <m:accPr>
                            <m:chr m:val="⃗"/>
                            <m:ctrlPr>
                              <a:rPr lang="en-US" i="1">
                                <a:latin typeface="Cambria Math"/>
                              </a:rPr>
                            </m:ctrlPr>
                          </m:accPr>
                          <m:e>
                            <m:r>
                              <a:rPr lang="en-US" i="1">
                                <a:latin typeface="Cambria Math"/>
                              </a:rPr>
                              <m:t>𝐻</m:t>
                            </m:r>
                          </m:e>
                        </m:acc>
                      </m:num>
                      <m:den>
                        <m:r>
                          <a:rPr lang="en-US" i="1">
                            <a:latin typeface="Cambria Math"/>
                          </a:rPr>
                          <m:t>𝑑𝑡</m:t>
                        </m:r>
                      </m:den>
                    </m:f>
                    <m:r>
                      <a:rPr lang="ru-RU" i="1">
                        <a:latin typeface="Cambria Math"/>
                      </a:rPr>
                      <m:t>−</m:t>
                    </m:r>
                    <m:d>
                      <m:dPr>
                        <m:ctrlPr>
                          <a:rPr lang="en-US" i="1">
                            <a:latin typeface="Cambria Math"/>
                          </a:rPr>
                        </m:ctrlPr>
                      </m:dPr>
                      <m:e>
                        <m:acc>
                          <m:accPr>
                            <m:chr m:val="⃗"/>
                            <m:ctrlPr>
                              <a:rPr lang="en-US" i="1">
                                <a:latin typeface="Cambria Math"/>
                              </a:rPr>
                            </m:ctrlPr>
                          </m:accPr>
                          <m:e>
                            <m:r>
                              <a:rPr lang="en-US" i="1">
                                <a:latin typeface="Cambria Math"/>
                              </a:rPr>
                              <m:t>𝐻</m:t>
                            </m:r>
                          </m:e>
                        </m:acc>
                        <m:r>
                          <a:rPr lang="ru-RU">
                            <a:latin typeface="Cambria Math"/>
                          </a:rPr>
                          <m:t>𝛻</m:t>
                        </m:r>
                      </m:e>
                    </m:d>
                    <m:acc>
                      <m:accPr>
                        <m:chr m:val="⃗"/>
                        <m:ctrlPr>
                          <a:rPr lang="en-US" i="1">
                            <a:latin typeface="Cambria Math"/>
                          </a:rPr>
                        </m:ctrlPr>
                      </m:accPr>
                      <m:e>
                        <m:r>
                          <a:rPr lang="en-US" i="1">
                            <a:latin typeface="Cambria Math"/>
                          </a:rPr>
                          <m:t>𝑉</m:t>
                        </m:r>
                      </m:e>
                    </m:acc>
                    <m:r>
                      <a:rPr lang="ru-RU" i="1">
                        <a:latin typeface="Cambria Math"/>
                      </a:rPr>
                      <m:t>+</m:t>
                    </m:r>
                    <m:acc>
                      <m:accPr>
                        <m:chr m:val="⃗"/>
                        <m:ctrlPr>
                          <a:rPr lang="en-US" i="1">
                            <a:latin typeface="Cambria Math"/>
                          </a:rPr>
                        </m:ctrlPr>
                      </m:accPr>
                      <m:e>
                        <m:r>
                          <a:rPr lang="en-US" i="1">
                            <a:latin typeface="Cambria Math"/>
                          </a:rPr>
                          <m:t>𝐻</m:t>
                        </m:r>
                      </m:e>
                    </m:acc>
                    <m:d>
                      <m:dPr>
                        <m:ctrlPr>
                          <a:rPr lang="en-US" i="1">
                            <a:latin typeface="Cambria Math"/>
                          </a:rPr>
                        </m:ctrlPr>
                      </m:dPr>
                      <m:e>
                        <m:r>
                          <a:rPr lang="ru-RU">
                            <a:latin typeface="Cambria Math"/>
                          </a:rPr>
                          <m:t>𝛻</m:t>
                        </m:r>
                        <m:acc>
                          <m:accPr>
                            <m:chr m:val="⃗"/>
                            <m:ctrlPr>
                              <a:rPr lang="en-US" i="1">
                                <a:latin typeface="Cambria Math"/>
                              </a:rPr>
                            </m:ctrlPr>
                          </m:accPr>
                          <m:e>
                            <m:r>
                              <a:rPr lang="en-US" i="1">
                                <a:latin typeface="Cambria Math"/>
                              </a:rPr>
                              <m:t>𝑉</m:t>
                            </m:r>
                          </m:e>
                        </m:acc>
                      </m:e>
                    </m:d>
                    <m:r>
                      <a:rPr lang="ru-RU" i="1">
                        <a:latin typeface="Cambria Math"/>
                      </a:rPr>
                      <m:t>=</m:t>
                    </m:r>
                    <m:sSub>
                      <m:sSubPr>
                        <m:ctrlPr>
                          <a:rPr lang="en-US" i="1">
                            <a:latin typeface="Cambria Math"/>
                          </a:rPr>
                        </m:ctrlPr>
                      </m:sSubPr>
                      <m:e>
                        <m:r>
                          <a:rPr lang="en-US" i="1">
                            <a:latin typeface="Cambria Math"/>
                          </a:rPr>
                          <m:t>𝜈</m:t>
                        </m:r>
                      </m:e>
                      <m:sub>
                        <m:r>
                          <a:rPr lang="en-US" i="1">
                            <a:latin typeface="Cambria Math"/>
                          </a:rPr>
                          <m:t>𝑚</m:t>
                        </m:r>
                      </m:sub>
                    </m:sSub>
                    <m:r>
                      <a:rPr lang="ru-RU" i="1">
                        <a:latin typeface="Cambria Math"/>
                      </a:rPr>
                      <m:t>∆</m:t>
                    </m:r>
                    <m:acc>
                      <m:accPr>
                        <m:chr m:val="⃗"/>
                        <m:ctrlPr>
                          <a:rPr lang="en-US" i="1">
                            <a:latin typeface="Cambria Math"/>
                          </a:rPr>
                        </m:ctrlPr>
                      </m:accPr>
                      <m:e>
                        <m:r>
                          <a:rPr lang="en-US" i="1">
                            <a:latin typeface="Cambria Math"/>
                          </a:rPr>
                          <m:t>𝐻</m:t>
                        </m:r>
                      </m:e>
                    </m:acc>
                    <m:r>
                      <a:rPr lang="ru-RU" i="1">
                        <a:latin typeface="Cambria Math"/>
                      </a:rPr>
                      <m:t>,</m:t>
                    </m:r>
                  </m:oMath>
                </a14:m>
                <a:r>
                  <a:rPr lang="ru-RU" dirty="0"/>
                  <a:t> </a:t>
                </a:r>
                <a:r>
                  <a:rPr lang="en-US" dirty="0"/>
                  <a:t>				</a:t>
                </a:r>
                <a:endParaRPr lang="en-US" dirty="0">
                  <a:effectLst/>
                </a:endParaRPr>
              </a:p>
              <a:p>
                <a14:m>
                  <m:oMath xmlns:m="http://schemas.openxmlformats.org/officeDocument/2006/math">
                    <m:r>
                      <a:rPr lang="en-US" i="1">
                        <a:latin typeface="Cambria Math"/>
                      </a:rPr>
                      <m:t>𝜌</m:t>
                    </m:r>
                    <m:f>
                      <m:fPr>
                        <m:ctrlPr>
                          <a:rPr lang="en-US" i="1">
                            <a:latin typeface="Cambria Math"/>
                          </a:rPr>
                        </m:ctrlPr>
                      </m:fPr>
                      <m:num>
                        <m:r>
                          <a:rPr lang="en-US" i="1">
                            <a:latin typeface="Cambria Math"/>
                          </a:rPr>
                          <m:t>𝑇𝑑𝑠</m:t>
                        </m:r>
                      </m:num>
                      <m:den>
                        <m:r>
                          <a:rPr lang="en-US" i="1">
                            <a:latin typeface="Cambria Math"/>
                          </a:rPr>
                          <m:t>𝑑𝑡</m:t>
                        </m:r>
                      </m:den>
                    </m:f>
                    <m:r>
                      <a:rPr lang="ru-RU" i="1">
                        <a:latin typeface="Cambria Math"/>
                      </a:rPr>
                      <m:t>=−</m:t>
                    </m:r>
                    <m:d>
                      <m:dPr>
                        <m:ctrlPr>
                          <a:rPr lang="en-US" i="1">
                            <a:latin typeface="Cambria Math"/>
                          </a:rPr>
                        </m:ctrlPr>
                      </m:dPr>
                      <m:e>
                        <m:r>
                          <a:rPr lang="ru-RU">
                            <a:latin typeface="Cambria Math"/>
                          </a:rPr>
                          <m:t>𝛻</m:t>
                        </m:r>
                        <m:box>
                          <m:boxPr>
                            <m:ctrlPr>
                              <a:rPr lang="en-US" i="1">
                                <a:latin typeface="Cambria Math"/>
                              </a:rPr>
                            </m:ctrlPr>
                          </m:boxPr>
                          <m:e>
                            <m:acc>
                              <m:accPr>
                                <m:chr m:val="⃗"/>
                                <m:ctrlPr>
                                  <a:rPr lang="en-US" i="1">
                                    <a:latin typeface="Cambria Math"/>
                                  </a:rPr>
                                </m:ctrlPr>
                              </m:accPr>
                              <m:e>
                                <m:r>
                                  <a:rPr lang="en-US" i="1">
                                    <a:latin typeface="Cambria Math"/>
                                  </a:rPr>
                                  <m:t>𝑞</m:t>
                                </m:r>
                              </m:e>
                            </m:acc>
                          </m:e>
                        </m:box>
                      </m:e>
                    </m:d>
                    <m:r>
                      <a:rPr lang="ru-RU" i="1">
                        <a:latin typeface="Cambria Math"/>
                      </a:rPr>
                      <m:t>−</m:t>
                    </m:r>
                    <m:sSub>
                      <m:sSubPr>
                        <m:ctrlPr>
                          <a:rPr lang="en-US" i="1">
                            <a:latin typeface="Cambria Math"/>
                          </a:rPr>
                        </m:ctrlPr>
                      </m:sSubPr>
                      <m:e>
                        <m:r>
                          <a:rPr lang="en-US" i="1">
                            <a:latin typeface="Cambria Math"/>
                          </a:rPr>
                          <m:t>𝜋</m:t>
                        </m:r>
                      </m:e>
                      <m:sub>
                        <m:r>
                          <a:rPr lang="en-US" i="1">
                            <a:latin typeface="Cambria Math"/>
                          </a:rPr>
                          <m:t>𝛼𝛽</m:t>
                        </m:r>
                      </m:sub>
                    </m:sSub>
                    <m:f>
                      <m:fPr>
                        <m:ctrlPr>
                          <a:rPr lang="en-US" i="1">
                            <a:latin typeface="Cambria Math"/>
                          </a:rPr>
                        </m:ctrlPr>
                      </m:fPr>
                      <m:num>
                        <m:r>
                          <a:rPr lang="en-US" i="1">
                            <a:latin typeface="Cambria Math"/>
                          </a:rPr>
                          <m:t>𝜕</m:t>
                        </m:r>
                        <m:sSub>
                          <m:sSubPr>
                            <m:ctrlPr>
                              <a:rPr lang="en-US" i="1">
                                <a:latin typeface="Cambria Math"/>
                              </a:rPr>
                            </m:ctrlPr>
                          </m:sSubPr>
                          <m:e>
                            <m:r>
                              <a:rPr lang="en-US" i="1">
                                <a:latin typeface="Cambria Math"/>
                              </a:rPr>
                              <m:t>𝑉</m:t>
                            </m:r>
                          </m:e>
                          <m:sub>
                            <m:r>
                              <a:rPr lang="en-US" i="1">
                                <a:latin typeface="Cambria Math"/>
                              </a:rPr>
                              <m:t>𝛼</m:t>
                            </m:r>
                          </m:sub>
                        </m:sSub>
                      </m:num>
                      <m:den>
                        <m:r>
                          <a:rPr lang="en-US" i="1">
                            <a:latin typeface="Cambria Math"/>
                          </a:rPr>
                          <m:t>𝜕</m:t>
                        </m:r>
                        <m:sSub>
                          <m:sSubPr>
                            <m:ctrlPr>
                              <a:rPr lang="en-US" i="1">
                                <a:latin typeface="Cambria Math"/>
                              </a:rPr>
                            </m:ctrlPr>
                          </m:sSubPr>
                          <m:e>
                            <m:r>
                              <a:rPr lang="en-US" i="1">
                                <a:latin typeface="Cambria Math"/>
                              </a:rPr>
                              <m:t>𝑥</m:t>
                            </m:r>
                          </m:e>
                          <m:sub>
                            <m:r>
                              <a:rPr lang="en-US" i="1">
                                <a:latin typeface="Cambria Math"/>
                              </a:rPr>
                              <m:t>𝛽</m:t>
                            </m:r>
                          </m:sub>
                        </m:sSub>
                      </m:den>
                    </m:f>
                    <m:r>
                      <a:rPr lang="ru-RU" i="1">
                        <a:latin typeface="Cambria Math"/>
                      </a:rPr>
                      <m:t>+</m:t>
                    </m:r>
                    <m:f>
                      <m:fPr>
                        <m:ctrlPr>
                          <a:rPr lang="en-US" i="1">
                            <a:latin typeface="Cambria Math"/>
                          </a:rPr>
                        </m:ctrlPr>
                      </m:fPr>
                      <m:num>
                        <m:sSup>
                          <m:sSupPr>
                            <m:ctrlPr>
                              <a:rPr lang="en-US" i="1">
                                <a:latin typeface="Cambria Math"/>
                              </a:rPr>
                            </m:ctrlPr>
                          </m:sSupPr>
                          <m:e>
                            <m:r>
                              <a:rPr lang="en-US" i="1">
                                <a:latin typeface="Cambria Math"/>
                              </a:rPr>
                              <m:t>𝑗</m:t>
                            </m:r>
                          </m:e>
                          <m:sup>
                            <m:r>
                              <a:rPr lang="ru-RU" i="1">
                                <a:latin typeface="Cambria Math"/>
                              </a:rPr>
                              <m:t>2</m:t>
                            </m:r>
                          </m:sup>
                        </m:sSup>
                      </m:num>
                      <m:den>
                        <m:r>
                          <a:rPr lang="en-US" i="1">
                            <a:latin typeface="Cambria Math"/>
                          </a:rPr>
                          <m:t>𝜎</m:t>
                        </m:r>
                      </m:den>
                    </m:f>
                  </m:oMath>
                </a14:m>
                <a:r>
                  <a:rPr lang="en-US" dirty="0"/>
                  <a:t> </a:t>
                </a:r>
                <a:r>
                  <a:rPr lang="ru-RU" dirty="0"/>
                  <a:t>,</a:t>
                </a:r>
                <a:r>
                  <a:rPr lang="en-US" dirty="0"/>
                  <a:t>					</a:t>
                </a:r>
                <a:endParaRPr lang="en-US" i="1" dirty="0" smtClean="0"/>
              </a:p>
              <a:p>
                <a14:m>
                  <m:oMath xmlns:m="http://schemas.openxmlformats.org/officeDocument/2006/math">
                    <m:r>
                      <a:rPr lang="en-US" i="1">
                        <a:latin typeface="Cambria Math"/>
                      </a:rPr>
                      <m:t>𝜌</m:t>
                    </m:r>
                    <m:r>
                      <a:rPr lang="en-US" i="1">
                        <a:latin typeface="Cambria Math"/>
                      </a:rPr>
                      <m:t>𝑇</m:t>
                    </m:r>
                    <m:f>
                      <m:fPr>
                        <m:ctrlPr>
                          <a:rPr lang="en-US" i="1">
                            <a:latin typeface="Cambria Math"/>
                          </a:rPr>
                        </m:ctrlPr>
                      </m:fPr>
                      <m:num>
                        <m:r>
                          <a:rPr lang="en-US" i="1">
                            <a:latin typeface="Cambria Math"/>
                          </a:rPr>
                          <m:t>𝑑𝑠</m:t>
                        </m:r>
                      </m:num>
                      <m:den>
                        <m:r>
                          <a:rPr lang="en-US" i="1">
                            <a:latin typeface="Cambria Math"/>
                          </a:rPr>
                          <m:t>𝑑𝑡</m:t>
                        </m:r>
                      </m:den>
                    </m:f>
                    <m:r>
                      <a:rPr lang="ru-RU" i="1">
                        <a:latin typeface="Cambria Math"/>
                      </a:rPr>
                      <m:t>=</m:t>
                    </m:r>
                    <m:f>
                      <m:fPr>
                        <m:ctrlPr>
                          <a:rPr lang="en-US" i="1">
                            <a:latin typeface="Cambria Math"/>
                          </a:rPr>
                        </m:ctrlPr>
                      </m:fPr>
                      <m:num>
                        <m:r>
                          <a:rPr lang="ru-RU" i="1">
                            <a:latin typeface="Cambria Math"/>
                          </a:rPr>
                          <m:t>1</m:t>
                        </m:r>
                      </m:num>
                      <m:den>
                        <m:r>
                          <a:rPr lang="en-US" i="1">
                            <a:latin typeface="Cambria Math"/>
                          </a:rPr>
                          <m:t>𝛾</m:t>
                        </m:r>
                        <m:r>
                          <a:rPr lang="ru-RU" i="1">
                            <a:latin typeface="Cambria Math"/>
                          </a:rPr>
                          <m:t>−1</m:t>
                        </m:r>
                      </m:den>
                    </m:f>
                    <m:d>
                      <m:dPr>
                        <m:ctrlPr>
                          <a:rPr lang="en-US" i="1">
                            <a:latin typeface="Cambria Math"/>
                          </a:rPr>
                        </m:ctrlPr>
                      </m:dPr>
                      <m:e>
                        <m:f>
                          <m:fPr>
                            <m:ctrlPr>
                              <a:rPr lang="en-US" i="1">
                                <a:latin typeface="Cambria Math"/>
                              </a:rPr>
                            </m:ctrlPr>
                          </m:fPr>
                          <m:num>
                            <m:r>
                              <a:rPr lang="en-US" i="1">
                                <a:latin typeface="Cambria Math"/>
                              </a:rPr>
                              <m:t>𝑑𝑝</m:t>
                            </m:r>
                          </m:num>
                          <m:den>
                            <m:r>
                              <a:rPr lang="en-US" i="1">
                                <a:latin typeface="Cambria Math"/>
                              </a:rPr>
                              <m:t>𝑑𝑡</m:t>
                            </m:r>
                          </m:den>
                        </m:f>
                        <m:r>
                          <a:rPr lang="ru-RU" i="1">
                            <a:latin typeface="Cambria Math"/>
                          </a:rPr>
                          <m:t>−</m:t>
                        </m:r>
                        <m:sSubSup>
                          <m:sSubSupPr>
                            <m:ctrlPr>
                              <a:rPr lang="en-US" i="1">
                                <a:latin typeface="Cambria Math"/>
                              </a:rPr>
                            </m:ctrlPr>
                          </m:sSubSupPr>
                          <m:e>
                            <m:r>
                              <a:rPr lang="en-US" i="1">
                                <a:latin typeface="Cambria Math"/>
                              </a:rPr>
                              <m:t>𝑐</m:t>
                            </m:r>
                          </m:e>
                          <m:sub>
                            <m:r>
                              <a:rPr lang="en-US" i="1">
                                <a:latin typeface="Cambria Math"/>
                              </a:rPr>
                              <m:t>𝑠</m:t>
                            </m:r>
                          </m:sub>
                          <m:sup>
                            <m:r>
                              <a:rPr lang="ru-RU" i="1">
                                <a:latin typeface="Cambria Math"/>
                              </a:rPr>
                              <m:t>2</m:t>
                            </m:r>
                          </m:sup>
                        </m:sSubSup>
                        <m:f>
                          <m:fPr>
                            <m:ctrlPr>
                              <a:rPr lang="en-US" i="1">
                                <a:latin typeface="Cambria Math"/>
                              </a:rPr>
                            </m:ctrlPr>
                          </m:fPr>
                          <m:num>
                            <m:r>
                              <a:rPr lang="en-US" i="1">
                                <a:latin typeface="Cambria Math"/>
                              </a:rPr>
                              <m:t>𝑑</m:t>
                            </m:r>
                            <m:r>
                              <a:rPr lang="en-US" i="1">
                                <a:latin typeface="Cambria Math"/>
                              </a:rPr>
                              <m:t>𝜌</m:t>
                            </m:r>
                          </m:num>
                          <m:den>
                            <m:r>
                              <a:rPr lang="en-US" i="1">
                                <a:latin typeface="Cambria Math"/>
                              </a:rPr>
                              <m:t>𝑑𝑡</m:t>
                            </m:r>
                          </m:den>
                        </m:f>
                      </m:e>
                    </m:d>
                  </m:oMath>
                </a14:m>
                <a:r>
                  <a:rPr lang="ru-RU" dirty="0" smtClean="0"/>
                  <a:t>.</a:t>
                </a:r>
                <a:endParaRPr lang="en-US" dirty="0" smtClean="0"/>
              </a:p>
              <a:p>
                <a14:m>
                  <m:oMath xmlns:m="http://schemas.openxmlformats.org/officeDocument/2006/math">
                    <m:acc>
                      <m:accPr>
                        <m:chr m:val="⃗"/>
                        <m:ctrlPr>
                          <a:rPr lang="en-US" i="1">
                            <a:latin typeface="Cambria Math"/>
                          </a:rPr>
                        </m:ctrlPr>
                      </m:accPr>
                      <m:e>
                        <m:r>
                          <a:rPr lang="en-US" i="1">
                            <a:latin typeface="Cambria Math"/>
                          </a:rPr>
                          <m:t>𝐻</m:t>
                        </m:r>
                      </m:e>
                    </m:acc>
                    <m:r>
                      <a:rPr lang="ru-RU" i="1">
                        <a:latin typeface="Cambria Math"/>
                      </a:rPr>
                      <m:t>=</m:t>
                    </m:r>
                    <m:sSub>
                      <m:sSubPr>
                        <m:ctrlPr>
                          <a:rPr lang="en-US" i="1">
                            <a:latin typeface="Cambria Math"/>
                          </a:rPr>
                        </m:ctrlPr>
                      </m:sSubPr>
                      <m:e>
                        <m:acc>
                          <m:accPr>
                            <m:chr m:val="⃗"/>
                            <m:ctrlPr>
                              <a:rPr lang="en-US" i="1">
                                <a:latin typeface="Cambria Math"/>
                              </a:rPr>
                            </m:ctrlPr>
                          </m:accPr>
                          <m:e>
                            <m:r>
                              <a:rPr lang="en-US" i="1">
                                <a:latin typeface="Cambria Math"/>
                              </a:rPr>
                              <m:t>𝐻</m:t>
                            </m:r>
                          </m:e>
                        </m:acc>
                      </m:e>
                      <m:sub>
                        <m:r>
                          <a:rPr lang="ru-RU" i="1">
                            <a:latin typeface="Cambria Math"/>
                          </a:rPr>
                          <m:t>0</m:t>
                        </m:r>
                      </m:sub>
                    </m:sSub>
                    <m:r>
                      <a:rPr lang="ru-RU" i="1">
                        <a:latin typeface="Cambria Math"/>
                      </a:rPr>
                      <m:t>+</m:t>
                    </m:r>
                    <m:acc>
                      <m:accPr>
                        <m:chr m:val="⃗"/>
                        <m:ctrlPr>
                          <a:rPr lang="en-US" i="1">
                            <a:latin typeface="Cambria Math"/>
                          </a:rPr>
                        </m:ctrlPr>
                      </m:accPr>
                      <m:e>
                        <m:r>
                          <a:rPr lang="ru-RU" i="1">
                            <a:latin typeface="Cambria Math"/>
                          </a:rPr>
                          <m:t>h</m:t>
                        </m:r>
                      </m:e>
                    </m:acc>
                    <m:r>
                      <a:rPr lang="ru-RU" i="1">
                        <a:latin typeface="Cambria Math"/>
                      </a:rPr>
                      <m:t>,  </m:t>
                    </m:r>
                    <m:r>
                      <a:rPr lang="en-US" i="1">
                        <a:latin typeface="Cambria Math"/>
                      </a:rPr>
                      <m:t>𝜌</m:t>
                    </m:r>
                    <m:r>
                      <a:rPr lang="ru-RU" i="1">
                        <a:latin typeface="Cambria Math"/>
                      </a:rPr>
                      <m:t>=</m:t>
                    </m:r>
                    <m:sSub>
                      <m:sSubPr>
                        <m:ctrlPr>
                          <a:rPr lang="en-US" i="1">
                            <a:latin typeface="Cambria Math"/>
                          </a:rPr>
                        </m:ctrlPr>
                      </m:sSubPr>
                      <m:e>
                        <m:r>
                          <a:rPr lang="en-US" i="1">
                            <a:latin typeface="Cambria Math"/>
                          </a:rPr>
                          <m:t>𝜌</m:t>
                        </m:r>
                      </m:e>
                      <m:sub>
                        <m:r>
                          <a:rPr lang="ru-RU" i="1">
                            <a:latin typeface="Cambria Math"/>
                          </a:rPr>
                          <m:t>0</m:t>
                        </m:r>
                      </m:sub>
                    </m:sSub>
                    <m:r>
                      <a:rPr lang="ru-RU" i="1">
                        <a:latin typeface="Cambria Math"/>
                      </a:rPr>
                      <m:t>+</m:t>
                    </m:r>
                    <m:sSup>
                      <m:sSupPr>
                        <m:ctrlPr>
                          <a:rPr lang="en-US" i="1">
                            <a:latin typeface="Cambria Math"/>
                          </a:rPr>
                        </m:ctrlPr>
                      </m:sSupPr>
                      <m:e>
                        <m:r>
                          <a:rPr lang="en-US" i="1">
                            <a:latin typeface="Cambria Math"/>
                          </a:rPr>
                          <m:t>𝜌</m:t>
                        </m:r>
                      </m:e>
                      <m:sup>
                        <m:r>
                          <a:rPr lang="ru-RU" i="1">
                            <a:latin typeface="Cambria Math"/>
                          </a:rPr>
                          <m:t>′</m:t>
                        </m:r>
                      </m:sup>
                    </m:sSup>
                    <m:r>
                      <a:rPr lang="ru-RU" i="1">
                        <a:latin typeface="Cambria Math"/>
                      </a:rPr>
                      <m:t>,  </m:t>
                    </m:r>
                    <m:r>
                      <a:rPr lang="en-US" i="1">
                        <a:latin typeface="Cambria Math"/>
                      </a:rPr>
                      <m:t>𝑝</m:t>
                    </m:r>
                    <m:r>
                      <a:rPr lang="ru-RU" i="1">
                        <a:latin typeface="Cambria Math"/>
                      </a:rPr>
                      <m:t>=</m:t>
                    </m:r>
                    <m:sSub>
                      <m:sSubPr>
                        <m:ctrlPr>
                          <a:rPr lang="en-US" i="1">
                            <a:latin typeface="Cambria Math"/>
                          </a:rPr>
                        </m:ctrlPr>
                      </m:sSubPr>
                      <m:e>
                        <m:r>
                          <a:rPr lang="en-US" i="1">
                            <a:latin typeface="Cambria Math"/>
                          </a:rPr>
                          <m:t>𝑝</m:t>
                        </m:r>
                      </m:e>
                      <m:sub>
                        <m:r>
                          <a:rPr lang="ru-RU" i="1">
                            <a:latin typeface="Cambria Math"/>
                          </a:rPr>
                          <m:t>0</m:t>
                        </m:r>
                      </m:sub>
                    </m:sSub>
                    <m:r>
                      <a:rPr lang="ru-RU" i="1">
                        <a:latin typeface="Cambria Math"/>
                      </a:rPr>
                      <m:t>+</m:t>
                    </m:r>
                    <m:sSup>
                      <m:sSupPr>
                        <m:ctrlPr>
                          <a:rPr lang="en-US" i="1">
                            <a:latin typeface="Cambria Math"/>
                          </a:rPr>
                        </m:ctrlPr>
                      </m:sSupPr>
                      <m:e>
                        <m:r>
                          <a:rPr lang="en-US" i="1">
                            <a:latin typeface="Cambria Math"/>
                          </a:rPr>
                          <m:t>𝑝</m:t>
                        </m:r>
                      </m:e>
                      <m:sup>
                        <m:r>
                          <a:rPr lang="ru-RU" i="1">
                            <a:latin typeface="Cambria Math"/>
                          </a:rPr>
                          <m:t>′</m:t>
                        </m:r>
                      </m:sup>
                    </m:sSup>
                  </m:oMath>
                </a14:m>
                <a:endParaRPr lang="en-US" dirty="0" smtClean="0"/>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219201"/>
                <a:ext cx="8458200" cy="4906963"/>
              </a:xfrm>
              <a:blipFill rotWithShape="1">
                <a:blip r:embed="rId2" cstate="print"/>
                <a:stretch>
                  <a:fillRect/>
                </a:stretch>
              </a:blipFill>
            </p:spPr>
            <p:txBody>
              <a:bodyPr/>
              <a:lstStyle/>
              <a:p>
                <a:r>
                  <a:rPr lang="en-US">
                    <a:noFill/>
                  </a:rPr>
                  <a:t> </a:t>
                </a:r>
              </a:p>
            </p:txBody>
          </p:sp>
        </mc:Fallback>
      </mc:AlternateContent>
      <p:sp>
        <p:nvSpPr>
          <p:cNvPr id="7" name="Date Placeholder 6"/>
          <p:cNvSpPr>
            <a:spLocks noGrp="1"/>
          </p:cNvSpPr>
          <p:nvPr>
            <p:ph type="dt" sz="half" idx="10"/>
          </p:nvPr>
        </p:nvSpPr>
        <p:spPr/>
        <p:txBody>
          <a:bodyPr/>
          <a:lstStyle/>
          <a:p>
            <a:fld id="{F939E83C-C215-4386-87E2-AACFBB8B1C6F}" type="datetime1">
              <a:rPr lang="en-US" smtClean="0"/>
              <a:pPr/>
              <a:t>9/19/2013</a:t>
            </a:fld>
            <a:endParaRPr lang="en-US"/>
          </a:p>
        </p:txBody>
      </p:sp>
      <p:sp>
        <p:nvSpPr>
          <p:cNvPr id="8" name="Slide Number Placeholder 7"/>
          <p:cNvSpPr>
            <a:spLocks noGrp="1"/>
          </p:cNvSpPr>
          <p:nvPr>
            <p:ph type="sldNum" sz="quarter" idx="12"/>
          </p:nvPr>
        </p:nvSpPr>
        <p:spPr/>
        <p:txBody>
          <a:bodyPr>
            <a:normAutofit/>
          </a:bodyPr>
          <a:lstStyle/>
          <a:p>
            <a:fld id="{B6F15528-21DE-4FAA-801E-634DDDAF4B2B}" type="slidenum">
              <a:rPr lang="en-US" smtClean="0"/>
              <a:pPr/>
              <a:t>4</a:t>
            </a:fld>
            <a:endParaRPr lang="en-US"/>
          </a:p>
        </p:txBody>
      </p:sp>
    </p:spTree>
    <p:extLst>
      <p:ext uri="{BB962C8B-B14F-4D97-AF65-F5344CB8AC3E}">
        <p14:creationId xmlns:p14="http://schemas.microsoft.com/office/powerpoint/2010/main" val="2128505341"/>
      </p:ext>
    </p:extLst>
  </p:cSld>
  <p:clrMapOvr>
    <a:masterClrMapping/>
  </p:clrMapOvr>
  <p:transition spd="slow">
    <p:cover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latin typeface="Times New Roman" pitchFamily="18" charset="0"/>
                <a:cs typeface="Times New Roman" pitchFamily="18" charset="0"/>
              </a:rPr>
              <a:t>A wave beam in the crust of a neutron star</a:t>
            </a:r>
            <a:endParaRPr lang="en-US" sz="3200"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r>
                  <a:rPr lang="en-US" sz="2000" dirty="0" smtClean="0"/>
                  <a:t>we take the </a:t>
                </a:r>
                <a:r>
                  <a:rPr lang="en-US" sz="2000" dirty="0"/>
                  <a:t>unknown function to be the velocity of matter</a:t>
                </a:r>
                <a:r>
                  <a:rPr lang="en-US" sz="2000" dirty="0" smtClean="0"/>
                  <a:t>, </a:t>
                </a:r>
                <a14:m>
                  <m:oMath xmlns:m="http://schemas.openxmlformats.org/officeDocument/2006/math">
                    <m:sSub>
                      <m:sSubPr>
                        <m:ctrlPr>
                          <a:rPr lang="en-US" sz="2000" i="1">
                            <a:latin typeface="Cambria Math"/>
                          </a:rPr>
                        </m:ctrlPr>
                      </m:sSubPr>
                      <m:e>
                        <m:r>
                          <a:rPr lang="en-US" sz="2000" i="1">
                            <a:latin typeface="Cambria Math"/>
                          </a:rPr>
                          <m:t>𝑉</m:t>
                        </m:r>
                      </m:e>
                      <m:sub>
                        <m:r>
                          <a:rPr lang="en-US" sz="2000" i="1">
                            <a:latin typeface="Cambria Math"/>
                          </a:rPr>
                          <m:t>𝑥</m:t>
                        </m:r>
                      </m:sub>
                    </m:sSub>
                    <m:r>
                      <a:rPr lang="ru-RU" sz="2000" i="1">
                        <a:latin typeface="Cambria Math"/>
                      </a:rPr>
                      <m:t>≡</m:t>
                    </m:r>
                    <m:r>
                      <a:rPr lang="en-US" sz="2000" i="1">
                        <a:latin typeface="Cambria Math"/>
                      </a:rPr>
                      <m:t>𝑢</m:t>
                    </m:r>
                  </m:oMath>
                </a14:m>
                <a:r>
                  <a:rPr lang="en-US" sz="2000" dirty="0" smtClean="0"/>
                  <a:t>, then</a:t>
                </a:r>
              </a:p>
              <a:p>
                <a:pPr marL="0" indent="0">
                  <a:buNone/>
                </a:pPr>
                <a14:m>
                  <m:oMathPara xmlns:m="http://schemas.openxmlformats.org/officeDocument/2006/math">
                    <m:oMathParaPr>
                      <m:jc m:val="centerGroup"/>
                    </m:oMathParaPr>
                    <m:oMath xmlns:m="http://schemas.openxmlformats.org/officeDocument/2006/math">
                      <m:r>
                        <a:rPr lang="en-US" sz="2800" i="1">
                          <a:latin typeface="Cambria Math"/>
                        </a:rPr>
                        <m:t>𝑢</m:t>
                      </m:r>
                      <m:d>
                        <m:dPr>
                          <m:ctrlPr>
                            <a:rPr lang="en-US" sz="2800" i="1">
                              <a:latin typeface="Cambria Math"/>
                            </a:rPr>
                          </m:ctrlPr>
                        </m:dPr>
                        <m:e>
                          <m:r>
                            <a:rPr lang="en-US" sz="2800" i="1">
                              <a:latin typeface="Cambria Math"/>
                            </a:rPr>
                            <m:t>𝑥</m:t>
                          </m:r>
                          <m:r>
                            <a:rPr lang="ru-RU" sz="2800" i="1">
                              <a:latin typeface="Cambria Math"/>
                            </a:rPr>
                            <m:t>,</m:t>
                          </m:r>
                          <m:r>
                            <a:rPr lang="en-US" sz="2800" i="1">
                              <a:latin typeface="Cambria Math"/>
                            </a:rPr>
                            <m:t>𝑦</m:t>
                          </m:r>
                          <m:r>
                            <a:rPr lang="ru-RU" sz="2800" i="1">
                              <a:latin typeface="Cambria Math"/>
                            </a:rPr>
                            <m:t>,</m:t>
                          </m:r>
                          <m:r>
                            <a:rPr lang="en-US" sz="2800" i="1">
                              <a:latin typeface="Cambria Math"/>
                            </a:rPr>
                            <m:t>𝑧</m:t>
                          </m:r>
                          <m:r>
                            <a:rPr lang="ru-RU" sz="2800" i="1">
                              <a:latin typeface="Cambria Math"/>
                            </a:rPr>
                            <m:t>,</m:t>
                          </m:r>
                          <m:r>
                            <a:rPr lang="en-US" sz="2800" i="1">
                              <a:latin typeface="Cambria Math"/>
                            </a:rPr>
                            <m:t>𝑡</m:t>
                          </m:r>
                        </m:e>
                      </m:d>
                      <m:r>
                        <a:rPr lang="ru-RU" sz="2800" i="1">
                          <a:latin typeface="Cambria Math"/>
                        </a:rPr>
                        <m:t>=</m:t>
                      </m:r>
                      <m:sSub>
                        <m:sSubPr>
                          <m:ctrlPr>
                            <a:rPr lang="en-US" sz="2800" i="1">
                              <a:latin typeface="Cambria Math"/>
                            </a:rPr>
                          </m:ctrlPr>
                        </m:sSubPr>
                        <m:e>
                          <m:r>
                            <a:rPr lang="en-US" sz="2800" i="1">
                              <a:latin typeface="Cambria Math"/>
                            </a:rPr>
                            <m:t>𝑢</m:t>
                          </m:r>
                        </m:e>
                        <m:sub>
                          <m:r>
                            <a:rPr lang="ru-RU" sz="2800" i="1">
                              <a:latin typeface="Cambria Math"/>
                            </a:rPr>
                            <m:t>1</m:t>
                          </m:r>
                        </m:sub>
                      </m:sSub>
                      <m:d>
                        <m:dPr>
                          <m:ctrlPr>
                            <a:rPr lang="en-US" sz="2800" i="1">
                              <a:latin typeface="Cambria Math"/>
                            </a:rPr>
                          </m:ctrlPr>
                        </m:dPr>
                        <m:e>
                          <m:sSub>
                            <m:sSubPr>
                              <m:ctrlPr>
                                <a:rPr lang="en-US" sz="2800" i="1">
                                  <a:latin typeface="Cambria Math"/>
                                </a:rPr>
                              </m:ctrlPr>
                            </m:sSubPr>
                            <m:e>
                              <m:r>
                                <a:rPr lang="en-US" sz="2800" i="1">
                                  <a:latin typeface="Cambria Math"/>
                                </a:rPr>
                                <m:t>𝜏</m:t>
                              </m:r>
                            </m:e>
                            <m:sub>
                              <m:r>
                                <a:rPr lang="ru-RU" sz="2800" i="1">
                                  <a:latin typeface="Cambria Math"/>
                                </a:rPr>
                                <m:t>1</m:t>
                              </m:r>
                            </m:sub>
                          </m:sSub>
                          <m:r>
                            <a:rPr lang="ru-RU" sz="2800" i="1">
                              <a:latin typeface="Cambria Math"/>
                            </a:rPr>
                            <m:t>,</m:t>
                          </m:r>
                          <m:sSubSup>
                            <m:sSubSupPr>
                              <m:ctrlPr>
                                <a:rPr lang="en-US" sz="2800" i="1">
                                  <a:latin typeface="Cambria Math"/>
                                </a:rPr>
                              </m:ctrlPr>
                            </m:sSubSupPr>
                            <m:e>
                              <m:r>
                                <a:rPr lang="en-US" sz="2800" i="1">
                                  <a:latin typeface="Cambria Math"/>
                                </a:rPr>
                                <m:t>𝜏</m:t>
                              </m:r>
                            </m:e>
                            <m:sub>
                              <m:r>
                                <a:rPr lang="ru-RU" sz="2800" i="1">
                                  <a:latin typeface="Cambria Math"/>
                                </a:rPr>
                                <m:t>1</m:t>
                              </m:r>
                            </m:sub>
                            <m:sup>
                              <m:r>
                                <a:rPr lang="ru-RU" sz="2800" i="1">
                                  <a:latin typeface="Cambria Math"/>
                                </a:rPr>
                                <m:t>′</m:t>
                              </m:r>
                            </m:sup>
                          </m:sSubSup>
                          <m:r>
                            <a:rPr lang="ru-RU" sz="2800" i="1">
                              <a:latin typeface="Cambria Math"/>
                            </a:rPr>
                            <m:t>,</m:t>
                          </m:r>
                          <m:r>
                            <a:rPr lang="en-US" sz="2800" i="1">
                              <a:latin typeface="Cambria Math"/>
                            </a:rPr>
                            <m:t>𝑦</m:t>
                          </m:r>
                          <m:r>
                            <a:rPr lang="ru-RU" sz="2800" i="1">
                              <a:latin typeface="Cambria Math"/>
                            </a:rPr>
                            <m:t>,</m:t>
                          </m:r>
                          <m:r>
                            <a:rPr lang="en-US" sz="2800" i="1">
                              <a:latin typeface="Cambria Math"/>
                            </a:rPr>
                            <m:t>𝑧</m:t>
                          </m:r>
                        </m:e>
                      </m:d>
                      <m:r>
                        <a:rPr lang="ru-RU" sz="2800" i="1">
                          <a:latin typeface="Cambria Math"/>
                        </a:rPr>
                        <m:t>+</m:t>
                      </m:r>
                      <m:sSub>
                        <m:sSubPr>
                          <m:ctrlPr>
                            <a:rPr lang="en-US" sz="2800" i="1">
                              <a:latin typeface="Cambria Math"/>
                            </a:rPr>
                          </m:ctrlPr>
                        </m:sSubPr>
                        <m:e>
                          <m:r>
                            <a:rPr lang="en-US" sz="2800" i="1">
                              <a:latin typeface="Cambria Math"/>
                            </a:rPr>
                            <m:t>𝑢</m:t>
                          </m:r>
                        </m:e>
                        <m:sub>
                          <m:r>
                            <a:rPr lang="ru-RU" sz="2800" i="1">
                              <a:latin typeface="Cambria Math"/>
                            </a:rPr>
                            <m:t>2</m:t>
                          </m:r>
                        </m:sub>
                      </m:sSub>
                      <m:d>
                        <m:dPr>
                          <m:ctrlPr>
                            <a:rPr lang="en-US" sz="2800" i="1">
                              <a:latin typeface="Cambria Math"/>
                            </a:rPr>
                          </m:ctrlPr>
                        </m:dPr>
                        <m:e>
                          <m:sSub>
                            <m:sSubPr>
                              <m:ctrlPr>
                                <a:rPr lang="en-US" sz="2800" i="1">
                                  <a:latin typeface="Cambria Math"/>
                                </a:rPr>
                              </m:ctrlPr>
                            </m:sSubPr>
                            <m:e>
                              <m:r>
                                <a:rPr lang="en-US" sz="2800" i="1">
                                  <a:latin typeface="Cambria Math"/>
                                </a:rPr>
                                <m:t>𝜏</m:t>
                              </m:r>
                            </m:e>
                            <m:sub>
                              <m:r>
                                <a:rPr lang="ru-RU" sz="2800" i="1">
                                  <a:latin typeface="Cambria Math"/>
                                </a:rPr>
                                <m:t>2</m:t>
                              </m:r>
                            </m:sub>
                          </m:sSub>
                          <m:r>
                            <a:rPr lang="ru-RU" sz="2800" i="1">
                              <a:latin typeface="Cambria Math"/>
                            </a:rPr>
                            <m:t>,</m:t>
                          </m:r>
                          <m:sSubSup>
                            <m:sSubSupPr>
                              <m:ctrlPr>
                                <a:rPr lang="en-US" sz="2800" i="1">
                                  <a:latin typeface="Cambria Math"/>
                                </a:rPr>
                              </m:ctrlPr>
                            </m:sSubSupPr>
                            <m:e>
                              <m:r>
                                <a:rPr lang="en-US" sz="2800" i="1">
                                  <a:latin typeface="Cambria Math"/>
                                </a:rPr>
                                <m:t>𝜏</m:t>
                              </m:r>
                            </m:e>
                            <m:sub>
                              <m:r>
                                <a:rPr lang="ru-RU" sz="2800" i="1">
                                  <a:latin typeface="Cambria Math"/>
                                </a:rPr>
                                <m:t>2</m:t>
                              </m:r>
                            </m:sub>
                            <m:sup>
                              <m:r>
                                <a:rPr lang="ru-RU" sz="2800" i="1">
                                  <a:latin typeface="Cambria Math"/>
                                </a:rPr>
                                <m:t>′</m:t>
                              </m:r>
                            </m:sup>
                          </m:sSubSup>
                          <m:r>
                            <a:rPr lang="ru-RU" sz="2800" i="1">
                              <a:latin typeface="Cambria Math"/>
                            </a:rPr>
                            <m:t>,</m:t>
                          </m:r>
                          <m:r>
                            <a:rPr lang="en-US" sz="2800" i="1">
                              <a:latin typeface="Cambria Math"/>
                            </a:rPr>
                            <m:t>𝑦</m:t>
                          </m:r>
                          <m:r>
                            <a:rPr lang="ru-RU" sz="2800" i="1">
                              <a:latin typeface="Cambria Math"/>
                            </a:rPr>
                            <m:t>,</m:t>
                          </m:r>
                          <m:r>
                            <a:rPr lang="en-US" sz="2800" i="1">
                              <a:latin typeface="Cambria Math"/>
                            </a:rPr>
                            <m:t>𝑧</m:t>
                          </m:r>
                        </m:e>
                      </m:d>
                    </m:oMath>
                  </m:oMathPara>
                </a14:m>
                <a:endParaRPr lang="en-US" sz="2800" dirty="0" smtClean="0"/>
              </a:p>
              <a:p>
                <a:pPr marL="0" indent="0" algn="ctr">
                  <a:buNone/>
                </a:pPr>
                <a:endParaRPr lang="en-US" sz="2800" i="1" dirty="0" smtClean="0"/>
              </a:p>
              <a:p>
                <a:pPr marL="0" indent="0" algn="ctr">
                  <a:buNone/>
                </a:pPr>
                <a14:m>
                  <m:oMath xmlns:m="http://schemas.openxmlformats.org/officeDocument/2006/math">
                    <m:sSub>
                      <m:sSubPr>
                        <m:ctrlPr>
                          <a:rPr lang="en-US" sz="2800" i="1">
                            <a:latin typeface="Cambria Math"/>
                          </a:rPr>
                        </m:ctrlPr>
                      </m:sSubPr>
                      <m:e>
                        <m:r>
                          <a:rPr lang="en-US" sz="2800" i="1">
                            <a:latin typeface="Cambria Math"/>
                          </a:rPr>
                          <m:t>𝜏</m:t>
                        </m:r>
                      </m:e>
                      <m:sub>
                        <m:r>
                          <a:rPr lang="en-US" sz="2800" i="1">
                            <a:latin typeface="Cambria Math"/>
                          </a:rPr>
                          <m:t>1,2</m:t>
                        </m:r>
                      </m:sub>
                    </m:sSub>
                    <m:r>
                      <a:rPr lang="en-US" sz="2800" i="1">
                        <a:latin typeface="Cambria Math"/>
                      </a:rPr>
                      <m:t>=</m:t>
                    </m:r>
                    <m:nary>
                      <m:naryPr>
                        <m:limLoc m:val="undOvr"/>
                        <m:ctrlPr>
                          <a:rPr lang="en-US" sz="2800" i="1">
                            <a:latin typeface="Cambria Math"/>
                          </a:rPr>
                        </m:ctrlPr>
                      </m:naryPr>
                      <m:sub>
                        <m:r>
                          <a:rPr lang="en-US" sz="2800" i="1">
                            <a:latin typeface="Cambria Math"/>
                          </a:rPr>
                          <m:t>±</m:t>
                        </m:r>
                        <m:r>
                          <a:rPr lang="en-US" sz="2800" i="1">
                            <a:latin typeface="Cambria Math"/>
                          </a:rPr>
                          <m:t>𝑥</m:t>
                        </m:r>
                      </m:sub>
                      <m:sup>
                        <m:r>
                          <a:rPr lang="en-US" sz="2800" i="1">
                            <a:latin typeface="Cambria Math"/>
                          </a:rPr>
                          <m:t>𝑙</m:t>
                        </m:r>
                      </m:sup>
                      <m:e>
                        <m:f>
                          <m:fPr>
                            <m:ctrlPr>
                              <a:rPr lang="en-US" sz="2800" i="1">
                                <a:latin typeface="Cambria Math"/>
                              </a:rPr>
                            </m:ctrlPr>
                          </m:fPr>
                          <m:num>
                            <m:r>
                              <a:rPr lang="en-US" sz="2800" i="1">
                                <a:latin typeface="Cambria Math"/>
                              </a:rPr>
                              <m:t>𝑑𝑥</m:t>
                            </m:r>
                          </m:num>
                          <m:den>
                            <m:sSub>
                              <m:sSubPr>
                                <m:ctrlPr>
                                  <a:rPr lang="en-US" sz="2800" i="1">
                                    <a:latin typeface="Cambria Math"/>
                                  </a:rPr>
                                </m:ctrlPr>
                              </m:sSubPr>
                              <m:e>
                                <m:r>
                                  <a:rPr lang="en-US" sz="2800" i="1">
                                    <a:latin typeface="Cambria Math"/>
                                  </a:rPr>
                                  <m:t>𝑐</m:t>
                                </m:r>
                              </m:e>
                              <m:sub>
                                <m:r>
                                  <a:rPr lang="en-US" sz="2800" i="1">
                                    <a:latin typeface="Cambria Math"/>
                                  </a:rPr>
                                  <m:t>𝑛</m:t>
                                </m:r>
                              </m:sub>
                            </m:sSub>
                            <m:d>
                              <m:dPr>
                                <m:ctrlPr>
                                  <a:rPr lang="en-US" sz="2800" i="1">
                                    <a:latin typeface="Cambria Math"/>
                                  </a:rPr>
                                </m:ctrlPr>
                              </m:dPr>
                              <m:e>
                                <m:r>
                                  <a:rPr lang="en-US" sz="2800" i="1">
                                    <a:latin typeface="Cambria Math"/>
                                  </a:rPr>
                                  <m:t>𝑥</m:t>
                                </m:r>
                              </m:e>
                            </m:d>
                          </m:den>
                        </m:f>
                      </m:e>
                    </m:nary>
                    <m:r>
                      <a:rPr lang="en-US" sz="2800" i="1">
                        <a:latin typeface="Cambria Math"/>
                      </a:rPr>
                      <m:t>−</m:t>
                    </m:r>
                    <m:r>
                      <a:rPr lang="en-US" sz="2800" i="1">
                        <a:latin typeface="Cambria Math"/>
                      </a:rPr>
                      <m:t>𝑡</m:t>
                    </m:r>
                    <m:r>
                      <a:rPr lang="en-US" sz="2800" i="1">
                        <a:latin typeface="Cambria Math"/>
                      </a:rPr>
                      <m:t>=</m:t>
                    </m:r>
                    <m:sSubSup>
                      <m:sSubSupPr>
                        <m:ctrlPr>
                          <a:rPr lang="en-US" sz="2800" i="1">
                            <a:latin typeface="Cambria Math"/>
                          </a:rPr>
                        </m:ctrlPr>
                      </m:sSubSupPr>
                      <m:e>
                        <m:r>
                          <a:rPr lang="en-US" sz="2800" i="1">
                            <a:latin typeface="Cambria Math"/>
                          </a:rPr>
                          <m:t>𝜏</m:t>
                        </m:r>
                      </m:e>
                      <m:sub>
                        <m:r>
                          <a:rPr lang="en-US" sz="2800" i="1">
                            <a:latin typeface="Cambria Math"/>
                          </a:rPr>
                          <m:t>1,2</m:t>
                        </m:r>
                      </m:sub>
                      <m:sup>
                        <m:r>
                          <a:rPr lang="en-US" sz="2800" i="1">
                            <a:latin typeface="Cambria Math"/>
                          </a:rPr>
                          <m:t>′</m:t>
                        </m:r>
                      </m:sup>
                    </m:sSubSup>
                    <m:r>
                      <a:rPr lang="en-US" sz="2800" i="1">
                        <a:latin typeface="Cambria Math"/>
                      </a:rPr>
                      <m:t>−</m:t>
                    </m:r>
                    <m:r>
                      <a:rPr lang="en-US" sz="2800" i="1">
                        <a:latin typeface="Cambria Math"/>
                      </a:rPr>
                      <m:t>𝑡</m:t>
                    </m:r>
                    <m:r>
                      <a:rPr lang="en-US" sz="2800" b="0" i="0" smtClean="0">
                        <a:latin typeface="Cambria Math"/>
                      </a:rPr>
                      <m:t> </m:t>
                    </m:r>
                  </m:oMath>
                </a14:m>
                <a:r>
                  <a:rPr lang="en-US" sz="2800" dirty="0" smtClean="0"/>
                  <a:t> </a:t>
                </a:r>
              </a:p>
              <a:p>
                <a:pPr marL="0" indent="0">
                  <a:buNone/>
                </a:pPr>
                <a:endParaRPr lang="en-US" sz="2800" i="1" dirty="0" smtClean="0"/>
              </a:p>
              <a:p>
                <a:pPr marL="0" indent="0">
                  <a:buNone/>
                </a:pPr>
                <a14:m>
                  <m:oMathPara xmlns:m="http://schemas.openxmlformats.org/officeDocument/2006/math">
                    <m:oMathParaPr>
                      <m:jc m:val="centerGroup"/>
                    </m:oMathParaPr>
                    <m:oMath xmlns:m="http://schemas.openxmlformats.org/officeDocument/2006/math">
                      <m:sSubSup>
                        <m:sSubSupPr>
                          <m:ctrlPr>
                            <a:rPr lang="en-US" sz="2800" i="1">
                              <a:latin typeface="Cambria Math"/>
                            </a:rPr>
                          </m:ctrlPr>
                        </m:sSubSupPr>
                        <m:e>
                          <m:r>
                            <a:rPr lang="en-US" sz="2800" i="1">
                              <a:latin typeface="Cambria Math"/>
                            </a:rPr>
                            <m:t>𝑐</m:t>
                          </m:r>
                        </m:e>
                        <m:sub>
                          <m:r>
                            <a:rPr lang="en-US" sz="2800" i="1">
                              <a:latin typeface="Cambria Math"/>
                            </a:rPr>
                            <m:t>𝑛</m:t>
                          </m:r>
                        </m:sub>
                        <m:sup>
                          <m:r>
                            <a:rPr lang="ru-RU" sz="2800" i="1">
                              <a:latin typeface="Cambria Math"/>
                            </a:rPr>
                            <m:t>2</m:t>
                          </m:r>
                        </m:sup>
                      </m:sSubSup>
                      <m:r>
                        <a:rPr lang="ru-RU" sz="2800" i="1">
                          <a:latin typeface="Cambria Math"/>
                        </a:rPr>
                        <m:t>=</m:t>
                      </m:r>
                      <m:sSubSup>
                        <m:sSubSupPr>
                          <m:ctrlPr>
                            <a:rPr lang="en-US" sz="2800" i="1">
                              <a:latin typeface="Cambria Math"/>
                            </a:rPr>
                          </m:ctrlPr>
                        </m:sSubSupPr>
                        <m:e>
                          <m:r>
                            <a:rPr lang="en-US" sz="2800" i="1">
                              <a:latin typeface="Cambria Math"/>
                            </a:rPr>
                            <m:t>𝑐</m:t>
                          </m:r>
                        </m:e>
                        <m:sub>
                          <m:r>
                            <a:rPr lang="en-US" sz="2800" i="1">
                              <a:latin typeface="Cambria Math"/>
                            </a:rPr>
                            <m:t>𝑠</m:t>
                          </m:r>
                        </m:sub>
                        <m:sup>
                          <m:r>
                            <a:rPr lang="ru-RU" sz="2800" i="1">
                              <a:latin typeface="Cambria Math"/>
                            </a:rPr>
                            <m:t>2</m:t>
                          </m:r>
                        </m:sup>
                      </m:sSubSup>
                      <m:r>
                        <a:rPr lang="ru-RU" sz="2800" i="1">
                          <a:latin typeface="Cambria Math"/>
                        </a:rPr>
                        <m:t>+</m:t>
                      </m:r>
                      <m:sSubSup>
                        <m:sSubSupPr>
                          <m:ctrlPr>
                            <a:rPr lang="en-US" sz="2800" i="1">
                              <a:latin typeface="Cambria Math"/>
                            </a:rPr>
                          </m:ctrlPr>
                        </m:sSubSupPr>
                        <m:e>
                          <m:r>
                            <a:rPr lang="en-US" sz="2800" i="1">
                              <a:latin typeface="Cambria Math"/>
                            </a:rPr>
                            <m:t>𝑐</m:t>
                          </m:r>
                        </m:e>
                        <m:sub>
                          <m:r>
                            <a:rPr lang="en-US" sz="2800" i="1">
                              <a:latin typeface="Cambria Math"/>
                            </a:rPr>
                            <m:t>𝐴</m:t>
                          </m:r>
                        </m:sub>
                        <m:sup>
                          <m:r>
                            <a:rPr lang="ru-RU" sz="2800" i="1">
                              <a:latin typeface="Cambria Math"/>
                            </a:rPr>
                            <m:t>2</m:t>
                          </m:r>
                        </m:sup>
                      </m:sSubSup>
                      <m:r>
                        <a:rPr lang="ru-RU" sz="2800" i="1">
                          <a:latin typeface="Cambria Math"/>
                        </a:rPr>
                        <m:t>,   </m:t>
                      </m:r>
                      <m:sSubSup>
                        <m:sSubSupPr>
                          <m:ctrlPr>
                            <a:rPr lang="en-US" sz="2800" i="1">
                              <a:latin typeface="Cambria Math"/>
                            </a:rPr>
                          </m:ctrlPr>
                        </m:sSubSupPr>
                        <m:e>
                          <m:r>
                            <a:rPr lang="en-US" sz="2800" i="1">
                              <a:latin typeface="Cambria Math"/>
                            </a:rPr>
                            <m:t>𝑐</m:t>
                          </m:r>
                        </m:e>
                        <m:sub>
                          <m:r>
                            <a:rPr lang="en-US" sz="2800" i="1">
                              <a:latin typeface="Cambria Math"/>
                            </a:rPr>
                            <m:t>𝐴</m:t>
                          </m:r>
                        </m:sub>
                        <m:sup>
                          <m:r>
                            <a:rPr lang="ru-RU" sz="2800" i="1">
                              <a:latin typeface="Cambria Math"/>
                            </a:rPr>
                            <m:t>2</m:t>
                          </m:r>
                        </m:sup>
                      </m:sSubSup>
                      <m:r>
                        <a:rPr lang="ru-RU" sz="2800" i="1">
                          <a:latin typeface="Cambria Math"/>
                        </a:rPr>
                        <m:t>=</m:t>
                      </m:r>
                      <m:f>
                        <m:fPr>
                          <m:ctrlPr>
                            <a:rPr lang="en-US" sz="2800" i="1">
                              <a:latin typeface="Cambria Math"/>
                            </a:rPr>
                          </m:ctrlPr>
                        </m:fPr>
                        <m:num>
                          <m:sSubSup>
                            <m:sSubSupPr>
                              <m:ctrlPr>
                                <a:rPr lang="en-US" sz="2800" i="1">
                                  <a:latin typeface="Cambria Math"/>
                                </a:rPr>
                              </m:ctrlPr>
                            </m:sSubSupPr>
                            <m:e>
                              <m:r>
                                <a:rPr lang="en-US" sz="2800" i="1">
                                  <a:latin typeface="Cambria Math"/>
                                </a:rPr>
                                <m:t>𝐻</m:t>
                              </m:r>
                            </m:e>
                            <m:sub>
                              <m:r>
                                <a:rPr lang="ru-RU" sz="2800" i="1">
                                  <a:latin typeface="Cambria Math"/>
                                </a:rPr>
                                <m:t>0</m:t>
                              </m:r>
                            </m:sub>
                            <m:sup>
                              <m:r>
                                <a:rPr lang="ru-RU" sz="2800" i="1">
                                  <a:latin typeface="Cambria Math"/>
                                </a:rPr>
                                <m:t>2</m:t>
                              </m:r>
                            </m:sup>
                          </m:sSubSup>
                        </m:num>
                        <m:den>
                          <m:r>
                            <a:rPr lang="ru-RU" sz="2800" i="1">
                              <a:latin typeface="Cambria Math"/>
                            </a:rPr>
                            <m:t>4</m:t>
                          </m:r>
                          <m:r>
                            <a:rPr lang="en-US" sz="2800" i="1">
                              <a:latin typeface="Cambria Math"/>
                            </a:rPr>
                            <m:t>𝜋𝜌</m:t>
                          </m:r>
                        </m:den>
                      </m:f>
                    </m:oMath>
                  </m:oMathPara>
                </a14:m>
                <a:endParaRPr lang="en-US" sz="2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cstate="print"/>
                <a:stretch>
                  <a:fillRect t="-635"/>
                </a:stretch>
              </a:blipFill>
            </p:spPr>
            <p:txBody>
              <a:bodyPr/>
              <a:lstStyle/>
              <a:p>
                <a:r>
                  <a:rPr lang="en-US">
                    <a:noFill/>
                  </a:rPr>
                  <a:t> </a:t>
                </a:r>
              </a:p>
            </p:txBody>
          </p:sp>
        </mc:Fallback>
      </mc:AlternateContent>
      <p:sp>
        <p:nvSpPr>
          <p:cNvPr id="7" name="Date Placeholder 6"/>
          <p:cNvSpPr>
            <a:spLocks noGrp="1"/>
          </p:cNvSpPr>
          <p:nvPr>
            <p:ph type="dt" sz="half" idx="10"/>
          </p:nvPr>
        </p:nvSpPr>
        <p:spPr/>
        <p:txBody>
          <a:bodyPr/>
          <a:lstStyle/>
          <a:p>
            <a:fld id="{45A6933D-B988-433F-AE84-10D1AE59ED6D}" type="datetime1">
              <a:rPr lang="en-US" smtClean="0"/>
              <a:pPr/>
              <a:t>9/19/2013</a:t>
            </a:fld>
            <a:endParaRPr lang="en-US"/>
          </a:p>
        </p:txBody>
      </p:sp>
      <p:sp>
        <p:nvSpPr>
          <p:cNvPr id="8" name="Slide Number Placeholder 7"/>
          <p:cNvSpPr>
            <a:spLocks noGrp="1"/>
          </p:cNvSpPr>
          <p:nvPr>
            <p:ph type="sldNum" sz="quarter" idx="12"/>
          </p:nvPr>
        </p:nvSpPr>
        <p:spPr/>
        <p:txBody>
          <a:bodyPr>
            <a:normAutofit/>
          </a:bodyPr>
          <a:lstStyle/>
          <a:p>
            <a:fld id="{B6F15528-21DE-4FAA-801E-634DDDAF4B2B}" type="slidenum">
              <a:rPr lang="en-US" smtClean="0"/>
              <a:pPr/>
              <a:t>5</a:t>
            </a:fld>
            <a:endParaRPr lang="en-US"/>
          </a:p>
        </p:txBody>
      </p:sp>
    </p:spTree>
    <p:extLst>
      <p:ext uri="{BB962C8B-B14F-4D97-AF65-F5344CB8AC3E}">
        <p14:creationId xmlns:p14="http://schemas.microsoft.com/office/powerpoint/2010/main" val="4004963040"/>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latin typeface="Times New Roman" pitchFamily="18" charset="0"/>
                <a:cs typeface="Times New Roman" pitchFamily="18" charset="0"/>
              </a:rPr>
              <a:t>A wave beam in the crust of a neutron star</a:t>
            </a:r>
            <a:endParaRPr lang="en-US" sz="3200"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600200"/>
                <a:ext cx="8229600" cy="4876800"/>
              </a:xfrm>
            </p:spPr>
            <p:txBody>
              <a:bodyPr>
                <a:normAutofit/>
              </a:bodyPr>
              <a:lstStyle/>
              <a:p>
                <a:r>
                  <a:rPr lang="en-US" sz="2400" dirty="0" smtClean="0">
                    <a:latin typeface="Times New Roman" pitchFamily="18" charset="0"/>
                    <a:cs typeface="Times New Roman" pitchFamily="18" charset="0"/>
                  </a:rPr>
                  <a:t>The density of matter in the crust of a neutron star is highly </a:t>
                </a:r>
                <a:r>
                  <a:rPr lang="en-US" sz="2400" dirty="0" err="1">
                    <a:latin typeface="Times New Roman" pitchFamily="18" charset="0"/>
                    <a:cs typeface="Times New Roman" pitchFamily="18" charset="0"/>
                  </a:rPr>
                  <a:t>nonuniform</a:t>
                </a:r>
                <a:r>
                  <a:rPr lang="en-US" sz="2400" dirty="0">
                    <a:latin typeface="Times New Roman" pitchFamily="18" charset="0"/>
                    <a:cs typeface="Times New Roman" pitchFamily="18" charset="0"/>
                  </a:rPr>
                  <a:t>, i.e., ρ(</a:t>
                </a:r>
                <a:r>
                  <a:rPr lang="en-US" sz="2400" i="1" dirty="0">
                    <a:latin typeface="Times New Roman" pitchFamily="18" charset="0"/>
                    <a:cs typeface="Times New Roman" pitchFamily="18" charset="0"/>
                  </a:rPr>
                  <a:t>x</a:t>
                </a:r>
                <a:r>
                  <a:rPr lang="en-US" sz="2400" dirty="0">
                    <a:latin typeface="Times New Roman" pitchFamily="18" charset="0"/>
                    <a:cs typeface="Times New Roman" pitchFamily="18" charset="0"/>
                  </a:rPr>
                  <a:t>) varies over </a:t>
                </a:r>
                <a:r>
                  <a:rPr lang="en-US" sz="2400" i="1" dirty="0">
                    <a:latin typeface="Times New Roman" pitchFamily="18" charset="0"/>
                    <a:cs typeface="Times New Roman" pitchFamily="18" charset="0"/>
                  </a:rPr>
                  <a:t>x</a:t>
                </a:r>
                <a:r>
                  <a:rPr lang="en-US" sz="2400" dirty="0">
                    <a:latin typeface="Times New Roman" pitchFamily="18" charset="0"/>
                    <a:cs typeface="Times New Roman" pitchFamily="18" charset="0"/>
                  </a:rPr>
                  <a:t>∈[0, </a:t>
                </a:r>
                <a:r>
                  <a:rPr lang="en-US" sz="2400" i="1" dirty="0">
                    <a:latin typeface="Times New Roman" pitchFamily="18" charset="0"/>
                    <a:cs typeface="Times New Roman" pitchFamily="18" charset="0"/>
                  </a:rPr>
                  <a:t>l</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but </a:t>
                </a:r>
                <a:r>
                  <a:rPr lang="en-US" sz="2400" dirty="0">
                    <a:latin typeface="Times New Roman" pitchFamily="18" charset="0"/>
                    <a:cs typeface="Times New Roman" pitchFamily="18" charset="0"/>
                  </a:rPr>
                  <a:t>the </a:t>
                </a:r>
                <a:r>
                  <a:rPr lang="en-US" sz="2400" dirty="0" err="1">
                    <a:latin typeface="Times New Roman" pitchFamily="18" charset="0"/>
                    <a:cs typeface="Times New Roman" pitchFamily="18" charset="0"/>
                  </a:rPr>
                  <a:t>magnetosonic</a:t>
                </a:r>
                <a:r>
                  <a:rPr lang="en-US" sz="2400" dirty="0">
                    <a:latin typeface="Times New Roman" pitchFamily="18" charset="0"/>
                    <a:cs typeface="Times New Roman" pitchFamily="18" charset="0"/>
                  </a:rPr>
                  <a:t> wave speed </a:t>
                </a:r>
                <a14:m>
                  <m:oMath xmlns:m="http://schemas.openxmlformats.org/officeDocument/2006/math">
                    <m:sSub>
                      <m:sSubPr>
                        <m:ctrlPr>
                          <a:rPr lang="en-US" sz="2400" i="1">
                            <a:latin typeface="Cambria Math"/>
                          </a:rPr>
                        </m:ctrlPr>
                      </m:sSubPr>
                      <m:e>
                        <m:r>
                          <a:rPr lang="en-US" sz="2400" i="1">
                            <a:latin typeface="Cambria Math"/>
                          </a:rPr>
                          <m:t>𝑐</m:t>
                        </m:r>
                      </m:e>
                      <m:sub>
                        <m:r>
                          <a:rPr lang="en-US" sz="2400" i="1">
                            <a:latin typeface="Cambria Math"/>
                          </a:rPr>
                          <m:t>𝑛</m:t>
                        </m:r>
                      </m:sub>
                    </m:sSub>
                    <m:d>
                      <m:dPr>
                        <m:ctrlPr>
                          <a:rPr lang="en-US" sz="2400" i="1">
                            <a:latin typeface="Cambria Math"/>
                          </a:rPr>
                        </m:ctrlPr>
                      </m:dPr>
                      <m:e>
                        <m:r>
                          <a:rPr lang="en-US" sz="2400" i="1">
                            <a:latin typeface="Cambria Math"/>
                          </a:rPr>
                          <m:t>𝑥</m:t>
                        </m:r>
                      </m:e>
                    </m:d>
                  </m:oMath>
                </a14:m>
                <a:r>
                  <a:rPr lang="en-US" sz="2400" dirty="0" smtClean="0">
                    <a:latin typeface="Times New Roman" pitchFamily="18" charset="0"/>
                    <a:cs typeface="Times New Roman" pitchFamily="18" charset="0"/>
                  </a:rPr>
                  <a:t> in </a:t>
                </a:r>
                <a:r>
                  <a:rPr lang="en-US" sz="2400" dirty="0">
                    <a:latin typeface="Times New Roman" pitchFamily="18" charset="0"/>
                    <a:cs typeface="Times New Roman" pitchFamily="18" charset="0"/>
                  </a:rPr>
                  <a:t>the crust of a neutron star is almost </a:t>
                </a:r>
                <a:r>
                  <a:rPr lang="en-US" sz="2400" dirty="0" smtClean="0">
                    <a:latin typeface="Times New Roman" pitchFamily="18" charset="0"/>
                    <a:cs typeface="Times New Roman" pitchFamily="18" charset="0"/>
                  </a:rPr>
                  <a:t>constant . For the </a:t>
                </a:r>
                <a:r>
                  <a:rPr lang="en-US" sz="2400" dirty="0" err="1">
                    <a:latin typeface="Times New Roman" pitchFamily="18" charset="0"/>
                    <a:cs typeface="Times New Roman" pitchFamily="18" charset="0"/>
                  </a:rPr>
                  <a:t>eikonals</a:t>
                </a:r>
                <a:r>
                  <a:rPr lang="en-US" sz="2400" dirty="0">
                    <a:latin typeface="Times New Roman" pitchFamily="18" charset="0"/>
                    <a:cs typeface="Times New Roman" pitchFamily="18" charset="0"/>
                  </a:rPr>
                  <a:t> we can </a:t>
                </a:r>
                <a:r>
                  <a:rPr lang="en-US" sz="2400" dirty="0" smtClean="0">
                    <a:latin typeface="Times New Roman" pitchFamily="18" charset="0"/>
                    <a:cs typeface="Times New Roman" pitchFamily="18" charset="0"/>
                  </a:rPr>
                  <a:t>use the expressions </a:t>
                </a:r>
              </a:p>
              <a:p>
                <a:pPr marL="0" indent="0">
                  <a:buNone/>
                </a:pPr>
                <a14:m>
                  <m:oMathPara xmlns:m="http://schemas.openxmlformats.org/officeDocument/2006/math">
                    <m:oMathParaPr>
                      <m:jc m:val="centerGroup"/>
                    </m:oMathParaPr>
                    <m:oMath xmlns:m="http://schemas.openxmlformats.org/officeDocument/2006/math">
                      <m:sSubSup>
                        <m:sSubSupPr>
                          <m:ctrlPr>
                            <a:rPr lang="en-US" sz="2400" i="1">
                              <a:latin typeface="Cambria Math"/>
                            </a:rPr>
                          </m:ctrlPr>
                        </m:sSubSupPr>
                        <m:e>
                          <m:r>
                            <a:rPr lang="en-US" sz="2400" i="1">
                              <a:latin typeface="Cambria Math"/>
                            </a:rPr>
                            <m:t>𝜏</m:t>
                          </m:r>
                        </m:e>
                        <m:sub>
                          <m:r>
                            <a:rPr lang="ru-RU" sz="2400" i="1">
                              <a:latin typeface="Cambria Math"/>
                            </a:rPr>
                            <m:t>1,2</m:t>
                          </m:r>
                        </m:sub>
                        <m:sup>
                          <m:r>
                            <a:rPr lang="ru-RU" sz="2400" i="1">
                              <a:latin typeface="Cambria Math"/>
                            </a:rPr>
                            <m:t>′</m:t>
                          </m:r>
                        </m:sup>
                      </m:sSubSup>
                      <m:r>
                        <a:rPr lang="ru-RU" sz="2400" i="1">
                          <a:latin typeface="Cambria Math"/>
                        </a:rPr>
                        <m:t>=</m:t>
                      </m:r>
                      <m:f>
                        <m:fPr>
                          <m:ctrlPr>
                            <a:rPr lang="en-US" sz="2400" i="1">
                              <a:latin typeface="Cambria Math"/>
                            </a:rPr>
                          </m:ctrlPr>
                        </m:fPr>
                        <m:num>
                          <m:r>
                            <a:rPr lang="en-US" sz="2400" i="1">
                              <a:latin typeface="Cambria Math"/>
                            </a:rPr>
                            <m:t>𝑙</m:t>
                          </m:r>
                          <m:r>
                            <a:rPr lang="ru-RU" sz="2400" i="1">
                              <a:latin typeface="Cambria Math"/>
                            </a:rPr>
                            <m:t>∓</m:t>
                          </m:r>
                          <m:r>
                            <a:rPr lang="en-US" sz="2400" i="1">
                              <a:latin typeface="Cambria Math"/>
                            </a:rPr>
                            <m:t>𝑥</m:t>
                          </m:r>
                        </m:num>
                        <m:den>
                          <m:sSub>
                            <m:sSubPr>
                              <m:ctrlPr>
                                <a:rPr lang="en-US" sz="2400" i="1">
                                  <a:latin typeface="Cambria Math"/>
                                </a:rPr>
                              </m:ctrlPr>
                            </m:sSubPr>
                            <m:e>
                              <m:r>
                                <a:rPr lang="en-US" sz="2400" i="1">
                                  <a:latin typeface="Cambria Math"/>
                                </a:rPr>
                                <m:t>𝑐</m:t>
                              </m:r>
                            </m:e>
                            <m:sub>
                              <m:r>
                                <a:rPr lang="en-US" sz="2400" i="1">
                                  <a:latin typeface="Cambria Math"/>
                                </a:rPr>
                                <m:t>𝑛</m:t>
                              </m:r>
                            </m:sub>
                          </m:sSub>
                        </m:den>
                      </m:f>
                      <m:r>
                        <a:rPr lang="en-US" sz="2400" b="0" i="1" smtClean="0">
                          <a:latin typeface="Cambria Math"/>
                        </a:rPr>
                        <m:t>   </m:t>
                      </m:r>
                      <m:sSubSup>
                        <m:sSubSupPr>
                          <m:ctrlPr>
                            <a:rPr lang="en-US" sz="2400" i="1" smtClean="0">
                              <a:latin typeface="Cambria Math"/>
                            </a:rPr>
                          </m:ctrlPr>
                        </m:sSubSupPr>
                        <m:e>
                          <m:r>
                            <a:rPr lang="en-US" sz="2400" i="1">
                              <a:latin typeface="Cambria Math"/>
                            </a:rPr>
                            <m:t>𝜏</m:t>
                          </m:r>
                        </m:e>
                        <m:sub>
                          <m:r>
                            <a:rPr lang="ru-RU" sz="2400" i="1">
                              <a:latin typeface="Cambria Math"/>
                            </a:rPr>
                            <m:t>1,2</m:t>
                          </m:r>
                        </m:sub>
                        <m:sup/>
                      </m:sSubSup>
                      <m:r>
                        <a:rPr lang="ru-RU" sz="2400" i="1">
                          <a:latin typeface="Cambria Math"/>
                        </a:rPr>
                        <m:t>=</m:t>
                      </m:r>
                      <m:sSubSup>
                        <m:sSubSupPr>
                          <m:ctrlPr>
                            <a:rPr lang="en-US" sz="2400" i="1">
                              <a:latin typeface="Cambria Math"/>
                            </a:rPr>
                          </m:ctrlPr>
                        </m:sSubSupPr>
                        <m:e>
                          <m:r>
                            <a:rPr lang="en-US" sz="2400" i="1">
                              <a:latin typeface="Cambria Math"/>
                            </a:rPr>
                            <m:t>𝜏</m:t>
                          </m:r>
                        </m:e>
                        <m:sub>
                          <m:r>
                            <a:rPr lang="ru-RU" sz="2400" i="1">
                              <a:latin typeface="Cambria Math"/>
                            </a:rPr>
                            <m:t>1,2</m:t>
                          </m:r>
                        </m:sub>
                        <m:sup>
                          <m:r>
                            <a:rPr lang="ru-RU" sz="2400" i="1">
                              <a:latin typeface="Cambria Math"/>
                            </a:rPr>
                            <m:t>′</m:t>
                          </m:r>
                        </m:sup>
                      </m:sSubSup>
                      <m:r>
                        <a:rPr lang="ru-RU" sz="2400" i="1">
                          <a:latin typeface="Cambria Math"/>
                        </a:rPr>
                        <m:t>−</m:t>
                      </m:r>
                      <m:r>
                        <a:rPr lang="en-US" sz="2400" i="1">
                          <a:latin typeface="Cambria Math"/>
                        </a:rPr>
                        <m:t>𝑡</m:t>
                      </m:r>
                    </m:oMath>
                  </m:oMathPara>
                </a14:m>
                <a:endParaRPr lang="en-US" sz="2400" dirty="0" smtClean="0"/>
              </a:p>
              <a:p>
                <a:r>
                  <a:rPr lang="en-US" sz="2400" dirty="0">
                    <a:latin typeface="Times New Roman" pitchFamily="18" charset="0"/>
                    <a:cs typeface="Times New Roman" pitchFamily="18" charset="0"/>
                  </a:rPr>
                  <a:t>equations for the </a:t>
                </a:r>
                <a:r>
                  <a:rPr lang="en-US" sz="2400" dirty="0" smtClean="0">
                    <a:latin typeface="Times New Roman" pitchFamily="18" charset="0"/>
                    <a:cs typeface="Times New Roman" pitchFamily="18" charset="0"/>
                  </a:rPr>
                  <a:t>unknowns </a:t>
                </a:r>
                <a14:m>
                  <m:oMath xmlns:m="http://schemas.openxmlformats.org/officeDocument/2006/math">
                    <m:sSub>
                      <m:sSubPr>
                        <m:ctrlPr>
                          <a:rPr lang="en-US" sz="2400" i="1">
                            <a:latin typeface="Cambria Math"/>
                          </a:rPr>
                        </m:ctrlPr>
                      </m:sSubPr>
                      <m:e>
                        <m:r>
                          <a:rPr lang="en-US" sz="2400" i="1">
                            <a:latin typeface="Cambria Math"/>
                          </a:rPr>
                          <m:t>𝑢</m:t>
                        </m:r>
                      </m:e>
                      <m:sub>
                        <m:r>
                          <a:rPr lang="ru-RU" sz="2400" i="1">
                            <a:latin typeface="Cambria Math"/>
                          </a:rPr>
                          <m:t>1,2</m:t>
                        </m:r>
                      </m:sub>
                    </m:sSub>
                  </m:oMath>
                </a14:m>
                <a:endParaRPr lang="en-US" sz="2400" dirty="0" smtClean="0">
                  <a:latin typeface="Times New Roman" pitchFamily="18" charset="0"/>
                  <a:cs typeface="Times New Roman" pitchFamily="18" charset="0"/>
                </a:endParaRPr>
              </a:p>
              <a:p>
                <a:pPr marL="0" indent="0">
                  <a:buNone/>
                </a:pPr>
                <a14:m>
                  <m:oMathPara xmlns:m="http://schemas.openxmlformats.org/officeDocument/2006/math">
                    <m:oMathParaPr>
                      <m:jc m:val="centerGroup"/>
                    </m:oMathParaPr>
                    <m:oMath xmlns:m="http://schemas.openxmlformats.org/officeDocument/2006/math">
                      <m:f>
                        <m:fPr>
                          <m:ctrlPr>
                            <a:rPr lang="en-US" sz="2400" i="1">
                              <a:latin typeface="Cambria Math"/>
                            </a:rPr>
                          </m:ctrlPr>
                        </m:fPr>
                        <m:num>
                          <m:sSup>
                            <m:sSupPr>
                              <m:ctrlPr>
                                <a:rPr lang="en-US" sz="2400" i="1">
                                  <a:latin typeface="Cambria Math"/>
                                </a:rPr>
                              </m:ctrlPr>
                            </m:sSupPr>
                            <m:e>
                              <m:r>
                                <a:rPr lang="en-US" sz="2400" i="1">
                                  <a:latin typeface="Cambria Math"/>
                                </a:rPr>
                                <m:t>𝜕</m:t>
                              </m:r>
                            </m:e>
                            <m:sup>
                              <m:r>
                                <a:rPr lang="ru-RU" sz="2400" i="1">
                                  <a:latin typeface="Cambria Math"/>
                                </a:rPr>
                                <m:t>2</m:t>
                              </m:r>
                            </m:sup>
                          </m:sSup>
                          <m:sSub>
                            <m:sSubPr>
                              <m:ctrlPr>
                                <a:rPr lang="en-US" sz="2400" i="1">
                                  <a:latin typeface="Cambria Math"/>
                                </a:rPr>
                              </m:ctrlPr>
                            </m:sSubPr>
                            <m:e>
                              <m:r>
                                <a:rPr lang="en-US" sz="2400" i="1">
                                  <a:latin typeface="Cambria Math"/>
                                </a:rPr>
                                <m:t>𝑢</m:t>
                              </m:r>
                            </m:e>
                            <m:sub>
                              <m:r>
                                <a:rPr lang="ru-RU" sz="2400" i="1">
                                  <a:latin typeface="Cambria Math"/>
                                </a:rPr>
                                <m:t>1,2</m:t>
                              </m:r>
                            </m:sub>
                          </m:sSub>
                        </m:num>
                        <m:den>
                          <m:r>
                            <a:rPr lang="en-US" sz="2400" i="1">
                              <a:latin typeface="Cambria Math"/>
                            </a:rPr>
                            <m:t>𝜕</m:t>
                          </m:r>
                          <m:sSubSup>
                            <m:sSubSupPr>
                              <m:ctrlPr>
                                <a:rPr lang="en-US" sz="2400" i="1">
                                  <a:latin typeface="Cambria Math"/>
                                </a:rPr>
                              </m:ctrlPr>
                            </m:sSubSupPr>
                            <m:e>
                              <m:r>
                                <a:rPr lang="en-US" sz="2400" i="1">
                                  <a:latin typeface="Cambria Math"/>
                                </a:rPr>
                                <m:t>𝜏</m:t>
                              </m:r>
                            </m:e>
                            <m:sub>
                              <m:r>
                                <a:rPr lang="ru-RU" sz="2400" i="1">
                                  <a:latin typeface="Cambria Math"/>
                                </a:rPr>
                                <m:t>1,2</m:t>
                              </m:r>
                            </m:sub>
                            <m:sup>
                              <m:r>
                                <a:rPr lang="ru-RU" sz="2400" i="1">
                                  <a:latin typeface="Cambria Math"/>
                                </a:rPr>
                                <m:t>′</m:t>
                              </m:r>
                            </m:sup>
                          </m:sSubSup>
                          <m:r>
                            <a:rPr lang="en-US" sz="2400" i="1">
                              <a:latin typeface="Cambria Math"/>
                            </a:rPr>
                            <m:t>𝜕</m:t>
                          </m:r>
                          <m:sSub>
                            <m:sSubPr>
                              <m:ctrlPr>
                                <a:rPr lang="en-US" sz="2400" i="1">
                                  <a:latin typeface="Cambria Math"/>
                                </a:rPr>
                              </m:ctrlPr>
                            </m:sSubPr>
                            <m:e>
                              <m:r>
                                <a:rPr lang="en-US" sz="2400" i="1">
                                  <a:latin typeface="Cambria Math"/>
                                </a:rPr>
                                <m:t>𝜏</m:t>
                              </m:r>
                            </m:e>
                            <m:sub>
                              <m:r>
                                <a:rPr lang="ru-RU" sz="2400" i="1">
                                  <a:latin typeface="Cambria Math"/>
                                </a:rPr>
                                <m:t>1,2</m:t>
                              </m:r>
                            </m:sub>
                          </m:sSub>
                        </m:den>
                      </m:f>
                      <m:r>
                        <a:rPr lang="ru-RU" sz="2400" i="1">
                          <a:latin typeface="Cambria Math"/>
                        </a:rPr>
                        <m:t>−</m:t>
                      </m:r>
                      <m:f>
                        <m:fPr>
                          <m:ctrlPr>
                            <a:rPr lang="en-US" sz="2400" i="1">
                              <a:latin typeface="Cambria Math"/>
                            </a:rPr>
                          </m:ctrlPr>
                        </m:fPr>
                        <m:num>
                          <m:r>
                            <a:rPr lang="ru-RU" sz="2400" i="1">
                              <a:latin typeface="Cambria Math"/>
                            </a:rPr>
                            <m:t>1</m:t>
                          </m:r>
                        </m:num>
                        <m:den>
                          <m:r>
                            <a:rPr lang="ru-RU" sz="2400" i="1">
                              <a:latin typeface="Cambria Math"/>
                            </a:rPr>
                            <m:t>2</m:t>
                          </m:r>
                        </m:den>
                      </m:f>
                      <m:acc>
                        <m:accPr>
                          <m:chr m:val="̂"/>
                          <m:ctrlPr>
                            <a:rPr lang="en-US" sz="2400" i="1">
                              <a:latin typeface="Cambria Math"/>
                            </a:rPr>
                          </m:ctrlPr>
                        </m:accPr>
                        <m:e>
                          <m:r>
                            <a:rPr lang="en-US" sz="2400" i="1">
                              <a:latin typeface="Cambria Math"/>
                            </a:rPr>
                            <m:t>𝐿</m:t>
                          </m:r>
                        </m:e>
                      </m:acc>
                      <m:sSub>
                        <m:sSubPr>
                          <m:ctrlPr>
                            <a:rPr lang="en-US" sz="2400" i="1">
                              <a:latin typeface="Cambria Math"/>
                            </a:rPr>
                          </m:ctrlPr>
                        </m:sSubPr>
                        <m:e>
                          <m:r>
                            <a:rPr lang="en-US" sz="2400" i="1">
                              <a:latin typeface="Cambria Math"/>
                            </a:rPr>
                            <m:t>𝑢</m:t>
                          </m:r>
                        </m:e>
                        <m:sub>
                          <m:r>
                            <a:rPr lang="ru-RU" sz="2400" i="1">
                              <a:latin typeface="Cambria Math"/>
                            </a:rPr>
                            <m:t>1,2</m:t>
                          </m:r>
                        </m:sub>
                      </m:sSub>
                      <m:r>
                        <a:rPr lang="ru-RU" sz="2400" i="1">
                          <a:latin typeface="Cambria Math"/>
                        </a:rPr>
                        <m:t>−</m:t>
                      </m:r>
                      <m:f>
                        <m:fPr>
                          <m:ctrlPr>
                            <a:rPr lang="en-US" sz="2400" i="1">
                              <a:latin typeface="Cambria Math"/>
                            </a:rPr>
                          </m:ctrlPr>
                        </m:fPr>
                        <m:num>
                          <m:r>
                            <a:rPr lang="en-US" sz="2400" i="1">
                              <a:latin typeface="Cambria Math"/>
                            </a:rPr>
                            <m:t>𝜕</m:t>
                          </m:r>
                          <m:sSub>
                            <m:sSubPr>
                              <m:ctrlPr>
                                <a:rPr lang="en-US" sz="2400" i="1">
                                  <a:latin typeface="Cambria Math"/>
                                </a:rPr>
                              </m:ctrlPr>
                            </m:sSubPr>
                            <m:e>
                              <m:r>
                                <a:rPr lang="en-US" sz="2400" i="1">
                                  <a:latin typeface="Cambria Math"/>
                                </a:rPr>
                                <m:t>𝑢</m:t>
                              </m:r>
                            </m:e>
                            <m:sub>
                              <m:r>
                                <a:rPr lang="ru-RU" sz="2400" i="1">
                                  <a:latin typeface="Cambria Math"/>
                                </a:rPr>
                                <m:t>1,2</m:t>
                              </m:r>
                            </m:sub>
                          </m:sSub>
                        </m:num>
                        <m:den>
                          <m:r>
                            <a:rPr lang="en-US" sz="2400" i="1">
                              <a:latin typeface="Cambria Math"/>
                            </a:rPr>
                            <m:t>𝜕</m:t>
                          </m:r>
                          <m:sSub>
                            <m:sSubPr>
                              <m:ctrlPr>
                                <a:rPr lang="en-US" sz="2400" i="1">
                                  <a:latin typeface="Cambria Math"/>
                                </a:rPr>
                              </m:ctrlPr>
                            </m:sSubPr>
                            <m:e>
                              <m:r>
                                <a:rPr lang="en-US" sz="2400" i="1">
                                  <a:latin typeface="Cambria Math"/>
                                </a:rPr>
                                <m:t>𝜏</m:t>
                              </m:r>
                            </m:e>
                            <m:sub>
                              <m:r>
                                <a:rPr lang="ru-RU" sz="2400" i="1">
                                  <a:latin typeface="Cambria Math"/>
                                </a:rPr>
                                <m:t>1,2</m:t>
                              </m:r>
                            </m:sub>
                          </m:sSub>
                        </m:den>
                      </m:f>
                      <m:f>
                        <m:fPr>
                          <m:ctrlPr>
                            <a:rPr lang="en-US" sz="2400" i="1">
                              <a:latin typeface="Cambria Math"/>
                            </a:rPr>
                          </m:ctrlPr>
                        </m:fPr>
                        <m:num>
                          <m:r>
                            <a:rPr lang="en-US" sz="2400" i="1">
                              <a:latin typeface="Cambria Math"/>
                            </a:rPr>
                            <m:t>𝑑𝑙𝑛</m:t>
                          </m:r>
                          <m:sSub>
                            <m:sSubPr>
                              <m:ctrlPr>
                                <a:rPr lang="en-US" sz="2400" i="1">
                                  <a:latin typeface="Cambria Math"/>
                                </a:rPr>
                              </m:ctrlPr>
                            </m:sSubPr>
                            <m:e>
                              <m:r>
                                <a:rPr lang="en-US" sz="2400" i="1">
                                  <a:latin typeface="Cambria Math"/>
                                </a:rPr>
                                <m:t>𝛷</m:t>
                              </m:r>
                            </m:e>
                            <m:sub>
                              <m:r>
                                <a:rPr lang="ru-RU" sz="2400" i="1">
                                  <a:latin typeface="Cambria Math"/>
                                </a:rPr>
                                <m:t>1,2</m:t>
                              </m:r>
                            </m:sub>
                          </m:sSub>
                        </m:num>
                        <m:den>
                          <m:r>
                            <a:rPr lang="en-US" sz="2400" i="1">
                              <a:latin typeface="Cambria Math"/>
                            </a:rPr>
                            <m:t>𝑑</m:t>
                          </m:r>
                          <m:sSubSup>
                            <m:sSubSupPr>
                              <m:ctrlPr>
                                <a:rPr lang="en-US" sz="2400" i="1">
                                  <a:latin typeface="Cambria Math"/>
                                </a:rPr>
                              </m:ctrlPr>
                            </m:sSubSupPr>
                            <m:e>
                              <m:r>
                                <a:rPr lang="en-US" sz="2400" i="1">
                                  <a:latin typeface="Cambria Math"/>
                                </a:rPr>
                                <m:t>𝜏</m:t>
                              </m:r>
                            </m:e>
                            <m:sub>
                              <m:r>
                                <a:rPr lang="ru-RU" sz="2400" i="1">
                                  <a:latin typeface="Cambria Math"/>
                                </a:rPr>
                                <m:t>1,2</m:t>
                              </m:r>
                            </m:sub>
                            <m:sup>
                              <m:r>
                                <a:rPr lang="ru-RU" sz="2400" i="1">
                                  <a:latin typeface="Cambria Math"/>
                                </a:rPr>
                                <m:t>′</m:t>
                              </m:r>
                            </m:sup>
                          </m:sSubSup>
                        </m:den>
                      </m:f>
                      <m:r>
                        <a:rPr lang="en-US" sz="2400" b="0" i="1" smtClean="0">
                          <a:latin typeface="Cambria Math"/>
                        </a:rPr>
                        <m:t>=</m:t>
                      </m:r>
                      <m:r>
                        <a:rPr lang="ru-RU" sz="2400" i="1">
                          <a:latin typeface="Cambria Math"/>
                        </a:rPr>
                        <m:t>=−</m:t>
                      </m:r>
                      <m:f>
                        <m:fPr>
                          <m:ctrlPr>
                            <a:rPr lang="en-US" sz="2400" i="1">
                              <a:latin typeface="Cambria Math"/>
                            </a:rPr>
                          </m:ctrlPr>
                        </m:fPr>
                        <m:num>
                          <m:r>
                            <a:rPr lang="ru-RU" sz="2400" i="1">
                              <a:latin typeface="Cambria Math"/>
                            </a:rPr>
                            <m:t>1</m:t>
                          </m:r>
                        </m:num>
                        <m:den>
                          <m:sSub>
                            <m:sSubPr>
                              <m:ctrlPr>
                                <a:rPr lang="en-US" sz="2400" i="1">
                                  <a:latin typeface="Cambria Math"/>
                                </a:rPr>
                              </m:ctrlPr>
                            </m:sSubPr>
                            <m:e>
                              <m:r>
                                <a:rPr lang="en-US" sz="2400" i="1">
                                  <a:latin typeface="Cambria Math"/>
                                </a:rPr>
                                <m:t>𝑐</m:t>
                              </m:r>
                            </m:e>
                            <m:sub>
                              <m:r>
                                <a:rPr lang="en-US" sz="2400" i="1">
                                  <a:latin typeface="Cambria Math"/>
                                </a:rPr>
                                <m:t>𝑛</m:t>
                              </m:r>
                            </m:sub>
                          </m:sSub>
                        </m:den>
                      </m:f>
                      <m:f>
                        <m:fPr>
                          <m:ctrlPr>
                            <a:rPr lang="en-US" sz="2400" i="1">
                              <a:latin typeface="Cambria Math"/>
                            </a:rPr>
                          </m:ctrlPr>
                        </m:fPr>
                        <m:num>
                          <m:r>
                            <a:rPr lang="en-US" sz="2400" i="1">
                              <a:latin typeface="Cambria Math"/>
                            </a:rPr>
                            <m:t>𝜕</m:t>
                          </m:r>
                        </m:num>
                        <m:den>
                          <m:r>
                            <a:rPr lang="en-US" sz="2400" i="1">
                              <a:latin typeface="Cambria Math"/>
                            </a:rPr>
                            <m:t>𝜕</m:t>
                          </m:r>
                          <m:sSub>
                            <m:sSubPr>
                              <m:ctrlPr>
                                <a:rPr lang="en-US" sz="2400" i="1">
                                  <a:latin typeface="Cambria Math"/>
                                </a:rPr>
                              </m:ctrlPr>
                            </m:sSubPr>
                            <m:e>
                              <m:r>
                                <a:rPr lang="en-US" sz="2400" i="1">
                                  <a:latin typeface="Cambria Math"/>
                                </a:rPr>
                                <m:t>𝜏</m:t>
                              </m:r>
                            </m:e>
                            <m:sub>
                              <m:r>
                                <a:rPr lang="ru-RU" sz="2400" i="1">
                                  <a:latin typeface="Cambria Math"/>
                                </a:rPr>
                                <m:t>1,2</m:t>
                              </m:r>
                            </m:sub>
                          </m:sSub>
                        </m:den>
                      </m:f>
                      <m:d>
                        <m:dPr>
                          <m:ctrlPr>
                            <a:rPr lang="en-US" sz="2400" i="1">
                              <a:latin typeface="Cambria Math"/>
                            </a:rPr>
                          </m:ctrlPr>
                        </m:dPr>
                        <m:e>
                          <m:r>
                            <a:rPr lang="en-US" sz="2400" i="1">
                              <a:latin typeface="Cambria Math"/>
                            </a:rPr>
                            <m:t>𝛤</m:t>
                          </m:r>
                          <m:sSub>
                            <m:sSubPr>
                              <m:ctrlPr>
                                <a:rPr lang="en-US" sz="2400" i="1">
                                  <a:latin typeface="Cambria Math"/>
                                </a:rPr>
                              </m:ctrlPr>
                            </m:sSubPr>
                            <m:e>
                              <m:r>
                                <a:rPr lang="en-US" sz="2400" i="1">
                                  <a:latin typeface="Cambria Math"/>
                                </a:rPr>
                                <m:t>𝑢</m:t>
                              </m:r>
                            </m:e>
                            <m:sub>
                              <m:r>
                                <a:rPr lang="ru-RU" sz="2400" i="1">
                                  <a:latin typeface="Cambria Math"/>
                                </a:rPr>
                                <m:t>1,2</m:t>
                              </m:r>
                            </m:sub>
                          </m:sSub>
                          <m:f>
                            <m:fPr>
                              <m:ctrlPr>
                                <a:rPr lang="en-US" sz="2400" i="1">
                                  <a:latin typeface="Cambria Math"/>
                                </a:rPr>
                              </m:ctrlPr>
                            </m:fPr>
                            <m:num>
                              <m:r>
                                <a:rPr lang="en-US" sz="2400" i="1">
                                  <a:latin typeface="Cambria Math"/>
                                </a:rPr>
                                <m:t>𝜕</m:t>
                              </m:r>
                              <m:sSub>
                                <m:sSubPr>
                                  <m:ctrlPr>
                                    <a:rPr lang="en-US" sz="2400" i="1">
                                      <a:latin typeface="Cambria Math"/>
                                    </a:rPr>
                                  </m:ctrlPr>
                                </m:sSubPr>
                                <m:e>
                                  <m:r>
                                    <a:rPr lang="en-US" sz="2400" i="1">
                                      <a:latin typeface="Cambria Math"/>
                                    </a:rPr>
                                    <m:t>𝑢</m:t>
                                  </m:r>
                                </m:e>
                                <m:sub>
                                  <m:r>
                                    <a:rPr lang="ru-RU" sz="2400" i="1">
                                      <a:latin typeface="Cambria Math"/>
                                    </a:rPr>
                                    <m:t>1,2</m:t>
                                  </m:r>
                                </m:sub>
                              </m:sSub>
                            </m:num>
                            <m:den>
                              <m:r>
                                <a:rPr lang="en-US" sz="2400" i="1">
                                  <a:latin typeface="Cambria Math"/>
                                </a:rPr>
                                <m:t>𝜕</m:t>
                              </m:r>
                              <m:sSub>
                                <m:sSubPr>
                                  <m:ctrlPr>
                                    <a:rPr lang="en-US" sz="2400" i="1">
                                      <a:latin typeface="Cambria Math"/>
                                    </a:rPr>
                                  </m:ctrlPr>
                                </m:sSubPr>
                                <m:e>
                                  <m:r>
                                    <a:rPr lang="en-US" sz="2400" i="1">
                                      <a:latin typeface="Cambria Math"/>
                                    </a:rPr>
                                    <m:t>𝜏</m:t>
                                  </m:r>
                                </m:e>
                                <m:sub>
                                  <m:r>
                                    <a:rPr lang="ru-RU" sz="2400" i="1">
                                      <a:latin typeface="Cambria Math"/>
                                    </a:rPr>
                                    <m:t>1,2</m:t>
                                  </m:r>
                                </m:sub>
                              </m:sSub>
                            </m:den>
                          </m:f>
                          <m:r>
                            <a:rPr lang="ru-RU" sz="2400" i="1">
                              <a:latin typeface="Cambria Math"/>
                            </a:rPr>
                            <m:t>+</m:t>
                          </m:r>
                          <m:r>
                            <a:rPr lang="en-US" sz="2400" i="1">
                              <a:latin typeface="Cambria Math"/>
                            </a:rPr>
                            <m:t>𝐷</m:t>
                          </m:r>
                          <m:f>
                            <m:fPr>
                              <m:ctrlPr>
                                <a:rPr lang="en-US" sz="2400" i="1">
                                  <a:latin typeface="Cambria Math"/>
                                </a:rPr>
                              </m:ctrlPr>
                            </m:fPr>
                            <m:num>
                              <m:sSup>
                                <m:sSupPr>
                                  <m:ctrlPr>
                                    <a:rPr lang="en-US" sz="2400" i="1">
                                      <a:latin typeface="Cambria Math"/>
                                    </a:rPr>
                                  </m:ctrlPr>
                                </m:sSupPr>
                                <m:e>
                                  <m:r>
                                    <a:rPr lang="en-US" sz="2400" i="1">
                                      <a:latin typeface="Cambria Math"/>
                                    </a:rPr>
                                    <m:t>𝜕</m:t>
                                  </m:r>
                                </m:e>
                                <m:sup>
                                  <m:r>
                                    <a:rPr lang="ru-RU" sz="2400" i="1">
                                      <a:latin typeface="Cambria Math"/>
                                    </a:rPr>
                                    <m:t>2</m:t>
                                  </m:r>
                                </m:sup>
                              </m:sSup>
                              <m:sSub>
                                <m:sSubPr>
                                  <m:ctrlPr>
                                    <a:rPr lang="en-US" sz="2400" i="1">
                                      <a:latin typeface="Cambria Math"/>
                                    </a:rPr>
                                  </m:ctrlPr>
                                </m:sSubPr>
                                <m:e>
                                  <m:r>
                                    <a:rPr lang="en-US" sz="2400" i="1">
                                      <a:latin typeface="Cambria Math"/>
                                    </a:rPr>
                                    <m:t>𝑢</m:t>
                                  </m:r>
                                </m:e>
                                <m:sub>
                                  <m:r>
                                    <a:rPr lang="ru-RU" sz="2400" i="1">
                                      <a:latin typeface="Cambria Math"/>
                                    </a:rPr>
                                    <m:t>1,2</m:t>
                                  </m:r>
                                </m:sub>
                              </m:sSub>
                            </m:num>
                            <m:den>
                              <m:r>
                                <a:rPr lang="en-US" sz="2400" i="1">
                                  <a:latin typeface="Cambria Math"/>
                                </a:rPr>
                                <m:t>𝜕</m:t>
                              </m:r>
                              <m:sSubSup>
                                <m:sSubSupPr>
                                  <m:ctrlPr>
                                    <a:rPr lang="en-US" sz="2400" i="1">
                                      <a:latin typeface="Cambria Math"/>
                                    </a:rPr>
                                  </m:ctrlPr>
                                </m:sSubSupPr>
                                <m:e>
                                  <m:r>
                                    <a:rPr lang="en-US" sz="2400" i="1">
                                      <a:latin typeface="Cambria Math"/>
                                    </a:rPr>
                                    <m:t>𝜏</m:t>
                                  </m:r>
                                </m:e>
                                <m:sub>
                                  <m:r>
                                    <a:rPr lang="ru-RU" sz="2400" i="1">
                                      <a:latin typeface="Cambria Math"/>
                                    </a:rPr>
                                    <m:t>1,2</m:t>
                                  </m:r>
                                </m:sub>
                                <m:sup>
                                  <m:r>
                                    <a:rPr lang="ru-RU" sz="2400" i="1">
                                      <a:latin typeface="Cambria Math"/>
                                    </a:rPr>
                                    <m:t>2</m:t>
                                  </m:r>
                                </m:sup>
                              </m:sSubSup>
                            </m:den>
                          </m:f>
                        </m:e>
                      </m:d>
                    </m:oMath>
                  </m:oMathPara>
                </a14:m>
                <a:endParaRPr lang="en-US"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600200"/>
                <a:ext cx="8229600" cy="4876800"/>
              </a:xfrm>
              <a:blipFill rotWithShape="1">
                <a:blip r:embed="rId2" cstate="print"/>
                <a:stretch>
                  <a:fillRect t="-1750"/>
                </a:stretch>
              </a:blipFill>
            </p:spPr>
            <p:txBody>
              <a:bodyPr/>
              <a:lstStyle/>
              <a:p>
                <a:r>
                  <a:rPr lang="en-US">
                    <a:noFill/>
                  </a:rPr>
                  <a:t> </a:t>
                </a:r>
              </a:p>
            </p:txBody>
          </p:sp>
        </mc:Fallback>
      </mc:AlternateContent>
      <p:sp>
        <p:nvSpPr>
          <p:cNvPr id="7" name="Date Placeholder 6"/>
          <p:cNvSpPr>
            <a:spLocks noGrp="1"/>
          </p:cNvSpPr>
          <p:nvPr>
            <p:ph type="dt" sz="half" idx="10"/>
          </p:nvPr>
        </p:nvSpPr>
        <p:spPr/>
        <p:txBody>
          <a:bodyPr/>
          <a:lstStyle/>
          <a:p>
            <a:fld id="{422CE31F-237B-42D7-8BFB-D7210E8E9F1A}" type="datetime1">
              <a:rPr lang="en-US" smtClean="0"/>
              <a:pPr/>
              <a:t>9/19/2013</a:t>
            </a:fld>
            <a:endParaRPr lang="en-US"/>
          </a:p>
        </p:txBody>
      </p:sp>
      <p:sp>
        <p:nvSpPr>
          <p:cNvPr id="8" name="Slide Number Placeholder 7"/>
          <p:cNvSpPr>
            <a:spLocks noGrp="1"/>
          </p:cNvSpPr>
          <p:nvPr>
            <p:ph type="sldNum" sz="quarter" idx="12"/>
          </p:nvPr>
        </p:nvSpPr>
        <p:spPr/>
        <p:txBody>
          <a:bodyPr>
            <a:normAutofit/>
          </a:bodyPr>
          <a:lstStyle/>
          <a:p>
            <a:fld id="{B6F15528-21DE-4FAA-801E-634DDDAF4B2B}" type="slidenum">
              <a:rPr lang="en-US" smtClean="0"/>
              <a:pPr/>
              <a:t>6</a:t>
            </a:fld>
            <a:endParaRPr lang="en-US"/>
          </a:p>
        </p:txBody>
      </p:sp>
    </p:spTree>
    <p:extLst>
      <p:ext uri="{BB962C8B-B14F-4D97-AF65-F5344CB8AC3E}">
        <p14:creationId xmlns:p14="http://schemas.microsoft.com/office/powerpoint/2010/main" val="2331826428"/>
      </p:ext>
    </p:extLst>
  </p:cSld>
  <p:clrMapOvr>
    <a:masterClrMapping/>
  </p:clrMapOvr>
  <p:transition spd="slow">
    <p:cove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latin typeface="Times New Roman" pitchFamily="18" charset="0"/>
                <a:cs typeface="Times New Roman" pitchFamily="18" charset="0"/>
              </a:rPr>
              <a:t>A wave beam in the crust of a neutron star</a:t>
            </a:r>
            <a:endParaRPr lang="en-US" sz="3200" dirty="0"/>
          </a:p>
        </p:txBody>
      </p:sp>
      <p:sp>
        <p:nvSpPr>
          <p:cNvPr id="16" name="Date Placeholder 15"/>
          <p:cNvSpPr>
            <a:spLocks noGrp="1"/>
          </p:cNvSpPr>
          <p:nvPr>
            <p:ph type="dt" sz="half" idx="10"/>
          </p:nvPr>
        </p:nvSpPr>
        <p:spPr/>
        <p:txBody>
          <a:bodyPr/>
          <a:lstStyle/>
          <a:p>
            <a:fld id="{D9B2F3C8-6484-4BC5-A3E6-21C404B71DD5}" type="datetime1">
              <a:rPr lang="en-US" smtClean="0"/>
              <a:pPr/>
              <a:t>9/19/2013</a:t>
            </a:fld>
            <a:endParaRPr lang="en-US"/>
          </a:p>
        </p:txBody>
      </p:sp>
      <p:sp>
        <p:nvSpPr>
          <p:cNvPr id="17" name="Slide Number Placeholder 16"/>
          <p:cNvSpPr>
            <a:spLocks noGrp="1"/>
          </p:cNvSpPr>
          <p:nvPr>
            <p:ph type="sldNum" sz="quarter" idx="12"/>
          </p:nvPr>
        </p:nvSpPr>
        <p:spPr/>
        <p:txBody>
          <a:bodyPr>
            <a:normAutofit/>
          </a:bodyPr>
          <a:lstStyle/>
          <a:p>
            <a:fld id="{B6F15528-21DE-4FAA-801E-634DDDAF4B2B}" type="slidenum">
              <a:rPr lang="en-US" smtClean="0"/>
              <a:pPr/>
              <a:t>7</a:t>
            </a:fld>
            <a:endParaRPr lang="en-US"/>
          </a:p>
        </p:txBody>
      </p:sp>
      <p:sp>
        <p:nvSpPr>
          <p:cNvPr id="819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19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19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0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0" name="Object 9"/>
          <p:cNvGraphicFramePr>
            <a:graphicFrameLocks noChangeAspect="1"/>
          </p:cNvGraphicFramePr>
          <p:nvPr/>
        </p:nvGraphicFramePr>
        <p:xfrm>
          <a:off x="2514600" y="1371600"/>
          <a:ext cx="4038600" cy="1219200"/>
        </p:xfrm>
        <a:graphic>
          <a:graphicData uri="http://schemas.openxmlformats.org/presentationml/2006/ole">
            <mc:AlternateContent xmlns:mc="http://schemas.openxmlformats.org/markup-compatibility/2006">
              <mc:Choice xmlns:v="urn:schemas-microsoft-com:vml" Requires="v">
                <p:oleObj spid="_x0000_s3081" name="Equation" r:id="rId3" imgW="1231560" imgH="457200" progId="Equation.3">
                  <p:embed/>
                </p:oleObj>
              </mc:Choice>
              <mc:Fallback>
                <p:oleObj name="Equation" r:id="rId3" imgW="1231560" imgH="4572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1371600"/>
                        <a:ext cx="4038600" cy="1219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 name="Object 11"/>
          <p:cNvGraphicFramePr>
            <a:graphicFrameLocks noChangeAspect="1"/>
          </p:cNvGraphicFramePr>
          <p:nvPr/>
        </p:nvGraphicFramePr>
        <p:xfrm>
          <a:off x="1600200" y="2971800"/>
          <a:ext cx="6324600" cy="990600"/>
        </p:xfrm>
        <a:graphic>
          <a:graphicData uri="http://schemas.openxmlformats.org/presentationml/2006/ole">
            <mc:AlternateContent xmlns:mc="http://schemas.openxmlformats.org/markup-compatibility/2006">
              <mc:Choice xmlns:v="urn:schemas-microsoft-com:vml" Requires="v">
                <p:oleObj spid="_x0000_s3082" name="Equation" r:id="rId5" imgW="2869920" imgH="507960" progId="Equation.3">
                  <p:embed/>
                </p:oleObj>
              </mc:Choice>
              <mc:Fallback>
                <p:oleObj name="Equation" r:id="rId5" imgW="2869920" imgH="507960" progId="Equation.3">
                  <p:embed/>
                  <p:pic>
                    <p:nvPicPr>
                      <p:cNvPr id="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00200" y="2971800"/>
                        <a:ext cx="6324600" cy="990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 name="Object 12"/>
          <p:cNvGraphicFramePr>
            <a:graphicFrameLocks noChangeAspect="1"/>
          </p:cNvGraphicFramePr>
          <p:nvPr/>
        </p:nvGraphicFramePr>
        <p:xfrm>
          <a:off x="3657600" y="4267200"/>
          <a:ext cx="1752600" cy="990600"/>
        </p:xfrm>
        <a:graphic>
          <a:graphicData uri="http://schemas.openxmlformats.org/presentationml/2006/ole">
            <mc:AlternateContent xmlns:mc="http://schemas.openxmlformats.org/markup-compatibility/2006">
              <mc:Choice xmlns:v="urn:schemas-microsoft-com:vml" Requires="v">
                <p:oleObj spid="_x0000_s3083" name="Equation" r:id="rId7" imgW="736560" imgH="457200" progId="Equation.3">
                  <p:embed/>
                </p:oleObj>
              </mc:Choice>
              <mc:Fallback>
                <p:oleObj name="Equation" r:id="rId7" imgW="736560" imgH="457200" progId="Equation.3">
                  <p:embed/>
                  <p:pic>
                    <p:nvPicPr>
                      <p:cNvPr id="0"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657600" y="4267200"/>
                        <a:ext cx="1752600" cy="990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4043433574"/>
      </p:ext>
    </p:extLst>
  </p:cSld>
  <p:clrMapOvr>
    <a:masterClrMapping/>
  </p:clrMapOvr>
  <p:transition spd="slow">
    <p:cove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b="1" dirty="0" smtClean="0">
                <a:latin typeface="Times New Roman" pitchFamily="18" charset="0"/>
                <a:cs typeface="Times New Roman" pitchFamily="18" charset="0"/>
              </a:rPr>
              <a:t>A wave beam in the crust of a neutron star</a:t>
            </a:r>
            <a:endParaRPr lang="en-US" dirty="0"/>
          </a:p>
        </p:txBody>
      </p:sp>
      <p:sp>
        <p:nvSpPr>
          <p:cNvPr id="23" name="Date Placeholder 22"/>
          <p:cNvSpPr>
            <a:spLocks noGrp="1"/>
          </p:cNvSpPr>
          <p:nvPr>
            <p:ph type="dt" sz="half" idx="10"/>
          </p:nvPr>
        </p:nvSpPr>
        <p:spPr/>
        <p:txBody>
          <a:bodyPr/>
          <a:lstStyle/>
          <a:p>
            <a:fld id="{E1CF9EEC-3E3C-4A44-AE20-5EE828DD7AE2}" type="datetime1">
              <a:rPr lang="en-US" smtClean="0"/>
              <a:pPr/>
              <a:t>9/19/2013</a:t>
            </a:fld>
            <a:endParaRPr lang="en-US"/>
          </a:p>
        </p:txBody>
      </p:sp>
      <p:sp>
        <p:nvSpPr>
          <p:cNvPr id="24" name="Slide Number Placeholder 23"/>
          <p:cNvSpPr>
            <a:spLocks noGrp="1"/>
          </p:cNvSpPr>
          <p:nvPr>
            <p:ph type="sldNum" sz="quarter" idx="12"/>
          </p:nvPr>
        </p:nvSpPr>
        <p:spPr/>
        <p:txBody>
          <a:bodyPr>
            <a:normAutofit/>
          </a:bodyPr>
          <a:lstStyle/>
          <a:p>
            <a:fld id="{B6F15528-21DE-4FAA-801E-634DDDAF4B2B}" type="slidenum">
              <a:rPr lang="en-US" smtClean="0"/>
              <a:pPr/>
              <a:t>8</a:t>
            </a:fld>
            <a:endParaRPr lang="en-US"/>
          </a:p>
        </p:txBody>
      </p:sp>
      <p:sp>
        <p:nvSpPr>
          <p:cNvPr id="276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6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 name="Right Arrow 8"/>
          <p:cNvSpPr/>
          <p:nvPr/>
        </p:nvSpPr>
        <p:spPr>
          <a:xfrm>
            <a:off x="2514600" y="3581400"/>
            <a:ext cx="6096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6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11"/>
          <p:cNvSpPr/>
          <p:nvPr/>
        </p:nvSpPr>
        <p:spPr>
          <a:xfrm>
            <a:off x="457200" y="4267200"/>
            <a:ext cx="8305800" cy="830997"/>
          </a:xfrm>
          <a:prstGeom prst="rect">
            <a:avLst/>
          </a:prstGeom>
        </p:spPr>
        <p:txBody>
          <a:bodyPr wrap="square">
            <a:spAutoFit/>
          </a:bodyPr>
          <a:lstStyle/>
          <a:p>
            <a:r>
              <a:rPr lang="en-US" sz="2400" i="1" dirty="0" smtClean="0"/>
              <a:t>The perturbations in the unknown physical quantities are related to       by the following equations</a:t>
            </a:r>
            <a:endParaRPr lang="en-US" sz="2400" dirty="0"/>
          </a:p>
        </p:txBody>
      </p:sp>
      <p:sp>
        <p:nvSpPr>
          <p:cNvPr id="2765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658"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5" name="Object 14"/>
          <p:cNvGraphicFramePr>
            <a:graphicFrameLocks noChangeAspect="1"/>
          </p:cNvGraphicFramePr>
          <p:nvPr/>
        </p:nvGraphicFramePr>
        <p:xfrm>
          <a:off x="1752600" y="1676400"/>
          <a:ext cx="4267200" cy="1219200"/>
        </p:xfrm>
        <a:graphic>
          <a:graphicData uri="http://schemas.openxmlformats.org/presentationml/2006/ole">
            <mc:AlternateContent xmlns:mc="http://schemas.openxmlformats.org/markup-compatibility/2006">
              <mc:Choice xmlns:v="urn:schemas-microsoft-com:vml" Requires="v">
                <p:oleObj spid="_x0000_s4108" name="Equation" r:id="rId3" imgW="1968480" imgH="507960" progId="Equation.3">
                  <p:embed/>
                </p:oleObj>
              </mc:Choice>
              <mc:Fallback>
                <p:oleObj name="Equation" r:id="rId3" imgW="1968480" imgH="50796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1676400"/>
                        <a:ext cx="4267200" cy="1219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 name="Object 15"/>
          <p:cNvGraphicFramePr>
            <a:graphicFrameLocks noChangeAspect="1"/>
          </p:cNvGraphicFramePr>
          <p:nvPr/>
        </p:nvGraphicFramePr>
        <p:xfrm>
          <a:off x="304800" y="3352800"/>
          <a:ext cx="1981200" cy="609600"/>
        </p:xfrm>
        <a:graphic>
          <a:graphicData uri="http://schemas.openxmlformats.org/presentationml/2006/ole">
            <mc:AlternateContent xmlns:mc="http://schemas.openxmlformats.org/markup-compatibility/2006">
              <mc:Choice xmlns:v="urn:schemas-microsoft-com:vml" Requires="v">
                <p:oleObj spid="_x0000_s4109" name="Equation" r:id="rId5" imgW="863280" imgH="241200" progId="Equation.3">
                  <p:embed/>
                </p:oleObj>
              </mc:Choice>
              <mc:Fallback>
                <p:oleObj name="Equation" r:id="rId5" imgW="863280" imgH="24120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4800" y="3352800"/>
                        <a:ext cx="1981200" cy="60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7" name="Object 16"/>
          <p:cNvGraphicFramePr>
            <a:graphicFrameLocks noChangeAspect="1"/>
          </p:cNvGraphicFramePr>
          <p:nvPr/>
        </p:nvGraphicFramePr>
        <p:xfrm>
          <a:off x="3308350" y="3187700"/>
          <a:ext cx="5226050" cy="927100"/>
        </p:xfrm>
        <a:graphic>
          <a:graphicData uri="http://schemas.openxmlformats.org/presentationml/2006/ole">
            <mc:AlternateContent xmlns:mc="http://schemas.openxmlformats.org/markup-compatibility/2006">
              <mc:Choice xmlns:v="urn:schemas-microsoft-com:vml" Requires="v">
                <p:oleObj spid="_x0000_s4110" name="Equation" r:id="rId7" imgW="2527200" imgH="482400" progId="Equation.3">
                  <p:embed/>
                </p:oleObj>
              </mc:Choice>
              <mc:Fallback>
                <p:oleObj name="Equation" r:id="rId7" imgW="2527200" imgH="482400"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08350" y="3187700"/>
                        <a:ext cx="5226050" cy="927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8" name="Object 17"/>
          <p:cNvGraphicFramePr>
            <a:graphicFrameLocks noChangeAspect="1"/>
          </p:cNvGraphicFramePr>
          <p:nvPr/>
        </p:nvGraphicFramePr>
        <p:xfrm>
          <a:off x="914400" y="4724400"/>
          <a:ext cx="304800" cy="381000"/>
        </p:xfrm>
        <a:graphic>
          <a:graphicData uri="http://schemas.openxmlformats.org/presentationml/2006/ole">
            <mc:AlternateContent xmlns:mc="http://schemas.openxmlformats.org/markup-compatibility/2006">
              <mc:Choice xmlns:v="urn:schemas-microsoft-com:vml" Requires="v">
                <p:oleObj spid="_x0000_s4111" name="Equation" r:id="rId9" imgW="177480" imgH="228600" progId="Equation.3">
                  <p:embed/>
                </p:oleObj>
              </mc:Choice>
              <mc:Fallback>
                <p:oleObj name="Equation" r:id="rId9" imgW="177480" imgH="228600" progId="Equation.3">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14400" y="4724400"/>
                        <a:ext cx="304800"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9" name="Object 18"/>
          <p:cNvGraphicFramePr>
            <a:graphicFrameLocks noChangeAspect="1"/>
          </p:cNvGraphicFramePr>
          <p:nvPr/>
        </p:nvGraphicFramePr>
        <p:xfrm>
          <a:off x="685800" y="5257800"/>
          <a:ext cx="8077200" cy="914400"/>
        </p:xfrm>
        <a:graphic>
          <a:graphicData uri="http://schemas.openxmlformats.org/presentationml/2006/ole">
            <mc:AlternateContent xmlns:mc="http://schemas.openxmlformats.org/markup-compatibility/2006">
              <mc:Choice xmlns:v="urn:schemas-microsoft-com:vml" Requires="v">
                <p:oleObj spid="_x0000_s4112" name="Equation" r:id="rId11" imgW="4813200" imgH="444240" progId="Equation.3">
                  <p:embed/>
                </p:oleObj>
              </mc:Choice>
              <mc:Fallback>
                <p:oleObj name="Equation" r:id="rId11" imgW="4813200" imgH="444240" progId="Equation.3">
                  <p:embed/>
                  <p:pic>
                    <p:nvPicPr>
                      <p:cNvPr id="0" name="Picture 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85800" y="5257800"/>
                        <a:ext cx="8077200" cy="91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latin typeface="Times New Roman" pitchFamily="18" charset="0"/>
                <a:cs typeface="Times New Roman" pitchFamily="18" charset="0"/>
              </a:rPr>
              <a:t>A wave beam in the crust of a neutron star</a:t>
            </a:r>
            <a:endParaRPr lang="en-US" sz="32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85000" lnSpcReduction="10000"/>
              </a:bodyPr>
              <a:lstStyle/>
              <a:p>
                <a:r>
                  <a:rPr lang="en-US" dirty="0">
                    <a:latin typeface="Times New Roman" pitchFamily="18" charset="0"/>
                    <a:cs typeface="Times New Roman" pitchFamily="18" charset="0"/>
                  </a:rPr>
                  <a:t>The functions </a:t>
                </a:r>
                <a14:m>
                  <m:oMath xmlns:m="http://schemas.openxmlformats.org/officeDocument/2006/math">
                    <m:sSub>
                      <m:sSubPr>
                        <m:ctrlPr>
                          <a:rPr lang="en-US" i="1">
                            <a:latin typeface="Cambria Math"/>
                          </a:rPr>
                        </m:ctrlPr>
                      </m:sSubPr>
                      <m:e>
                        <m:r>
                          <a:rPr lang="en-US" i="1">
                            <a:latin typeface="Cambria Math"/>
                          </a:rPr>
                          <m:t>𝛷</m:t>
                        </m:r>
                      </m:e>
                      <m:sub>
                        <m:r>
                          <a:rPr lang="ru-RU" i="1">
                            <a:latin typeface="Cambria Math"/>
                          </a:rPr>
                          <m:t>1,2</m:t>
                        </m:r>
                      </m:sub>
                    </m:sSub>
                  </m:oMath>
                </a14:m>
                <a:r>
                  <a:rPr lang="en-US" dirty="0" smtClean="0">
                    <a:latin typeface="Times New Roman" pitchFamily="18" charset="0"/>
                    <a:cs typeface="Times New Roman" pitchFamily="18" charset="0"/>
                  </a:rPr>
                  <a:t> in </a:t>
                </a:r>
                <a:r>
                  <a:rPr lang="en-US" dirty="0">
                    <a:latin typeface="Times New Roman" pitchFamily="18" charset="0"/>
                    <a:cs typeface="Times New Roman" pitchFamily="18" charset="0"/>
                  </a:rPr>
                  <a:t>the evolution equation are related to the inhomogeneity of the medium and </a:t>
                </a:r>
                <a:r>
                  <a:rPr lang="en-US" dirty="0" smtClean="0">
                    <a:latin typeface="Times New Roman" pitchFamily="18" charset="0"/>
                    <a:cs typeface="Times New Roman" pitchFamily="18" charset="0"/>
                  </a:rPr>
                  <a:t>represent the </a:t>
                </a:r>
                <a:r>
                  <a:rPr lang="en-US" dirty="0">
                    <a:latin typeface="Times New Roman" pitchFamily="18" charset="0"/>
                    <a:cs typeface="Times New Roman" pitchFamily="18" charset="0"/>
                  </a:rPr>
                  <a:t>one-dimensional ray solution in the direction perpendicular to the wave front. This solution is determined </a:t>
                </a:r>
                <a:r>
                  <a:rPr lang="en-US" dirty="0" smtClean="0">
                    <a:latin typeface="Times New Roman" pitchFamily="18" charset="0"/>
                    <a:cs typeface="Times New Roman" pitchFamily="18" charset="0"/>
                  </a:rPr>
                  <a:t>from the </a:t>
                </a:r>
                <a:r>
                  <a:rPr lang="en-US" dirty="0">
                    <a:latin typeface="Times New Roman" pitchFamily="18" charset="0"/>
                    <a:cs typeface="Times New Roman" pitchFamily="18" charset="0"/>
                  </a:rPr>
                  <a:t>law of energy conservation, according to which the flux of energy of a one-dimensional wave is constant on </a:t>
                </a:r>
                <a:r>
                  <a:rPr lang="en-US" dirty="0" smtClean="0">
                    <a:latin typeface="Times New Roman" pitchFamily="18" charset="0"/>
                    <a:cs typeface="Times New Roman" pitchFamily="18" charset="0"/>
                  </a:rPr>
                  <a:t>planes perpendicular </a:t>
                </a:r>
                <a:r>
                  <a:rPr lang="en-US" dirty="0">
                    <a:latin typeface="Times New Roman" pitchFamily="18" charset="0"/>
                    <a:cs typeface="Times New Roman" pitchFamily="18" charset="0"/>
                  </a:rPr>
                  <a:t>to the propagation direction </a:t>
                </a:r>
                <a:r>
                  <a:rPr lang="en-US" dirty="0" smtClean="0">
                    <a:latin typeface="Times New Roman" pitchFamily="18" charset="0"/>
                    <a:cs typeface="Times New Roman" pitchFamily="18" charset="0"/>
                  </a:rPr>
                  <a:t>of  </a:t>
                </a:r>
                <a:r>
                  <a:rPr lang="en-US" dirty="0">
                    <a:latin typeface="Times New Roman" pitchFamily="18" charset="0"/>
                    <a:cs typeface="Times New Roman" pitchFamily="18" charset="0"/>
                  </a:rPr>
                  <a:t>the </a:t>
                </a:r>
                <a:r>
                  <a:rPr lang="en-US" dirty="0" smtClean="0">
                    <a:latin typeface="Times New Roman" pitchFamily="18" charset="0"/>
                    <a:cs typeface="Times New Roman" pitchFamily="18" charset="0"/>
                  </a:rPr>
                  <a:t>wave.</a:t>
                </a:r>
              </a:p>
              <a:p>
                <a:pPr marL="114300" indent="0">
                  <a:buNone/>
                </a:pPr>
                <a14:m>
                  <m:oMath xmlns:m="http://schemas.openxmlformats.org/officeDocument/2006/math">
                    <m:r>
                      <a:rPr lang="en-US" i="1">
                        <a:latin typeface="Cambria Math"/>
                      </a:rPr>
                      <m:t>𝜌</m:t>
                    </m:r>
                    <m:sSubSup>
                      <m:sSubSupPr>
                        <m:ctrlPr>
                          <a:rPr lang="en-US" i="1">
                            <a:latin typeface="Cambria Math"/>
                          </a:rPr>
                        </m:ctrlPr>
                      </m:sSubSupPr>
                      <m:e>
                        <m:r>
                          <a:rPr lang="en-US" i="1">
                            <a:latin typeface="Cambria Math"/>
                          </a:rPr>
                          <m:t>𝑉</m:t>
                        </m:r>
                      </m:e>
                      <m:sub>
                        <m:r>
                          <a:rPr lang="en-US" i="1">
                            <a:latin typeface="Cambria Math"/>
                          </a:rPr>
                          <m:t>𝑥</m:t>
                        </m:r>
                      </m:sub>
                      <m:sup>
                        <m:r>
                          <a:rPr lang="ru-RU" i="1">
                            <a:latin typeface="Cambria Math"/>
                          </a:rPr>
                          <m:t>2</m:t>
                        </m:r>
                      </m:sup>
                    </m:sSubSup>
                    <m:sSub>
                      <m:sSubPr>
                        <m:ctrlPr>
                          <a:rPr lang="en-US" i="1">
                            <a:latin typeface="Cambria Math"/>
                          </a:rPr>
                        </m:ctrlPr>
                      </m:sSubPr>
                      <m:e>
                        <m:r>
                          <a:rPr lang="en-US" i="1">
                            <a:latin typeface="Cambria Math"/>
                          </a:rPr>
                          <m:t>𝑐</m:t>
                        </m:r>
                      </m:e>
                      <m:sub>
                        <m:r>
                          <a:rPr lang="en-US" i="1">
                            <a:latin typeface="Cambria Math"/>
                          </a:rPr>
                          <m:t>𝑛</m:t>
                        </m:r>
                      </m:sub>
                    </m:sSub>
                    <m:r>
                      <a:rPr lang="ru-RU" i="1">
                        <a:latin typeface="Cambria Math"/>
                      </a:rPr>
                      <m:t>=</m:t>
                    </m:r>
                    <m:r>
                      <a:rPr lang="en-US" i="1">
                        <a:latin typeface="Cambria Math"/>
                      </a:rPr>
                      <m:t>𝑐𝑜𝑛𝑠𝑡</m:t>
                    </m:r>
                    <m:r>
                      <a:rPr lang="ru-RU" i="1">
                        <a:latin typeface="Cambria Math"/>
                      </a:rPr>
                      <m:t>=</m:t>
                    </m:r>
                    <m:r>
                      <a:rPr lang="en-US" i="1">
                        <a:latin typeface="Cambria Math"/>
                      </a:rPr>
                      <m:t>𝜌</m:t>
                    </m:r>
                    <m:sSubSup>
                      <m:sSubSupPr>
                        <m:ctrlPr>
                          <a:rPr lang="en-US" i="1">
                            <a:latin typeface="Cambria Math"/>
                          </a:rPr>
                        </m:ctrlPr>
                      </m:sSubSupPr>
                      <m:e>
                        <m:d>
                          <m:dPr>
                            <m:ctrlPr>
                              <a:rPr lang="en-US" i="1">
                                <a:latin typeface="Cambria Math"/>
                              </a:rPr>
                            </m:ctrlPr>
                          </m:dPr>
                          <m:e>
                            <m:r>
                              <a:rPr lang="ru-RU" i="1">
                                <a:latin typeface="Cambria Math"/>
                              </a:rPr>
                              <m:t>0</m:t>
                            </m:r>
                          </m:e>
                        </m:d>
                        <m:r>
                          <a:rPr lang="en-US" i="1">
                            <a:latin typeface="Cambria Math"/>
                          </a:rPr>
                          <m:t>𝑉</m:t>
                        </m:r>
                      </m:e>
                      <m:sub>
                        <m:r>
                          <a:rPr lang="en-US" i="1">
                            <a:latin typeface="Cambria Math"/>
                          </a:rPr>
                          <m:t>𝑥</m:t>
                        </m:r>
                      </m:sub>
                      <m:sup>
                        <m:r>
                          <a:rPr lang="ru-RU" i="1">
                            <a:latin typeface="Cambria Math"/>
                          </a:rPr>
                          <m:t>2</m:t>
                        </m:r>
                      </m:sup>
                    </m:sSubSup>
                    <m:sSub>
                      <m:sSubPr>
                        <m:ctrlPr>
                          <a:rPr lang="en-US" i="1">
                            <a:latin typeface="Cambria Math"/>
                          </a:rPr>
                        </m:ctrlPr>
                      </m:sSubPr>
                      <m:e>
                        <m:d>
                          <m:dPr>
                            <m:ctrlPr>
                              <a:rPr lang="en-US" i="1">
                                <a:latin typeface="Cambria Math"/>
                              </a:rPr>
                            </m:ctrlPr>
                          </m:dPr>
                          <m:e>
                            <m:r>
                              <a:rPr lang="ru-RU" i="1">
                                <a:latin typeface="Cambria Math"/>
                              </a:rPr>
                              <m:t>0</m:t>
                            </m:r>
                          </m:e>
                        </m:d>
                        <m:r>
                          <a:rPr lang="en-US" i="1">
                            <a:latin typeface="Cambria Math"/>
                          </a:rPr>
                          <m:t>𝑐</m:t>
                        </m:r>
                      </m:e>
                      <m:sub>
                        <m:r>
                          <a:rPr lang="en-US" i="1">
                            <a:latin typeface="Cambria Math"/>
                          </a:rPr>
                          <m:t>𝑛</m:t>
                        </m:r>
                      </m:sub>
                    </m:sSub>
                    <m:d>
                      <m:dPr>
                        <m:ctrlPr>
                          <a:rPr lang="en-US" i="1">
                            <a:latin typeface="Cambria Math"/>
                          </a:rPr>
                        </m:ctrlPr>
                      </m:dPr>
                      <m:e>
                        <m:r>
                          <a:rPr lang="ru-RU" i="1">
                            <a:latin typeface="Cambria Math"/>
                          </a:rPr>
                          <m:t>0</m:t>
                        </m:r>
                      </m:e>
                    </m:d>
                  </m:oMath>
                </a14:m>
                <a:r>
                  <a:rPr lang="ru-RU" dirty="0"/>
                  <a:t>,</a:t>
                </a:r>
                <a:endParaRPr lang="en-US" dirty="0">
                  <a:effectLst/>
                </a:endParaRPr>
              </a:p>
              <a:p>
                <a:pPr marL="114300" indent="0">
                  <a:buNone/>
                </a:pPr>
                <a14:m>
                  <m:oMath xmlns:m="http://schemas.openxmlformats.org/officeDocument/2006/math">
                    <m:sSubSup>
                      <m:sSubSupPr>
                        <m:ctrlPr>
                          <a:rPr lang="en-US" i="1">
                            <a:latin typeface="Cambria Math"/>
                          </a:rPr>
                        </m:ctrlPr>
                      </m:sSubSupPr>
                      <m:e>
                        <m:r>
                          <a:rPr lang="en-US" i="1">
                            <a:latin typeface="Cambria Math"/>
                          </a:rPr>
                          <m:t>𝛷</m:t>
                        </m:r>
                      </m:e>
                      <m:sub>
                        <m:r>
                          <a:rPr lang="ru-RU" i="1">
                            <a:latin typeface="Cambria Math"/>
                          </a:rPr>
                          <m:t>1,2</m:t>
                        </m:r>
                      </m:sub>
                      <m:sup>
                        <m:r>
                          <a:rPr lang="ru-RU" i="1">
                            <a:latin typeface="Cambria Math"/>
                          </a:rPr>
                          <m:t>2</m:t>
                        </m:r>
                      </m:sup>
                    </m:sSubSup>
                    <m:r>
                      <a:rPr lang="ru-RU" i="1">
                        <a:latin typeface="Cambria Math"/>
                      </a:rPr>
                      <m:t>=</m:t>
                    </m:r>
                    <m:sSup>
                      <m:sSupPr>
                        <m:ctrlPr>
                          <a:rPr lang="en-US" i="1">
                            <a:latin typeface="Cambria Math"/>
                          </a:rPr>
                        </m:ctrlPr>
                      </m:sSupPr>
                      <m:e>
                        <m:d>
                          <m:dPr>
                            <m:ctrlPr>
                              <a:rPr lang="en-US" i="1">
                                <a:latin typeface="Cambria Math"/>
                              </a:rPr>
                            </m:ctrlPr>
                          </m:dPr>
                          <m:e>
                            <m:f>
                              <m:fPr>
                                <m:ctrlPr>
                                  <a:rPr lang="en-US" i="1">
                                    <a:latin typeface="Cambria Math"/>
                                  </a:rPr>
                                </m:ctrlPr>
                              </m:fPr>
                              <m:num>
                                <m:sSub>
                                  <m:sSubPr>
                                    <m:ctrlPr>
                                      <a:rPr lang="en-US" i="1">
                                        <a:latin typeface="Cambria Math"/>
                                      </a:rPr>
                                    </m:ctrlPr>
                                  </m:sSubPr>
                                  <m:e>
                                    <m:r>
                                      <a:rPr lang="en-US" i="1">
                                        <a:latin typeface="Cambria Math"/>
                                      </a:rPr>
                                      <m:t>𝑉</m:t>
                                    </m:r>
                                  </m:e>
                                  <m:sub>
                                    <m:r>
                                      <a:rPr lang="en-US" i="1">
                                        <a:latin typeface="Cambria Math"/>
                                      </a:rPr>
                                      <m:t>𝑥</m:t>
                                    </m:r>
                                  </m:sub>
                                </m:sSub>
                                <m:d>
                                  <m:dPr>
                                    <m:ctrlPr>
                                      <a:rPr lang="en-US" i="1">
                                        <a:latin typeface="Cambria Math"/>
                                      </a:rPr>
                                    </m:ctrlPr>
                                  </m:dPr>
                                  <m:e>
                                    <m:sSubSup>
                                      <m:sSubSupPr>
                                        <m:ctrlPr>
                                          <a:rPr lang="en-US" i="1">
                                            <a:latin typeface="Cambria Math"/>
                                          </a:rPr>
                                        </m:ctrlPr>
                                      </m:sSubSupPr>
                                      <m:e>
                                        <m:r>
                                          <a:rPr lang="en-US" i="1">
                                            <a:latin typeface="Cambria Math"/>
                                          </a:rPr>
                                          <m:t>𝜏</m:t>
                                        </m:r>
                                      </m:e>
                                      <m:sub>
                                        <m:r>
                                          <a:rPr lang="ru-RU" i="1">
                                            <a:latin typeface="Cambria Math"/>
                                          </a:rPr>
                                          <m:t>1,2</m:t>
                                        </m:r>
                                      </m:sub>
                                      <m:sup>
                                        <m:r>
                                          <a:rPr lang="ru-RU" i="1">
                                            <a:latin typeface="Cambria Math"/>
                                          </a:rPr>
                                          <m:t>′</m:t>
                                        </m:r>
                                      </m:sup>
                                    </m:sSubSup>
                                  </m:e>
                                </m:d>
                              </m:num>
                              <m:den>
                                <m:sSub>
                                  <m:sSubPr>
                                    <m:ctrlPr>
                                      <a:rPr lang="en-US" i="1">
                                        <a:latin typeface="Cambria Math"/>
                                      </a:rPr>
                                    </m:ctrlPr>
                                  </m:sSubPr>
                                  <m:e>
                                    <m:r>
                                      <a:rPr lang="en-US" i="1">
                                        <a:latin typeface="Cambria Math"/>
                                      </a:rPr>
                                      <m:t>𝑉</m:t>
                                    </m:r>
                                  </m:e>
                                  <m:sub>
                                    <m:r>
                                      <a:rPr lang="en-US" i="1">
                                        <a:latin typeface="Cambria Math"/>
                                      </a:rPr>
                                      <m:t>𝑥</m:t>
                                    </m:r>
                                  </m:sub>
                                </m:sSub>
                                <m:d>
                                  <m:dPr>
                                    <m:ctrlPr>
                                      <a:rPr lang="en-US" i="1">
                                        <a:latin typeface="Cambria Math"/>
                                      </a:rPr>
                                    </m:ctrlPr>
                                  </m:dPr>
                                  <m:e>
                                    <m:r>
                                      <a:rPr lang="ru-RU" i="1">
                                        <a:latin typeface="Cambria Math"/>
                                      </a:rPr>
                                      <m:t>0</m:t>
                                    </m:r>
                                  </m:e>
                                </m:d>
                              </m:den>
                            </m:f>
                          </m:e>
                        </m:d>
                      </m:e>
                      <m:sup>
                        <m:r>
                          <a:rPr lang="ru-RU" i="1">
                            <a:latin typeface="Cambria Math"/>
                          </a:rPr>
                          <m:t>2</m:t>
                        </m:r>
                      </m:sup>
                    </m:sSup>
                    <m:r>
                      <a:rPr lang="ru-RU" i="1">
                        <a:latin typeface="Cambria Math"/>
                      </a:rPr>
                      <m:t>=</m:t>
                    </m:r>
                    <m:f>
                      <m:fPr>
                        <m:ctrlPr>
                          <a:rPr lang="en-US" i="1">
                            <a:latin typeface="Cambria Math"/>
                          </a:rPr>
                        </m:ctrlPr>
                      </m:fPr>
                      <m:num>
                        <m:r>
                          <a:rPr lang="en-US" i="1">
                            <a:latin typeface="Cambria Math"/>
                          </a:rPr>
                          <m:t>𝜌</m:t>
                        </m:r>
                        <m:r>
                          <a:rPr lang="ru-RU" i="1">
                            <a:latin typeface="Cambria Math"/>
                          </a:rPr>
                          <m:t>(0)</m:t>
                        </m:r>
                        <m:sSub>
                          <m:sSubPr>
                            <m:ctrlPr>
                              <a:rPr lang="en-US" i="1">
                                <a:latin typeface="Cambria Math"/>
                              </a:rPr>
                            </m:ctrlPr>
                          </m:sSubPr>
                          <m:e>
                            <m:r>
                              <a:rPr lang="en-US" i="1">
                                <a:latin typeface="Cambria Math"/>
                              </a:rPr>
                              <m:t>𝑐</m:t>
                            </m:r>
                          </m:e>
                          <m:sub>
                            <m:r>
                              <a:rPr lang="en-US" i="1">
                                <a:latin typeface="Cambria Math"/>
                              </a:rPr>
                              <m:t>𝑛</m:t>
                            </m:r>
                          </m:sub>
                        </m:sSub>
                        <m:d>
                          <m:dPr>
                            <m:ctrlPr>
                              <a:rPr lang="en-US" i="1">
                                <a:latin typeface="Cambria Math"/>
                              </a:rPr>
                            </m:ctrlPr>
                          </m:dPr>
                          <m:e>
                            <m:r>
                              <a:rPr lang="ru-RU" i="1">
                                <a:latin typeface="Cambria Math"/>
                              </a:rPr>
                              <m:t>0</m:t>
                            </m:r>
                          </m:e>
                        </m:d>
                      </m:num>
                      <m:den>
                        <m:r>
                          <a:rPr lang="en-US" i="1">
                            <a:latin typeface="Cambria Math"/>
                          </a:rPr>
                          <m:t>𝜌</m:t>
                        </m:r>
                        <m:r>
                          <a:rPr lang="ru-RU" i="1">
                            <a:latin typeface="Cambria Math"/>
                          </a:rPr>
                          <m:t>(</m:t>
                        </m:r>
                        <m:sSubSup>
                          <m:sSubSupPr>
                            <m:ctrlPr>
                              <a:rPr lang="en-US" i="1">
                                <a:latin typeface="Cambria Math"/>
                              </a:rPr>
                            </m:ctrlPr>
                          </m:sSubSupPr>
                          <m:e>
                            <m:r>
                              <a:rPr lang="en-US" i="1">
                                <a:latin typeface="Cambria Math"/>
                              </a:rPr>
                              <m:t>𝜏</m:t>
                            </m:r>
                          </m:e>
                          <m:sub>
                            <m:r>
                              <a:rPr lang="ru-RU" i="1">
                                <a:latin typeface="Cambria Math"/>
                              </a:rPr>
                              <m:t>1,2</m:t>
                            </m:r>
                          </m:sub>
                          <m:sup>
                            <m:r>
                              <a:rPr lang="ru-RU" i="1">
                                <a:latin typeface="Cambria Math"/>
                              </a:rPr>
                              <m:t>′</m:t>
                            </m:r>
                          </m:sup>
                        </m:sSubSup>
                        <m:r>
                          <a:rPr lang="ru-RU" i="1">
                            <a:latin typeface="Cambria Math"/>
                          </a:rPr>
                          <m:t>)</m:t>
                        </m:r>
                        <m:sSub>
                          <m:sSubPr>
                            <m:ctrlPr>
                              <a:rPr lang="en-US" i="1">
                                <a:latin typeface="Cambria Math"/>
                              </a:rPr>
                            </m:ctrlPr>
                          </m:sSubPr>
                          <m:e>
                            <m:r>
                              <a:rPr lang="en-US" i="1">
                                <a:latin typeface="Cambria Math"/>
                              </a:rPr>
                              <m:t>𝑐</m:t>
                            </m:r>
                          </m:e>
                          <m:sub>
                            <m:r>
                              <a:rPr lang="en-US" i="1">
                                <a:latin typeface="Cambria Math"/>
                              </a:rPr>
                              <m:t>𝑛</m:t>
                            </m:r>
                          </m:sub>
                        </m:sSub>
                        <m:d>
                          <m:dPr>
                            <m:ctrlPr>
                              <a:rPr lang="en-US" i="1">
                                <a:latin typeface="Cambria Math"/>
                              </a:rPr>
                            </m:ctrlPr>
                          </m:dPr>
                          <m:e>
                            <m:sSubSup>
                              <m:sSubSupPr>
                                <m:ctrlPr>
                                  <a:rPr lang="en-US" i="1">
                                    <a:latin typeface="Cambria Math"/>
                                  </a:rPr>
                                </m:ctrlPr>
                              </m:sSubSupPr>
                              <m:e>
                                <m:r>
                                  <a:rPr lang="en-US" i="1">
                                    <a:latin typeface="Cambria Math"/>
                                  </a:rPr>
                                  <m:t>𝜏</m:t>
                                </m:r>
                              </m:e>
                              <m:sub>
                                <m:r>
                                  <a:rPr lang="ru-RU" i="1">
                                    <a:latin typeface="Cambria Math"/>
                                  </a:rPr>
                                  <m:t>1,2</m:t>
                                </m:r>
                              </m:sub>
                              <m:sup>
                                <m:r>
                                  <a:rPr lang="ru-RU" i="1">
                                    <a:latin typeface="Cambria Math"/>
                                  </a:rPr>
                                  <m:t>′</m:t>
                                </m:r>
                              </m:sup>
                            </m:sSubSup>
                          </m:e>
                        </m:d>
                      </m:den>
                    </m:f>
                    <m:r>
                      <a:rPr lang="ru-RU" i="1">
                        <a:latin typeface="Cambria Math"/>
                      </a:rPr>
                      <m:t>≈</m:t>
                    </m:r>
                    <m:f>
                      <m:fPr>
                        <m:ctrlPr>
                          <a:rPr lang="en-US" i="1">
                            <a:latin typeface="Cambria Math"/>
                          </a:rPr>
                        </m:ctrlPr>
                      </m:fPr>
                      <m:num>
                        <m:r>
                          <a:rPr lang="en-US" i="1">
                            <a:latin typeface="Cambria Math"/>
                          </a:rPr>
                          <m:t>𝜌</m:t>
                        </m:r>
                        <m:r>
                          <a:rPr lang="ru-RU" i="1">
                            <a:latin typeface="Cambria Math"/>
                          </a:rPr>
                          <m:t>(0)</m:t>
                        </m:r>
                      </m:num>
                      <m:den>
                        <m:r>
                          <a:rPr lang="en-US" i="1">
                            <a:latin typeface="Cambria Math"/>
                          </a:rPr>
                          <m:t>𝜌</m:t>
                        </m:r>
                        <m:r>
                          <a:rPr lang="ru-RU" i="1">
                            <a:latin typeface="Cambria Math"/>
                          </a:rPr>
                          <m:t>(</m:t>
                        </m:r>
                        <m:sSubSup>
                          <m:sSubSupPr>
                            <m:ctrlPr>
                              <a:rPr lang="en-US" i="1">
                                <a:latin typeface="Cambria Math"/>
                              </a:rPr>
                            </m:ctrlPr>
                          </m:sSubSupPr>
                          <m:e>
                            <m:r>
                              <a:rPr lang="en-US" i="1">
                                <a:latin typeface="Cambria Math"/>
                              </a:rPr>
                              <m:t>𝜏</m:t>
                            </m:r>
                          </m:e>
                          <m:sub>
                            <m:r>
                              <a:rPr lang="ru-RU" i="1">
                                <a:latin typeface="Cambria Math"/>
                              </a:rPr>
                              <m:t>1,2</m:t>
                            </m:r>
                          </m:sub>
                          <m:sup>
                            <m:r>
                              <a:rPr lang="ru-RU" i="1">
                                <a:latin typeface="Cambria Math"/>
                              </a:rPr>
                              <m:t>′</m:t>
                            </m:r>
                          </m:sup>
                        </m:sSubSup>
                        <m:r>
                          <a:rPr lang="ru-RU" i="1">
                            <a:latin typeface="Cambria Math"/>
                          </a:rPr>
                          <m:t>)</m:t>
                        </m:r>
                      </m:den>
                    </m:f>
                  </m:oMath>
                </a14:m>
                <a:r>
                  <a:rPr lang="ru-RU" dirty="0"/>
                  <a:t> .</a:t>
                </a:r>
                <a:endParaRPr lang="en-US" dirty="0">
                  <a:latin typeface="Times New Roman" pitchFamily="18" charset="0"/>
                  <a:cs typeface="Times New Roman"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cstate="print"/>
                <a:stretch>
                  <a:fillRect t="-762" r="-880"/>
                </a:stretch>
              </a:blipFill>
            </p:spPr>
            <p:txBody>
              <a:bodyPr/>
              <a:lstStyle/>
              <a:p>
                <a:r>
                  <a:rPr lang="en-US">
                    <a:noFill/>
                  </a:rPr>
                  <a:t> </a:t>
                </a:r>
              </a:p>
            </p:txBody>
          </p:sp>
        </mc:Fallback>
      </mc:AlternateContent>
      <p:sp>
        <p:nvSpPr>
          <p:cNvPr id="7" name="Date Placeholder 6"/>
          <p:cNvSpPr>
            <a:spLocks noGrp="1"/>
          </p:cNvSpPr>
          <p:nvPr>
            <p:ph type="dt" sz="half" idx="10"/>
          </p:nvPr>
        </p:nvSpPr>
        <p:spPr/>
        <p:txBody>
          <a:bodyPr/>
          <a:lstStyle/>
          <a:p>
            <a:fld id="{17248599-DE17-4AA8-9CB3-49EADD4453DE}" type="datetime1">
              <a:rPr lang="en-US" smtClean="0"/>
              <a:pPr/>
              <a:t>9/19/2013</a:t>
            </a:fld>
            <a:endParaRPr lang="en-US"/>
          </a:p>
        </p:txBody>
      </p:sp>
      <p:sp>
        <p:nvSpPr>
          <p:cNvPr id="8" name="Slide Number Placeholder 7"/>
          <p:cNvSpPr>
            <a:spLocks noGrp="1"/>
          </p:cNvSpPr>
          <p:nvPr>
            <p:ph type="sldNum" sz="quarter" idx="12"/>
          </p:nvPr>
        </p:nvSpPr>
        <p:spPr/>
        <p:txBody>
          <a:bodyPr>
            <a:normAutofit/>
          </a:bodyPr>
          <a:lstStyle/>
          <a:p>
            <a:fld id="{B6F15528-21DE-4FAA-801E-634DDDAF4B2B}" type="slidenum">
              <a:rPr lang="en-US" smtClean="0"/>
              <a:pPr/>
              <a:t>9</a:t>
            </a:fld>
            <a:endParaRPr lang="en-US"/>
          </a:p>
        </p:txBody>
      </p:sp>
    </p:spTree>
    <p:extLst>
      <p:ext uri="{BB962C8B-B14F-4D97-AF65-F5344CB8AC3E}">
        <p14:creationId xmlns:p14="http://schemas.microsoft.com/office/powerpoint/2010/main" val="1717915957"/>
      </p:ext>
    </p:extLst>
  </p:cSld>
  <p:clrMapOvr>
    <a:masterClrMapping/>
  </p:clrMapOvr>
  <p:transition spd="slow">
    <p:cove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587</TotalTime>
  <Words>1939</Words>
  <Application>Microsoft Office PowerPoint</Application>
  <PresentationFormat>On-screen Show (4:3)</PresentationFormat>
  <Paragraphs>95</Paragraphs>
  <Slides>14</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16" baseType="lpstr">
      <vt:lpstr>Office Theme</vt:lpstr>
      <vt:lpstr>Equation</vt:lpstr>
      <vt:lpstr>MAGNETOSONIC WAVES IN THE CRUST OF A NEUTRON STAR D. M. Sedrakian, A. S. Harutyunyan, and M. V. Hayrapetyan</vt:lpstr>
      <vt:lpstr> Asymmetric release of energy at the boundary of the superfluid core of a neutron star</vt:lpstr>
      <vt:lpstr>Asymmetric release of energy at the boundary of the superfluid core of a neutron star</vt:lpstr>
      <vt:lpstr>MHD Equations</vt:lpstr>
      <vt:lpstr>A wave beam in the crust of a neutron star</vt:lpstr>
      <vt:lpstr>A wave beam in the crust of a neutron star</vt:lpstr>
      <vt:lpstr>A wave beam in the crust of a neutron star</vt:lpstr>
      <vt:lpstr>A wave beam in the crust of a neutron star</vt:lpstr>
      <vt:lpstr>A wave beam in the crust of a neutron star</vt:lpstr>
      <vt:lpstr>A wave beam in the crust of a neutron star</vt:lpstr>
      <vt:lpstr>A wave beam in the crust of a neutron star</vt:lpstr>
      <vt:lpstr>A wave beam in the crust of a neutron star</vt:lpstr>
      <vt:lpstr>A wave beam in the crust of a neutron star</vt:lpstr>
      <vt:lpstr>Estimating  b  from observations of the radioemission from pulsars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MAGNETOSONIC WAVES IN THE CRUST OF A NEUTRON STAR D. M. Sedrakian, A. S. Harutyunyan, and M. V. Hayrapetyan</dc:title>
  <dc:creator>User</dc:creator>
  <cp:lastModifiedBy>User</cp:lastModifiedBy>
  <cp:revision>56</cp:revision>
  <dcterms:created xsi:type="dcterms:W3CDTF">2006-08-16T00:00:00Z</dcterms:created>
  <dcterms:modified xsi:type="dcterms:W3CDTF">2013-09-19T08:48:57Z</dcterms:modified>
</cp:coreProperties>
</file>