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590" r:id="rId3"/>
    <p:sldId id="591" r:id="rId4"/>
    <p:sldId id="592" r:id="rId5"/>
    <p:sldId id="593" r:id="rId6"/>
    <p:sldId id="595" r:id="rId7"/>
    <p:sldId id="594" r:id="rId8"/>
    <p:sldId id="57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66" autoAdjust="0"/>
    <p:restoredTop sz="94660"/>
  </p:normalViewPr>
  <p:slideViewPr>
    <p:cSldViewPr>
      <p:cViewPr varScale="1">
        <p:scale>
          <a:sx n="66" d="100"/>
          <a:sy n="66" d="100"/>
        </p:scale>
        <p:origin x="-37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65D22-11A7-4476-AA28-6C5AD32B5E89}" type="datetimeFigureOut">
              <a:rPr lang="en-US" smtClean="0"/>
              <a:t>1/15/2013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E3C087-A4C5-4EBC-991C-79E13DB4D6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868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Adams, BNL                          Resonance searches at future collider s                       Snowmass BSM                 January 15,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B271-F88B-4F4A-9BD8-A6AF82A57D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538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638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800100" indent="-342900">
              <a:buFont typeface="Arial" pitchFamily="34" charset="0"/>
              <a:buChar char="•"/>
              <a:defRPr sz="2000"/>
            </a:lvl2pPr>
            <a:lvl3pPr marL="1200150" indent="-285750">
              <a:buSzPct val="80000"/>
              <a:buFont typeface="Courier New" pitchFamily="49" charset="0"/>
              <a:buChar char="o"/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77001"/>
            <a:ext cx="78486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D. Adams, BNL                          Resonance searches at future collider s                       Snowmass BSM                 January 15,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477001"/>
            <a:ext cx="381000" cy="228600"/>
          </a:xfrm>
        </p:spPr>
        <p:txBody>
          <a:bodyPr/>
          <a:lstStyle/>
          <a:p>
            <a:fld id="{4E3AB271-F88B-4F4A-9BD8-A6AF82A57D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57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4038600" cy="5638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800100" indent="-342900">
              <a:buFont typeface="Arial" pitchFamily="34" charset="0"/>
              <a:buChar char="•"/>
              <a:defRPr sz="2000"/>
            </a:lvl2pPr>
            <a:lvl3pPr marL="1200150" indent="-285750">
              <a:buSzPct val="80000"/>
              <a:buFont typeface="Courier New" pitchFamily="49" charset="0"/>
              <a:buChar char="o"/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77001"/>
            <a:ext cx="77724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D. Adams, BNL                          Resonance searches at future collider s                       Snowmass BSM                 January 15,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6477001"/>
            <a:ext cx="457200" cy="228600"/>
          </a:xfrm>
        </p:spPr>
        <p:txBody>
          <a:bodyPr/>
          <a:lstStyle/>
          <a:p>
            <a:r>
              <a:rPr lang="en-US" dirty="0" smtClean="0"/>
              <a:t>    </a:t>
            </a:r>
            <a:fld id="{4E3AB271-F88B-4F4A-9BD8-A6AF82A57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48200" y="762000"/>
            <a:ext cx="4038600" cy="5638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800100" indent="-342900">
              <a:buFont typeface="Arial" pitchFamily="34" charset="0"/>
              <a:buChar char="•"/>
              <a:defRPr sz="2000"/>
            </a:lvl2pPr>
            <a:lvl3pPr marL="1200150" indent="-285750">
              <a:buSzPct val="80000"/>
              <a:buFont typeface="Courier New" pitchFamily="49" charset="0"/>
              <a:buChar char="o"/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711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4038600" cy="56388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800100" indent="-342900">
              <a:buFont typeface="Arial" pitchFamily="34" charset="0"/>
              <a:buChar char="•"/>
              <a:defRPr sz="2000"/>
            </a:lvl2pPr>
            <a:lvl3pPr marL="1200150" indent="-285750">
              <a:buSzPct val="80000"/>
              <a:buFont typeface="Courier New" pitchFamily="49" charset="0"/>
              <a:buChar char="o"/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77000"/>
            <a:ext cx="78486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D. Adams, BNL                          Resonance searches at future collider s                       Snowmass BSM                 January 15,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477001"/>
            <a:ext cx="381000" cy="228599"/>
          </a:xfrm>
        </p:spPr>
        <p:txBody>
          <a:bodyPr/>
          <a:lstStyle/>
          <a:p>
            <a:r>
              <a:rPr lang="en-US" dirty="0" smtClean="0"/>
              <a:t>  </a:t>
            </a:r>
            <a:fld id="{4E3AB271-F88B-4F4A-9BD8-A6AF82A57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48200" y="762000"/>
            <a:ext cx="4038600" cy="28194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800100" indent="-342900">
              <a:buFont typeface="Arial" pitchFamily="34" charset="0"/>
              <a:buChar char="•"/>
              <a:defRPr sz="2000"/>
            </a:lvl2pPr>
            <a:lvl3pPr marL="1200150" indent="-285750">
              <a:buSzPct val="80000"/>
              <a:buFont typeface="Courier New" pitchFamily="49" charset="0"/>
              <a:buChar char="o"/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648200" y="3657600"/>
            <a:ext cx="4038600" cy="27432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800100" indent="-342900">
              <a:buFont typeface="Arial" pitchFamily="34" charset="0"/>
              <a:buChar char="•"/>
              <a:defRPr sz="2000"/>
            </a:lvl2pPr>
            <a:lvl3pPr marL="1200150" indent="-285750">
              <a:buSzPct val="80000"/>
              <a:buFont typeface="Courier New" pitchFamily="49" charset="0"/>
              <a:buChar char="o"/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63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3657600"/>
            <a:ext cx="4038600" cy="27432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800100" indent="-342900">
              <a:buFont typeface="Arial" pitchFamily="34" charset="0"/>
              <a:buChar char="•"/>
              <a:defRPr sz="2000"/>
            </a:lvl2pPr>
            <a:lvl3pPr marL="1200150" indent="-285750">
              <a:buSzPct val="80000"/>
              <a:buFont typeface="Courier New" pitchFamily="49" charset="0"/>
              <a:buChar char="o"/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77001"/>
            <a:ext cx="7848600" cy="228599"/>
          </a:xfrm>
        </p:spPr>
        <p:txBody>
          <a:bodyPr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D. Adams, BNL                          Resonance searches at future collider s                       Snowmass BSM                 January 15,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477001"/>
            <a:ext cx="381000" cy="228600"/>
          </a:xfrm>
        </p:spPr>
        <p:txBody>
          <a:bodyPr/>
          <a:lstStyle/>
          <a:p>
            <a:fld id="{4E3AB271-F88B-4F4A-9BD8-A6AF82A57D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48200" y="838200"/>
            <a:ext cx="4038600" cy="27432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800100" indent="-342900">
              <a:buFont typeface="Arial" pitchFamily="34" charset="0"/>
              <a:buChar char="•"/>
              <a:defRPr sz="2000"/>
            </a:lvl2pPr>
            <a:lvl3pPr marL="1200150" indent="-285750">
              <a:buSzPct val="80000"/>
              <a:buFont typeface="Courier New" pitchFamily="49" charset="0"/>
              <a:buChar char="o"/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57200" y="3657600"/>
            <a:ext cx="4038600" cy="27432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800100" indent="-342900">
              <a:buFont typeface="Arial" pitchFamily="34" charset="0"/>
              <a:buChar char="•"/>
              <a:defRPr sz="2000"/>
            </a:lvl2pPr>
            <a:lvl3pPr marL="1200150" indent="-285750">
              <a:buSzPct val="80000"/>
              <a:buFont typeface="Courier New" pitchFamily="49" charset="0"/>
              <a:buChar char="o"/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57200" y="838200"/>
            <a:ext cx="4038600" cy="27432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800100" indent="-342900">
              <a:buFont typeface="Arial" pitchFamily="34" charset="0"/>
              <a:buChar char="•"/>
              <a:defRPr sz="2000"/>
            </a:lvl2pPr>
            <a:lvl3pPr marL="1200150" indent="-285750">
              <a:buSzPct val="80000"/>
              <a:buFont typeface="Courier New" pitchFamily="49" charset="0"/>
              <a:buChar char="o"/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214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 Adams, BNL                          Resonance searches at future collider s                       Snowmass BSM                 January 15,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AB271-F88B-4F4A-9BD8-A6AF82A57D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12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dirty="0" smtClean="0">
                <a:ea typeface="Cambria Math"/>
              </a:rPr>
              <a:t>Resonance searches at future colliders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447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David Adams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BNL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January 15, 2013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43000" y="2667000"/>
            <a:ext cx="67818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 smtClean="0">
                <a:solidFill>
                  <a:schemeClr val="tx1"/>
                </a:solidFill>
              </a:rPr>
              <a:t>Snowmass BSM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UC Irvine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41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Resonance searches are a </a:t>
                </a:r>
                <a:r>
                  <a:rPr lang="en-US" dirty="0" smtClean="0"/>
                  <a:t>classic way </a:t>
                </a:r>
                <a:r>
                  <a:rPr lang="en-US" dirty="0" smtClean="0"/>
                  <a:t>to look for new physics</a:t>
                </a:r>
              </a:p>
              <a:p>
                <a:pPr lvl="1"/>
                <a:r>
                  <a:rPr lang="en-US" dirty="0" smtClean="0"/>
                  <a:t>Appear in many different models</a:t>
                </a:r>
              </a:p>
              <a:p>
                <a:pPr lvl="1"/>
                <a:r>
                  <a:rPr lang="en-US" dirty="0" smtClean="0"/>
                  <a:t>Signature can be very spectacular</a:t>
                </a:r>
              </a:p>
              <a:p>
                <a:pPr lvl="2"/>
                <a:r>
                  <a:rPr lang="en-US" dirty="0" smtClean="0"/>
                  <a:t>If not too weak or too wide</a:t>
                </a:r>
              </a:p>
              <a:p>
                <a:pPr lvl="1"/>
                <a:r>
                  <a:rPr lang="en-US" dirty="0" smtClean="0"/>
                  <a:t>Important BSM metric for evaluating the discovery potential of future colliders</a:t>
                </a:r>
              </a:p>
              <a:p>
                <a:r>
                  <a:rPr lang="en-US" dirty="0" smtClean="0"/>
                  <a:t>How to characterize discover potential for future colliders?</a:t>
                </a:r>
              </a:p>
              <a:p>
                <a:pPr lvl="1"/>
                <a:r>
                  <a:rPr lang="en-US" dirty="0" smtClean="0"/>
                  <a:t>Many different final states</a:t>
                </a:r>
              </a:p>
              <a:p>
                <a:pPr lvl="1"/>
                <a:r>
                  <a:rPr lang="en-US" dirty="0" smtClean="0"/>
                  <a:t>Production might be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𝑙𝑙</m:t>
                    </m:r>
                    <m:r>
                      <a:rPr lang="en-US" b="0" i="1" smtClean="0">
                        <a:latin typeface="Cambria Math"/>
                      </a:rPr>
                      <m:t>/</m:t>
                    </m:r>
                    <m:r>
                      <a:rPr lang="en-US" b="0" i="1" smtClean="0">
                        <a:latin typeface="Cambria Math"/>
                      </a:rPr>
                      <m:t>𝑞𝑞</m:t>
                    </m:r>
                  </m:oMath>
                </a14:m>
                <a:r>
                  <a:rPr lang="en-US" dirty="0" smtClean="0"/>
                  <a:t>, VBF or associated</a:t>
                </a:r>
              </a:p>
              <a:p>
                <a:pPr lvl="1"/>
                <a:r>
                  <a:rPr lang="en-US" dirty="0" smtClean="0"/>
                  <a:t>Depends on resonance mass and coupling type and strength</a:t>
                </a:r>
              </a:p>
              <a:p>
                <a:pPr lvl="1"/>
                <a:r>
                  <a:rPr lang="en-US" dirty="0" smtClean="0"/>
                  <a:t>Many </a:t>
                </a:r>
                <a:r>
                  <a:rPr lang="en-US" dirty="0" smtClean="0"/>
                  <a:t>possible charge and spin states</a:t>
                </a:r>
              </a:p>
              <a:p>
                <a:pPr lvl="1"/>
                <a:r>
                  <a:rPr lang="en-US" dirty="0" smtClean="0"/>
                  <a:t>Some strategies outlined on following page</a:t>
                </a:r>
              </a:p>
              <a:p>
                <a:pPr lvl="2"/>
                <a:r>
                  <a:rPr lang="en-US" dirty="0" smtClean="0"/>
                  <a:t>Just my thoughts so far</a:t>
                </a:r>
              </a:p>
              <a:p>
                <a:pPr lvl="2"/>
                <a:r>
                  <a:rPr lang="en-US" dirty="0" smtClean="0"/>
                  <a:t>Looking for guidance and volunteers</a:t>
                </a:r>
              </a:p>
              <a:p>
                <a:pPr lvl="3"/>
                <a:r>
                  <a:rPr lang="en-US" dirty="0" smtClean="0"/>
                  <a:t>I won’t get too far down the list on my own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 t="-865" r="-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Adams, BNL                          Resonance searches at future collider s                       Snowmass BSM                 January 15,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B271-F88B-4F4A-9BD8-A6AF82A57DA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670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Parameterizing resonance searches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95104598"/>
                  </p:ext>
                </p:extLst>
              </p:nvPr>
            </p:nvGraphicFramePr>
            <p:xfrm>
              <a:off x="457200" y="992186"/>
              <a:ext cx="8229600" cy="3960814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381000"/>
                    <a:gridCol w="5715000"/>
                    <a:gridCol w="990600"/>
                    <a:gridCol w="11430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 smtClean="0"/>
                        </a:p>
                        <a:p>
                          <a:r>
                            <a:rPr lang="en-US" dirty="0" smtClean="0"/>
                            <a:t>Parameterization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#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dirty="0" smtClean="0"/>
                            <a:t>params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Final states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 smtClean="0"/>
                            <a:t>SSM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/>
                                </a:rPr>
                                <m:t>𝑍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oMath>
                          </a14:m>
                          <a:r>
                            <a:rPr lang="en-US" baseline="0" dirty="0" smtClean="0"/>
                            <a:t>: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b="0" i="1" baseline="0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𝑍</m:t>
                                      </m:r>
                                    </m:e>
                                    <m:sup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𝑞𝑞</m:t>
                                  </m:r>
                                </m:sub>
                              </m:sSub>
                              <m:r>
                                <a:rPr lang="en-US" b="0" i="1" baseline="0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𝑍𝑞𝑞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 smtClean="0"/>
                            <a:t>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b="0" i="1" baseline="0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𝑍</m:t>
                                      </m:r>
                                    </m:e>
                                    <m:sup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𝑙𝑙</m:t>
                                  </m:r>
                                </m:sub>
                              </m:sSub>
                              <m:r>
                                <a:rPr lang="en-US" b="0" i="1" baseline="0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𝑍𝑙𝑙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 smtClean="0"/>
                            <a:t>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b="0" i="1" baseline="0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𝑍</m:t>
                                      </m:r>
                                    </m:e>
                                    <m:sup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𝑉𝑉</m:t>
                                  </m:r>
                                </m:sub>
                              </m:sSub>
                              <m:r>
                                <a:rPr lang="en-US" b="0" i="1" baseline="0" smtClean="0">
                                  <a:latin typeface="Cambria Math"/>
                                </a:rPr>
                                <m:t>=0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𝑍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′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 smtClean="0"/>
                            <a:t>)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𝑒𝑒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,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/>
                                  </a:rPr>
                                  <m:t>μμ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,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𝑗𝑗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2.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aseline="0" dirty="0" smtClean="0"/>
                            <a:t>Vary coupling strengths: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b="0" i="1" baseline="0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𝑍</m:t>
                                      </m:r>
                                    </m:e>
                                    <m:sup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𝑞𝑞</m:t>
                                  </m:r>
                                </m:sub>
                              </m:sSub>
                              <m:r>
                                <a:rPr lang="en-US" b="0" i="1" baseline="0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1" baseline="0" smtClean="0">
                                      <a:latin typeface="Cambria Math"/>
                                    </a:rPr>
                                    <m:t>κ</m:t>
                                  </m:r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𝑍𝑞𝑞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 smtClean="0"/>
                            <a:t>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b="0" i="1" baseline="0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𝑍</m:t>
                                      </m:r>
                                    </m:e>
                                    <m:sup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𝑙𝑙</m:t>
                                  </m:r>
                                </m:sub>
                              </m:sSub>
                              <m:r>
                                <a:rPr lang="en-US" b="0" i="1" baseline="0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1" baseline="0" smtClean="0">
                                      <a:latin typeface="Cambria Math"/>
                                    </a:rPr>
                                    <m:t>κ</m:t>
                                  </m:r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𝑍𝑙𝑙</m:t>
                                  </m:r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𝑒𝑒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,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/>
                                  </a:rPr>
                                  <m:t>μμ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,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𝑗𝑗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3.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aseline="0" dirty="0" smtClean="0"/>
                            <a:t>Different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baseline="0" smtClean="0">
                                  <a:latin typeface="Cambria Math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baseline="0" dirty="0" smtClean="0"/>
                            <a:t> and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baseline="0" smtClean="0">
                                  <a:latin typeface="Cambria Math"/>
                                </a:rPr>
                                <m:t>𝑙</m:t>
                              </m:r>
                            </m:oMath>
                          </a14:m>
                          <a:r>
                            <a:rPr lang="en-US" baseline="0" dirty="0" smtClean="0"/>
                            <a:t> couplings: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b="0" i="1" baseline="0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𝑍</m:t>
                                      </m:r>
                                    </m:e>
                                    <m:sup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𝑞𝑞</m:t>
                                  </m:r>
                                </m:sub>
                              </m:sSub>
                              <m:r>
                                <a:rPr lang="en-US" b="0" i="1" baseline="0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b="0" i="1" baseline="0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b="0" i="1" baseline="0" smtClean="0">
                                          <a:latin typeface="Cambria Math"/>
                                        </a:rPr>
                                        <m:t>κ</m:t>
                                      </m:r>
                                    </m:e>
                                    <m:sub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𝑞</m:t>
                                      </m:r>
                                    </m:sub>
                                  </m:sSub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𝑍𝑞𝑞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 smtClean="0"/>
                            <a:t>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b="0" i="1" baseline="0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𝑍</m:t>
                                      </m:r>
                                    </m:e>
                                    <m:sup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𝑙𝑙</m:t>
                                  </m:r>
                                </m:sub>
                              </m:sSub>
                              <m:r>
                                <a:rPr lang="en-US" b="0" i="1" baseline="0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1" baseline="0" smtClean="0">
                                      <a:latin typeface="Cambria Math"/>
                                    </a:rPr>
                                    <m:t>κ</m:t>
                                  </m:r>
                                </m:e>
                                <m:sub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𝑙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𝑍𝑙𝑙</m:t>
                                  </m:r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𝑒𝑒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,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/>
                                  </a:rPr>
                                  <m:t>μμ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,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𝑗𝑗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4.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Add</a:t>
                          </a:r>
                          <a:r>
                            <a:rPr lang="en-US" baseline="0" dirty="0" smtClean="0"/>
                            <a:t> boson couplings: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b="0" i="1" baseline="0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𝑍</m:t>
                                      </m:r>
                                    </m:e>
                                    <m:sup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𝑉𝑉</m:t>
                                  </m:r>
                                </m:sub>
                              </m:sSub>
                              <m:r>
                                <a:rPr lang="en-US" b="0" i="1" baseline="0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b="0" i="1" baseline="0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b="0" i="1" baseline="0" smtClean="0">
                                          <a:latin typeface="Cambria Math"/>
                                        </a:rPr>
                                        <m:t>κ</m:t>
                                      </m:r>
                                    </m:e>
                                    <m:sub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𝑉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b="0" i="1" baseline="0" smtClean="0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en-US" b="0" i="1" baseline="0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baseline="0" smtClean="0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b="0" i="1" baseline="0" smtClean="0">
                                              <a:latin typeface="Cambria Math"/>
                                            </a:rPr>
                                            <m:t>𝑍</m:t>
                                          </m:r>
                                        </m:sub>
                                      </m:sSub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/</m:t>
                                      </m:r>
                                      <m:sSub>
                                        <m:sSubPr>
                                          <m:ctrlPr>
                                            <a:rPr lang="en-US" b="0" i="1" baseline="0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baseline="0" smtClean="0"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b="0" i="1" baseline="0" smtClean="0">
                                              <a:latin typeface="Cambria Math"/>
                                            </a:rPr>
                                            <m:t>𝑍</m:t>
                                          </m:r>
                                          <m:r>
                                            <a:rPr lang="en-US" b="0" i="1" baseline="0" smtClean="0">
                                              <a:latin typeface="Cambria Math"/>
                                            </a:rPr>
                                            <m:t>′</m:t>
                                          </m:r>
                                        </m:sub>
                                      </m:sSub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)</m:t>
                                      </m:r>
                                    </m:e>
                                    <m:sub/>
                                    <m:sup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𝑍𝑉𝑉</m:t>
                                  </m:r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/>
                                </a:rPr>
                                <m:t>𝑒𝑒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, </m:t>
                              </m:r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/>
                                </a:rPr>
                                <m:t>μμ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, 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𝑗𝑗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,</m:t>
                              </m:r>
                            </m:oMath>
                          </a14:m>
                          <a:r>
                            <a:rPr lang="en-US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dirty="0" smtClean="0">
                                  <a:latin typeface="Cambria Math"/>
                                </a:rPr>
                                <m:t>𝐽𝐽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, (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𝐽𝑙</m:t>
                              </m:r>
                              <m:r>
                                <m:rPr>
                                  <m:sty m:val="p"/>
                                </m:rPr>
                                <a:rPr lang="el-GR" b="0" i="1" dirty="0" smtClean="0">
                                  <a:latin typeface="Cambria Math"/>
                                </a:rPr>
                                <m:t>ν</m:t>
                              </m:r>
                              <m:r>
                                <a:rPr lang="en-US" b="0" i="0" dirty="0" smtClean="0">
                                  <a:latin typeface="Cambria Math"/>
                                </a:rPr>
                                <m:t>, …)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5.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Separate strength for top: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b="0" i="1" baseline="0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𝑍</m:t>
                                      </m:r>
                                    </m:e>
                                    <m:sup>
                                      <m:r>
                                        <a:rPr lang="en-US" b="0" i="1" baseline="0" smtClean="0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𝑡𝑡</m:t>
                                  </m:r>
                                </m:sub>
                              </m:sSub>
                              <m:r>
                                <a:rPr lang="en-US" b="0" i="1" baseline="0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1" baseline="0" smtClean="0">
                                      <a:latin typeface="Cambria Math"/>
                                    </a:rPr>
                                    <m:t>κ</m:t>
                                  </m:r>
                                </m:e>
                                <m:sub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baseline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b="0" i="1" baseline="0" smtClean="0">
                                      <a:latin typeface="Cambria Math"/>
                                    </a:rPr>
                                    <m:t>𝑍𝑡𝑡</m:t>
                                  </m:r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3, 4, 5?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𝑡𝑡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6.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Spin</a:t>
                          </a:r>
                          <a:r>
                            <a:rPr lang="en-US" baseline="0" dirty="0" smtClean="0"/>
                            <a:t> 2 or spin 0 (G, H, …)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As above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7.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Charge 1 (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/>
                                </a:rPr>
                                <m:t>𝑊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′)</m:t>
                              </m:r>
                            </m:oMath>
                          </a14:m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?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𝑒</m:t>
                                </m:r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/>
                                  </a:rPr>
                                  <m:t>ν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, </m:t>
                                </m:r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/>
                                  </a:rPr>
                                  <m:t>μν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,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𝑗𝑗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8.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Excited boson coupling: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∗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/>
                                </a:rPr>
                                <m:t>, 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𝑊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∗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aseline="0" dirty="0" smtClean="0"/>
                            <a:t> (see talk by M. </a:t>
                          </a:r>
                          <a:r>
                            <a:rPr lang="en-US" baseline="0" dirty="0" err="1" smtClean="0"/>
                            <a:t>Chizhov</a:t>
                          </a:r>
                          <a:r>
                            <a:rPr lang="en-US" baseline="0" dirty="0" smtClean="0"/>
                            <a:t>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As above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995104598"/>
                  </p:ext>
                </p:extLst>
              </p:nvPr>
            </p:nvGraphicFramePr>
            <p:xfrm>
              <a:off x="457200" y="992186"/>
              <a:ext cx="8229600" cy="3960814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381000"/>
                    <a:gridCol w="5715000"/>
                    <a:gridCol w="990600"/>
                    <a:gridCol w="114300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 smtClean="0"/>
                        </a:p>
                        <a:p>
                          <a:r>
                            <a:rPr lang="en-US" dirty="0" smtClean="0"/>
                            <a:t>Parameterization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#</a:t>
                          </a:r>
                          <a:r>
                            <a:rPr lang="en-US" baseline="0" dirty="0" smtClean="0"/>
                            <a:t> </a:t>
                          </a:r>
                          <a:r>
                            <a:rPr lang="en-US" dirty="0" smtClean="0"/>
                            <a:t>params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Final states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99098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724" t="-166667" r="-37353" b="-7484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13497" t="-166667" r="-114724" b="-7484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21925" t="-166667" b="-748485"/>
                          </a:stretch>
                        </a:blipFill>
                      </a:tcPr>
                    </a:tc>
                  </a:tr>
                  <a:tr h="399098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2.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724" t="-270769" r="-37353" b="-66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21925" t="-270769" b="-660000"/>
                          </a:stretch>
                        </a:blipFill>
                      </a:tcPr>
                    </a:tc>
                  </a:tr>
                  <a:tr h="399098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3.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724" t="-365152" r="-37353" b="-5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21925" t="-365152" b="-550000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4.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724" t="-292381" r="-37353" b="-24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21925" t="-292381" b="-245714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5.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724" t="-686667" r="-37353" b="-3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3, 4, 5?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21925" t="-686667" b="-33000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6.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Spin</a:t>
                          </a:r>
                          <a:r>
                            <a:rPr lang="en-US" baseline="0" dirty="0" smtClean="0"/>
                            <a:t> 2 or spin 0 (G, H, …)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As above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7.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724" t="-873770" r="-37353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?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21925" t="-873770" b="-1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8.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724" t="-973770" r="-37353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As above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Adams, BNL                          Resonance searches at future collider s                       Snowmass BSM                 January 15,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B271-F88B-4F4A-9BD8-A6AF82A57DA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53340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0150" indent="-285750" algn="l" defTabSz="914400" rtl="0" eaLnBrk="1" latinLnBrk="0" hangingPunct="1">
              <a:spcBef>
                <a:spcPct val="20000"/>
              </a:spcBef>
              <a:buSzPct val="80000"/>
              <a:buFont typeface="Courier New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Which (if any) of the above would we like to study?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169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Presenting results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Metrics for discovery </a:t>
                </a:r>
                <a:r>
                  <a:rPr lang="en-US" dirty="0" smtClean="0"/>
                  <a:t>potential</a:t>
                </a:r>
              </a:p>
              <a:p>
                <a:pPr lvl="1"/>
                <a:r>
                  <a:rPr lang="en-US" dirty="0" smtClean="0"/>
                  <a:t>Determine if </a:t>
                </a:r>
                <a:r>
                  <a:rPr lang="en-US" dirty="0" smtClean="0"/>
                  <a:t>we</a:t>
                </a:r>
                <a:r>
                  <a:rPr lang="en-US" dirty="0" smtClean="0"/>
                  <a:t> </a:t>
                </a:r>
                <a:r>
                  <a:rPr lang="en-US" dirty="0" smtClean="0"/>
                  <a:t>discover or exclude each point in parameter space</a:t>
                </a:r>
              </a:p>
              <a:p>
                <a:pPr lvl="2"/>
                <a:r>
                  <a:rPr lang="en-US" dirty="0" smtClean="0"/>
                  <a:t>Median expected results</a:t>
                </a:r>
              </a:p>
              <a:p>
                <a:pPr lvl="2"/>
                <a:r>
                  <a:rPr lang="en-US" dirty="0" smtClean="0"/>
                  <a:t>Also 1- and 2-sigma boundaries?</a:t>
                </a:r>
              </a:p>
              <a:p>
                <a:pPr lvl="1"/>
                <a:r>
                  <a:rPr lang="en-US" dirty="0" smtClean="0"/>
                  <a:t>Plot b</a:t>
                </a:r>
                <a:r>
                  <a:rPr lang="en-US" dirty="0" smtClean="0"/>
                  <a:t>oundaries </a:t>
                </a:r>
                <a:r>
                  <a:rPr lang="en-US" dirty="0" smtClean="0"/>
                  <a:t>of the discovery and </a:t>
                </a:r>
                <a:r>
                  <a:rPr lang="en-US" dirty="0" smtClean="0"/>
                  <a:t>exclusion regions</a:t>
                </a:r>
              </a:p>
              <a:p>
                <a:pPr lvl="2"/>
                <a:r>
                  <a:rPr lang="en-US" dirty="0" smtClean="0"/>
                  <a:t>1D (i.e. single parameter): give value, e.g. in a table or histogram entry</a:t>
                </a:r>
              </a:p>
              <a:p>
                <a:pPr lvl="2"/>
                <a:r>
                  <a:rPr lang="en-US" dirty="0" smtClean="0"/>
                  <a:t>2D: Plot contour in 2D plane</a:t>
                </a:r>
              </a:p>
              <a:p>
                <a:pPr lvl="2"/>
                <a:r>
                  <a:rPr lang="en-US" dirty="0" smtClean="0"/>
                  <a:t>ND for N &gt; 2: Fix N-2 params and plot contour of remaining two for various fixed values and parameter combinations</a:t>
                </a:r>
              </a:p>
              <a:p>
                <a:pPr lvl="1"/>
                <a:r>
                  <a:rPr lang="en-US" dirty="0" smtClean="0"/>
                  <a:t>Volume of the discovery of exclusion space can provide a single metric</a:t>
                </a:r>
              </a:p>
              <a:p>
                <a:pPr lvl="2"/>
                <a:r>
                  <a:rPr lang="en-US" dirty="0" smtClean="0"/>
                  <a:t>Exclude volume already covered by earlier measurements</a:t>
                </a:r>
              </a:p>
              <a:p>
                <a:pPr lvl="2"/>
                <a:r>
                  <a:rPr lang="en-US" dirty="0" smtClean="0"/>
                  <a:t>Different measures may be used</a:t>
                </a:r>
              </a:p>
              <a:p>
                <a:pPr lvl="3"/>
                <a:r>
                  <a:rPr lang="en-US" dirty="0" smtClean="0"/>
                  <a:t>My preference would be logarithmic: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</m:func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κ</m:t>
                        </m:r>
                      </m:e>
                    </m:func>
                  </m:oMath>
                </a14:m>
                <a:endParaRPr lang="en-US" dirty="0" smtClean="0"/>
              </a:p>
              <a:p>
                <a:r>
                  <a:rPr lang="en-US" dirty="0" smtClean="0"/>
                  <a:t>Compare different colliders</a:t>
                </a:r>
              </a:p>
              <a:p>
                <a:pPr lvl="1"/>
                <a:r>
                  <a:rPr lang="en-US" dirty="0" smtClean="0"/>
                  <a:t>Put contours for all one plot</a:t>
                </a:r>
              </a:p>
              <a:p>
                <a:pPr lvl="1"/>
                <a:r>
                  <a:rPr lang="en-US" dirty="0" smtClean="0"/>
                  <a:t>Tabulate (or histogram) exclusion or discovery volume for all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 t="-865" r="-741" b="-11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D. Adams, BNL                          Resonance searches at future collider </a:t>
            </a:r>
            <a:r>
              <a:rPr lang="en-US" dirty="0" smtClean="0"/>
              <a:t>s                       </a:t>
            </a:r>
            <a:r>
              <a:rPr lang="en-US" dirty="0" smtClean="0"/>
              <a:t>Snowmass BSM                 January 15,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B271-F88B-4F4A-9BD8-A6AF82A57DA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599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result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I have made a very simple pass at option 2</a:t>
                </a:r>
              </a:p>
              <a:p>
                <a:pPr lvl="1"/>
                <a:r>
                  <a:rPr lang="en-US" dirty="0" smtClean="0"/>
                  <a:t>Search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𝑍</m:t>
                    </m:r>
                    <m:r>
                      <a:rPr lang="en-US" b="0" i="1" smtClean="0">
                        <a:latin typeface="Cambria Math"/>
                      </a:rPr>
                      <m:t>′</m:t>
                    </m:r>
                  </m:oMath>
                </a14:m>
                <a:r>
                  <a:rPr lang="en-US" dirty="0" smtClean="0"/>
                  <a:t> with SSM relative couplings varying the mass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 and overall relative coupling strength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</a:rPr>
                      <m:t>κ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Many approximations for this first pass</a:t>
                </a:r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𝑒𝑒</m:t>
                    </m:r>
                  </m:oMath>
                </a14:m>
                <a:r>
                  <a:rPr lang="en-US" dirty="0" smtClean="0"/>
                  <a:t> only</a:t>
                </a:r>
              </a:p>
              <a:p>
                <a:pPr lvl="2"/>
                <a:r>
                  <a:rPr lang="en-US" dirty="0" smtClean="0"/>
                  <a:t>Generator level (no detector response) (reweighted POWHEG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𝑍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𝑒𝑒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3"/>
                <a:r>
                  <a:rPr lang="en-US" dirty="0" smtClean="0"/>
                  <a:t>Next pass plan to use electron resolution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/</m:t>
                    </m:r>
                    <m:r>
                      <a:rPr lang="en-US" b="0" i="1" smtClean="0">
                        <a:latin typeface="Cambria Math"/>
                      </a:rPr>
                      <m:t>√</m:t>
                    </m:r>
                    <m:r>
                      <a:rPr lang="en-US" b="0" i="1" smtClean="0">
                        <a:latin typeface="Cambria Math"/>
                      </a:rPr>
                      <m:t>𝐸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</m:oMath>
                </a14:m>
                <a:r>
                  <a:rPr lang="en-US" dirty="0" smtClean="0"/>
                  <a:t> B</a:t>
                </a:r>
              </a:p>
              <a:p>
                <a:pPr lvl="2"/>
                <a:r>
                  <a:rPr lang="en-US" dirty="0" smtClean="0"/>
                  <a:t>Single bin analysis using 10% bin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𝑒𝑒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3"/>
                <a:r>
                  <a:rPr lang="en-US" dirty="0" smtClean="0"/>
                  <a:t>OK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</a:rPr>
                      <m:t>κ</m:t>
                    </m:r>
                    <m:r>
                      <a:rPr lang="el-GR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en-US" dirty="0" smtClean="0"/>
                  <a:t>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sym typeface="Symbol"/>
                      </a:rPr>
                      <m:t></m:t>
                    </m:r>
                    <m:r>
                      <a:rPr lang="en-US" i="1" dirty="0" smtClean="0">
                        <a:latin typeface="Cambria Math"/>
                        <a:ea typeface="Cambria Math"/>
                        <a:sym typeface="Symbol"/>
                      </a:rPr>
                      <m:t>≈</m:t>
                    </m:r>
                    <m:r>
                      <a:rPr lang="en-US" b="0" i="1" dirty="0" smtClean="0">
                        <a:latin typeface="Cambria Math"/>
                        <a:ea typeface="Cambria Math"/>
                        <a:sym typeface="Symbol"/>
                      </a:rPr>
                      <m:t>3%)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Require seven events for exclusion</a:t>
                </a:r>
              </a:p>
              <a:p>
                <a:pPr lvl="3"/>
                <a:r>
                  <a:rPr lang="en-US" dirty="0"/>
                  <a:t>I</a:t>
                </a:r>
                <a:r>
                  <a:rPr lang="en-US" dirty="0" smtClean="0"/>
                  <a:t>.e. 3 events with 40% acceptance and no BG</a:t>
                </a:r>
              </a:p>
              <a:p>
                <a:pPr lvl="3"/>
                <a:r>
                  <a:rPr lang="en-US" dirty="0" smtClean="0"/>
                  <a:t>BG assumption approximately OK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&gt;200</m:t>
                    </m:r>
                  </m:oMath>
                </a14:m>
                <a:r>
                  <a:rPr lang="en-US" dirty="0" smtClean="0"/>
                  <a:t> GeV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</a:rPr>
                      <m:t>κ</m:t>
                    </m:r>
                    <m:r>
                      <a:rPr lang="el-GR" i="1" smtClean="0">
                        <a:latin typeface="Cambria Math"/>
                      </a:rPr>
                      <m:t>≳1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Assume production cross section is proportional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κ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3"/>
                <a:r>
                  <a:rPr lang="en-US" dirty="0" smtClean="0"/>
                  <a:t>OK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</a:rPr>
                      <m:t>κ</m:t>
                    </m:r>
                    <m:r>
                      <a:rPr lang="en-US" b="0" i="1" smtClean="0">
                        <a:latin typeface="Cambria Math"/>
                      </a:rPr>
                      <m:t>&lt;1</m:t>
                    </m:r>
                  </m:oMath>
                </a14:m>
                <a:r>
                  <a:rPr lang="en-US" dirty="0" smtClean="0"/>
                  <a:t> (narrow width)</a:t>
                </a:r>
              </a:p>
              <a:p>
                <a:pPr lvl="1"/>
                <a:r>
                  <a:rPr lang="en-US" dirty="0" smtClean="0"/>
                  <a:t>Not saying we should use these—just what I could do for this meeting</a:t>
                </a:r>
              </a:p>
              <a:p>
                <a:r>
                  <a:rPr lang="en-US" dirty="0" smtClean="0"/>
                  <a:t>Plots for BG and exclusion on following pages</a:t>
                </a:r>
              </a:p>
              <a:p>
                <a:pPr lvl="1"/>
                <a:r>
                  <a:rPr lang="en-US" dirty="0" err="1" smtClean="0"/>
                  <a:t>Unshaded</a:t>
                </a:r>
                <a:r>
                  <a:rPr lang="en-US" dirty="0" smtClean="0"/>
                  <a:t> region shows where the above approximations are valid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 t="-1514" r="-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Adams, BNL                          Resonance searches at future collider s                       Snowmass BSM                 January 15,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B271-F88B-4F4A-9BD8-A6AF82A57DA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341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8577020" cy="581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BG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𝑍</m:t>
                    </m:r>
                    <m:r>
                      <a:rPr lang="en-US" b="0" i="1" smtClean="0">
                        <a:latin typeface="Cambria Math"/>
                      </a:rPr>
                      <m:t>′→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𝑒𝑒</m:t>
                    </m:r>
                  </m:oMath>
                </a14:m>
                <a:r>
                  <a:rPr lang="en-US" dirty="0" smtClean="0"/>
                  <a:t> search</a:t>
                </a:r>
                <a:endParaRPr lang="en-US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 t="-38235" b="-69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Adams, BNL                          Resonance searches at future collider s                       Snowmass BSM                 January 15,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B271-F88B-4F4A-9BD8-A6AF82A57DA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1752600"/>
            <a:ext cx="888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DY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79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8573146" cy="5813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Exclusion contours </a:t>
                </a:r>
                <a:r>
                  <a:rPr lang="en-US" dirty="0"/>
                  <a:t>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𝑍</m:t>
                    </m:r>
                    <m:r>
                      <a:rPr lang="en-US" i="1">
                        <a:latin typeface="Cambria Math"/>
                      </a:rPr>
                      <m:t>′→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𝑒𝑒</m:t>
                    </m:r>
                  </m:oMath>
                </a14:m>
                <a:r>
                  <a:rPr lang="en-US" dirty="0"/>
                  <a:t> search</a:t>
                </a: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 t="-38235" b="-69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Adams, BNL                          Resonance searches at future collider s                       Snowmass BSM                 January 15,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B271-F88B-4F4A-9BD8-A6AF82A57DA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91000" y="5955268"/>
            <a:ext cx="2594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Starting point for options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591373" y="4724400"/>
            <a:ext cx="514027" cy="12308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265493" y="990600"/>
            <a:ext cx="2583107" cy="12192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953037" y="685800"/>
            <a:ext cx="320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Future collider options (</a:t>
            </a:r>
            <a:r>
              <a:rPr lang="en-US" dirty="0" err="1" smtClean="0"/>
              <a:t>pp</a:t>
            </a:r>
            <a:r>
              <a:rPr lang="en-US" dirty="0" smtClean="0"/>
              <a:t> only)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624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Want to compare discovery potential for future collider options</a:t>
            </a:r>
          </a:p>
          <a:p>
            <a:pPr lvl="1"/>
            <a:r>
              <a:rPr lang="en-US" dirty="0" smtClean="0"/>
              <a:t>Resonance search is an important BSM process to include</a:t>
            </a:r>
          </a:p>
          <a:p>
            <a:r>
              <a:rPr lang="en-US" dirty="0" smtClean="0"/>
              <a:t>Metrics proposed for comparing options</a:t>
            </a:r>
          </a:p>
          <a:p>
            <a:pPr lvl="1"/>
            <a:r>
              <a:rPr lang="en-US" dirty="0" smtClean="0"/>
              <a:t>Exclusion or discovery contours in a reduced parameter space</a:t>
            </a:r>
          </a:p>
          <a:p>
            <a:pPr lvl="1"/>
            <a:r>
              <a:rPr lang="en-US" dirty="0" smtClean="0"/>
              <a:t>Volume of the exclusion/discovery the new collider adds to existing knowledge (300 fb</a:t>
            </a:r>
            <a:r>
              <a:rPr lang="en-US" baseline="30000" dirty="0" smtClean="0"/>
              <a:t>-1</a:t>
            </a:r>
            <a:r>
              <a:rPr lang="en-US" dirty="0" smtClean="0"/>
              <a:t> LHC)</a:t>
            </a:r>
            <a:endParaRPr lang="en-US" dirty="0" smtClean="0"/>
          </a:p>
          <a:p>
            <a:r>
              <a:rPr lang="en-US" dirty="0" smtClean="0"/>
              <a:t>Some parameterization options have been presented</a:t>
            </a:r>
          </a:p>
          <a:p>
            <a:pPr lvl="1"/>
            <a:r>
              <a:rPr lang="en-US" dirty="0" smtClean="0"/>
              <a:t>Which do we want to pursue?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Adams, BNL                          Resonance searches at future collider s                       Snowmass BSM                 January 15,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AB271-F88B-4F4A-9BD8-A6AF82A57DA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982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accent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11178</TotalTime>
  <Words>928</Words>
  <Application>Microsoft Office PowerPoint</Application>
  <PresentationFormat>On-screen Show (4:3)</PresentationFormat>
  <Paragraphs>119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Resonance searches at future colliders</vt:lpstr>
      <vt:lpstr>Introduction</vt:lpstr>
      <vt:lpstr>Parameterizing resonance searches</vt:lpstr>
      <vt:lpstr>Presenting results</vt:lpstr>
      <vt:lpstr>Current result</vt:lpstr>
      <vt:lpstr>BG for Z′→ee search</vt:lpstr>
      <vt:lpstr>Exclusion contours for Z′→ee search</vt:lpstr>
      <vt:lpstr>Conclusions</vt:lpstr>
    </vt:vector>
  </TitlesOfParts>
  <Company>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Adams, David</dc:creator>
  <cp:lastModifiedBy>adams</cp:lastModifiedBy>
  <cp:revision>480</cp:revision>
  <dcterms:created xsi:type="dcterms:W3CDTF">2012-08-06T08:56:31Z</dcterms:created>
  <dcterms:modified xsi:type="dcterms:W3CDTF">2013-01-15T16:11:18Z</dcterms:modified>
</cp:coreProperties>
</file>