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5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2" r:id="rId3"/>
    <p:sldId id="257" r:id="rId4"/>
    <p:sldId id="266" r:id="rId5"/>
    <p:sldId id="258" r:id="rId6"/>
    <p:sldId id="259" r:id="rId7"/>
    <p:sldId id="263" r:id="rId8"/>
    <p:sldId id="264" r:id="rId9"/>
    <p:sldId id="267" r:id="rId10"/>
    <p:sldId id="272" r:id="rId11"/>
    <p:sldId id="268" r:id="rId12"/>
    <p:sldId id="271" r:id="rId13"/>
    <p:sldId id="270" r:id="rId14"/>
    <p:sldId id="265" r:id="rId15"/>
    <p:sldId id="269" r:id="rId16"/>
    <p:sldId id="26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BD752-24B1-CE40-B859-4C900072E147}" type="datetimeFigureOut">
              <a:rPr lang="en-US" smtClean="0"/>
              <a:t>11/30/12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599DE-5B56-0042-881C-CA1E1E633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67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39891-1199-BD47-B4F9-A152D47FDB7C}" type="datetimeFigureOut">
              <a:rPr lang="en-US" smtClean="0"/>
              <a:t>11/30/12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06E52-B285-854D-A8EF-D3F37AD1F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467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06E52-B285-854D-A8EF-D3F37AD1F41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59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06E52-B285-854D-A8EF-D3F37AD1F41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8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  <p:sldLayoutId id="2147484117" r:id="rId12"/>
    <p:sldLayoutId id="2147484118" r:id="rId13"/>
    <p:sldLayoutId id="2147484119" r:id="rId14"/>
    <p:sldLayoutId id="2147484120" r:id="rId15"/>
    <p:sldLayoutId id="2147484121" r:id="rId16"/>
  </p:sldLayoutIdLst>
  <p:hf hdr="0"/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hyperlink" Target="http://cms.web.cern.ch/content/cms-data-public" TargetMode="External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etchup.com/" TargetMode="External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8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://www.architectes.org/portfolios/maurice-frey-et-valerie-gobyn-architectes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ms.web.cern.ch/news/zooom-cms-visualised-3d" TargetMode="External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ms.web.cern.ch/news/memorable-week-cms" TargetMode="External"/><Relationship Id="rId4" Type="http://schemas.openxmlformats.org/officeDocument/2006/relationships/hyperlink" Target="http://cern.ch/go/6NWg" TargetMode="External"/><Relationship Id="rId5" Type="http://schemas.openxmlformats.org/officeDocument/2006/relationships/image" Target="../media/image6.png"/><Relationship Id="rId6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s.web.cern.ch/news/inspiring-summer-diary-cern-inter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ms.web.cern.ch/content/cms-public-data" TargetMode="External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1219200"/>
            <a:ext cx="533400" cy="365125"/>
          </a:xfrm>
        </p:spPr>
        <p:txBody>
          <a:bodyPr/>
          <a:lstStyle/>
          <a:p>
            <a:fld id="{9C1F5A0A-F6FC-4FFD-9B49-0DA8697211D9}" type="slidenum">
              <a:rPr lang="en-US" smtClean="0"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CMS E&amp;O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341" y="4423069"/>
            <a:ext cx="7754112" cy="48463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Marzena Lapka</a:t>
            </a:r>
            <a:b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on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behalf of the CMS Communications Group</a:t>
            </a:r>
          </a:p>
        </p:txBody>
      </p:sp>
      <p:pic>
        <p:nvPicPr>
          <p:cNvPr id="9" name="Picture 8" descr="CMS-Colo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011" y="2277241"/>
            <a:ext cx="2254869" cy="226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6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CMS Public Data</a:t>
            </a:r>
          </a:p>
        </p:txBody>
      </p:sp>
      <p:pic>
        <p:nvPicPr>
          <p:cNvPr id="7" name="Content Placeholder 6" descr="Screen shot 2012-11-30 at 11.43.26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0"/>
          <a:stretch/>
        </p:blipFill>
        <p:spPr>
          <a:xfrm>
            <a:off x="284163" y="1895464"/>
            <a:ext cx="8652917" cy="430931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 descr="CMS-Colo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sp>
        <p:nvSpPr>
          <p:cNvPr id="10" name="Frame 9"/>
          <p:cNvSpPr/>
          <p:nvPr/>
        </p:nvSpPr>
        <p:spPr>
          <a:xfrm>
            <a:off x="2513357" y="3757264"/>
            <a:ext cx="3452563" cy="727639"/>
          </a:xfrm>
          <a:prstGeom prst="frame">
            <a:avLst>
              <a:gd name="adj1" fmla="val 350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3956" y="3757264"/>
            <a:ext cx="29256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Used for </a:t>
            </a:r>
            <a:r>
              <a:rPr lang="en-US" b="1" dirty="0" err="1" smtClean="0">
                <a:solidFill>
                  <a:srgbClr val="FF0000"/>
                </a:solidFill>
              </a:rPr>
              <a:t>Masterclass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measurements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696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CMS Public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Update for IPPOG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 descr="Screen shot 2012-11-27 at 6.45.5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47" y="2067970"/>
            <a:ext cx="8116646" cy="4511168"/>
          </a:xfrm>
          <a:prstGeom prst="rect">
            <a:avLst/>
          </a:prstGeom>
        </p:spPr>
      </p:pic>
      <p:sp>
        <p:nvSpPr>
          <p:cNvPr id="10" name="Donut 9"/>
          <p:cNvSpPr/>
          <p:nvPr/>
        </p:nvSpPr>
        <p:spPr>
          <a:xfrm>
            <a:off x="313360" y="2525669"/>
            <a:ext cx="1707994" cy="1941709"/>
          </a:xfrm>
          <a:prstGeom prst="donut">
            <a:avLst>
              <a:gd name="adj" fmla="val 2549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22597" y="1698638"/>
            <a:ext cx="5401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http://cms.web.cern.ch/content/cms-data-</a:t>
            </a:r>
            <a:r>
              <a:rPr lang="en-US" dirty="0" smtClean="0">
                <a:hlinkClick r:id="rId4"/>
              </a:rPr>
              <a:t>public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" name="Picture 12" descr="CMS-Color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5158735">
            <a:off x="949819" y="3666831"/>
            <a:ext cx="923330" cy="266905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2400" dirty="0" smtClean="0">
                <a:solidFill>
                  <a:schemeClr val="accent5"/>
                </a:solidFill>
              </a:rPr>
              <a:t>Tutorial for CMS Collaboration</a:t>
            </a: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468255">
            <a:off x="244144" y="5446641"/>
            <a:ext cx="2235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Dave’s talk available in IPPOG database!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65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sz="4400" dirty="0" smtClean="0"/>
              <a:t>5. Graphical </a:t>
            </a:r>
            <a:r>
              <a:rPr lang="en" sz="4400" dirty="0"/>
              <a:t>uses of CMS public data </a:t>
            </a:r>
            <a:r>
              <a:rPr lang="en" sz="4400" dirty="0" smtClean="0"/>
              <a:t>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CMS-Colo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415562" y="1852173"/>
            <a:ext cx="6098059" cy="4008629"/>
          </a:xfrm>
          <a:prstGeom prst="rect">
            <a:avLst/>
          </a:prstGeom>
        </p:spPr>
      </p:pic>
      <p:sp>
        <p:nvSpPr>
          <p:cNvPr id="10" name="TextShape 3"/>
          <p:cNvSpPr txBox="1"/>
          <p:nvPr/>
        </p:nvSpPr>
        <p:spPr>
          <a:xfrm>
            <a:off x="1550019" y="5862967"/>
            <a:ext cx="6347221" cy="844543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" sz="2000" dirty="0"/>
              <a:t>Public data format read </a:t>
            </a:r>
            <a:r>
              <a:rPr lang="en" sz="2000" dirty="0" smtClean="0"/>
              <a:t>(</a:t>
            </a:r>
            <a:r>
              <a:rPr lang="en" sz="2000" dirty="0"/>
              <a:t>but not quite rendered, yet</a:t>
            </a:r>
            <a:r>
              <a:rPr lang="en" sz="2000" dirty="0" smtClean="0"/>
              <a:t>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" sz="2000" dirty="0" smtClean="0"/>
              <a:t>into Unity </a:t>
            </a:r>
            <a:r>
              <a:rPr lang="en" sz="2000" dirty="0"/>
              <a:t>game engine </a:t>
            </a:r>
            <a:r>
              <a:rPr lang="en" sz="2000" dirty="0" smtClean="0"/>
              <a:t>(</a:t>
            </a:r>
            <a:r>
              <a:rPr lang="en" sz="2000" dirty="0"/>
              <a:t>used to create CAMELIA)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204532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sz="4400" dirty="0" smtClean="0"/>
              <a:t>5. Graphical </a:t>
            </a:r>
            <a:r>
              <a:rPr lang="en" sz="4400" dirty="0"/>
              <a:t>uses of CMS public data </a:t>
            </a:r>
            <a:r>
              <a:rPr lang="en" sz="4400" dirty="0" smtClean="0"/>
              <a:t>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CMS-Colo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sp>
        <p:nvSpPr>
          <p:cNvPr id="10" name="TextShape 2"/>
          <p:cNvSpPr txBox="1"/>
          <p:nvPr/>
        </p:nvSpPr>
        <p:spPr>
          <a:xfrm>
            <a:off x="306568" y="1793387"/>
            <a:ext cx="8630512" cy="13716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" dirty="0"/>
              <a:t>Public data format read and rendered into </a:t>
            </a:r>
            <a:r>
              <a:rPr lang="en" dirty="0" smtClean="0"/>
              <a:t>SketchUp</a:t>
            </a:r>
            <a:r>
              <a:rPr lang="en-US" dirty="0"/>
              <a:t> (</a:t>
            </a:r>
            <a:r>
              <a:rPr lang="en-US" dirty="0">
                <a:hlinkClick r:id="rId3"/>
              </a:rPr>
              <a:t>http://www.sketchup.com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)</a:t>
            </a:r>
            <a:r>
              <a:rPr lang="en" dirty="0" smtClean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" dirty="0" smtClean="0"/>
              <a:t>detector </a:t>
            </a:r>
            <a:r>
              <a:rPr lang="en" dirty="0"/>
              <a:t>geometry and event </a:t>
            </a:r>
            <a:r>
              <a:rPr lang="en-US" dirty="0" smtClean="0"/>
              <a:t>z </a:t>
            </a:r>
            <a:r>
              <a:rPr lang="en" dirty="0" smtClean="0"/>
              <a:t>information</a:t>
            </a:r>
            <a:endParaRPr dirty="0"/>
          </a:p>
          <a:p>
            <a:pPr marL="285750" indent="-285750">
              <a:buSzPct val="45000"/>
              <a:buFont typeface="Wingdings" charset="2"/>
              <a:buChar char="§"/>
            </a:pPr>
            <a:r>
              <a:rPr lang="en" dirty="0" smtClean="0"/>
              <a:t>Export </a:t>
            </a:r>
            <a:r>
              <a:rPr lang="en" dirty="0"/>
              <a:t>to 3D </a:t>
            </a:r>
            <a:r>
              <a:rPr lang="en" dirty="0" smtClean="0"/>
              <a:t>models</a:t>
            </a:r>
            <a:endParaRPr lang="en-US" dirty="0"/>
          </a:p>
          <a:p>
            <a:pPr marL="285750" indent="-285750">
              <a:buSzPct val="45000"/>
              <a:buFont typeface="Wingdings" charset="2"/>
              <a:buChar char="§"/>
            </a:pPr>
            <a:r>
              <a:rPr lang="en" dirty="0" smtClean="0"/>
              <a:t>Export </a:t>
            </a:r>
            <a:r>
              <a:rPr lang="en" dirty="0"/>
              <a:t>to 2D images (including high </a:t>
            </a:r>
            <a:r>
              <a:rPr lang="en" dirty="0" smtClean="0"/>
              <a:t>re</a:t>
            </a:r>
            <a:r>
              <a:rPr lang="en-US" dirty="0" smtClean="0"/>
              <a:t>s</a:t>
            </a:r>
            <a:r>
              <a:rPr lang="en" dirty="0" smtClean="0"/>
              <a:t>)</a:t>
            </a:r>
            <a:endParaRPr lang="en-US" dirty="0"/>
          </a:p>
          <a:p>
            <a:pPr marL="285750" indent="-285750">
              <a:buSzPct val="45000"/>
              <a:buFont typeface="Wingdings" charset="2"/>
              <a:buChar char="§"/>
            </a:pPr>
            <a:r>
              <a:rPr lang="en" dirty="0" smtClean="0"/>
              <a:t>Animations</a:t>
            </a:r>
            <a:endParaRPr lang="en-US" dirty="0"/>
          </a:p>
          <a:p>
            <a:pPr marL="285750" indent="-285750">
              <a:buSzPct val="45000"/>
              <a:buFont typeface="Wingdings" charset="2"/>
              <a:buChar char="§"/>
            </a:pPr>
            <a:r>
              <a:rPr lang="en" dirty="0" smtClean="0"/>
              <a:t>Various </a:t>
            </a:r>
            <a:r>
              <a:rPr lang="en" dirty="0"/>
              <a:t>styles available </a:t>
            </a:r>
            <a:r>
              <a:rPr lang="en" i="1" dirty="0"/>
              <a:t>e.g.</a:t>
            </a:r>
            <a:endParaRPr dirty="0"/>
          </a:p>
        </p:txBody>
      </p:sp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251344" y="3506362"/>
            <a:ext cx="1914120" cy="11304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2132833" y="3479052"/>
            <a:ext cx="1971000" cy="117900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264572" y="4644397"/>
            <a:ext cx="1951200" cy="128700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7"/>
          <a:stretch>
            <a:fillRect/>
          </a:stretch>
        </p:blipFill>
        <p:spPr>
          <a:xfrm>
            <a:off x="2105523" y="4603432"/>
            <a:ext cx="1974600" cy="1299600"/>
          </a:xfrm>
          <a:prstGeom prst="rect">
            <a:avLst/>
          </a:prstGeom>
        </p:spPr>
      </p:pic>
      <p:sp>
        <p:nvSpPr>
          <p:cNvPr id="15" name="TextShape 4"/>
          <p:cNvSpPr txBox="1"/>
          <p:nvPr/>
        </p:nvSpPr>
        <p:spPr>
          <a:xfrm>
            <a:off x="4213069" y="5367317"/>
            <a:ext cx="6259447" cy="75565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285750" indent="-285750">
              <a:buSzPct val="45000"/>
              <a:buFont typeface="Arial"/>
              <a:buChar char="•"/>
            </a:pPr>
            <a:r>
              <a:rPr lang="en" dirty="0" smtClean="0"/>
              <a:t>Ongoing </a:t>
            </a:r>
            <a:r>
              <a:rPr lang="en" dirty="0"/>
              <a:t>collaboration with CERN media lab </a:t>
            </a:r>
            <a:r>
              <a:rPr lang="en" dirty="0" smtClean="0"/>
              <a:t>to</a:t>
            </a:r>
            <a:r>
              <a:rPr lang="en-US" dirty="0"/>
              <a:t> </a:t>
            </a:r>
            <a:br>
              <a:rPr lang="en-US" dirty="0"/>
            </a:br>
            <a:r>
              <a:rPr lang="en" dirty="0" smtClean="0"/>
              <a:t>allow </a:t>
            </a:r>
            <a:r>
              <a:rPr lang="en" dirty="0"/>
              <a:t>for CMS </a:t>
            </a:r>
            <a:r>
              <a:rPr lang="en-US" dirty="0"/>
              <a:t> </a:t>
            </a:r>
            <a:r>
              <a:rPr lang="en" dirty="0" smtClean="0"/>
              <a:t>events </a:t>
            </a:r>
            <a:r>
              <a:rPr lang="en-US" dirty="0"/>
              <a:t> </a:t>
            </a:r>
            <a:r>
              <a:rPr lang="en" dirty="0" smtClean="0"/>
              <a:t>in </a:t>
            </a:r>
            <a:r>
              <a:rPr lang="en" dirty="0"/>
              <a:t>CAMELIA  </a:t>
            </a:r>
            <a:r>
              <a:rPr lang="en" dirty="0" smtClean="0"/>
              <a:t>(</a:t>
            </a:r>
            <a:r>
              <a:rPr lang="en" dirty="0"/>
              <a:t>and/or </a:t>
            </a:r>
            <a:r>
              <a:rPr lang="en-US" dirty="0"/>
              <a:t/>
            </a:r>
            <a:br>
              <a:rPr lang="en-US" dirty="0"/>
            </a:br>
            <a:r>
              <a:rPr lang="en" dirty="0" smtClean="0"/>
              <a:t>CAMELIA-like applications</a:t>
            </a:r>
            <a:r>
              <a:rPr lang="en-US" dirty="0" smtClean="0"/>
              <a:t>)</a:t>
            </a:r>
          </a:p>
          <a:p>
            <a:pPr marL="285750" indent="-285750">
              <a:buSzPct val="45000"/>
              <a:buFont typeface="Arial"/>
              <a:buChar char="•"/>
            </a:pPr>
            <a:r>
              <a:rPr lang="en" dirty="0" smtClean="0"/>
              <a:t>Future </a:t>
            </a:r>
            <a:r>
              <a:rPr lang="en" dirty="0"/>
              <a:t>applications: games, animations, etc.</a:t>
            </a:r>
            <a:endParaRPr dirty="0"/>
          </a:p>
        </p:txBody>
      </p:sp>
      <p:pic>
        <p:nvPicPr>
          <p:cNvPr id="17" name="Picture 16"/>
          <p:cNvPicPr/>
          <p:nvPr/>
        </p:nvPicPr>
        <p:blipFill>
          <a:blip r:embed="rId8"/>
          <a:stretch>
            <a:fillRect/>
          </a:stretch>
        </p:blipFill>
        <p:spPr>
          <a:xfrm>
            <a:off x="4519938" y="2293954"/>
            <a:ext cx="4624061" cy="29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650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. CMS Google Earth videos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CMS-Colo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pic>
        <p:nvPicPr>
          <p:cNvPr id="16" name="Content Placeholder 15" descr="Screen shot 2012-11-27 at 7.38.23 A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" b="-95"/>
          <a:stretch/>
        </p:blipFill>
        <p:spPr>
          <a:xfrm>
            <a:off x="1766905" y="1766510"/>
            <a:ext cx="7076747" cy="4817754"/>
          </a:xfrm>
        </p:spPr>
      </p:pic>
      <p:pic>
        <p:nvPicPr>
          <p:cNvPr id="17" name="Picture 16" descr="Screen shot 2012-11-27 at 7.38.1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862" y="1795708"/>
            <a:ext cx="1447800" cy="6477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20190477">
            <a:off x="151526" y="3326472"/>
            <a:ext cx="211646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528A02"/>
                </a:solidFill>
              </a:rPr>
              <a:t>For websites, exhibitions, etc.</a:t>
            </a:r>
            <a:endParaRPr lang="en-US" sz="2400" dirty="0">
              <a:solidFill>
                <a:srgbClr val="528A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953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. </a:t>
            </a:r>
            <a:r>
              <a:rPr lang="en-US" dirty="0" smtClean="0"/>
              <a:t>CMS Google Earth videos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 descr="CMS-Colo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pic>
        <p:nvPicPr>
          <p:cNvPr id="8" name="Content Placeholder 7" descr="Screen shot 2012-11-27 at 7.29.45 AM.pn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1" b="-40"/>
          <a:stretch/>
        </p:blipFill>
        <p:spPr>
          <a:xfrm>
            <a:off x="1752289" y="1737312"/>
            <a:ext cx="7076747" cy="4817754"/>
          </a:xfrm>
        </p:spPr>
      </p:pic>
      <p:pic>
        <p:nvPicPr>
          <p:cNvPr id="9" name="Picture 8" descr="Screen shot 2012-11-27 at 7.38.11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656" y="1795708"/>
            <a:ext cx="1447800" cy="6477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0190477">
            <a:off x="151526" y="3326472"/>
            <a:ext cx="211646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528A02"/>
                </a:solidFill>
              </a:rPr>
              <a:t>For websites, exhibitions, etc.</a:t>
            </a:r>
            <a:endParaRPr lang="en-US" sz="2400" dirty="0">
              <a:solidFill>
                <a:srgbClr val="528A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149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3321" y="3483041"/>
            <a:ext cx="7076747" cy="578510"/>
          </a:xfrm>
        </p:spPr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CMS-Colo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pic>
        <p:nvPicPr>
          <p:cNvPr id="9" name="Picture 8" descr="IMG_242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318" y="2090309"/>
            <a:ext cx="3461141" cy="416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18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E&amp;O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CMS </a:t>
            </a:r>
            <a:r>
              <a:rPr lang="en-US" dirty="0" smtClean="0"/>
              <a:t>Visits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ZOOOM: CMS </a:t>
            </a:r>
            <a:r>
              <a:rPr lang="en-US" dirty="0" err="1" smtClean="0"/>
              <a:t>visualised</a:t>
            </a:r>
            <a:r>
              <a:rPr lang="en-US" dirty="0" smtClean="0"/>
              <a:t> in 3D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Youngsters </a:t>
            </a:r>
            <a:r>
              <a:rPr lang="en-US" dirty="0"/>
              <a:t>@</a:t>
            </a:r>
            <a:r>
              <a:rPr lang="en-US" dirty="0" smtClean="0"/>
              <a:t>CMS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CMS Public </a:t>
            </a:r>
            <a:r>
              <a:rPr lang="en-US" dirty="0" smtClean="0"/>
              <a:t>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Graphical uses of CMS public data </a:t>
            </a:r>
            <a:r>
              <a:rPr lang="en-US" dirty="0" smtClean="0"/>
              <a:t>format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CMS Google Earth videos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CMS-Colo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609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Visits to CMS - </a:t>
            </a:r>
            <a:r>
              <a:rPr lang="en-US" dirty="0"/>
              <a:t>Number of </a:t>
            </a:r>
            <a:r>
              <a:rPr lang="en-US" dirty="0" smtClean="0"/>
              <a:t>visits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46" y="2463297"/>
            <a:ext cx="8418604" cy="2653110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US" sz="3600" b="1" u="sng" dirty="0" smtClean="0">
                <a:solidFill>
                  <a:schemeClr val="tx1"/>
                </a:solidFill>
              </a:rPr>
              <a:t>Increase</a:t>
            </a:r>
            <a:r>
              <a:rPr lang="en-US" sz="3600" dirty="0" smtClean="0"/>
              <a:t> in visits to CMS, P5</a:t>
            </a:r>
          </a:p>
          <a:p>
            <a:pPr marL="457200" lvl="1" indent="0">
              <a:buNone/>
            </a:pPr>
            <a:r>
              <a:rPr lang="en-US" sz="3600" b="1" dirty="0" smtClean="0"/>
              <a:t>	</a:t>
            </a:r>
          </a:p>
          <a:p>
            <a:pPr marL="457200" lvl="1" indent="0">
              <a:buNone/>
            </a:pPr>
            <a:r>
              <a:rPr lang="en-US" sz="3600" b="1" dirty="0">
                <a:solidFill>
                  <a:srgbClr val="990000"/>
                </a:solidFill>
              </a:rPr>
              <a:t>	</a:t>
            </a:r>
            <a:r>
              <a:rPr lang="en-US" sz="3600" dirty="0" smtClean="0">
                <a:solidFill>
                  <a:srgbClr val="990000"/>
                </a:solidFill>
              </a:rPr>
              <a:t>2011: 3 000</a:t>
            </a:r>
            <a:br>
              <a:rPr lang="en-US" sz="3600" dirty="0" smtClean="0">
                <a:solidFill>
                  <a:srgbClr val="990000"/>
                </a:solidFill>
              </a:rPr>
            </a:br>
            <a:r>
              <a:rPr lang="en-US" sz="3600" dirty="0" smtClean="0">
                <a:solidFill>
                  <a:srgbClr val="990000"/>
                </a:solidFill>
              </a:rPr>
              <a:t>	2012: 10 384</a:t>
            </a:r>
            <a:br>
              <a:rPr lang="en-US" sz="3600" dirty="0" smtClean="0">
                <a:solidFill>
                  <a:srgbClr val="990000"/>
                </a:solidFill>
              </a:rPr>
            </a:br>
            <a:r>
              <a:rPr lang="en-US" sz="3600" dirty="0" smtClean="0">
                <a:solidFill>
                  <a:srgbClr val="990000"/>
                </a:solidFill>
              </a:rPr>
              <a:t>	2013 </a:t>
            </a:r>
            <a:r>
              <a:rPr lang="en-US" sz="3600" dirty="0">
                <a:solidFill>
                  <a:srgbClr val="990000"/>
                </a:solidFill>
              </a:rPr>
              <a:t>: </a:t>
            </a:r>
            <a:r>
              <a:rPr lang="en-US" sz="3600" dirty="0" smtClean="0">
                <a:solidFill>
                  <a:srgbClr val="990000"/>
                </a:solidFill>
              </a:rPr>
              <a:t>~15-</a:t>
            </a:r>
            <a:r>
              <a:rPr lang="en-US" sz="3600" dirty="0">
                <a:solidFill>
                  <a:srgbClr val="990000"/>
                </a:solidFill>
              </a:rPr>
              <a:t>20 </a:t>
            </a:r>
            <a:r>
              <a:rPr lang="en-US" sz="3600" dirty="0" smtClean="0">
                <a:solidFill>
                  <a:srgbClr val="990000"/>
                </a:solidFill>
              </a:rPr>
              <a:t>000 (estimation)</a:t>
            </a:r>
            <a:endParaRPr lang="en-US" sz="3600" dirty="0">
              <a:solidFill>
                <a:srgbClr val="990000"/>
              </a:solidFill>
            </a:endParaRPr>
          </a:p>
          <a:p>
            <a:pPr lvl="2">
              <a:buFont typeface="Wingdings" charset="2"/>
              <a:buChar char="u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CMS-Colo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978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Visits </a:t>
            </a:r>
            <a:r>
              <a:rPr lang="en-US" dirty="0"/>
              <a:t>to </a:t>
            </a:r>
            <a:r>
              <a:rPr lang="en-US" dirty="0" smtClean="0"/>
              <a:t>CMS - </a:t>
            </a:r>
            <a:r>
              <a:rPr lang="en-US" dirty="0"/>
              <a:t>New </a:t>
            </a:r>
            <a:r>
              <a:rPr lang="en-US" dirty="0" smtClean="0"/>
              <a:t>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13433" y="2737866"/>
            <a:ext cx="2165205" cy="18463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b="1" dirty="0" smtClean="0"/>
              <a:t>CMS real </a:t>
            </a:r>
          </a:p>
          <a:p>
            <a:pPr marL="457200" lvl="1" indent="0">
              <a:buNone/>
            </a:pPr>
            <a:r>
              <a:rPr lang="en-US" b="1" dirty="0" smtClean="0"/>
              <a:t>size poster</a:t>
            </a:r>
            <a:r>
              <a:rPr lang="en-US" dirty="0" smtClean="0"/>
              <a:t> (surface hall)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 descr="CMScollaboration_20120627_0139b_thum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586" y="1766512"/>
            <a:ext cx="7202420" cy="45683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4154" y="2146090"/>
            <a:ext cx="978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CMS-Colo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771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Visits </a:t>
            </a:r>
            <a:r>
              <a:rPr lang="en-US" dirty="0"/>
              <a:t>to </a:t>
            </a:r>
            <a:r>
              <a:rPr lang="en-US" dirty="0" smtClean="0"/>
              <a:t>CMS - </a:t>
            </a:r>
            <a:r>
              <a:rPr lang="en-US" dirty="0"/>
              <a:t>New </a:t>
            </a:r>
            <a:r>
              <a:rPr lang="en-US" dirty="0" smtClean="0"/>
              <a:t>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8356" y="1666427"/>
            <a:ext cx="6204280" cy="46506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b="1" dirty="0" smtClean="0"/>
              <a:t>LHC animated poster</a:t>
            </a:r>
            <a:r>
              <a:rPr lang="en-US" dirty="0" smtClean="0"/>
              <a:t> (surface hall)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8" descr="LHCPoster_all_thum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2131494"/>
            <a:ext cx="8574087" cy="4408971"/>
          </a:xfrm>
          <a:prstGeom prst="rect">
            <a:avLst/>
          </a:prstGeom>
        </p:spPr>
      </p:pic>
      <p:pic>
        <p:nvPicPr>
          <p:cNvPr id="10" name="Picture 9" descr="CMS-Colo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86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Visits </a:t>
            </a:r>
            <a:r>
              <a:rPr lang="en-US" dirty="0"/>
              <a:t>to </a:t>
            </a:r>
            <a:r>
              <a:rPr lang="en-US" dirty="0" smtClean="0"/>
              <a:t>CMS – New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5983" y="2210470"/>
            <a:ext cx="3197025" cy="143023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b="1" dirty="0" smtClean="0"/>
              <a:t>1</a:t>
            </a:r>
            <a:r>
              <a:rPr lang="en-US" b="1" dirty="0"/>
              <a:t>:20 CMS </a:t>
            </a:r>
            <a:r>
              <a:rPr lang="en-US" b="1" dirty="0" smtClean="0"/>
              <a:t>model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Cost: 20 500 </a:t>
            </a:r>
            <a:r>
              <a:rPr lang="en-US" dirty="0" err="1" smtClean="0"/>
              <a:t>chf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 descr="CMS-Colo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5158735">
            <a:off x="1270572" y="3156987"/>
            <a:ext cx="553998" cy="266905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2400" dirty="0" smtClean="0">
                <a:solidFill>
                  <a:schemeClr val="accent5"/>
                </a:solidFill>
              </a:rPr>
              <a:t>Arrived this week!</a:t>
            </a:r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10" name="Picture 9" descr="CMSModel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459" y="1734126"/>
            <a:ext cx="6164365" cy="40328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11339" y="5704868"/>
            <a:ext cx="7325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err="1" smtClean="0"/>
              <a:t>Provider:</a:t>
            </a:r>
            <a:r>
              <a:rPr lang="en-US" dirty="0" err="1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://www.architectes.org/portfolios/maurice-frey-et-valerie-gobyn-architectes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716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ZOOOM</a:t>
            </a:r>
            <a:r>
              <a:rPr lang="en-US" dirty="0"/>
              <a:t>: CMS </a:t>
            </a:r>
            <a:r>
              <a:rPr lang="en-US" dirty="0" err="1"/>
              <a:t>visualised</a:t>
            </a:r>
            <a:r>
              <a:rPr lang="en-US" dirty="0"/>
              <a:t> in </a:t>
            </a:r>
            <a:r>
              <a:rPr lang="en-US" dirty="0" smtClean="0"/>
              <a:t>3D</a:t>
            </a:r>
            <a:endParaRPr lang="en-US" sz="27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6009" y="2108500"/>
            <a:ext cx="3552241" cy="401766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/>
              <a:t>A </a:t>
            </a:r>
            <a:r>
              <a:rPr lang="en-US" b="1" dirty="0"/>
              <a:t>series of ten </a:t>
            </a:r>
            <a:r>
              <a:rPr lang="en-US" b="1" dirty="0" smtClean="0"/>
              <a:t>CMS detector zooming</a:t>
            </a:r>
            <a:r>
              <a:rPr lang="en-US" b="1" dirty="0"/>
              <a:t>-in </a:t>
            </a:r>
            <a:r>
              <a:rPr lang="en-US" b="1" dirty="0" err="1"/>
              <a:t>SketchUp</a:t>
            </a:r>
            <a:r>
              <a:rPr lang="en-US" b="1" dirty="0"/>
              <a:t> </a:t>
            </a:r>
            <a:r>
              <a:rPr lang="en-US" b="1" dirty="0" smtClean="0"/>
              <a:t>drawings. </a:t>
            </a:r>
            <a:br>
              <a:rPr lang="en-US" b="1" dirty="0" smtClean="0"/>
            </a:b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To be used for:</a:t>
            </a:r>
          </a:p>
          <a:p>
            <a:pPr>
              <a:buFont typeface="Wingdings" charset="2"/>
              <a:buChar char="u"/>
            </a:pPr>
            <a:r>
              <a:rPr lang="en-US" dirty="0" smtClean="0"/>
              <a:t>Posters (exhibited @P5)</a:t>
            </a:r>
          </a:p>
          <a:p>
            <a:pPr>
              <a:buFont typeface="Wingdings" charset="2"/>
              <a:buChar char="u"/>
            </a:pPr>
            <a:r>
              <a:rPr lang="en-US" dirty="0"/>
              <a:t>F</a:t>
            </a:r>
            <a:r>
              <a:rPr lang="en-US" dirty="0" smtClean="0"/>
              <a:t>ormal documentation (papers, Technical Design Reports, etc.)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sketchupcms_20120516_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724826"/>
            <a:ext cx="5021846" cy="306584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87706" y="4683923"/>
            <a:ext cx="5018303" cy="15480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US" sz="20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/>
              <a:t>News </a:t>
            </a:r>
            <a:r>
              <a:rPr lang="en-US" sz="2000" dirty="0" smtClean="0"/>
              <a:t>article: </a:t>
            </a:r>
            <a:r>
              <a:rPr lang="en-US" sz="2000" dirty="0" smtClean="0">
                <a:hlinkClick r:id="rId3"/>
              </a:rPr>
              <a:t>http://cms.web.cern.ch/news/zooom-cms-visualised-3d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9" name="Picture 8" descr="CMS-Color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9633" y="4293083"/>
            <a:ext cx="182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7F7F7F"/>
                </a:solidFill>
              </a:rPr>
              <a:t>By Tai </a:t>
            </a:r>
            <a:r>
              <a:rPr lang="en-US" i="1" dirty="0">
                <a:solidFill>
                  <a:srgbClr val="7F7F7F"/>
                </a:solidFill>
              </a:rPr>
              <a:t>Sakuma</a:t>
            </a:r>
          </a:p>
        </p:txBody>
      </p:sp>
    </p:spTree>
    <p:extLst>
      <p:ext uri="{BB962C8B-B14F-4D97-AF65-F5344CB8AC3E}">
        <p14:creationId xmlns:p14="http://schemas.microsoft.com/office/powerpoint/2010/main" val="1745313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3. From CMS News: youngsters @CMS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12507"/>
            <a:ext cx="8574087" cy="22427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 articles:</a:t>
            </a:r>
          </a:p>
          <a:p>
            <a:pPr>
              <a:buFont typeface="Wingdings" charset="2"/>
              <a:buChar char="u"/>
            </a:pPr>
            <a:r>
              <a:rPr lang="en-US" dirty="0" smtClean="0"/>
              <a:t>An </a:t>
            </a:r>
            <a:r>
              <a:rPr lang="en-US" dirty="0"/>
              <a:t>inspiring summer: from the diary of a </a:t>
            </a:r>
            <a:r>
              <a:rPr lang="en-US" dirty="0" smtClean="0"/>
              <a:t>CERN </a:t>
            </a:r>
            <a:r>
              <a:rPr lang="en-US" dirty="0" err="1" smtClean="0"/>
              <a:t>intern</a:t>
            </a:r>
            <a:r>
              <a:rPr lang="en-US" sz="2000" dirty="0" err="1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://cms.web.cern.ch/news/inspiring-summer-diary-cern-</a:t>
            </a:r>
            <a:r>
              <a:rPr lang="en-US" sz="2000" dirty="0" smtClean="0">
                <a:hlinkClick r:id="rId2"/>
              </a:rPr>
              <a:t>intern</a:t>
            </a:r>
            <a:r>
              <a:rPr lang="en-US" sz="2000" dirty="0" smtClean="0"/>
              <a:t>  </a:t>
            </a:r>
          </a:p>
          <a:p>
            <a:pPr>
              <a:buFont typeface="Wingdings" charset="2"/>
              <a:buChar char="u"/>
            </a:pPr>
            <a:r>
              <a:rPr lang="en-US" dirty="0" smtClean="0"/>
              <a:t>A </a:t>
            </a:r>
            <a:r>
              <a:rPr lang="en-US" dirty="0"/>
              <a:t>memorable week with </a:t>
            </a:r>
            <a:r>
              <a:rPr lang="en-US" dirty="0" err="1" smtClean="0"/>
              <a:t>CMS</a:t>
            </a:r>
            <a:r>
              <a:rPr lang="en-US" sz="1800" dirty="0" err="1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://cms.web.cern.ch/news/memorable-week-</a:t>
            </a:r>
            <a:r>
              <a:rPr lang="en-US" sz="1800" dirty="0" smtClean="0">
                <a:hlinkClick r:id="rId3"/>
              </a:rPr>
              <a:t>cms</a:t>
            </a:r>
            <a:r>
              <a:rPr lang="en-US" sz="1800" dirty="0" smtClean="0"/>
              <a:t> </a:t>
            </a:r>
            <a:br>
              <a:rPr lang="en-US" sz="1800" dirty="0" smtClean="0"/>
            </a:br>
            <a:r>
              <a:rPr lang="en-US" dirty="0" smtClean="0"/>
              <a:t>Video on CMS YouTube: </a:t>
            </a:r>
            <a:r>
              <a:rPr lang="en-US" sz="2000" dirty="0">
                <a:hlinkClick r:id="rId4"/>
              </a:rPr>
              <a:t>http://cern.ch/go/</a:t>
            </a:r>
            <a:r>
              <a:rPr lang="en-US" sz="2000" dirty="0" smtClean="0">
                <a:hlinkClick r:id="rId4"/>
              </a:rPr>
              <a:t>6NWg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Screen shot 2012-11-26 at 3.56.2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08" y="4120528"/>
            <a:ext cx="4327525" cy="23941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12305" y="4627960"/>
            <a:ext cx="2945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Triggered interest from young people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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emails asking how they could come for a short internship to CERN.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Picture 13" descr="CMS-Color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348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CMS Public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 for IPPOG 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Screen shot 2012-11-27 at 6.47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04" y="2067970"/>
            <a:ext cx="7150252" cy="44420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69985" y="1698638"/>
            <a:ext cx="5401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http://cms.web.cern.ch/content/cms-public-</a:t>
            </a:r>
            <a:r>
              <a:rPr lang="en-US" dirty="0" smtClean="0">
                <a:hlinkClick r:id="rId3"/>
              </a:rPr>
              <a:t>data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" name="Picture 10" descr="CMS-Color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68" y="630382"/>
            <a:ext cx="963486" cy="9518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5158735">
            <a:off x="1280782" y="4336787"/>
            <a:ext cx="923330" cy="266905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2400" dirty="0" smtClean="0">
                <a:solidFill>
                  <a:schemeClr val="accent5"/>
                </a:solidFill>
              </a:rPr>
              <a:t>Tutorial for CMS Collaboration</a:t>
            </a: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5158735">
            <a:off x="875318" y="2501265"/>
            <a:ext cx="1292661" cy="266905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Higgs </a:t>
            </a:r>
            <a:r>
              <a:rPr lang="en-US" sz="2400" dirty="0">
                <a:solidFill>
                  <a:schemeClr val="accent1"/>
                </a:solidFill>
              </a:rPr>
              <a:t>candidate </a:t>
            </a:r>
            <a:r>
              <a:rPr lang="en-US" sz="2400" dirty="0" smtClean="0">
                <a:solidFill>
                  <a:schemeClr val="accent1"/>
                </a:solidFill>
              </a:rPr>
              <a:t>data available soon! </a:t>
            </a:r>
            <a:r>
              <a:rPr lang="en-US" sz="2400" smtClean="0">
                <a:solidFill>
                  <a:schemeClr val="accent1"/>
                </a:solidFill>
              </a:rPr>
              <a:t>Watch </a:t>
            </a:r>
            <a:r>
              <a:rPr lang="en-US" sz="2400" dirty="0" smtClean="0">
                <a:solidFill>
                  <a:schemeClr val="accent1"/>
                </a:solidFill>
              </a:rPr>
              <a:t>this space… </a:t>
            </a:r>
            <a:endParaRPr lang="en-US" sz="2400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526588" y="2067975"/>
            <a:ext cx="3188794" cy="16892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096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3324</TotalTime>
  <Words>569</Words>
  <Application>Microsoft Macintosh PowerPoint</Application>
  <PresentationFormat>On-screen Show (4:3)</PresentationFormat>
  <Paragraphs>111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Spectrum</vt:lpstr>
      <vt:lpstr>CMS E&amp;O Activities</vt:lpstr>
      <vt:lpstr>CMS E&amp;O Activities</vt:lpstr>
      <vt:lpstr>1. Visits to CMS - Number of visits</vt:lpstr>
      <vt:lpstr>1. Visits to CMS - New objects</vt:lpstr>
      <vt:lpstr>1. Visits to CMS - New objects</vt:lpstr>
      <vt:lpstr>1. Visits to CMS – New objects</vt:lpstr>
      <vt:lpstr>2. ZOOOM: CMS visualised in 3D</vt:lpstr>
      <vt:lpstr>3. From CMS News: youngsters @CMS</vt:lpstr>
      <vt:lpstr>4. CMS Public Data</vt:lpstr>
      <vt:lpstr>4. CMS Public Data</vt:lpstr>
      <vt:lpstr>4. CMS Public Data</vt:lpstr>
      <vt:lpstr>5. Graphical uses of CMS public data format</vt:lpstr>
      <vt:lpstr>5. Graphical uses of CMS public data format</vt:lpstr>
      <vt:lpstr>6. CMS Google Earth videos</vt:lpstr>
      <vt:lpstr>6. CMS Google Earth videos</vt:lpstr>
      <vt:lpstr>Thank you!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E&amp;O Activities</dc:title>
  <dc:creator>Marzena Lapka</dc:creator>
  <cp:lastModifiedBy>Marzena Lapka</cp:lastModifiedBy>
  <cp:revision>58</cp:revision>
  <dcterms:created xsi:type="dcterms:W3CDTF">2012-11-26T13:16:30Z</dcterms:created>
  <dcterms:modified xsi:type="dcterms:W3CDTF">2012-11-30T23:02:44Z</dcterms:modified>
</cp:coreProperties>
</file>