
<file path=[Content_Types].xml><?xml version="1.0" encoding="utf-8"?>
<Types xmlns="http://schemas.openxmlformats.org/package/2006/content-types">
  <Default Extension="xml" ContentType="application/xml"/>
  <Default Extension="mp4" ContentType="video/unknown"/>
  <Default Extension="bin" ContentType="application/vnd.openxmlformats-officedocument.presentationml.printerSettings"/>
  <Default Extension="png" ContentType="image/png"/>
  <Default Extension="jpe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2" r:id="rId6"/>
    <p:sldId id="263" r:id="rId7"/>
    <p:sldId id="264" r:id="rId8"/>
    <p:sldId id="265" r:id="rId9"/>
    <p:sldId id="260" r:id="rId10"/>
    <p:sldId id="266" r:id="rId11"/>
    <p:sldId id="267" r:id="rId12"/>
    <p:sldId id="268" r:id="rId13"/>
    <p:sldId id="272" r:id="rId14"/>
    <p:sldId id="269" r:id="rId15"/>
    <p:sldId id="270" r:id="rId16"/>
    <p:sldId id="261" r:id="rId17"/>
    <p:sldId id="271"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0" d="100"/>
          <a:sy n="70" d="100"/>
        </p:scale>
        <p:origin x="-2104" y="-8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de-CH"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de-CH" smtClean="0"/>
              <a:t>Click to edit Master subtitle style</a:t>
            </a:r>
            <a:endParaRPr kumimoji="0" lang="en-US"/>
          </a:p>
        </p:txBody>
      </p:sp>
      <p:sp>
        <p:nvSpPr>
          <p:cNvPr id="30" name="Date Placeholder 29"/>
          <p:cNvSpPr>
            <a:spLocks noGrp="1"/>
          </p:cNvSpPr>
          <p:nvPr>
            <p:ph type="dt" sz="half" idx="10"/>
          </p:nvPr>
        </p:nvSpPr>
        <p:spPr/>
        <p:txBody>
          <a:bodyPr/>
          <a:lstStyle/>
          <a:p>
            <a:pPr eaLnBrk="1" latinLnBrk="0" hangingPunct="1"/>
            <a:fld id="{E637BB6B-EE1B-48FB-8575-0D55C373DE88}" type="datetimeFigureOut">
              <a:rPr lang="en-US" smtClean="0"/>
              <a:pPr eaLnBrk="1" latinLnBrk="0" hangingPunct="1"/>
              <a:t>30/11/12</a:t>
            </a:fld>
            <a:endParaRPr lang="en-US"/>
          </a:p>
        </p:txBody>
      </p:sp>
      <p:sp>
        <p:nvSpPr>
          <p:cNvPr id="19" name="Footer Placeholder 18"/>
          <p:cNvSpPr>
            <a:spLocks noGrp="1"/>
          </p:cNvSpPr>
          <p:nvPr>
            <p:ph type="ftr" sz="quarter" idx="11"/>
          </p:nvPr>
        </p:nvSpPr>
        <p:spPr/>
        <p:txBody>
          <a:bodyPr/>
          <a:lstStyle/>
          <a:p>
            <a:endParaRPr kumimoji="0" lang="en-US"/>
          </a:p>
        </p:txBody>
      </p:sp>
      <p:sp>
        <p:nvSpPr>
          <p:cNvPr id="27" name="Slide Number Placeholder 26"/>
          <p:cNvSpPr>
            <a:spLocks noGrp="1"/>
          </p:cNvSpPr>
          <p:nvPr>
            <p:ph type="sldNum" sz="quarter" idx="12"/>
          </p:nvPr>
        </p:nvSpPr>
        <p:spPr/>
        <p:txBody>
          <a:bodyPr/>
          <a:lstStyle/>
          <a:p>
            <a:fld id="{2AA957AF-53C0-420B-9C2D-77DB1416566C}" type="slidenum">
              <a:rPr kumimoji="0" lang="en-US" smtClean="0"/>
              <a:pPr eaLnBrk="1" latinLnBrk="0" hangingPunct="1"/>
              <a:t>‹#›</a:t>
            </a:fld>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de-CH"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de-CH" smtClean="0"/>
              <a:t>Click to edit Master text styles</a:t>
            </a:r>
          </a:p>
          <a:p>
            <a:pPr lvl="1" eaLnBrk="1" latinLnBrk="0" hangingPunct="1"/>
            <a:r>
              <a:rPr lang="de-CH" smtClean="0"/>
              <a:t>Second level</a:t>
            </a:r>
          </a:p>
          <a:p>
            <a:pPr lvl="2" eaLnBrk="1" latinLnBrk="0" hangingPunct="1"/>
            <a:r>
              <a:rPr lang="de-CH" smtClean="0"/>
              <a:t>Third level</a:t>
            </a:r>
          </a:p>
          <a:p>
            <a:pPr lvl="3" eaLnBrk="1" latinLnBrk="0" hangingPunct="1"/>
            <a:r>
              <a:rPr lang="de-CH" smtClean="0"/>
              <a:t>Fourth level</a:t>
            </a:r>
          </a:p>
          <a:p>
            <a:pPr lvl="4" eaLnBrk="1" latinLnBrk="0" hangingPunct="1"/>
            <a:r>
              <a:rPr lang="de-CH" smtClean="0"/>
              <a:t>Fifth level</a:t>
            </a:r>
            <a:endParaRPr kumimoji="0" lang="en-US"/>
          </a:p>
        </p:txBody>
      </p:sp>
      <p:sp>
        <p:nvSpPr>
          <p:cNvPr id="4" name="Date Placeholder 3"/>
          <p:cNvSpPr>
            <a:spLocks noGrp="1"/>
          </p:cNvSpPr>
          <p:nvPr>
            <p:ph type="dt" sz="half" idx="10"/>
          </p:nvPr>
        </p:nvSpPr>
        <p:spPr/>
        <p:txBody>
          <a:bodyPr/>
          <a:lstStyle/>
          <a:p>
            <a:pPr eaLnBrk="1" latinLnBrk="0" hangingPunct="1"/>
            <a:fld id="{E637BB6B-EE1B-48FB-8575-0D55C373DE88}" type="datetimeFigureOut">
              <a:rPr lang="en-US" smtClean="0"/>
              <a:pPr eaLnBrk="1" latinLnBrk="0" hangingPunct="1"/>
              <a:t>30/11/12</a:t>
            </a:fld>
            <a:endParaRPr lang="en-US" dirty="0"/>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2AA957AF-53C0-420B-9C2D-77DB1416566C}" type="slidenum">
              <a:rPr kumimoji="0" lang="en-US" smtClean="0"/>
              <a:pPr eaLnBrk="1" latinLnBrk="0" hangingPunct="1"/>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de-CH"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de-CH" smtClean="0"/>
              <a:t>Click to edit Master text styles</a:t>
            </a:r>
          </a:p>
          <a:p>
            <a:pPr lvl="1" eaLnBrk="1" latinLnBrk="0" hangingPunct="1"/>
            <a:r>
              <a:rPr lang="de-CH" smtClean="0"/>
              <a:t>Second level</a:t>
            </a:r>
          </a:p>
          <a:p>
            <a:pPr lvl="2" eaLnBrk="1" latinLnBrk="0" hangingPunct="1"/>
            <a:r>
              <a:rPr lang="de-CH" smtClean="0"/>
              <a:t>Third level</a:t>
            </a:r>
          </a:p>
          <a:p>
            <a:pPr lvl="3" eaLnBrk="1" latinLnBrk="0" hangingPunct="1"/>
            <a:r>
              <a:rPr lang="de-CH" smtClean="0"/>
              <a:t>Fourth level</a:t>
            </a:r>
          </a:p>
          <a:p>
            <a:pPr lvl="4" eaLnBrk="1" latinLnBrk="0" hangingPunct="1"/>
            <a:r>
              <a:rPr lang="de-CH" smtClean="0"/>
              <a:t>Fifth level</a:t>
            </a:r>
            <a:endParaRPr kumimoji="0" lang="en-US"/>
          </a:p>
        </p:txBody>
      </p:sp>
      <p:sp>
        <p:nvSpPr>
          <p:cNvPr id="4" name="Date Placeholder 3"/>
          <p:cNvSpPr>
            <a:spLocks noGrp="1"/>
          </p:cNvSpPr>
          <p:nvPr>
            <p:ph type="dt" sz="half" idx="10"/>
          </p:nvPr>
        </p:nvSpPr>
        <p:spPr/>
        <p:txBody>
          <a:bodyPr/>
          <a:lstStyle/>
          <a:p>
            <a:pPr eaLnBrk="1" latinLnBrk="0" hangingPunct="1"/>
            <a:fld id="{E637BB6B-EE1B-48FB-8575-0D55C373DE88}" type="datetimeFigureOut">
              <a:rPr lang="en-US" smtClean="0"/>
              <a:pPr eaLnBrk="1" latinLnBrk="0" hangingPunct="1"/>
              <a:t>30/11/12</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2AA957AF-53C0-420B-9C2D-77DB1416566C}" type="slidenum">
              <a:rPr kumimoji="0" lang="en-US" smtClean="0"/>
              <a:pPr eaLnBrk="1" latinLnBrk="0" hangingPunct="1"/>
              <a:t>‹#›</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de-CH"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de-CH" smtClean="0"/>
              <a:t>Click to edit Master text styles</a:t>
            </a:r>
          </a:p>
          <a:p>
            <a:pPr lvl="1" eaLnBrk="1" latinLnBrk="0" hangingPunct="1"/>
            <a:r>
              <a:rPr lang="de-CH" smtClean="0"/>
              <a:t>Second level</a:t>
            </a:r>
          </a:p>
          <a:p>
            <a:pPr lvl="2" eaLnBrk="1" latinLnBrk="0" hangingPunct="1"/>
            <a:r>
              <a:rPr lang="de-CH" smtClean="0"/>
              <a:t>Third level</a:t>
            </a:r>
          </a:p>
          <a:p>
            <a:pPr lvl="3" eaLnBrk="1" latinLnBrk="0" hangingPunct="1"/>
            <a:r>
              <a:rPr lang="de-CH" smtClean="0"/>
              <a:t>Fourth level</a:t>
            </a:r>
          </a:p>
          <a:p>
            <a:pPr lvl="4" eaLnBrk="1" latinLnBrk="0" hangingPunct="1"/>
            <a:r>
              <a:rPr lang="de-CH" smtClean="0"/>
              <a:t>Fifth level</a:t>
            </a:r>
            <a:endParaRPr kumimoji="0" lang="en-US"/>
          </a:p>
        </p:txBody>
      </p:sp>
      <p:sp>
        <p:nvSpPr>
          <p:cNvPr id="4" name="Date Placeholder 3"/>
          <p:cNvSpPr>
            <a:spLocks noGrp="1"/>
          </p:cNvSpPr>
          <p:nvPr>
            <p:ph type="dt" sz="half" idx="10"/>
          </p:nvPr>
        </p:nvSpPr>
        <p:spPr/>
        <p:txBody>
          <a:bodyPr/>
          <a:lstStyle/>
          <a:p>
            <a:pPr eaLnBrk="1" latinLnBrk="0" hangingPunct="1"/>
            <a:fld id="{E637BB6B-EE1B-48FB-8575-0D55C373DE88}" type="datetimeFigureOut">
              <a:rPr lang="en-US" smtClean="0"/>
              <a:pPr eaLnBrk="1" latinLnBrk="0" hangingPunct="1"/>
              <a:t>30/11/12</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2AA957AF-53C0-420B-9C2D-77DB1416566C}" type="slidenum">
              <a:rPr kumimoji="0" lang="en-US" smtClean="0"/>
              <a:pPr eaLnBrk="1" latinLnBrk="0" hangingPunct="1"/>
              <a:t>‹#›</a:t>
            </a:fld>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de-CH"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de-CH" smtClean="0"/>
              <a:t>Click to edit Master text styles</a:t>
            </a:r>
          </a:p>
        </p:txBody>
      </p:sp>
      <p:sp>
        <p:nvSpPr>
          <p:cNvPr id="4" name="Date Placeholder 3"/>
          <p:cNvSpPr>
            <a:spLocks noGrp="1"/>
          </p:cNvSpPr>
          <p:nvPr>
            <p:ph type="dt" sz="half" idx="10"/>
          </p:nvPr>
        </p:nvSpPr>
        <p:spPr/>
        <p:txBody>
          <a:bodyPr/>
          <a:lstStyle/>
          <a:p>
            <a:pPr eaLnBrk="1" latinLnBrk="0" hangingPunct="1"/>
            <a:fld id="{E637BB6B-EE1B-48FB-8575-0D55C373DE88}" type="datetimeFigureOut">
              <a:rPr lang="en-US" smtClean="0"/>
              <a:pPr eaLnBrk="1" latinLnBrk="0" hangingPunct="1"/>
              <a:t>30/11/12</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2AA957AF-53C0-420B-9C2D-77DB1416566C}" type="slidenum">
              <a:rPr kumimoji="0" lang="en-US" smtClean="0"/>
              <a:pPr eaLnBrk="1" latinLnBrk="0" hangingPunct="1"/>
              <a:t>‹#›</a:t>
            </a:fld>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de-CH"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de-CH" smtClean="0"/>
              <a:t>Click to edit Master text styles</a:t>
            </a:r>
          </a:p>
          <a:p>
            <a:pPr lvl="1" eaLnBrk="1" latinLnBrk="0" hangingPunct="1"/>
            <a:r>
              <a:rPr lang="de-CH" smtClean="0"/>
              <a:t>Second level</a:t>
            </a:r>
          </a:p>
          <a:p>
            <a:pPr lvl="2" eaLnBrk="1" latinLnBrk="0" hangingPunct="1"/>
            <a:r>
              <a:rPr lang="de-CH" smtClean="0"/>
              <a:t>Third level</a:t>
            </a:r>
          </a:p>
          <a:p>
            <a:pPr lvl="3" eaLnBrk="1" latinLnBrk="0" hangingPunct="1"/>
            <a:r>
              <a:rPr lang="de-CH" smtClean="0"/>
              <a:t>Fourth level</a:t>
            </a:r>
          </a:p>
          <a:p>
            <a:pPr lvl="4" eaLnBrk="1" latinLnBrk="0" hangingPunct="1"/>
            <a:r>
              <a:rPr lang="de-CH"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de-CH" smtClean="0"/>
              <a:t>Click to edit Master text styles</a:t>
            </a:r>
          </a:p>
          <a:p>
            <a:pPr lvl="1" eaLnBrk="1" latinLnBrk="0" hangingPunct="1"/>
            <a:r>
              <a:rPr lang="de-CH" smtClean="0"/>
              <a:t>Second level</a:t>
            </a:r>
          </a:p>
          <a:p>
            <a:pPr lvl="2" eaLnBrk="1" latinLnBrk="0" hangingPunct="1"/>
            <a:r>
              <a:rPr lang="de-CH" smtClean="0"/>
              <a:t>Third level</a:t>
            </a:r>
          </a:p>
          <a:p>
            <a:pPr lvl="3" eaLnBrk="1" latinLnBrk="0" hangingPunct="1"/>
            <a:r>
              <a:rPr lang="de-CH" smtClean="0"/>
              <a:t>Fourth level</a:t>
            </a:r>
          </a:p>
          <a:p>
            <a:pPr lvl="4" eaLnBrk="1" latinLnBrk="0" hangingPunct="1"/>
            <a:r>
              <a:rPr lang="de-CH" smtClean="0"/>
              <a:t>Fifth level</a:t>
            </a:r>
            <a:endParaRPr kumimoji="0" lang="en-US"/>
          </a:p>
        </p:txBody>
      </p:sp>
      <p:sp>
        <p:nvSpPr>
          <p:cNvPr id="5" name="Date Placeholder 4"/>
          <p:cNvSpPr>
            <a:spLocks noGrp="1"/>
          </p:cNvSpPr>
          <p:nvPr>
            <p:ph type="dt" sz="half" idx="10"/>
          </p:nvPr>
        </p:nvSpPr>
        <p:spPr/>
        <p:txBody>
          <a:bodyPr/>
          <a:lstStyle/>
          <a:p>
            <a:pPr eaLnBrk="1" latinLnBrk="0" hangingPunct="1"/>
            <a:fld id="{E637BB6B-EE1B-48FB-8575-0D55C373DE88}" type="datetimeFigureOut">
              <a:rPr lang="en-US" smtClean="0"/>
              <a:pPr eaLnBrk="1" latinLnBrk="0" hangingPunct="1"/>
              <a:t>30/11/12</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2AA957AF-53C0-420B-9C2D-77DB1416566C}" type="slidenum">
              <a:rPr kumimoji="0" lang="en-US" smtClean="0"/>
              <a:pPr eaLnBrk="1" latinLnBrk="0" hangingPunct="1"/>
              <a:t>‹#›</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de-CH"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de-CH"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de-CH"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de-CH" smtClean="0"/>
              <a:t>Click to edit Master text styles</a:t>
            </a:r>
          </a:p>
          <a:p>
            <a:pPr lvl="1" eaLnBrk="1" latinLnBrk="0" hangingPunct="1"/>
            <a:r>
              <a:rPr lang="de-CH" smtClean="0"/>
              <a:t>Second level</a:t>
            </a:r>
          </a:p>
          <a:p>
            <a:pPr lvl="2" eaLnBrk="1" latinLnBrk="0" hangingPunct="1"/>
            <a:r>
              <a:rPr lang="de-CH" smtClean="0"/>
              <a:t>Third level</a:t>
            </a:r>
          </a:p>
          <a:p>
            <a:pPr lvl="3" eaLnBrk="1" latinLnBrk="0" hangingPunct="1"/>
            <a:r>
              <a:rPr lang="de-CH" smtClean="0"/>
              <a:t>Fourth level</a:t>
            </a:r>
          </a:p>
          <a:p>
            <a:pPr lvl="4" eaLnBrk="1" latinLnBrk="0" hangingPunct="1"/>
            <a:r>
              <a:rPr lang="de-CH"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de-CH" smtClean="0"/>
              <a:t>Click to edit Master text styles</a:t>
            </a:r>
          </a:p>
          <a:p>
            <a:pPr lvl="1" eaLnBrk="1" latinLnBrk="0" hangingPunct="1"/>
            <a:r>
              <a:rPr lang="de-CH" smtClean="0"/>
              <a:t>Second level</a:t>
            </a:r>
          </a:p>
          <a:p>
            <a:pPr lvl="2" eaLnBrk="1" latinLnBrk="0" hangingPunct="1"/>
            <a:r>
              <a:rPr lang="de-CH" smtClean="0"/>
              <a:t>Third level</a:t>
            </a:r>
          </a:p>
          <a:p>
            <a:pPr lvl="3" eaLnBrk="1" latinLnBrk="0" hangingPunct="1"/>
            <a:r>
              <a:rPr lang="de-CH" smtClean="0"/>
              <a:t>Fourth level</a:t>
            </a:r>
          </a:p>
          <a:p>
            <a:pPr lvl="4" eaLnBrk="1" latinLnBrk="0" hangingPunct="1"/>
            <a:r>
              <a:rPr lang="de-CH" smtClean="0"/>
              <a:t>Fifth level</a:t>
            </a:r>
            <a:endParaRPr kumimoji="0" lang="en-US"/>
          </a:p>
        </p:txBody>
      </p:sp>
      <p:sp>
        <p:nvSpPr>
          <p:cNvPr id="7" name="Date Placeholder 6"/>
          <p:cNvSpPr>
            <a:spLocks noGrp="1"/>
          </p:cNvSpPr>
          <p:nvPr>
            <p:ph type="dt" sz="half" idx="10"/>
          </p:nvPr>
        </p:nvSpPr>
        <p:spPr/>
        <p:txBody>
          <a:bodyPr/>
          <a:lstStyle/>
          <a:p>
            <a:pPr eaLnBrk="1" latinLnBrk="0" hangingPunct="1"/>
            <a:fld id="{E637BB6B-EE1B-48FB-8575-0D55C373DE88}" type="datetimeFigureOut">
              <a:rPr lang="en-US" smtClean="0"/>
              <a:pPr eaLnBrk="1" latinLnBrk="0" hangingPunct="1"/>
              <a:t>30/11/12</a:t>
            </a:fld>
            <a:endParaRPr lang="en-US"/>
          </a:p>
        </p:txBody>
      </p:sp>
      <p:sp>
        <p:nvSpPr>
          <p:cNvPr id="8" name="Footer Placeholder 7"/>
          <p:cNvSpPr>
            <a:spLocks noGrp="1"/>
          </p:cNvSpPr>
          <p:nvPr>
            <p:ph type="ftr" sz="quarter" idx="11"/>
          </p:nvPr>
        </p:nvSpPr>
        <p:spPr/>
        <p:txBody>
          <a:bodyPr/>
          <a:lstStyle/>
          <a:p>
            <a:endParaRPr kumimoji="0" lang="en-US"/>
          </a:p>
        </p:txBody>
      </p:sp>
      <p:sp>
        <p:nvSpPr>
          <p:cNvPr id="9" name="Slide Number Placeholder 8"/>
          <p:cNvSpPr>
            <a:spLocks noGrp="1"/>
          </p:cNvSpPr>
          <p:nvPr>
            <p:ph type="sldNum" sz="quarter" idx="12"/>
          </p:nvPr>
        </p:nvSpPr>
        <p:spPr/>
        <p:txBody>
          <a:bodyPr/>
          <a:lstStyle/>
          <a:p>
            <a:fld id="{2AA957AF-53C0-420B-9C2D-77DB1416566C}" type="slidenum">
              <a:rPr kumimoji="0" lang="en-US" smtClean="0"/>
              <a:pPr eaLnBrk="1" latinLnBrk="0" hangingPunct="1"/>
              <a:t>‹#›</a:t>
            </a:fld>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de-CH" smtClean="0"/>
              <a:t>Click to edit Master title style</a:t>
            </a:r>
            <a:endParaRPr kumimoji="0" lang="en-US"/>
          </a:p>
        </p:txBody>
      </p:sp>
      <p:sp>
        <p:nvSpPr>
          <p:cNvPr id="7" name="Date Placeholder 6"/>
          <p:cNvSpPr>
            <a:spLocks noGrp="1"/>
          </p:cNvSpPr>
          <p:nvPr>
            <p:ph type="dt" sz="half" idx="10"/>
          </p:nvPr>
        </p:nvSpPr>
        <p:spPr/>
        <p:txBody>
          <a:bodyPr/>
          <a:lstStyle/>
          <a:p>
            <a:pPr eaLnBrk="1" latinLnBrk="0" hangingPunct="1"/>
            <a:fld id="{E637BB6B-EE1B-48FB-8575-0D55C373DE88}" type="datetimeFigureOut">
              <a:rPr lang="en-US" smtClean="0"/>
              <a:pPr eaLnBrk="1" latinLnBrk="0" hangingPunct="1"/>
              <a:t>30/11/12</a:t>
            </a:fld>
            <a:endParaRPr lang="en-US"/>
          </a:p>
        </p:txBody>
      </p:sp>
      <p:sp>
        <p:nvSpPr>
          <p:cNvPr id="8" name="Slide Number Placeholder 7"/>
          <p:cNvSpPr>
            <a:spLocks noGrp="1"/>
          </p:cNvSpPr>
          <p:nvPr>
            <p:ph type="sldNum" sz="quarter" idx="11"/>
          </p:nvPr>
        </p:nvSpPr>
        <p:spPr/>
        <p:txBody>
          <a:bodyPr/>
          <a:lstStyle/>
          <a:p>
            <a:fld id="{2AA957AF-53C0-420B-9C2D-77DB1416566C}" type="slidenum">
              <a:rPr kumimoji="0" lang="en-US" smtClean="0"/>
              <a:pPr eaLnBrk="1" latinLnBrk="0" hangingPunct="1"/>
              <a:t>‹#›</a:t>
            </a:fld>
            <a:endParaRPr kumimoji="0" lang="en-US"/>
          </a:p>
        </p:txBody>
      </p:sp>
      <p:sp>
        <p:nvSpPr>
          <p:cNvPr id="9" name="Footer Placeholder 8"/>
          <p:cNvSpPr>
            <a:spLocks noGrp="1"/>
          </p:cNvSpPr>
          <p:nvPr>
            <p:ph type="ftr" sz="quarter" idx="12"/>
          </p:nvPr>
        </p:nvSpPr>
        <p:spPr/>
        <p:txBody>
          <a:bodyPr/>
          <a:lstStyle/>
          <a:p>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eaLnBrk="1" latinLnBrk="0" hangingPunct="1"/>
            <a:fld id="{E637BB6B-EE1B-48FB-8575-0D55C373DE88}" type="datetimeFigureOut">
              <a:rPr lang="en-US" smtClean="0"/>
              <a:pPr eaLnBrk="1" latinLnBrk="0" hangingPunct="1"/>
              <a:t>30/11/12</a:t>
            </a:fld>
            <a:endParaRPr lang="en-US"/>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p:txBody>
          <a:bodyPr/>
          <a:lstStyle/>
          <a:p>
            <a:fld id="{2AA957AF-53C0-420B-9C2D-77DB1416566C}" type="slidenum">
              <a:rPr kumimoji="0" lang="en-US" smtClean="0"/>
              <a:pPr eaLnBrk="1" latinLnBrk="0" hangingPunct="1"/>
              <a:t>‹#›</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de-CH"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de-CH"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de-CH" smtClean="0"/>
              <a:t>Click to edit Master text styles</a:t>
            </a:r>
          </a:p>
          <a:p>
            <a:pPr lvl="1" eaLnBrk="1" latinLnBrk="0" hangingPunct="1"/>
            <a:r>
              <a:rPr lang="de-CH" smtClean="0"/>
              <a:t>Second level</a:t>
            </a:r>
          </a:p>
          <a:p>
            <a:pPr lvl="2" eaLnBrk="1" latinLnBrk="0" hangingPunct="1"/>
            <a:r>
              <a:rPr lang="de-CH" smtClean="0"/>
              <a:t>Third level</a:t>
            </a:r>
          </a:p>
          <a:p>
            <a:pPr lvl="3" eaLnBrk="1" latinLnBrk="0" hangingPunct="1"/>
            <a:r>
              <a:rPr lang="de-CH" smtClean="0"/>
              <a:t>Fourth level</a:t>
            </a:r>
          </a:p>
          <a:p>
            <a:pPr lvl="4" eaLnBrk="1" latinLnBrk="0" hangingPunct="1"/>
            <a:r>
              <a:rPr lang="de-CH" smtClean="0"/>
              <a:t>Fifth level</a:t>
            </a:r>
            <a:endParaRPr kumimoji="0" lang="en-US"/>
          </a:p>
        </p:txBody>
      </p:sp>
      <p:sp>
        <p:nvSpPr>
          <p:cNvPr id="5" name="Date Placeholder 4"/>
          <p:cNvSpPr>
            <a:spLocks noGrp="1"/>
          </p:cNvSpPr>
          <p:nvPr>
            <p:ph type="dt" sz="half" idx="10"/>
          </p:nvPr>
        </p:nvSpPr>
        <p:spPr/>
        <p:txBody>
          <a:bodyPr/>
          <a:lstStyle/>
          <a:p>
            <a:pPr eaLnBrk="1" latinLnBrk="0" hangingPunct="1"/>
            <a:fld id="{E637BB6B-EE1B-48FB-8575-0D55C373DE88}" type="datetimeFigureOut">
              <a:rPr lang="en-US" smtClean="0"/>
              <a:pPr eaLnBrk="1" latinLnBrk="0" hangingPunct="1"/>
              <a:t>30/11/12</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a:xfrm>
            <a:off x="8156448" y="6422064"/>
            <a:ext cx="762000" cy="365125"/>
          </a:xfrm>
        </p:spPr>
        <p:txBody>
          <a:bodyPr/>
          <a:lstStyle/>
          <a:p>
            <a:fld id="{2AA957AF-53C0-420B-9C2D-77DB1416566C}" type="slidenum">
              <a:rPr kumimoji="0" lang="en-US" smtClean="0"/>
              <a:pPr eaLnBrk="1" latinLnBrk="0" hangingPunct="1"/>
              <a:t>‹#›</a:t>
            </a:fld>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de-CH"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de-CH" smtClean="0"/>
              <a:t>Drag picture to placeholder or click icon to add</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de-CH"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pPr eaLnBrk="1" latinLnBrk="0" hangingPunct="1"/>
            <a:fld id="{E637BB6B-EE1B-48FB-8575-0D55C373DE88}" type="datetimeFigureOut">
              <a:rPr lang="en-US" smtClean="0"/>
              <a:pPr eaLnBrk="1" latinLnBrk="0" hangingPunct="1"/>
              <a:t>30/11/12</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2AA957AF-53C0-420B-9C2D-77DB1416566C}" type="slidenum">
              <a:rPr kumimoji="0" lang="en-US" smtClean="0"/>
              <a:pPr eaLnBrk="1" latinLnBrk="0" hangingPunct="1"/>
              <a:t>‹#›</a:t>
            </a:fld>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de-CH"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de-CH" smtClean="0"/>
              <a:t>Click to edit Master text styles</a:t>
            </a:r>
          </a:p>
          <a:p>
            <a:pPr lvl="1" eaLnBrk="1" latinLnBrk="0" hangingPunct="1"/>
            <a:r>
              <a:rPr kumimoji="0" lang="de-CH" smtClean="0"/>
              <a:t>Second level</a:t>
            </a:r>
          </a:p>
          <a:p>
            <a:pPr lvl="2" eaLnBrk="1" latinLnBrk="0" hangingPunct="1"/>
            <a:r>
              <a:rPr kumimoji="0" lang="de-CH" smtClean="0"/>
              <a:t>Third level</a:t>
            </a:r>
          </a:p>
          <a:p>
            <a:pPr lvl="3" eaLnBrk="1" latinLnBrk="0" hangingPunct="1"/>
            <a:r>
              <a:rPr kumimoji="0" lang="de-CH" smtClean="0"/>
              <a:t>Fourth level</a:t>
            </a:r>
          </a:p>
          <a:p>
            <a:pPr lvl="4" eaLnBrk="1" latinLnBrk="0" hangingPunct="1"/>
            <a:r>
              <a:rPr kumimoji="0" lang="de-CH"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pPr eaLnBrk="1" latinLnBrk="0" hangingPunct="1"/>
            <a:fld id="{E637BB6B-EE1B-48FB-8575-0D55C373DE88}" type="datetimeFigureOut">
              <a:rPr lang="en-US" smtClean="0"/>
              <a:pPr eaLnBrk="1" latinLnBrk="0" hangingPunct="1"/>
              <a:t>30/11/12</a:t>
            </a:fld>
            <a:endParaRPr lang="en-US" sz="1000">
              <a:solidFill>
                <a:schemeClr val="tx2">
                  <a:shade val="50000"/>
                </a:schemeClr>
              </a:solidFill>
            </a:endParaRPr>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pPr algn="ctr" eaLnBrk="1" latinLnBrk="0" hangingPunct="1"/>
            <a:endParaRPr kumimoji="0" lang="en-US" sz="1000" dirty="0">
              <a:solidFill>
                <a:schemeClr val="tx2">
                  <a:shade val="50000"/>
                </a:schemeClr>
              </a:solidFill>
            </a:endParaRPr>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2AA957AF-53C0-420B-9C2D-77DB1416566C}" type="slidenum">
              <a:rPr kumimoji="0" lang="en-US" smtClean="0"/>
              <a:pPr eaLnBrk="1" latinLnBrk="0" hangingPunct="1"/>
              <a:t>‹#›</a:t>
            </a:fld>
            <a:endParaRPr kumimoji="0" lang="en-US" sz="1000" dirty="0">
              <a:solidFill>
                <a:schemeClr val="tx2">
                  <a:shade val="50000"/>
                </a:schemeClr>
              </a:solidFill>
            </a:endParaRPr>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profmattstrassler.com/articles-and-posts/particle-physics-basics/the-known-apparently-elementary-particles/the-known-particles-if-the-higgs-field-were-zero/"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image" Target="../media/image1.png"/><Relationship Id="rId1" Type="http://schemas.microsoft.com/office/2007/relationships/media" Target="../media/media1.mp4"/><Relationship Id="rId2" Type="http://schemas.openxmlformats.org/officeDocument/2006/relationships/video" Target="../media/media1.mp4"/></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GB" dirty="0" smtClean="0"/>
              <a:t>Higgs Working Group</a:t>
            </a:r>
            <a:br>
              <a:rPr lang="en-GB" dirty="0" smtClean="0"/>
            </a:br>
            <a:r>
              <a:rPr lang="en-GB" dirty="0"/>
              <a:t/>
            </a:r>
            <a:br>
              <a:rPr lang="en-GB" dirty="0"/>
            </a:br>
            <a:r>
              <a:rPr lang="en-GB" sz="2400" dirty="0" smtClean="0"/>
              <a:t>Hans Peter Beck</a:t>
            </a:r>
            <a:br>
              <a:rPr lang="en-GB" sz="2400" dirty="0" smtClean="0"/>
            </a:br>
            <a:r>
              <a:rPr lang="en-GB" sz="2400" dirty="0" smtClean="0"/>
              <a:t>Bern University</a:t>
            </a:r>
            <a:endParaRPr lang="en-GB" sz="2000" dirty="0"/>
          </a:p>
        </p:txBody>
      </p:sp>
      <p:sp>
        <p:nvSpPr>
          <p:cNvPr id="3" name="Subtitle 2"/>
          <p:cNvSpPr>
            <a:spLocks noGrp="1"/>
          </p:cNvSpPr>
          <p:nvPr>
            <p:ph type="subTitle" idx="1"/>
          </p:nvPr>
        </p:nvSpPr>
        <p:spPr/>
        <p:txBody>
          <a:bodyPr/>
          <a:lstStyle/>
          <a:p>
            <a:r>
              <a:rPr lang="en-GB" dirty="0" smtClean="0"/>
              <a:t>Explaining the Higgs mechanism</a:t>
            </a:r>
          </a:p>
          <a:p>
            <a:endParaRPr lang="en-GB" dirty="0" smtClean="0"/>
          </a:p>
          <a:p>
            <a:r>
              <a:rPr lang="en-GB" dirty="0" smtClean="0"/>
              <a:t> or </a:t>
            </a:r>
            <a:r>
              <a:rPr lang="en-GB" dirty="0"/>
              <a:t>better </a:t>
            </a:r>
            <a:r>
              <a:rPr lang="en-GB" dirty="0" smtClean="0"/>
              <a:t>– understand the Higgs mechanism</a:t>
            </a:r>
          </a:p>
          <a:p>
            <a:r>
              <a:rPr lang="en-GB" dirty="0" smtClean="0"/>
              <a:t>before disseminating oddities and flaws to the public</a:t>
            </a:r>
            <a:endParaRPr lang="en-GB" dirty="0"/>
          </a:p>
        </p:txBody>
      </p:sp>
    </p:spTree>
    <p:extLst>
      <p:ext uri="{BB962C8B-B14F-4D97-AF65-F5344CB8AC3E}">
        <p14:creationId xmlns:p14="http://schemas.microsoft.com/office/powerpoint/2010/main" val="184126458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should IPPOG do?</a:t>
            </a:r>
            <a:endParaRPr lang="en-GB" dirty="0"/>
          </a:p>
        </p:txBody>
      </p:sp>
      <p:sp>
        <p:nvSpPr>
          <p:cNvPr id="3" name="Content Placeholder 2"/>
          <p:cNvSpPr>
            <a:spLocks noGrp="1"/>
          </p:cNvSpPr>
          <p:nvPr>
            <p:ph idx="1"/>
          </p:nvPr>
        </p:nvSpPr>
        <p:spPr/>
        <p:txBody>
          <a:bodyPr>
            <a:normAutofit fontScale="77500" lnSpcReduction="20000"/>
          </a:bodyPr>
          <a:lstStyle/>
          <a:p>
            <a:r>
              <a:rPr lang="en-GB" dirty="0" smtClean="0"/>
              <a:t>If we in IPPOG understand better the</a:t>
            </a:r>
          </a:p>
          <a:p>
            <a:pPr lvl="1"/>
            <a:r>
              <a:rPr lang="en-GB" dirty="0" smtClean="0"/>
              <a:t>Higgs mechanism</a:t>
            </a:r>
          </a:p>
          <a:p>
            <a:pPr lvl="1"/>
            <a:r>
              <a:rPr lang="en-GB" dirty="0" smtClean="0"/>
              <a:t>Mass generation of bosons and fermions</a:t>
            </a:r>
          </a:p>
          <a:p>
            <a:pPr lvl="1"/>
            <a:r>
              <a:rPr lang="en-GB" dirty="0" smtClean="0"/>
              <a:t>The role of the Higgs field before and after EWSB and where the Higgs boson comes into the game</a:t>
            </a:r>
          </a:p>
          <a:p>
            <a:pPr lvl="1"/>
            <a:endParaRPr lang="en-GB" dirty="0"/>
          </a:p>
          <a:p>
            <a:r>
              <a:rPr lang="en-GB" dirty="0" smtClean="0"/>
              <a:t>Then we will be able to cope with any metaphor we encounter and that we are confronted with – in public!</a:t>
            </a:r>
          </a:p>
          <a:p>
            <a:r>
              <a:rPr lang="en-GB" dirty="0" smtClean="0"/>
              <a:t>We will talk with much more ease about the Higgs mechanism, its subtleties (if/when needed)</a:t>
            </a:r>
          </a:p>
          <a:p>
            <a:r>
              <a:rPr lang="en-GB" dirty="0" smtClean="0"/>
              <a:t>and also be able to explain the  limits of given metaphors</a:t>
            </a:r>
          </a:p>
          <a:p>
            <a:endParaRPr lang="en-GB" dirty="0"/>
          </a:p>
        </p:txBody>
      </p:sp>
    </p:spTree>
    <p:extLst>
      <p:ext uri="{BB962C8B-B14F-4D97-AF65-F5344CB8AC3E}">
        <p14:creationId xmlns:p14="http://schemas.microsoft.com/office/powerpoint/2010/main" val="27967086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we don’t need to do</a:t>
            </a:r>
            <a:endParaRPr lang="en-GB" dirty="0"/>
          </a:p>
        </p:txBody>
      </p:sp>
      <p:sp>
        <p:nvSpPr>
          <p:cNvPr id="3" name="Content Placeholder 2"/>
          <p:cNvSpPr>
            <a:spLocks noGrp="1"/>
          </p:cNvSpPr>
          <p:nvPr>
            <p:ph idx="1"/>
          </p:nvPr>
        </p:nvSpPr>
        <p:spPr/>
        <p:txBody>
          <a:bodyPr>
            <a:normAutofit fontScale="92500" lnSpcReduction="10000"/>
          </a:bodyPr>
          <a:lstStyle/>
          <a:p>
            <a:r>
              <a:rPr lang="en-GB" dirty="0" smtClean="0"/>
              <a:t>There is a lot of material on the Higgs already out there</a:t>
            </a:r>
          </a:p>
          <a:p>
            <a:pPr lvl="1"/>
            <a:r>
              <a:rPr lang="en-GB" dirty="0" smtClean="0"/>
              <a:t>Videos, Animations, Images, </a:t>
            </a:r>
            <a:r>
              <a:rPr lang="en-GB" dirty="0"/>
              <a:t>Metaphors, </a:t>
            </a:r>
            <a:r>
              <a:rPr lang="en-GB" dirty="0" smtClean="0"/>
              <a:t>text</a:t>
            </a:r>
          </a:p>
          <a:p>
            <a:pPr lvl="1"/>
            <a:r>
              <a:rPr lang="en-GB" dirty="0" smtClean="0"/>
              <a:t>some good, some bad, some better, some worse</a:t>
            </a:r>
          </a:p>
          <a:p>
            <a:r>
              <a:rPr lang="en-GB" dirty="0" smtClean="0"/>
              <a:t>We should not reinvent the wheel!</a:t>
            </a:r>
          </a:p>
          <a:p>
            <a:pPr lvl="1"/>
            <a:r>
              <a:rPr lang="en-GB" dirty="0" smtClean="0"/>
              <a:t>But profit from what is already there</a:t>
            </a:r>
            <a:endParaRPr lang="en-GB" dirty="0"/>
          </a:p>
          <a:p>
            <a:pPr lvl="1"/>
            <a:endParaRPr lang="en-GB" dirty="0" smtClean="0"/>
          </a:p>
          <a:p>
            <a:r>
              <a:rPr lang="en-GB" dirty="0" smtClean="0"/>
              <a:t>Only once we see a specific need for more material we should start thinking how to animate</a:t>
            </a:r>
          </a:p>
        </p:txBody>
      </p:sp>
    </p:spTree>
    <p:extLst>
      <p:ext uri="{BB962C8B-B14F-4D97-AF65-F5344CB8AC3E}">
        <p14:creationId xmlns:p14="http://schemas.microsoft.com/office/powerpoint/2010/main" val="40811681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 few examples</a:t>
            </a:r>
            <a:endParaRPr lang="en-GB" dirty="0"/>
          </a:p>
        </p:txBody>
      </p:sp>
      <p:sp>
        <p:nvSpPr>
          <p:cNvPr id="3" name="Content Placeholder 2"/>
          <p:cNvSpPr>
            <a:spLocks noGrp="1"/>
          </p:cNvSpPr>
          <p:nvPr>
            <p:ph idx="1"/>
          </p:nvPr>
        </p:nvSpPr>
        <p:spPr/>
        <p:txBody>
          <a:bodyPr>
            <a:normAutofit fontScale="85000" lnSpcReduction="20000"/>
          </a:bodyPr>
          <a:lstStyle/>
          <a:p>
            <a:r>
              <a:rPr lang="en-GB" dirty="0" smtClean="0"/>
              <a:t>Is the Higgs field made out of virtual </a:t>
            </a:r>
            <a:r>
              <a:rPr lang="en-GB" dirty="0" err="1" smtClean="0"/>
              <a:t>Higgses</a:t>
            </a:r>
            <a:r>
              <a:rPr lang="en-GB" dirty="0" smtClean="0"/>
              <a:t>?</a:t>
            </a:r>
          </a:p>
          <a:p>
            <a:endParaRPr lang="en-GB" dirty="0"/>
          </a:p>
          <a:p>
            <a:pPr lvl="1"/>
            <a:r>
              <a:rPr lang="en-GB" dirty="0" smtClean="0"/>
              <a:t>This caused a lot of debate</a:t>
            </a:r>
          </a:p>
          <a:p>
            <a:pPr lvl="1"/>
            <a:endParaRPr lang="en-GB" dirty="0" smtClean="0"/>
          </a:p>
          <a:p>
            <a:pPr lvl="1"/>
            <a:r>
              <a:rPr lang="en-GB" dirty="0" smtClean="0"/>
              <a:t>A quantum </a:t>
            </a:r>
            <a:r>
              <a:rPr lang="en-GB" dirty="0"/>
              <a:t>field is the stuff (medium) which </a:t>
            </a:r>
            <a:r>
              <a:rPr lang="en-GB" dirty="0" err="1"/>
              <a:t>permeats</a:t>
            </a:r>
            <a:r>
              <a:rPr lang="en-GB" dirty="0"/>
              <a:t> all space and this holds for the Higgs field, electron field, electromagnetic (photon) field and other fields. This field can be disturbed in a nice, regular manner and not so nice, irregular manner. The result of the regular manner is a wave with well defined frequency that propagates through the medium. </a:t>
            </a:r>
            <a:r>
              <a:rPr lang="en-GB" dirty="0" smtClean="0"/>
              <a:t>The corresponding particle </a:t>
            </a:r>
            <a:r>
              <a:rPr lang="en-GB" dirty="0"/>
              <a:t>is the wave with the smallest possible intensity, the quantum of the </a:t>
            </a:r>
            <a:r>
              <a:rPr lang="en-GB" dirty="0" smtClean="0"/>
              <a:t>field.</a:t>
            </a:r>
          </a:p>
          <a:p>
            <a:pPr marL="448056" lvl="1" indent="0">
              <a:buNone/>
            </a:pPr>
            <a:r>
              <a:rPr lang="en-GB" dirty="0" smtClean="0"/>
              <a:t>   (Ivan)</a:t>
            </a:r>
            <a:endParaRPr lang="en-GB" dirty="0"/>
          </a:p>
        </p:txBody>
      </p:sp>
    </p:spTree>
    <p:extLst>
      <p:ext uri="{BB962C8B-B14F-4D97-AF65-F5344CB8AC3E}">
        <p14:creationId xmlns:p14="http://schemas.microsoft.com/office/powerpoint/2010/main" val="16480087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 few examples</a:t>
            </a:r>
            <a:endParaRPr lang="en-GB" dirty="0"/>
          </a:p>
        </p:txBody>
      </p:sp>
      <p:sp>
        <p:nvSpPr>
          <p:cNvPr id="3" name="Content Placeholder 2"/>
          <p:cNvSpPr>
            <a:spLocks noGrp="1"/>
          </p:cNvSpPr>
          <p:nvPr>
            <p:ph idx="1"/>
          </p:nvPr>
        </p:nvSpPr>
        <p:spPr/>
        <p:txBody>
          <a:bodyPr>
            <a:normAutofit fontScale="92500"/>
          </a:bodyPr>
          <a:lstStyle/>
          <a:p>
            <a:r>
              <a:rPr lang="en-GB" dirty="0" smtClean="0"/>
              <a:t>Is the Higgs field a new Ether?</a:t>
            </a:r>
          </a:p>
          <a:p>
            <a:endParaRPr lang="en-GB" dirty="0"/>
          </a:p>
          <a:p>
            <a:pPr lvl="1"/>
            <a:r>
              <a:rPr lang="en-GB" dirty="0" smtClean="0"/>
              <a:t>In a way yes!</a:t>
            </a:r>
          </a:p>
          <a:p>
            <a:pPr lvl="1"/>
            <a:endParaRPr lang="en-GB" dirty="0" smtClean="0"/>
          </a:p>
          <a:p>
            <a:pPr lvl="1"/>
            <a:r>
              <a:rPr lang="en-GB" dirty="0" smtClean="0"/>
              <a:t>But this type of ether is Lorentz-invariant</a:t>
            </a:r>
          </a:p>
          <a:p>
            <a:pPr lvl="1"/>
            <a:r>
              <a:rPr lang="en-GB" dirty="0" smtClean="0"/>
              <a:t>it has nothing to do with being a medium for electromagnetic waves; i.e. not a carrier for light!</a:t>
            </a:r>
          </a:p>
          <a:p>
            <a:pPr lvl="1"/>
            <a:r>
              <a:rPr lang="en-GB" dirty="0" smtClean="0"/>
              <a:t>However, this Ether is there to allow particles to have mass</a:t>
            </a:r>
          </a:p>
          <a:p>
            <a:pPr lvl="1"/>
            <a:r>
              <a:rPr lang="en-GB" dirty="0" smtClean="0"/>
              <a:t>It fills space throughout the universe</a:t>
            </a:r>
            <a:endParaRPr lang="en-GB" dirty="0"/>
          </a:p>
        </p:txBody>
      </p:sp>
    </p:spTree>
    <p:extLst>
      <p:ext uri="{BB962C8B-B14F-4D97-AF65-F5344CB8AC3E}">
        <p14:creationId xmlns:p14="http://schemas.microsoft.com/office/powerpoint/2010/main" val="37946654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An interesting web-site	</a:t>
            </a:r>
            <a:endParaRPr lang="en-GB" dirty="0"/>
          </a:p>
        </p:txBody>
      </p:sp>
      <p:sp>
        <p:nvSpPr>
          <p:cNvPr id="3" name="Content Placeholder 2"/>
          <p:cNvSpPr>
            <a:spLocks noGrp="1"/>
          </p:cNvSpPr>
          <p:nvPr>
            <p:ph idx="1"/>
          </p:nvPr>
        </p:nvSpPr>
        <p:spPr/>
        <p:txBody>
          <a:bodyPr/>
          <a:lstStyle/>
          <a:p>
            <a:r>
              <a:rPr lang="en-GB" dirty="0">
                <a:hlinkClick r:id="rId2"/>
              </a:rPr>
              <a:t>http://profmattstrassler.com/articles-and-posts/particle-physics-basics/the-known-apparently-elementary-particles/the-known-particles-if-the-higgs-field-were-zero</a:t>
            </a:r>
            <a:r>
              <a:rPr lang="en-GB" dirty="0" smtClean="0">
                <a:hlinkClick r:id="rId2"/>
              </a:rPr>
              <a:t>/</a:t>
            </a:r>
            <a:endParaRPr lang="en-GB" dirty="0" smtClean="0"/>
          </a:p>
          <a:p>
            <a:pPr marL="36576" indent="0">
              <a:buNone/>
            </a:pPr>
            <a:endParaRPr lang="en-GB" dirty="0" smtClean="0"/>
          </a:p>
        </p:txBody>
      </p:sp>
    </p:spTree>
    <p:extLst>
      <p:ext uri="{BB962C8B-B14F-4D97-AF65-F5344CB8AC3E}">
        <p14:creationId xmlns:p14="http://schemas.microsoft.com/office/powerpoint/2010/main" val="31571730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elecleftelecrightelec.png"/>
          <p:cNvPicPr>
            <a:picLocks noChangeAspect="1"/>
          </p:cNvPicPr>
          <p:nvPr/>
        </p:nvPicPr>
        <p:blipFill>
          <a:blip r:embed="rId2">
            <a:alphaModFix amt="99000"/>
            <a:extLst>
              <a:ext uri="{28A0092B-C50C-407E-A947-70E740481C1C}">
                <a14:useLocalDpi xmlns:a14="http://schemas.microsoft.com/office/drawing/2010/main" val="0"/>
              </a:ext>
            </a:extLst>
          </a:blip>
          <a:stretch>
            <a:fillRect/>
          </a:stretch>
        </p:blipFill>
        <p:spPr>
          <a:xfrm>
            <a:off x="0" y="0"/>
            <a:ext cx="9144000" cy="667393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5846212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Next steps</a:t>
            </a:r>
            <a:endParaRPr lang="en-GB" dirty="0"/>
          </a:p>
        </p:txBody>
      </p:sp>
      <p:sp>
        <p:nvSpPr>
          <p:cNvPr id="3" name="Content Placeholder 2"/>
          <p:cNvSpPr>
            <a:spLocks noGrp="1"/>
          </p:cNvSpPr>
          <p:nvPr>
            <p:ph idx="1"/>
          </p:nvPr>
        </p:nvSpPr>
        <p:spPr/>
        <p:txBody>
          <a:bodyPr>
            <a:normAutofit fontScale="62500" lnSpcReduction="20000"/>
          </a:bodyPr>
          <a:lstStyle/>
          <a:p>
            <a:r>
              <a:rPr lang="en-GB" dirty="0" smtClean="0"/>
              <a:t>HPB started a summary document, which is distributed among the core participants to this WG.</a:t>
            </a:r>
          </a:p>
          <a:p>
            <a:endParaRPr lang="en-GB" dirty="0"/>
          </a:p>
          <a:p>
            <a:r>
              <a:rPr lang="en-GB" dirty="0" smtClean="0"/>
              <a:t>It will summarize the what we have learned during our discussions – which will for sure be battleground for more discussions.</a:t>
            </a:r>
          </a:p>
          <a:p>
            <a:pPr lvl="1"/>
            <a:r>
              <a:rPr lang="en-GB" dirty="0" smtClean="0"/>
              <a:t>Don’t worry – it is helpful for us in the end, and will make us better conveyors of the Higgs mechanism</a:t>
            </a:r>
          </a:p>
          <a:p>
            <a:endParaRPr lang="en-GB" dirty="0" smtClean="0"/>
          </a:p>
          <a:p>
            <a:r>
              <a:rPr lang="en-GB" dirty="0" smtClean="0"/>
              <a:t>It’s a compendium of Higgs metaphors being used and discusses their good points, what and how it can be used and how far it can be taken; i.e. where  weaknesses start</a:t>
            </a:r>
            <a:endParaRPr lang="en-GB" dirty="0"/>
          </a:p>
          <a:p>
            <a:endParaRPr lang="en-GB" dirty="0"/>
          </a:p>
          <a:p>
            <a:r>
              <a:rPr lang="en-GB" dirty="0" smtClean="0"/>
              <a:t>It still needs more filling in of text</a:t>
            </a:r>
          </a:p>
          <a:p>
            <a:endParaRPr lang="en-GB" dirty="0"/>
          </a:p>
          <a:p>
            <a:r>
              <a:rPr lang="en-GB" dirty="0" smtClean="0"/>
              <a:t>It’s use will be for us in IPPOG, and it will allow us to be better in discussions, question and answer with public or any audience</a:t>
            </a:r>
            <a:endParaRPr lang="en-GB" dirty="0"/>
          </a:p>
        </p:txBody>
      </p:sp>
    </p:spTree>
    <p:extLst>
      <p:ext uri="{BB962C8B-B14F-4D97-AF65-F5344CB8AC3E}">
        <p14:creationId xmlns:p14="http://schemas.microsoft.com/office/powerpoint/2010/main" val="3769241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Conclusion</a:t>
            </a:r>
            <a:endParaRPr lang="en-GB" dirty="0"/>
          </a:p>
        </p:txBody>
      </p:sp>
      <p:sp>
        <p:nvSpPr>
          <p:cNvPr id="3" name="Content Placeholder 2"/>
          <p:cNvSpPr>
            <a:spLocks noGrp="1"/>
          </p:cNvSpPr>
          <p:nvPr>
            <p:ph idx="1"/>
          </p:nvPr>
        </p:nvSpPr>
        <p:spPr/>
        <p:txBody>
          <a:bodyPr>
            <a:normAutofit fontScale="85000" lnSpcReduction="20000"/>
          </a:bodyPr>
          <a:lstStyle/>
          <a:p>
            <a:r>
              <a:rPr lang="en-GB" dirty="0" smtClean="0"/>
              <a:t>I had a lot of fun discussing the Higgs in much more detail than I usually would have in my daily life as a physicist</a:t>
            </a:r>
          </a:p>
          <a:p>
            <a:r>
              <a:rPr lang="en-GB" dirty="0" smtClean="0"/>
              <a:t>And I strongly believe this is true for all participating</a:t>
            </a:r>
          </a:p>
          <a:p>
            <a:endParaRPr lang="en-GB" dirty="0"/>
          </a:p>
          <a:p>
            <a:r>
              <a:rPr lang="en-GB" dirty="0" smtClean="0"/>
              <a:t>We learned a lot, we improved our understanding</a:t>
            </a:r>
          </a:p>
          <a:p>
            <a:r>
              <a:rPr lang="en-GB" dirty="0" smtClean="0"/>
              <a:t>I don’t think we have concluded everywhere</a:t>
            </a:r>
          </a:p>
          <a:p>
            <a:r>
              <a:rPr lang="en-GB" dirty="0" smtClean="0"/>
              <a:t>…which means we will continue!</a:t>
            </a:r>
          </a:p>
          <a:p>
            <a:r>
              <a:rPr lang="en-GB" dirty="0" smtClean="0"/>
              <a:t>Don’t be shy participating, even if you have been silent up to now</a:t>
            </a:r>
          </a:p>
        </p:txBody>
      </p:sp>
    </p:spTree>
    <p:extLst>
      <p:ext uri="{BB962C8B-B14F-4D97-AF65-F5344CB8AC3E}">
        <p14:creationId xmlns:p14="http://schemas.microsoft.com/office/powerpoint/2010/main" val="9285089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Priors</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Discussion launched in Innsbruck</a:t>
            </a:r>
          </a:p>
          <a:p>
            <a:endParaRPr lang="en-GB" dirty="0"/>
          </a:p>
          <a:p>
            <a:r>
              <a:rPr lang="en-GB" dirty="0" smtClean="0"/>
              <a:t>With the Higgs discovery imminent (Innsbruck was in April 2012), IPPOG members will need to be able to talk about the Higgs discovery, its purpose, what it is, how it works, etc. in many ways.</a:t>
            </a:r>
          </a:p>
          <a:p>
            <a:endParaRPr lang="en-GB" dirty="0" smtClean="0"/>
          </a:p>
          <a:p>
            <a:r>
              <a:rPr lang="en-GB" dirty="0" smtClean="0"/>
              <a:t>We were even thinking of producing animations and texts to explain the Higgs to the world.</a:t>
            </a:r>
            <a:endParaRPr lang="en-GB" dirty="0"/>
          </a:p>
        </p:txBody>
      </p:sp>
    </p:spTree>
    <p:extLst>
      <p:ext uri="{BB962C8B-B14F-4D97-AF65-F5344CB8AC3E}">
        <p14:creationId xmlns:p14="http://schemas.microsoft.com/office/powerpoint/2010/main" val="274762820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Participants</a:t>
            </a:r>
            <a:endParaRPr lang="en-GB" dirty="0"/>
          </a:p>
        </p:txBody>
      </p:sp>
      <p:sp>
        <p:nvSpPr>
          <p:cNvPr id="3" name="Content Placeholder 2"/>
          <p:cNvSpPr>
            <a:spLocks noGrp="1"/>
          </p:cNvSpPr>
          <p:nvPr>
            <p:ph idx="1"/>
          </p:nvPr>
        </p:nvSpPr>
        <p:spPr>
          <a:xfrm>
            <a:off x="475343" y="1600200"/>
            <a:ext cx="7467600" cy="4525963"/>
          </a:xfrm>
        </p:spPr>
        <p:txBody>
          <a:bodyPr>
            <a:normAutofit fontScale="85000" lnSpcReduction="20000"/>
          </a:bodyPr>
          <a:lstStyle/>
          <a:p>
            <a:r>
              <a:rPr lang="en-GB" dirty="0" smtClean="0"/>
              <a:t>Most active in the discussions were</a:t>
            </a:r>
          </a:p>
          <a:p>
            <a:pPr lvl="1"/>
            <a:r>
              <a:rPr lang="en-GB" dirty="0" smtClean="0"/>
              <a:t>Pete Watkins, Michael </a:t>
            </a:r>
            <a:r>
              <a:rPr lang="en-GB" dirty="0" err="1" smtClean="0"/>
              <a:t>Kobel</a:t>
            </a:r>
            <a:r>
              <a:rPr lang="en-GB" dirty="0" smtClean="0"/>
              <a:t>, </a:t>
            </a:r>
            <a:r>
              <a:rPr lang="en-GB" dirty="0" err="1" smtClean="0"/>
              <a:t>Farid</a:t>
            </a:r>
            <a:r>
              <a:rPr lang="en-GB" dirty="0" smtClean="0"/>
              <a:t> </a:t>
            </a:r>
            <a:r>
              <a:rPr lang="en-GB" dirty="0" err="1" smtClean="0"/>
              <a:t>Ould</a:t>
            </a:r>
            <a:r>
              <a:rPr lang="en-GB" dirty="0" smtClean="0"/>
              <a:t> </a:t>
            </a:r>
            <a:r>
              <a:rPr lang="en-GB" dirty="0" err="1" smtClean="0"/>
              <a:t>Saada</a:t>
            </a:r>
            <a:r>
              <a:rPr lang="en-GB" dirty="0" smtClean="0"/>
              <a:t>, Ivan </a:t>
            </a:r>
            <a:r>
              <a:rPr lang="en-GB" dirty="0" err="1" smtClean="0"/>
              <a:t>Melo</a:t>
            </a:r>
            <a:r>
              <a:rPr lang="en-GB" dirty="0" smtClean="0"/>
              <a:t>, Thomas </a:t>
            </a:r>
            <a:r>
              <a:rPr lang="en-GB" dirty="0" err="1" smtClean="0"/>
              <a:t>Naumann</a:t>
            </a:r>
            <a:r>
              <a:rPr lang="en-GB" dirty="0" smtClean="0"/>
              <a:t>, Nick </a:t>
            </a:r>
            <a:r>
              <a:rPr lang="en-GB" dirty="0" err="1"/>
              <a:t>Tracas</a:t>
            </a:r>
            <a:r>
              <a:rPr lang="en-GB" dirty="0"/>
              <a:t>, </a:t>
            </a:r>
            <a:r>
              <a:rPr lang="en-GB" dirty="0" smtClean="0"/>
              <a:t>HPB, …</a:t>
            </a:r>
          </a:p>
          <a:p>
            <a:endParaRPr lang="en-GB" dirty="0"/>
          </a:p>
          <a:p>
            <a:r>
              <a:rPr lang="en-GB" dirty="0" smtClean="0"/>
              <a:t>with some help from theorists – external to IPPOG</a:t>
            </a:r>
          </a:p>
          <a:p>
            <a:pPr lvl="1"/>
            <a:r>
              <a:rPr lang="en-GB" dirty="0" smtClean="0"/>
              <a:t>Robert </a:t>
            </a:r>
            <a:r>
              <a:rPr lang="en-GB" dirty="0" err="1" smtClean="0"/>
              <a:t>Harlander</a:t>
            </a:r>
            <a:r>
              <a:rPr lang="en-GB" dirty="0" smtClean="0"/>
              <a:t>, </a:t>
            </a:r>
            <a:r>
              <a:rPr lang="en-GB" dirty="0" err="1" smtClean="0"/>
              <a:t>Dominik</a:t>
            </a:r>
            <a:r>
              <a:rPr lang="en-GB" dirty="0" smtClean="0"/>
              <a:t> </a:t>
            </a:r>
            <a:r>
              <a:rPr lang="en-GB" dirty="0" err="1" smtClean="0"/>
              <a:t>Stockinger</a:t>
            </a:r>
            <a:r>
              <a:rPr lang="en-GB" dirty="0" smtClean="0"/>
              <a:t>, Frank Close</a:t>
            </a:r>
          </a:p>
          <a:p>
            <a:pPr lvl="1"/>
            <a:endParaRPr lang="en-GB" dirty="0" smtClean="0"/>
          </a:p>
          <a:p>
            <a:r>
              <a:rPr lang="en-GB" dirty="0" smtClean="0"/>
              <a:t>about 160 e-mails exchanged since Innsbruck!</a:t>
            </a:r>
          </a:p>
          <a:p>
            <a:endParaRPr lang="en-GB" dirty="0" smtClean="0"/>
          </a:p>
          <a:p>
            <a:r>
              <a:rPr lang="en-GB" dirty="0" smtClean="0"/>
              <a:t>Some informal meetings at CERN</a:t>
            </a:r>
          </a:p>
          <a:p>
            <a:pPr lvl="1"/>
            <a:r>
              <a:rPr lang="en-GB" dirty="0" smtClean="0"/>
              <a:t>over coffee tables, during lunch, …</a:t>
            </a:r>
            <a:endParaRPr lang="en-GB" dirty="0"/>
          </a:p>
        </p:txBody>
      </p:sp>
    </p:spTree>
    <p:extLst>
      <p:ext uri="{BB962C8B-B14F-4D97-AF65-F5344CB8AC3E}">
        <p14:creationId xmlns:p14="http://schemas.microsoft.com/office/powerpoint/2010/main" val="184111087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How we did get started?</a:t>
            </a:r>
            <a:endParaRPr lang="en-GB" dirty="0"/>
          </a:p>
        </p:txBody>
      </p:sp>
      <p:sp>
        <p:nvSpPr>
          <p:cNvPr id="3" name="Content Placeholder 2"/>
          <p:cNvSpPr>
            <a:spLocks noGrp="1"/>
          </p:cNvSpPr>
          <p:nvPr>
            <p:ph idx="1"/>
          </p:nvPr>
        </p:nvSpPr>
        <p:spPr/>
        <p:txBody>
          <a:bodyPr>
            <a:normAutofit fontScale="77500" lnSpcReduction="20000"/>
          </a:bodyPr>
          <a:lstStyle/>
          <a:p>
            <a:r>
              <a:rPr lang="en-US" dirty="0" smtClean="0"/>
              <a:t>By asking a few questions to kick-off to some quite useful discussions</a:t>
            </a:r>
          </a:p>
          <a:p>
            <a:pPr marL="448056" lvl="1" indent="0">
              <a:buNone/>
            </a:pPr>
            <a:endParaRPr lang="en-US" dirty="0" smtClean="0"/>
          </a:p>
          <a:p>
            <a:pPr lvl="1"/>
            <a:r>
              <a:rPr lang="en-US" dirty="0" smtClean="0"/>
              <a:t>what </a:t>
            </a:r>
            <a:r>
              <a:rPr lang="en-US" dirty="0"/>
              <a:t>is a 'particle' anyhow </a:t>
            </a:r>
            <a:r>
              <a:rPr lang="en-US" dirty="0" smtClean="0"/>
              <a:t>?</a:t>
            </a:r>
          </a:p>
          <a:p>
            <a:pPr lvl="1"/>
            <a:r>
              <a:rPr lang="en-US" dirty="0" smtClean="0"/>
              <a:t>what </a:t>
            </a:r>
            <a:r>
              <a:rPr lang="en-US" dirty="0"/>
              <a:t>is the origin of mass</a:t>
            </a:r>
            <a:r>
              <a:rPr lang="en-US" dirty="0" smtClean="0"/>
              <a:t>?</a:t>
            </a:r>
          </a:p>
          <a:p>
            <a:pPr lvl="1"/>
            <a:r>
              <a:rPr lang="en-US" dirty="0"/>
              <a:t>what does it mean when physicists say that a particle is </a:t>
            </a:r>
            <a:r>
              <a:rPr lang="en-US" dirty="0" err="1"/>
              <a:t>structureless</a:t>
            </a:r>
            <a:r>
              <a:rPr lang="en-US" dirty="0"/>
              <a:t> </a:t>
            </a:r>
            <a:r>
              <a:rPr lang="en-US" dirty="0" smtClean="0"/>
              <a:t>?</a:t>
            </a:r>
          </a:p>
          <a:p>
            <a:pPr lvl="1"/>
            <a:r>
              <a:rPr lang="en-US" dirty="0" smtClean="0"/>
              <a:t> </a:t>
            </a:r>
            <a:r>
              <a:rPr lang="en-US" dirty="0"/>
              <a:t>How can a </a:t>
            </a:r>
            <a:r>
              <a:rPr lang="en-US" dirty="0" err="1" smtClean="0"/>
              <a:t>structureless</a:t>
            </a:r>
            <a:r>
              <a:rPr lang="en-US" dirty="0" smtClean="0"/>
              <a:t> particle </a:t>
            </a:r>
            <a:r>
              <a:rPr lang="en-US" dirty="0"/>
              <a:t>have mass at all </a:t>
            </a:r>
            <a:r>
              <a:rPr lang="en-US" dirty="0" smtClean="0"/>
              <a:t>?</a:t>
            </a:r>
          </a:p>
          <a:p>
            <a:pPr lvl="1"/>
            <a:endParaRPr lang="en-US" dirty="0"/>
          </a:p>
          <a:p>
            <a:pPr lvl="1"/>
            <a:r>
              <a:rPr lang="en-US" dirty="0" smtClean="0"/>
              <a:t>What </a:t>
            </a:r>
            <a:r>
              <a:rPr lang="en-US" dirty="0"/>
              <a:t>is the Higgs </a:t>
            </a:r>
            <a:r>
              <a:rPr lang="en-US" dirty="0" smtClean="0"/>
              <a:t>mechanism?</a:t>
            </a:r>
          </a:p>
          <a:p>
            <a:pPr lvl="2"/>
            <a:r>
              <a:rPr lang="en-US" dirty="0" smtClean="0"/>
              <a:t>for </a:t>
            </a:r>
            <a:r>
              <a:rPr lang="en-US" dirty="0"/>
              <a:t>heavy bosons / and the massless </a:t>
            </a:r>
            <a:r>
              <a:rPr lang="en-US" dirty="0" smtClean="0"/>
              <a:t>photon</a:t>
            </a:r>
          </a:p>
          <a:p>
            <a:pPr lvl="2"/>
            <a:r>
              <a:rPr lang="en-US" dirty="0" smtClean="0"/>
              <a:t>for </a:t>
            </a:r>
            <a:r>
              <a:rPr lang="en-US" dirty="0"/>
              <a:t>fermions </a:t>
            </a:r>
            <a:r>
              <a:rPr lang="en-US" dirty="0" smtClean="0"/>
              <a:t>?</a:t>
            </a:r>
            <a:endParaRPr lang="en-US" dirty="0"/>
          </a:p>
          <a:p>
            <a:pPr lvl="1"/>
            <a:r>
              <a:rPr lang="en-US" dirty="0" smtClean="0"/>
              <a:t>How best to </a:t>
            </a:r>
            <a:r>
              <a:rPr lang="en-US" dirty="0"/>
              <a:t>explain spontaneous symmetry </a:t>
            </a:r>
            <a:r>
              <a:rPr lang="en-US" dirty="0" smtClean="0"/>
              <a:t>breaking ?</a:t>
            </a:r>
          </a:p>
          <a:p>
            <a:pPr lvl="1"/>
            <a:r>
              <a:rPr lang="en-US" dirty="0" smtClean="0"/>
              <a:t>What </a:t>
            </a:r>
            <a:r>
              <a:rPr lang="en-US" dirty="0"/>
              <a:t>is the Higgs field and what is the Higgs particle ?</a:t>
            </a:r>
            <a:br>
              <a:rPr lang="en-US" dirty="0"/>
            </a:br>
            <a:endParaRPr lang="en-GB" dirty="0"/>
          </a:p>
        </p:txBody>
      </p:sp>
    </p:spTree>
    <p:extLst>
      <p:ext uri="{BB962C8B-B14F-4D97-AF65-F5344CB8AC3E}">
        <p14:creationId xmlns:p14="http://schemas.microsoft.com/office/powerpoint/2010/main" val="24568641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…and criticism from few</a:t>
            </a:r>
            <a:endParaRPr lang="en-GB" dirty="0"/>
          </a:p>
        </p:txBody>
      </p:sp>
      <p:sp>
        <p:nvSpPr>
          <p:cNvPr id="3" name="Content Placeholder 2"/>
          <p:cNvSpPr>
            <a:spLocks noGrp="1"/>
          </p:cNvSpPr>
          <p:nvPr>
            <p:ph idx="1"/>
          </p:nvPr>
        </p:nvSpPr>
        <p:spPr/>
        <p:txBody>
          <a:bodyPr>
            <a:normAutofit/>
          </a:bodyPr>
          <a:lstStyle/>
          <a:p>
            <a:r>
              <a:rPr lang="en-GB" dirty="0" smtClean="0"/>
              <a:t>No names here…</a:t>
            </a:r>
            <a:endParaRPr lang="en-GB" dirty="0"/>
          </a:p>
          <a:p>
            <a:pPr lvl="1"/>
            <a:r>
              <a:rPr lang="en-GB" dirty="0" smtClean="0"/>
              <a:t>Our discussions are too complex, do not lead to a useful description and/or animation that would be understandable by non-physicists. I.e. we are outside the scope of IPPOG</a:t>
            </a:r>
          </a:p>
          <a:p>
            <a:endParaRPr lang="en-GB" dirty="0"/>
          </a:p>
          <a:p>
            <a:r>
              <a:rPr lang="en-GB" dirty="0" smtClean="0"/>
              <a:t>My answer in the next slide</a:t>
            </a:r>
          </a:p>
          <a:p>
            <a:endParaRPr lang="en-GB" dirty="0" smtClean="0"/>
          </a:p>
        </p:txBody>
      </p:sp>
    </p:spTree>
    <p:extLst>
      <p:ext uri="{BB962C8B-B14F-4D97-AF65-F5344CB8AC3E}">
        <p14:creationId xmlns:p14="http://schemas.microsoft.com/office/powerpoint/2010/main" val="27430323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W</a:t>
            </a:r>
            <a:r>
              <a:rPr lang="en-GB" dirty="0" smtClean="0"/>
              <a:t>hy such a complex discussion ?</a:t>
            </a:r>
            <a:endParaRPr lang="en-GB" dirty="0"/>
          </a:p>
        </p:txBody>
      </p:sp>
      <p:sp>
        <p:nvSpPr>
          <p:cNvPr id="3" name="Content Placeholder 2"/>
          <p:cNvSpPr>
            <a:spLocks noGrp="1"/>
          </p:cNvSpPr>
          <p:nvPr>
            <p:ph idx="1"/>
          </p:nvPr>
        </p:nvSpPr>
        <p:spPr/>
        <p:txBody>
          <a:bodyPr>
            <a:normAutofit fontScale="85000" lnSpcReduction="20000"/>
          </a:bodyPr>
          <a:lstStyle/>
          <a:p>
            <a:r>
              <a:rPr lang="en-GB" dirty="0" smtClean="0"/>
              <a:t>If we physicists in IPPOG do not understand in depth what they are talking about among themselves, how should we be enabled to do outreach?</a:t>
            </a:r>
          </a:p>
          <a:p>
            <a:endParaRPr lang="en-GB" dirty="0"/>
          </a:p>
          <a:p>
            <a:r>
              <a:rPr lang="en-GB" dirty="0" smtClean="0"/>
              <a:t>We realized that there are many subtle details in the concept and understanding of the Higgs mechanism that some/many of us never even were thinking about.</a:t>
            </a:r>
          </a:p>
          <a:p>
            <a:endParaRPr lang="en-GB" dirty="0" smtClean="0"/>
          </a:p>
          <a:p>
            <a:r>
              <a:rPr lang="en-GB" dirty="0" smtClean="0"/>
              <a:t>Still, these are VERY relevant in understanding the full picture.</a:t>
            </a:r>
          </a:p>
        </p:txBody>
      </p:sp>
    </p:spTree>
    <p:extLst>
      <p:ext uri="{BB962C8B-B14F-4D97-AF65-F5344CB8AC3E}">
        <p14:creationId xmlns:p14="http://schemas.microsoft.com/office/powerpoint/2010/main" val="40858089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A video that triggered quite some discussions</a:t>
            </a:r>
            <a:endParaRPr lang="en-GB" dirty="0"/>
          </a:p>
        </p:txBody>
      </p:sp>
      <p:pic>
        <p:nvPicPr>
          <p:cNvPr id="4" name="What is the Higgs boson?.mp4">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457200" y="1763713"/>
            <a:ext cx="7467600" cy="4198937"/>
          </a:xfrm>
        </p:spPr>
      </p:pic>
    </p:spTree>
    <p:extLst>
      <p:ext uri="{BB962C8B-B14F-4D97-AF65-F5344CB8AC3E}">
        <p14:creationId xmlns:p14="http://schemas.microsoft.com/office/powerpoint/2010/main" val="3053181635"/>
      </p:ext>
    </p:extLst>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fullScrn="1">
              <p:cMediaNode vol="80000">
                <p:cTn id="7" fill="hold" display="0">
                  <p:stCondLst>
                    <p:cond delay="indefinite"/>
                  </p:stCondLst>
                </p:cTn>
                <p:tgtEl>
                  <p:spTgt spid="4"/>
                </p:tgtEl>
              </p:cMediaNode>
            </p:vide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One particular comment was</a:t>
            </a:r>
            <a:endParaRPr lang="en-GB" dirty="0"/>
          </a:p>
        </p:txBody>
      </p:sp>
      <p:sp>
        <p:nvSpPr>
          <p:cNvPr id="3" name="Content Placeholder 2"/>
          <p:cNvSpPr>
            <a:spLocks noGrp="1"/>
          </p:cNvSpPr>
          <p:nvPr>
            <p:ph idx="1"/>
          </p:nvPr>
        </p:nvSpPr>
        <p:spPr/>
        <p:txBody>
          <a:bodyPr>
            <a:normAutofit fontScale="62500" lnSpcReduction="20000"/>
          </a:bodyPr>
          <a:lstStyle/>
          <a:p>
            <a:r>
              <a:rPr lang="en-US" dirty="0"/>
              <a:t>specially misleading </a:t>
            </a:r>
            <a:r>
              <a:rPr lang="en-US" dirty="0" err="1"/>
              <a:t>t.o.h.o</a:t>
            </a:r>
            <a:r>
              <a:rPr lang="en-US" dirty="0"/>
              <a:t>. is the sentence "The Higgs Boson has the Job of giving mass to all elementary particles". No, the Higgs field does! Likewise, the Higgs field is not "made out of ... Higgs Bosons" like snow is made out of snowflakes. At least not out of the "LHC's" Higgs Bosons we (probably) have found recently. That one is an </a:t>
            </a:r>
            <a:r>
              <a:rPr lang="en-US" b="1" dirty="0"/>
              <a:t>*excitation*</a:t>
            </a:r>
            <a:r>
              <a:rPr lang="en-US" dirty="0"/>
              <a:t> of the field. In the picture of the snow, it's rather like an avalanche, i.e. an excitation of the whole snow field. It is </a:t>
            </a:r>
            <a:r>
              <a:rPr lang="en-US" b="1" dirty="0"/>
              <a:t>*not*</a:t>
            </a:r>
            <a:r>
              <a:rPr lang="en-US" dirty="0"/>
              <a:t> responsible for giving mass to anything. (in </a:t>
            </a:r>
            <a:r>
              <a:rPr lang="en-US" dirty="0" err="1"/>
              <a:t>david</a:t>
            </a:r>
            <a:r>
              <a:rPr lang="en-US" dirty="0"/>
              <a:t> miller's party picture it's even more clear: a </a:t>
            </a:r>
            <a:r>
              <a:rPr lang="en-US" b="1" dirty="0"/>
              <a:t>*clustering*</a:t>
            </a:r>
            <a:r>
              <a:rPr lang="en-US" dirty="0"/>
              <a:t> of party guests is the Higgs Boson, i.e. an excitation of the party, the single party guests are not the Higgs Bosons we have been looking for at LHC) All particles have mass, even if there are zero Higgs Bosons excited in the whole universe. Exciting Higgs Bosons just makes us "see" the Higgs field, because a featureless </a:t>
            </a:r>
            <a:r>
              <a:rPr lang="en-US" dirty="0" err="1"/>
              <a:t>homogenious</a:t>
            </a:r>
            <a:r>
              <a:rPr lang="en-US" dirty="0"/>
              <a:t> field with quantum numbers of the vacuum cannot be seen directly.</a:t>
            </a:r>
            <a:endParaRPr lang="en-GB" dirty="0"/>
          </a:p>
        </p:txBody>
      </p:sp>
    </p:spTree>
    <p:extLst>
      <p:ext uri="{BB962C8B-B14F-4D97-AF65-F5344CB8AC3E}">
        <p14:creationId xmlns:p14="http://schemas.microsoft.com/office/powerpoint/2010/main" val="28677965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What have we learned from all that?</a:t>
            </a:r>
            <a:endParaRPr lang="en-GB" dirty="0"/>
          </a:p>
        </p:txBody>
      </p:sp>
      <p:sp>
        <p:nvSpPr>
          <p:cNvPr id="3" name="Content Placeholder 2"/>
          <p:cNvSpPr>
            <a:spLocks noGrp="1"/>
          </p:cNvSpPr>
          <p:nvPr>
            <p:ph idx="1"/>
          </p:nvPr>
        </p:nvSpPr>
        <p:spPr/>
        <p:txBody>
          <a:bodyPr/>
          <a:lstStyle/>
          <a:p>
            <a:r>
              <a:rPr lang="en-GB" dirty="0" smtClean="0"/>
              <a:t>We can’t be too religious about metaphors</a:t>
            </a:r>
          </a:p>
          <a:p>
            <a:pPr lvl="1"/>
            <a:r>
              <a:rPr lang="en-GB" dirty="0" smtClean="0"/>
              <a:t>The Higgs mechanism is complex and has a lot of deep going subtleties</a:t>
            </a:r>
          </a:p>
          <a:p>
            <a:pPr lvl="1"/>
            <a:r>
              <a:rPr lang="en-GB" dirty="0" smtClean="0"/>
              <a:t>Every metaphor being used (snow field, air, dinner party, molasses, …) has its own advantages and is often (i.e. always!?)  flawed when trying to extract more from it than the presenter wanted to say/explain at first.</a:t>
            </a:r>
          </a:p>
          <a:p>
            <a:pPr lvl="1"/>
            <a:endParaRPr lang="en-GB" dirty="0"/>
          </a:p>
        </p:txBody>
      </p:sp>
    </p:spTree>
    <p:extLst>
      <p:ext uri="{BB962C8B-B14F-4D97-AF65-F5344CB8AC3E}">
        <p14:creationId xmlns:p14="http://schemas.microsoft.com/office/powerpoint/2010/main" val="3050800996"/>
      </p:ext>
    </p:extLst>
  </p:cSld>
  <p:clrMapOvr>
    <a:masterClrMapping/>
  </p:clrMapOvr>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ゴシック"/>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Technic.thmx</Template>
  <TotalTime>1586</TotalTime>
  <Words>1275</Words>
  <Application>Microsoft Macintosh PowerPoint</Application>
  <PresentationFormat>On-screen Show (4:3)</PresentationFormat>
  <Paragraphs>107</Paragraphs>
  <Slides>17</Slides>
  <Notes>0</Notes>
  <HiddenSlides>0</HiddenSlides>
  <MMClips>1</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Technic</vt:lpstr>
      <vt:lpstr>Higgs Working Group  Hans Peter Beck Bern University</vt:lpstr>
      <vt:lpstr>Priors</vt:lpstr>
      <vt:lpstr>Participants</vt:lpstr>
      <vt:lpstr>How we did get started?</vt:lpstr>
      <vt:lpstr>…and criticism from few</vt:lpstr>
      <vt:lpstr>Why such a complex discussion ?</vt:lpstr>
      <vt:lpstr>A video that triggered quite some discussions</vt:lpstr>
      <vt:lpstr>One particular comment was</vt:lpstr>
      <vt:lpstr>What have we learned from all that?</vt:lpstr>
      <vt:lpstr>What should IPPOG do?</vt:lpstr>
      <vt:lpstr>What we don’t need to do</vt:lpstr>
      <vt:lpstr>A few examples</vt:lpstr>
      <vt:lpstr>A few examples</vt:lpstr>
      <vt:lpstr>An interesting web-site </vt:lpstr>
      <vt:lpstr>PowerPoint Presentation</vt:lpstr>
      <vt:lpstr>Next steps</vt:lpstr>
      <vt:lpstr>Conclusion</vt:lpstr>
    </vt:vector>
  </TitlesOfParts>
  <Company>LHEP - University of Bern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Hans Peter Beck</dc:creator>
  <cp:lastModifiedBy>Hans Peter Beck</cp:lastModifiedBy>
  <cp:revision>17</cp:revision>
  <dcterms:created xsi:type="dcterms:W3CDTF">2012-11-30T07:43:23Z</dcterms:created>
  <dcterms:modified xsi:type="dcterms:W3CDTF">2012-12-01T10:10:06Z</dcterms:modified>
</cp:coreProperties>
</file>