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7" r:id="rId2"/>
    <p:sldId id="258" r:id="rId3"/>
    <p:sldId id="259" r:id="rId4"/>
    <p:sldId id="292" r:id="rId5"/>
    <p:sldId id="267" r:id="rId6"/>
    <p:sldId id="269" r:id="rId7"/>
    <p:sldId id="271" r:id="rId8"/>
    <p:sldId id="284" r:id="rId9"/>
    <p:sldId id="293" r:id="rId10"/>
    <p:sldId id="297" r:id="rId11"/>
    <p:sldId id="298" r:id="rId12"/>
    <p:sldId id="294" r:id="rId13"/>
    <p:sldId id="295" r:id="rId14"/>
    <p:sldId id="299" r:id="rId15"/>
    <p:sldId id="300" r:id="rId16"/>
    <p:sldId id="277" r:id="rId17"/>
    <p:sldId id="296" r:id="rId18"/>
    <p:sldId id="280" r:id="rId19"/>
    <p:sldId id="283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020" autoAdjust="0"/>
  </p:normalViewPr>
  <p:slideViewPr>
    <p:cSldViewPr snapToGrid="0" snapToObjects="1">
      <p:cViewPr varScale="1">
        <p:scale>
          <a:sx n="94" d="100"/>
          <a:sy n="94" d="100"/>
        </p:scale>
        <p:origin x="-12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Relationship Id="rId2" Type="http://schemas.openxmlformats.org/officeDocument/2006/relationships/image" Target="../media/image11.emf"/><Relationship Id="rId3" Type="http://schemas.openxmlformats.org/officeDocument/2006/relationships/image" Target="../media/image1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9EF110-CD3F-C745-BBB6-9F75883FF8ED}" type="datetimeFigureOut">
              <a:rPr lang="en-US" smtClean="0"/>
              <a:t>11/22/12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EF50C1-C0B8-F547-ACE3-9FB5E69B5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23477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906AD9-D054-3249-A468-6C03E6D1EC04}" type="datetimeFigureOut">
              <a:rPr lang="en-US" smtClean="0"/>
              <a:t>11/22/12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6B2FA8-08B6-9741-BD2A-F5072EEB9F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87645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ECFA Plenary, November 22nd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IPPOG Report 2012, Dave Barney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1B5A-2707-DE4F-9437-F7A86C769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34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ECFA Plenary, November 22nd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IPPOG Report 2012, Dave Barney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1B5A-2707-DE4F-9437-F7A86C769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452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ECFA Plenary, November 22nd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IPPOG Report 2012, Dave Barney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1B5A-2707-DE4F-9437-F7A86C769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162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721" y="274638"/>
            <a:ext cx="7431400" cy="11430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6721" y="1600200"/>
            <a:ext cx="8754367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ECFA Plenary, November 22nd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IPPOG Report 2012, Dave Barney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1B5A-2707-DE4F-9437-F7A86C7695F5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W-ippog5-02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0463" y="274638"/>
            <a:ext cx="1190625" cy="11430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371422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ECFA Plenary, November 22nd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IPPOG Report 2012, Dave Barney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1B5A-2707-DE4F-9437-F7A86C769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75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ECFA Plenary, November 22nd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IPPOG Report 2012, Dave Barney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1B5A-2707-DE4F-9437-F7A86C769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080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ECFA Plenary, November 22nd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IPPOG Report 2012, Dave Barney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1B5A-2707-DE4F-9437-F7A86C769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361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ECFA Plenary, November 22nd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IPPOG Report 2012, Dave Barney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1B5A-2707-DE4F-9437-F7A86C769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755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ECFA Plenary, November 22nd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IPPOG Report 2012, Dave Barney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1B5A-2707-DE4F-9437-F7A86C769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18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ECFA Plenary, November 22nd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IPPOG Report 2012, Dave Barney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1B5A-2707-DE4F-9437-F7A86C769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012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ECFA Plenary, November 22nd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IPPOG Report 2012, Dave Barney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1B5A-2707-DE4F-9437-F7A86C769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258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ECFA Plenary, November 22nd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IPPOG Report 2012, Dave Barney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B1B5A-2707-DE4F-9437-F7A86C769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281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4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4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eg"/><Relationship Id="rId3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4" Type="http://schemas.microsoft.com/office/2007/relationships/hdphoto" Target="../media/hdphoto1.wdp"/><Relationship Id="rId5" Type="http://schemas.openxmlformats.org/officeDocument/2006/relationships/image" Target="../media/image33.jpeg"/><Relationship Id="rId6" Type="http://schemas.microsoft.com/office/2007/relationships/hdphoto" Target="../media/hdphoto2.wdp"/><Relationship Id="rId7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oleObject" Target="../embeddings/oleObject1.bin"/><Relationship Id="rId5" Type="http://schemas.openxmlformats.org/officeDocument/2006/relationships/image" Target="../media/image10.emf"/><Relationship Id="rId6" Type="http://schemas.openxmlformats.org/officeDocument/2006/relationships/oleObject" Target="../embeddings/oleObject2.bin"/><Relationship Id="rId7" Type="http://schemas.openxmlformats.org/officeDocument/2006/relationships/image" Target="../media/image11.emf"/><Relationship Id="rId8" Type="http://schemas.openxmlformats.org/officeDocument/2006/relationships/oleObject" Target="../embeddings/oleObject3.bin"/><Relationship Id="rId9" Type="http://schemas.openxmlformats.org/officeDocument/2006/relationships/image" Target="../media/image12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jpeg"/><Relationship Id="rId5" Type="http://schemas.openxmlformats.org/officeDocument/2006/relationships/image" Target="../media/image17.png"/><Relationship Id="rId6" Type="http://schemas.openxmlformats.org/officeDocument/2006/relationships/image" Target="../media/image18.jpeg"/><Relationship Id="rId7" Type="http://schemas.openxmlformats.org/officeDocument/2006/relationships/image" Target="../media/image19.png"/><Relationship Id="rId8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-ippog5-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5849" y="519700"/>
            <a:ext cx="4558085" cy="437576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sp>
        <p:nvSpPr>
          <p:cNvPr id="5" name="TextBox 4"/>
          <p:cNvSpPr txBox="1"/>
          <p:nvPr/>
        </p:nvSpPr>
        <p:spPr>
          <a:xfrm>
            <a:off x="1373774" y="5250278"/>
            <a:ext cx="6522234" cy="58477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Report to ECFA, November 22</a:t>
            </a:r>
            <a:r>
              <a:rPr lang="en-US" sz="3200" baseline="30000" dirty="0" smtClean="0"/>
              <a:t>nd</a:t>
            </a:r>
            <a:r>
              <a:rPr lang="en-US" sz="3200" dirty="0" smtClean="0"/>
              <a:t> 2012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235951" y="5945786"/>
            <a:ext cx="67978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u="sng" dirty="0" smtClean="0"/>
              <a:t>Dave Barney</a:t>
            </a:r>
            <a:r>
              <a:rPr lang="en-US" sz="2800" dirty="0" smtClean="0"/>
              <a:t>, Michael </a:t>
            </a:r>
            <a:r>
              <a:rPr lang="en-US" sz="2800" dirty="0" err="1" smtClean="0"/>
              <a:t>Kobel</a:t>
            </a:r>
            <a:r>
              <a:rPr lang="en-US" sz="2800" dirty="0" smtClean="0"/>
              <a:t>: IPPOG Co-chairs</a:t>
            </a:r>
            <a:endParaRPr lang="en-US" sz="28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ECFA Plenary, November 22nd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IPPOG Report 2012, Dave Barney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001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IPPOG @ ICHEP (cont.)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ECFA Plenary, November 22nd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IPPOG Report 2012, Dave Barney</a:t>
            </a:r>
            <a:endParaRPr lang="en-US"/>
          </a:p>
        </p:txBody>
      </p:sp>
      <p:pic>
        <p:nvPicPr>
          <p:cNvPr id="6" name="Picture 5" descr="GoogleHangout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860449"/>
            <a:ext cx="4690533" cy="4609662"/>
          </a:xfrm>
          <a:prstGeom prst="rect">
            <a:avLst/>
          </a:prstGeom>
        </p:spPr>
      </p:pic>
      <p:pic>
        <p:nvPicPr>
          <p:cNvPr id="7" name="Picture 6" descr="MartinWhiteMasterClass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47733" y="1981200"/>
            <a:ext cx="3766079" cy="22352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 descr="ICHEPSeminar.jp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47733" y="4288394"/>
            <a:ext cx="3766081" cy="2046251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7603489" y="2047279"/>
            <a:ext cx="1186405" cy="307777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r"/>
            <a:r>
              <a:rPr lang="en-GB" sz="1400" dirty="0" err="1" smtClean="0"/>
              <a:t>Masterclass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7197604" y="4361282"/>
            <a:ext cx="1592290" cy="307777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r"/>
            <a:r>
              <a:rPr lang="en-GB" sz="1400" dirty="0" smtClean="0"/>
              <a:t>Panel Discussion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3987084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IPPOG @ ICHEP (cont.)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ECFA Plenary, November 22nd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IPPOG Report 2012, Dave Barney</a:t>
            </a:r>
            <a:endParaRPr lang="en-US"/>
          </a:p>
        </p:txBody>
      </p:sp>
      <p:pic>
        <p:nvPicPr>
          <p:cNvPr id="6" name="Picture 5" descr="IMG_0127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14455" y="1560123"/>
            <a:ext cx="3334279" cy="2192518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 descr="IMG_0055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323" y="1923707"/>
            <a:ext cx="5360672" cy="4003959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 descr="IMG_0030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4455" y="3833633"/>
            <a:ext cx="3334279" cy="2490418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465123" y="5311709"/>
            <a:ext cx="1519529" cy="307777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GB" sz="1400" dirty="0" smtClean="0"/>
              <a:t>Museum Exhibit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5773723" y="3366887"/>
            <a:ext cx="692768" cy="307777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GB" sz="1400" dirty="0" smtClean="0"/>
              <a:t>Radio</a:t>
            </a:r>
            <a:endParaRPr lang="en-GB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7762344" y="3925687"/>
            <a:ext cx="1162473" cy="307777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GB" sz="1400" dirty="0" smtClean="0"/>
              <a:t>Press Room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9166815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IPPOG @ WCPE (Istanbul)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lnSpc>
                <a:spcPct val="110000"/>
              </a:lnSpc>
              <a:spcAft>
                <a:spcPts val="1200"/>
              </a:spcAft>
              <a:buClr>
                <a:schemeClr val="bg1"/>
              </a:buClr>
              <a:buNone/>
              <a:tabLst>
                <a:tab pos="268288" algn="l"/>
              </a:tabLst>
            </a:pPr>
            <a:r>
              <a:rPr lang="en-US" b="1" dirty="0">
                <a:latin typeface="News Gothic MT" charset="0"/>
                <a:ea typeface="ＭＳ Ｐゴシック" charset="0"/>
                <a:cs typeface="ＭＳ Ｐゴシック" charset="0"/>
              </a:rPr>
              <a:t>Theme: The Role of Context, Culture and Representation in Physics Teaching and Learning</a:t>
            </a:r>
          </a:p>
          <a:p>
            <a:pPr marL="0" indent="0">
              <a:lnSpc>
                <a:spcPct val="110000"/>
              </a:lnSpc>
              <a:spcAft>
                <a:spcPts val="1200"/>
              </a:spcAft>
              <a:buClr>
                <a:schemeClr val="bg1"/>
              </a:buClr>
              <a:buNone/>
              <a:tabLst>
                <a:tab pos="268288" algn="l"/>
              </a:tabLst>
            </a:pPr>
            <a:r>
              <a:rPr lang="en-US" dirty="0" smtClean="0">
                <a:latin typeface="News Gothic MT" charset="0"/>
                <a:ea typeface="ＭＳ Ｐゴシック" charset="0"/>
                <a:cs typeface="ＭＳ Ｐゴシック" charset="0"/>
              </a:rPr>
              <a:t>500 physics </a:t>
            </a:r>
            <a:r>
              <a:rPr lang="en-US" dirty="0">
                <a:latin typeface="News Gothic MT" charset="0"/>
                <a:ea typeface="ＭＳ Ｐゴシック" charset="0"/>
                <a:cs typeface="ＭＳ Ｐゴシック" charset="0"/>
              </a:rPr>
              <a:t>educators, teachers, researchers, policy </a:t>
            </a:r>
            <a:r>
              <a:rPr lang="en-US" dirty="0" smtClean="0">
                <a:latin typeface="News Gothic MT" charset="0"/>
                <a:ea typeface="ＭＳ Ｐゴシック" charset="0"/>
                <a:cs typeface="ＭＳ Ｐゴシック" charset="0"/>
              </a:rPr>
              <a:t>makers</a:t>
            </a:r>
          </a:p>
          <a:p>
            <a:pPr algn="just">
              <a:spcBef>
                <a:spcPct val="0"/>
              </a:spcBef>
              <a:spcAft>
                <a:spcPts val="300"/>
              </a:spcAft>
              <a:buNone/>
              <a:defRPr/>
            </a:pPr>
            <a:endParaRPr lang="de-DE" b="1" dirty="0" smtClean="0">
              <a:latin typeface="News Gothic MT" charset="0"/>
            </a:endParaRPr>
          </a:p>
          <a:p>
            <a:pPr algn="just">
              <a:spcBef>
                <a:spcPct val="0"/>
              </a:spcBef>
              <a:spcAft>
                <a:spcPts val="300"/>
              </a:spcAft>
              <a:buNone/>
              <a:defRPr/>
            </a:pPr>
            <a:r>
              <a:rPr lang="de-DE" b="1" dirty="0" smtClean="0">
                <a:latin typeface="News Gothic MT" charset="0"/>
              </a:rPr>
              <a:t>IPPOG Workshop </a:t>
            </a:r>
            <a:r>
              <a:rPr lang="de-DE" dirty="0">
                <a:latin typeface="News Gothic MT" charset="0"/>
              </a:rPr>
              <a:t>(</a:t>
            </a:r>
            <a:r>
              <a:rPr lang="de-DE" dirty="0" err="1">
                <a:latin typeface="News Gothic MT" charset="0"/>
              </a:rPr>
              <a:t>Experiencing</a:t>
            </a:r>
            <a:r>
              <a:rPr lang="de-DE" dirty="0">
                <a:latin typeface="News Gothic MT" charset="0"/>
              </a:rPr>
              <a:t> </a:t>
            </a:r>
            <a:r>
              <a:rPr lang="de-DE" dirty="0" err="1">
                <a:latin typeface="News Gothic MT" charset="0"/>
              </a:rPr>
              <a:t>data</a:t>
            </a:r>
            <a:r>
              <a:rPr lang="de-DE" dirty="0">
                <a:latin typeface="News Gothic MT" charset="0"/>
              </a:rPr>
              <a:t> </a:t>
            </a:r>
            <a:r>
              <a:rPr lang="de-DE" dirty="0" err="1">
                <a:latin typeface="News Gothic MT" charset="0"/>
              </a:rPr>
              <a:t>analysis</a:t>
            </a:r>
            <a:r>
              <a:rPr lang="de-DE" dirty="0">
                <a:latin typeface="News Gothic MT" charset="0"/>
              </a:rPr>
              <a:t> </a:t>
            </a:r>
            <a:r>
              <a:rPr lang="de-DE" dirty="0" err="1">
                <a:latin typeface="News Gothic MT" charset="0"/>
              </a:rPr>
              <a:t>from</a:t>
            </a:r>
            <a:r>
              <a:rPr lang="de-DE" dirty="0">
                <a:latin typeface="News Gothic MT" charset="0"/>
              </a:rPr>
              <a:t> </a:t>
            </a:r>
            <a:r>
              <a:rPr lang="de-DE" dirty="0" err="1">
                <a:latin typeface="News Gothic MT" charset="0"/>
              </a:rPr>
              <a:t>the</a:t>
            </a:r>
            <a:r>
              <a:rPr lang="de-DE" dirty="0">
                <a:latin typeface="News Gothic MT" charset="0"/>
              </a:rPr>
              <a:t> </a:t>
            </a:r>
            <a:r>
              <a:rPr lang="de-DE" dirty="0" err="1" smtClean="0">
                <a:latin typeface="News Gothic MT" charset="0"/>
              </a:rPr>
              <a:t>world‘s</a:t>
            </a:r>
            <a:r>
              <a:rPr lang="de-DE" dirty="0" smtClean="0">
                <a:latin typeface="News Gothic MT" charset="0"/>
              </a:rPr>
              <a:t> </a:t>
            </a:r>
            <a:r>
              <a:rPr lang="de-DE" dirty="0" err="1">
                <a:latin typeface="News Gothic MT" charset="0"/>
              </a:rPr>
              <a:t>largest</a:t>
            </a:r>
            <a:r>
              <a:rPr lang="de-DE" dirty="0">
                <a:latin typeface="News Gothic MT" charset="0"/>
              </a:rPr>
              <a:t> </a:t>
            </a:r>
            <a:r>
              <a:rPr lang="de-DE" dirty="0" err="1">
                <a:latin typeface="News Gothic MT" charset="0"/>
              </a:rPr>
              <a:t>science</a:t>
            </a:r>
            <a:r>
              <a:rPr lang="de-DE" dirty="0">
                <a:latin typeface="News Gothic MT" charset="0"/>
              </a:rPr>
              <a:t> </a:t>
            </a:r>
            <a:r>
              <a:rPr lang="de-DE" dirty="0" err="1">
                <a:latin typeface="News Gothic MT" charset="0"/>
              </a:rPr>
              <a:t>experiment</a:t>
            </a:r>
            <a:r>
              <a:rPr lang="de-DE" dirty="0">
                <a:latin typeface="News Gothic MT" charset="0"/>
              </a:rPr>
              <a:t>): </a:t>
            </a:r>
          </a:p>
          <a:p>
            <a:pPr algn="just">
              <a:spcBef>
                <a:spcPct val="0"/>
              </a:spcBef>
              <a:spcAft>
                <a:spcPts val="300"/>
              </a:spcAft>
              <a:defRPr/>
            </a:pPr>
            <a:r>
              <a:rPr lang="en-US" dirty="0">
                <a:latin typeface="News Gothic MT" charset="0"/>
              </a:rPr>
              <a:t>ATLAS W-</a:t>
            </a:r>
            <a:r>
              <a:rPr lang="en-US" dirty="0" smtClean="0">
                <a:latin typeface="News Gothic MT" charset="0"/>
              </a:rPr>
              <a:t>path measurement (90 min)</a:t>
            </a:r>
            <a:endParaRPr lang="en-US" dirty="0">
              <a:latin typeface="News Gothic MT" charset="0"/>
            </a:endParaRPr>
          </a:p>
          <a:p>
            <a:pPr algn="just">
              <a:spcBef>
                <a:spcPct val="0"/>
              </a:spcBef>
              <a:spcAft>
                <a:spcPts val="300"/>
              </a:spcAft>
              <a:defRPr/>
            </a:pPr>
            <a:r>
              <a:rPr lang="en-US" dirty="0" smtClean="0">
                <a:latin typeface="News Gothic MT" charset="0"/>
              </a:rPr>
              <a:t>Attendees </a:t>
            </a:r>
            <a:r>
              <a:rPr lang="en-US" dirty="0">
                <a:latin typeface="News Gothic MT" charset="0"/>
              </a:rPr>
              <a:t>from India, Iran, Czech Republic, China, Japan, Turkey, Portugal</a:t>
            </a:r>
          </a:p>
          <a:p>
            <a:pPr marL="0" indent="0" algn="just">
              <a:spcBef>
                <a:spcPct val="0"/>
              </a:spcBef>
              <a:spcAft>
                <a:spcPts val="300"/>
              </a:spcAft>
              <a:buNone/>
              <a:defRPr/>
            </a:pPr>
            <a:endParaRPr lang="en-US" b="1" dirty="0" smtClean="0">
              <a:latin typeface="News Gothic MT" charset="0"/>
            </a:endParaRPr>
          </a:p>
          <a:p>
            <a:pPr marL="0" indent="0" algn="just">
              <a:spcBef>
                <a:spcPct val="0"/>
              </a:spcBef>
              <a:spcAft>
                <a:spcPts val="300"/>
              </a:spcAft>
              <a:buNone/>
              <a:defRPr/>
            </a:pPr>
            <a:r>
              <a:rPr lang="en-US" b="1" dirty="0" smtClean="0">
                <a:latin typeface="News Gothic MT" charset="0"/>
              </a:rPr>
              <a:t>Reception</a:t>
            </a:r>
            <a:r>
              <a:rPr lang="en-US" b="1" dirty="0">
                <a:latin typeface="News Gothic MT" charset="0"/>
              </a:rPr>
              <a:t>:</a:t>
            </a:r>
          </a:p>
          <a:p>
            <a:pPr algn="just">
              <a:spcBef>
                <a:spcPct val="0"/>
              </a:spcBef>
              <a:spcAft>
                <a:spcPts val="300"/>
              </a:spcAft>
              <a:defRPr/>
            </a:pPr>
            <a:r>
              <a:rPr lang="en-US" dirty="0">
                <a:latin typeface="News Gothic MT" charset="0"/>
              </a:rPr>
              <a:t>Fascinated by the idea of LHC data analysis in the classroom or at home</a:t>
            </a:r>
          </a:p>
          <a:p>
            <a:pPr algn="just">
              <a:spcBef>
                <a:spcPct val="0"/>
              </a:spcBef>
              <a:spcAft>
                <a:spcPts val="300"/>
              </a:spcAft>
              <a:defRPr/>
            </a:pPr>
            <a:r>
              <a:rPr lang="en-US" dirty="0">
                <a:latin typeface="News Gothic MT" charset="0"/>
              </a:rPr>
              <a:t>Website seen as a pleasant (and </a:t>
            </a:r>
            <a:r>
              <a:rPr lang="en-US" dirty="0" smtClean="0">
                <a:latin typeface="News Gothic MT" charset="0"/>
              </a:rPr>
              <a:t>useful</a:t>
            </a:r>
            <a:r>
              <a:rPr lang="en-US" dirty="0">
                <a:latin typeface="News Gothic MT" charset="0"/>
              </a:rPr>
              <a:t>) environment</a:t>
            </a:r>
          </a:p>
          <a:p>
            <a:pPr marL="268288" indent="-268288">
              <a:lnSpc>
                <a:spcPct val="110000"/>
              </a:lnSpc>
              <a:spcAft>
                <a:spcPts val="1200"/>
              </a:spcAft>
              <a:buClr>
                <a:schemeClr val="bg1"/>
              </a:buClr>
              <a:buFont typeface="Wingdings" charset="0"/>
              <a:buChar char="§"/>
              <a:tabLst>
                <a:tab pos="268288" algn="l"/>
              </a:tabLst>
            </a:pPr>
            <a:endParaRPr lang="en-US" dirty="0">
              <a:latin typeface="News Gothic MT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ECFA Plenary, November 22nd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IPPOG Report 2012, Dave Barney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8535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IPPOG @ ESOF (Dublin)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600200"/>
            <a:ext cx="9011088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Europe’s largest general science meeting (5000 attendees)</a:t>
            </a:r>
          </a:p>
          <a:p>
            <a:r>
              <a:rPr lang="en-US" sz="2800" dirty="0" smtClean="0"/>
              <a:t>IPPOG 90min panel discussion: </a:t>
            </a:r>
          </a:p>
          <a:p>
            <a:pPr lvl="1"/>
            <a:r>
              <a:rPr lang="en-US" sz="2400" dirty="0" smtClean="0">
                <a:solidFill>
                  <a:srgbClr val="0000FF"/>
                </a:solidFill>
              </a:rPr>
              <a:t>Best practice in sharing the research process with the public</a:t>
            </a:r>
          </a:p>
          <a:p>
            <a:pPr lvl="2"/>
            <a:r>
              <a:rPr lang="en-US" sz="1600" dirty="0" smtClean="0">
                <a:latin typeface="News Gothic MT" charset="0"/>
              </a:rPr>
              <a:t>Paul </a:t>
            </a:r>
            <a:r>
              <a:rPr lang="en-US" sz="1600" dirty="0" err="1">
                <a:latin typeface="News Gothic MT" charset="0"/>
              </a:rPr>
              <a:t>Hix</a:t>
            </a:r>
            <a:r>
              <a:rPr lang="en-US" sz="1600" dirty="0">
                <a:latin typeface="News Gothic MT" charset="0"/>
              </a:rPr>
              <a:t>, German Museum Munich: established Open Research Laboratory on </a:t>
            </a:r>
            <a:r>
              <a:rPr lang="en-US" sz="1600" dirty="0" err="1">
                <a:latin typeface="News Gothic MT" charset="0"/>
              </a:rPr>
              <a:t>Nanoscience</a:t>
            </a:r>
            <a:r>
              <a:rPr lang="en-US" sz="1600" dirty="0">
                <a:latin typeface="News Gothic MT" charset="0"/>
              </a:rPr>
              <a:t> in the </a:t>
            </a:r>
            <a:r>
              <a:rPr lang="en-US" sz="1600" dirty="0" smtClean="0">
                <a:latin typeface="News Gothic MT" charset="0"/>
              </a:rPr>
              <a:t>museum</a:t>
            </a:r>
            <a:endParaRPr lang="de-DE" sz="1600" dirty="0" smtClean="0">
              <a:latin typeface="News Gothic MT" charset="0"/>
            </a:endParaRPr>
          </a:p>
          <a:p>
            <a:pPr lvl="2"/>
            <a:r>
              <a:rPr lang="en-US" sz="1600" dirty="0" smtClean="0">
                <a:latin typeface="News Gothic MT" charset="0"/>
              </a:rPr>
              <a:t>Marianne </a:t>
            </a:r>
            <a:r>
              <a:rPr lang="en-US" sz="1600" dirty="0" err="1">
                <a:latin typeface="News Gothic MT" charset="0"/>
              </a:rPr>
              <a:t>Fokkens</a:t>
            </a:r>
            <a:r>
              <a:rPr lang="en-US" sz="1600" dirty="0">
                <a:latin typeface="News Gothic MT" charset="0"/>
              </a:rPr>
              <a:t>, Dutch National Natural History Museum: Museum opened up more of its collection and research to the public, interactive exhibitions and activities, e.g. </a:t>
            </a:r>
            <a:r>
              <a:rPr lang="en-US" sz="1600" dirty="0" smtClean="0">
                <a:latin typeface="News Gothic MT" charset="0"/>
              </a:rPr>
              <a:t>crowdsourcing</a:t>
            </a:r>
          </a:p>
          <a:p>
            <a:pPr lvl="2"/>
            <a:r>
              <a:rPr lang="de-DE" sz="1600" dirty="0" smtClean="0">
                <a:latin typeface="News Gothic MT" charset="0"/>
              </a:rPr>
              <a:t>Tom </a:t>
            </a:r>
            <a:r>
              <a:rPr lang="de-DE" sz="1600" dirty="0">
                <a:latin typeface="News Gothic MT" charset="0"/>
              </a:rPr>
              <a:t>McCauley, QuarkNet / I2U2 / </a:t>
            </a:r>
            <a:r>
              <a:rPr lang="de-DE" sz="1600" dirty="0" smtClean="0">
                <a:latin typeface="News Gothic MT" charset="0"/>
              </a:rPr>
              <a:t>CMS</a:t>
            </a:r>
          </a:p>
          <a:p>
            <a:pPr lvl="2"/>
            <a:r>
              <a:rPr lang="de-DE" sz="1600" dirty="0" smtClean="0">
                <a:latin typeface="News Gothic MT" charset="0"/>
              </a:rPr>
              <a:t>Michael </a:t>
            </a:r>
            <a:r>
              <a:rPr lang="de-DE" sz="1600" dirty="0">
                <a:latin typeface="News Gothic MT" charset="0"/>
              </a:rPr>
              <a:t>Kobel, </a:t>
            </a:r>
            <a:r>
              <a:rPr lang="de-DE" sz="1600" dirty="0" smtClean="0">
                <a:latin typeface="News Gothic MT" charset="0"/>
              </a:rPr>
              <a:t>IPPOG</a:t>
            </a:r>
          </a:p>
          <a:p>
            <a:pPr lvl="1"/>
            <a:r>
              <a:rPr lang="de-DE" sz="2000" dirty="0" smtClean="0">
                <a:latin typeface="News Gothic MT" charset="0"/>
              </a:rPr>
              <a:t>100 </a:t>
            </a:r>
            <a:r>
              <a:rPr lang="de-DE" sz="2000" dirty="0" err="1" smtClean="0">
                <a:latin typeface="News Gothic MT" charset="0"/>
              </a:rPr>
              <a:t>participants</a:t>
            </a:r>
            <a:r>
              <a:rPr lang="de-DE" sz="2000" dirty="0" smtClean="0">
                <a:latin typeface="News Gothic MT" charset="0"/>
              </a:rPr>
              <a:t>, </a:t>
            </a:r>
            <a:r>
              <a:rPr lang="de-DE" sz="2000" dirty="0" err="1" smtClean="0">
                <a:latin typeface="News Gothic MT" charset="0"/>
              </a:rPr>
              <a:t>lively</a:t>
            </a:r>
            <a:r>
              <a:rPr lang="de-DE" sz="2000" dirty="0" smtClean="0">
                <a:latin typeface="News Gothic MT" charset="0"/>
              </a:rPr>
              <a:t> </a:t>
            </a:r>
            <a:r>
              <a:rPr lang="de-DE" sz="2000" dirty="0" err="1" smtClean="0">
                <a:latin typeface="News Gothic MT" charset="0"/>
              </a:rPr>
              <a:t>discussion</a:t>
            </a:r>
            <a:endParaRPr lang="de-DE" sz="2000" dirty="0">
              <a:latin typeface="News Gothic MT" charset="0"/>
            </a:endParaRPr>
          </a:p>
          <a:p>
            <a:pPr lvl="1"/>
            <a:endParaRPr lang="en-US" dirty="0" smtClean="0">
              <a:solidFill>
                <a:srgbClr val="0000FF"/>
              </a:solidFill>
            </a:endParaRP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ECFA Plenary, November 22nd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IPPOG Report 2012, Dave Barney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4151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IPPOG </a:t>
            </a:r>
            <a:r>
              <a:rPr lang="en-US" dirty="0" smtClean="0"/>
              <a:t>@ ESOF (cont.)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ECFA Plenary, November 22nd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IPPOG Report 2012, Dave Barney</a:t>
            </a:r>
            <a:endParaRPr lang="en-US"/>
          </a:p>
        </p:txBody>
      </p:sp>
      <p:pic>
        <p:nvPicPr>
          <p:cNvPr id="7" name="Picture 6" descr="IMG_215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6441" y="1504136"/>
            <a:ext cx="3926629" cy="4852214"/>
          </a:xfrm>
          <a:prstGeom prst="rect">
            <a:avLst/>
          </a:prstGeom>
        </p:spPr>
      </p:pic>
      <p:pic>
        <p:nvPicPr>
          <p:cNvPr id="8" name="Picture 7" descr="IMG_215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721" y="2095927"/>
            <a:ext cx="4609893" cy="3328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0563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IPPOG @ Conferences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International conferences are receptive to E&amp;O sessions</a:t>
            </a:r>
          </a:p>
          <a:p>
            <a:pPr lvl="1"/>
            <a:r>
              <a:rPr lang="en-US" dirty="0" smtClean="0"/>
              <a:t>Plenary talks very well attended</a:t>
            </a:r>
          </a:p>
          <a:p>
            <a:pPr lvl="1"/>
            <a:r>
              <a:rPr lang="en-US" dirty="0" smtClean="0"/>
              <a:t>Parallel talks less well attended – especially when in parallel to sessions on new Higgs results!</a:t>
            </a:r>
          </a:p>
          <a:p>
            <a:r>
              <a:rPr lang="en-US" dirty="0" smtClean="0"/>
              <a:t>Perhaps try for EPS or Lepton/Photon in 2013…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ECFA Plenary, November 22nd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IPPOG Report 2012, Dave Barney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9866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IPPOG Meeting @ Innsbruck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6721" y="1476910"/>
            <a:ext cx="8754367" cy="575089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Spring Meeting in Innsbruck, Austria, including visit to Hess’ lab.</a:t>
            </a:r>
            <a:endParaRPr lang="en-US" sz="240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ECFA Plenary, November 22nd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IPPOG Report 2012, Dave Barney</a:t>
            </a:r>
            <a:endParaRPr lang="en-US"/>
          </a:p>
        </p:txBody>
      </p:sp>
      <p:pic>
        <p:nvPicPr>
          <p:cNvPr id="13" name="Picture 12" descr="IMG_0557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8829" y="1977271"/>
            <a:ext cx="4052259" cy="2276230"/>
          </a:xfrm>
          <a:prstGeom prst="rect">
            <a:avLst/>
          </a:prstGeom>
        </p:spPr>
      </p:pic>
      <p:pic>
        <p:nvPicPr>
          <p:cNvPr id="14" name="Picture 13" descr="IMG_0556.jpg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1" y="4253501"/>
            <a:ext cx="2703216" cy="2128768"/>
          </a:xfrm>
          <a:prstGeom prst="rect">
            <a:avLst/>
          </a:prstGeom>
        </p:spPr>
      </p:pic>
      <p:pic>
        <p:nvPicPr>
          <p:cNvPr id="15" name="Picture 14" descr="IMG_0548.jpg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722" y="1941038"/>
            <a:ext cx="4360208" cy="2449211"/>
          </a:xfrm>
          <a:prstGeom prst="rect">
            <a:avLst/>
          </a:prstGeom>
        </p:spPr>
      </p:pic>
      <p:pic>
        <p:nvPicPr>
          <p:cNvPr id="12" name="Picture 11" descr="IMG_0587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8498" y="4108058"/>
            <a:ext cx="4002523" cy="2248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554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IPPOG Co-chairs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Michael </a:t>
            </a:r>
            <a:r>
              <a:rPr lang="en-US" dirty="0" err="1" smtClean="0"/>
              <a:t>Kobel</a:t>
            </a:r>
            <a:r>
              <a:rPr lang="en-US" dirty="0" smtClean="0"/>
              <a:t> &amp; Dave Barney reach the end of their 3-year mandate at the end of 2012</a:t>
            </a:r>
          </a:p>
          <a:p>
            <a:r>
              <a:rPr lang="en-US" dirty="0" smtClean="0"/>
              <a:t>Two co-chairs, rather than 1 chair, deemed most efficient, with increased IPPOG activities</a:t>
            </a:r>
          </a:p>
          <a:p>
            <a:r>
              <a:rPr lang="en-US" dirty="0" smtClean="0"/>
              <a:t>3 candidates for next co-chairs:</a:t>
            </a:r>
          </a:p>
          <a:p>
            <a:pPr lvl="1"/>
            <a:r>
              <a:rPr lang="en-US" dirty="0" smtClean="0"/>
              <a:t>Marge Bardeen (USA)</a:t>
            </a:r>
          </a:p>
          <a:p>
            <a:pPr lvl="1"/>
            <a:r>
              <a:rPr lang="en-US" dirty="0" smtClean="0"/>
              <a:t>Hans Peter Beck (Switzerland)</a:t>
            </a:r>
          </a:p>
          <a:p>
            <a:pPr lvl="1"/>
            <a:r>
              <a:rPr lang="en-US" dirty="0" smtClean="0"/>
              <a:t>Steven Goldfarb (ATLAS)</a:t>
            </a:r>
          </a:p>
          <a:p>
            <a:r>
              <a:rPr lang="en-US" dirty="0" smtClean="0"/>
              <a:t>Election to take place at IPPOG meeting 30</a:t>
            </a:r>
            <a:r>
              <a:rPr lang="en-US" baseline="30000" dirty="0" smtClean="0"/>
              <a:t>th</a:t>
            </a:r>
            <a:r>
              <a:rPr lang="en-US" dirty="0" smtClean="0"/>
              <a:t> Nov.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ECFA Plenary, November 22nd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IPPOG Report 2012, Dave Barney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8525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IPPOG: Summary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6721" y="1600200"/>
            <a:ext cx="8754367" cy="475615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Much progress and additional activities in 2012</a:t>
            </a:r>
          </a:p>
          <a:p>
            <a:r>
              <a:rPr lang="en-US" dirty="0" smtClean="0"/>
              <a:t>Working Groups active between meetings</a:t>
            </a:r>
          </a:p>
          <a:p>
            <a:pPr lvl="1"/>
            <a:r>
              <a:rPr lang="en-US" dirty="0" smtClean="0"/>
              <a:t>Especially group to develop simple – but correct – Higgs mechanism/boson explanations</a:t>
            </a:r>
          </a:p>
          <a:p>
            <a:r>
              <a:rPr lang="en-US" dirty="0" smtClean="0"/>
              <a:t>Expansion underway, with much interest</a:t>
            </a:r>
          </a:p>
          <a:p>
            <a:endParaRPr lang="en-US" dirty="0" smtClean="0"/>
          </a:p>
          <a:p>
            <a:r>
              <a:rPr lang="en-US" dirty="0"/>
              <a:t>Plans for </a:t>
            </a:r>
            <a:r>
              <a:rPr lang="en-US" dirty="0" smtClean="0"/>
              <a:t>2013:</a:t>
            </a:r>
            <a:endParaRPr lang="en-US" dirty="0"/>
          </a:p>
          <a:p>
            <a:pPr lvl="1"/>
            <a:r>
              <a:rPr lang="en-US" dirty="0" smtClean="0"/>
              <a:t>Continued </a:t>
            </a:r>
            <a:r>
              <a:rPr lang="en-US" b="1" dirty="0" smtClean="0"/>
              <a:t>expansion</a:t>
            </a:r>
            <a:r>
              <a:rPr lang="en-US" dirty="0" smtClean="0"/>
              <a:t> </a:t>
            </a:r>
            <a:r>
              <a:rPr lang="en-US" dirty="0"/>
              <a:t>of IPPOG</a:t>
            </a:r>
          </a:p>
          <a:p>
            <a:pPr lvl="1"/>
            <a:r>
              <a:rPr lang="en-US" dirty="0"/>
              <a:t>Organization of International </a:t>
            </a:r>
            <a:r>
              <a:rPr lang="en-US" b="1" dirty="0" err="1" smtClean="0"/>
              <a:t>Masterclasses</a:t>
            </a:r>
            <a:r>
              <a:rPr lang="en-US" dirty="0" smtClean="0"/>
              <a:t> &amp; help with spin-off </a:t>
            </a:r>
            <a:r>
              <a:rPr lang="en-US" dirty="0" err="1" smtClean="0"/>
              <a:t>programmes</a:t>
            </a:r>
            <a:endParaRPr lang="en-US" dirty="0"/>
          </a:p>
          <a:p>
            <a:pPr lvl="1"/>
            <a:r>
              <a:rPr lang="en-US" dirty="0" smtClean="0"/>
              <a:t>Continued participation </a:t>
            </a:r>
            <a:r>
              <a:rPr lang="en-US" dirty="0"/>
              <a:t>in </a:t>
            </a:r>
            <a:r>
              <a:rPr lang="en-US" b="1" dirty="0"/>
              <a:t>International </a:t>
            </a:r>
            <a:r>
              <a:rPr lang="en-US" b="1" dirty="0" smtClean="0"/>
              <a:t>Conferences </a:t>
            </a:r>
            <a:r>
              <a:rPr lang="en-US" dirty="0" smtClean="0"/>
              <a:t>(already invited to MRS conference in San Francisco, spring 2013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/>
              <a:t>Further development of </a:t>
            </a:r>
            <a:r>
              <a:rPr lang="en-US" b="1" dirty="0"/>
              <a:t>web-site </a:t>
            </a:r>
            <a:r>
              <a:rPr lang="en-US" dirty="0"/>
              <a:t>and </a:t>
            </a:r>
            <a:r>
              <a:rPr lang="en-US" b="1" dirty="0"/>
              <a:t>database</a:t>
            </a:r>
            <a:r>
              <a:rPr lang="en-US" dirty="0"/>
              <a:t> to “package” materials for teaching </a:t>
            </a:r>
            <a:r>
              <a:rPr lang="en-US" dirty="0" smtClean="0"/>
              <a:t>purposes – but </a:t>
            </a:r>
            <a:r>
              <a:rPr lang="en-US" b="1" i="1" dirty="0" smtClean="0"/>
              <a:t>manpower needed</a:t>
            </a:r>
            <a:endParaRPr lang="en-US" b="1" i="1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ECFA Plenary, November 22nd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IPPOG Report 2012, Dave Barney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8864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IPPOG: Summary </a:t>
            </a:r>
            <a:r>
              <a:rPr lang="en-US" dirty="0" smtClean="0"/>
              <a:t>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Funding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(at a relatively modest level) is invaluable for many of our activities. Currently we are extremely thankful to:</a:t>
            </a:r>
          </a:p>
          <a:p>
            <a:pPr lvl="1"/>
            <a:r>
              <a:rPr lang="en-US" b="1" dirty="0" err="1" smtClean="0"/>
              <a:t>Helmholz</a:t>
            </a:r>
            <a:r>
              <a:rPr lang="en-US" b="1" dirty="0" smtClean="0"/>
              <a:t> Alliance (“Physics at the </a:t>
            </a:r>
            <a:r>
              <a:rPr lang="en-US" b="1" dirty="0" err="1" smtClean="0"/>
              <a:t>Terascale</a:t>
            </a:r>
            <a:r>
              <a:rPr lang="en-US" b="1" dirty="0" smtClean="0"/>
              <a:t>”)</a:t>
            </a:r>
            <a:r>
              <a:rPr lang="en-US" dirty="0" smtClean="0"/>
              <a:t>, </a:t>
            </a:r>
            <a:r>
              <a:rPr lang="en-US" b="1" dirty="0"/>
              <a:t>TU Dresden</a:t>
            </a:r>
            <a:r>
              <a:rPr lang="en-US" dirty="0"/>
              <a:t>, </a:t>
            </a:r>
            <a:r>
              <a:rPr lang="en-US" b="1" dirty="0"/>
              <a:t>EPS-HEPP, QuarkNet, I2U2, </a:t>
            </a:r>
            <a:r>
              <a:rPr lang="en-US" b="1" dirty="0" smtClean="0"/>
              <a:t>FNAL </a:t>
            </a:r>
            <a:r>
              <a:rPr lang="en-US" dirty="0" smtClean="0"/>
              <a:t>for </a:t>
            </a:r>
            <a:r>
              <a:rPr lang="en-US" dirty="0" err="1" smtClean="0"/>
              <a:t>Masterclasses</a:t>
            </a:r>
            <a:endParaRPr lang="en-US" dirty="0" smtClean="0"/>
          </a:p>
          <a:p>
            <a:pPr lvl="2"/>
            <a:r>
              <a:rPr lang="en-US" dirty="0" smtClean="0"/>
              <a:t>funding </a:t>
            </a:r>
            <a:r>
              <a:rPr lang="en-US" dirty="0"/>
              <a:t>from Germany ends at the end of </a:t>
            </a:r>
            <a:r>
              <a:rPr lang="en-US" dirty="0" smtClean="0"/>
              <a:t>2012</a:t>
            </a:r>
          </a:p>
          <a:p>
            <a:pPr lvl="3"/>
            <a:r>
              <a:rPr lang="en-US" dirty="0" smtClean="0"/>
              <a:t>Lost 80% funding of the DVDs distributed to all </a:t>
            </a:r>
            <a:r>
              <a:rPr lang="en-US" dirty="0" err="1" smtClean="0"/>
              <a:t>Masterclass</a:t>
            </a:r>
            <a:r>
              <a:rPr lang="en-US" dirty="0" smtClean="0"/>
              <a:t> participants (about 10k CHF)</a:t>
            </a:r>
          </a:p>
          <a:p>
            <a:pPr lvl="2"/>
            <a:r>
              <a:rPr lang="en-US" dirty="0" smtClean="0"/>
              <a:t>CERN DG has agreed to take over funding of </a:t>
            </a:r>
            <a:r>
              <a:rPr lang="en-US" dirty="0" err="1" smtClean="0"/>
              <a:t>Masterclass</a:t>
            </a:r>
            <a:r>
              <a:rPr lang="en-US" dirty="0" smtClean="0"/>
              <a:t> central coordinator </a:t>
            </a:r>
            <a:r>
              <a:rPr lang="en-US" dirty="0" err="1" smtClean="0"/>
              <a:t>Uta</a:t>
            </a:r>
            <a:r>
              <a:rPr lang="en-US" dirty="0" smtClean="0"/>
              <a:t> </a:t>
            </a:r>
            <a:r>
              <a:rPr lang="en-US" dirty="0" err="1" smtClean="0"/>
              <a:t>Bilow</a:t>
            </a:r>
            <a:r>
              <a:rPr lang="en-US" dirty="0" smtClean="0"/>
              <a:t> (50% FTE) from January 2013 – </a:t>
            </a:r>
            <a:r>
              <a:rPr lang="en-US" b="1" i="1" dirty="0" smtClean="0"/>
              <a:t>thank you!</a:t>
            </a:r>
            <a:endParaRPr lang="en-US" b="1" i="1" dirty="0"/>
          </a:p>
          <a:p>
            <a:pPr lvl="1"/>
            <a:r>
              <a:rPr lang="en-US" dirty="0"/>
              <a:t>60% FTE @ CERN for database, </a:t>
            </a:r>
            <a:r>
              <a:rPr lang="en-US" dirty="0" smtClean="0"/>
              <a:t>organization</a:t>
            </a:r>
            <a:r>
              <a:rPr lang="en-US" dirty="0"/>
              <a:t>: </a:t>
            </a:r>
            <a:r>
              <a:rPr lang="en-US" b="1" dirty="0" smtClean="0"/>
              <a:t>CERN DG </a:t>
            </a:r>
            <a:r>
              <a:rPr lang="en-US" dirty="0" smtClean="0"/>
              <a:t>(</a:t>
            </a:r>
            <a:r>
              <a:rPr lang="en-US" dirty="0"/>
              <a:t>funding assured until end </a:t>
            </a:r>
            <a:r>
              <a:rPr lang="en-US" dirty="0" smtClean="0"/>
              <a:t>2012)</a:t>
            </a:r>
          </a:p>
          <a:p>
            <a:pPr lvl="2"/>
            <a:r>
              <a:rPr lang="en-US" b="1" dirty="0" smtClean="0"/>
              <a:t>But Lisa McCarthy has now left; need to find a replacement for 2013-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ECFA Plenary, November 22nd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IPPOG Report 2012, Dave Barney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0402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IPPOG 2012 -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020" y="1429045"/>
            <a:ext cx="3811022" cy="503832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r>
              <a:rPr lang="en-US" dirty="0" smtClean="0"/>
              <a:t>IPPOG Membership</a:t>
            </a:r>
          </a:p>
          <a:p>
            <a:r>
              <a:rPr lang="en-US" dirty="0" smtClean="0"/>
              <a:t>International </a:t>
            </a:r>
            <a:r>
              <a:rPr lang="en-US" dirty="0" err="1" smtClean="0"/>
              <a:t>Masterclasses</a:t>
            </a:r>
            <a:endParaRPr lang="en-US" dirty="0" smtClean="0"/>
          </a:p>
          <a:p>
            <a:pPr lvl="1"/>
            <a:r>
              <a:rPr lang="en-US" dirty="0" smtClean="0"/>
              <a:t>Driving the public use of LHC data!</a:t>
            </a:r>
          </a:p>
          <a:p>
            <a:r>
              <a:rPr lang="en-US" dirty="0" smtClean="0"/>
              <a:t>Education &amp; Outreach Collection</a:t>
            </a:r>
          </a:p>
          <a:p>
            <a:r>
              <a:rPr lang="en-US" dirty="0" smtClean="0"/>
              <a:t>IPPOG </a:t>
            </a:r>
            <a:r>
              <a:rPr lang="en-US" dirty="0"/>
              <a:t>@ International </a:t>
            </a:r>
            <a:r>
              <a:rPr lang="en-US" dirty="0" smtClean="0"/>
              <a:t>Conferences</a:t>
            </a:r>
          </a:p>
          <a:p>
            <a:r>
              <a:rPr lang="en-US" dirty="0" smtClean="0"/>
              <a:t>IPPOG chairs 2013-2016</a:t>
            </a:r>
          </a:p>
          <a:p>
            <a:r>
              <a:rPr lang="en-US" dirty="0" smtClean="0"/>
              <a:t>Summary/Resources</a:t>
            </a:r>
            <a:r>
              <a:rPr lang="en-US" dirty="0"/>
              <a:t>….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6011" y="2070987"/>
            <a:ext cx="4774884" cy="318325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42992" y="5254245"/>
            <a:ext cx="50079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/>
              <a:t>Discovering Particle Physics </a:t>
            </a:r>
            <a:r>
              <a:rPr lang="en-US" sz="2400" b="1" i="1" dirty="0"/>
              <a:t>T</a:t>
            </a:r>
            <a:r>
              <a:rPr lang="en-US" sz="2400" b="1" i="1" dirty="0" smtClean="0"/>
              <a:t>ogether</a:t>
            </a:r>
            <a:endParaRPr lang="en-US" sz="2400" b="1" i="1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ECFA Plenary, November 22nd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IPPOG Report 2012, Dave Barney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107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4200" y="1459435"/>
            <a:ext cx="2831235" cy="408214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IPPOG Membership (1)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ECFA Plenary, November 22nd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IPPOG Report 2012, Dave Barney</a:t>
            </a:r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>
            <a:off x="5197929" y="4396617"/>
            <a:ext cx="156557" cy="2032301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51071" y="3637643"/>
            <a:ext cx="3292929" cy="758974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113846" y="1817537"/>
            <a:ext cx="2916183" cy="646331"/>
          </a:xfrm>
          <a:prstGeom prst="rect">
            <a:avLst/>
          </a:prstGeom>
          <a:noFill/>
          <a:ln>
            <a:solidFill>
              <a:srgbClr val="727CA3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New IPPOG Website includes</a:t>
            </a:r>
            <a:br>
              <a:rPr lang="en-US" dirty="0" smtClean="0"/>
            </a:br>
            <a:r>
              <a:rPr lang="en-US" dirty="0" smtClean="0"/>
              <a:t>members page with profiles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2286" y="4396617"/>
            <a:ext cx="3791714" cy="2032301"/>
          </a:xfrm>
          <a:prstGeom prst="rect">
            <a:avLst/>
          </a:prstGeom>
          <a:ln>
            <a:solidFill>
              <a:srgbClr val="727CA3"/>
            </a:solidFill>
          </a:ln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048" y="1459435"/>
            <a:ext cx="2890152" cy="4981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071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IPPOG Membership (</a:t>
            </a:r>
            <a:r>
              <a:rPr lang="en-US" dirty="0"/>
              <a:t>2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6721" y="1600200"/>
            <a:ext cx="8754367" cy="475615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dirty="0" smtClean="0"/>
              <a:t>In 2012 we have invited TOTEM, Romania, Ireland, Israel, India</a:t>
            </a:r>
          </a:p>
          <a:p>
            <a:pPr lvl="1"/>
            <a:r>
              <a:rPr lang="en-US" dirty="0" smtClean="0"/>
              <a:t>TOTEM: Beatrice </a:t>
            </a:r>
            <a:r>
              <a:rPr lang="en-US" dirty="0" err="1" smtClean="0"/>
              <a:t>Bressan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 smtClean="0"/>
              <a:t>Romania: Gabriel </a:t>
            </a:r>
            <a:r>
              <a:rPr lang="en-US" dirty="0" err="1" smtClean="0"/>
              <a:t>Stoicea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dirty="0" smtClean="0"/>
              <a:t>Ireland: </a:t>
            </a:r>
            <a:r>
              <a:rPr lang="en-US" dirty="0" err="1" smtClean="0"/>
              <a:t>Jonivar</a:t>
            </a:r>
            <a:r>
              <a:rPr lang="en-US" dirty="0" smtClean="0"/>
              <a:t> </a:t>
            </a:r>
            <a:r>
              <a:rPr lang="en-US" dirty="0" err="1" smtClean="0"/>
              <a:t>Skullerud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dirty="0" smtClean="0"/>
              <a:t>Both Israel and India seeking appropriate member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ECFA Plenary, November 22nd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IPPOG Report 2012, Dave Barney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30322" y="2425687"/>
            <a:ext cx="889478" cy="112130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30322" y="4428023"/>
            <a:ext cx="1006784" cy="1125827"/>
          </a:xfrm>
          <a:prstGeom prst="rect">
            <a:avLst/>
          </a:prstGeom>
        </p:spPr>
      </p:pic>
      <p:pic>
        <p:nvPicPr>
          <p:cNvPr id="9" name="Picture 8" descr="Gabriel_Stoicea_photo.jp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05165" y="3414473"/>
            <a:ext cx="942692" cy="1121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6566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14699" y="274638"/>
            <a:ext cx="4373421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International </a:t>
            </a:r>
            <a:r>
              <a:rPr lang="en-US" dirty="0" err="1" smtClean="0"/>
              <a:t>Masterclasses</a:t>
            </a:r>
            <a:r>
              <a:rPr lang="en-US" dirty="0" smtClean="0"/>
              <a:t> (1)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72002" y="1620518"/>
            <a:ext cx="3568165" cy="2324384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r>
              <a:rPr lang="en-US" sz="2400" dirty="0" smtClean="0"/>
              <a:t>High school students become “scientists for a day” at a local University/Institute</a:t>
            </a:r>
          </a:p>
          <a:p>
            <a:r>
              <a:rPr lang="en-US" sz="2600" dirty="0" smtClean="0"/>
              <a:t>“enquiry-based learning exercise” on real data from LHC</a:t>
            </a:r>
          </a:p>
          <a:p>
            <a:r>
              <a:rPr lang="en-US" sz="2600" dirty="0" smtClean="0"/>
              <a:t>Discussion of results via video conference with other participants &amp; CERN – just like we do!</a:t>
            </a:r>
          </a:p>
        </p:txBody>
      </p:sp>
      <p:pic>
        <p:nvPicPr>
          <p:cNvPr id="10" name="Picture 9" descr="Entwurf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571" y="274638"/>
            <a:ext cx="2862252" cy="115494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ECFA Plenary, November 22nd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IPPOG Report 2012, Dave Barney</a:t>
            </a:r>
            <a:endParaRPr lang="en-US"/>
          </a:p>
        </p:txBody>
      </p:sp>
      <p:graphicFrame>
        <p:nvGraphicFramePr>
          <p:cNvPr id="14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3542092"/>
              </p:ext>
            </p:extLst>
          </p:nvPr>
        </p:nvGraphicFramePr>
        <p:xfrm>
          <a:off x="3797891" y="1441025"/>
          <a:ext cx="4816975" cy="2516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9" name="Diagramm" r:id="rId4" imgW="6076873" imgH="4029152" progId="MSGraph.Chart.8">
                  <p:embed followColorScheme="full"/>
                </p:oleObj>
              </mc:Choice>
              <mc:Fallback>
                <p:oleObj name="Diagramm" r:id="rId4" imgW="6076873" imgH="4029152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97891" y="1441025"/>
                        <a:ext cx="4816975" cy="251647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4870256"/>
              </p:ext>
            </p:extLst>
          </p:nvPr>
        </p:nvGraphicFramePr>
        <p:xfrm>
          <a:off x="-169012" y="3916363"/>
          <a:ext cx="3483711" cy="2439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0" name="Diagramm" r:id="rId6" imgW="6076873" imgH="4038613" progId="MSGraph.Chart.8">
                  <p:embed followColorScheme="full"/>
                </p:oleObj>
              </mc:Choice>
              <mc:Fallback>
                <p:oleObj name="Diagramm" r:id="rId6" imgW="6076873" imgH="4038613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69012" y="3916363"/>
                        <a:ext cx="3483711" cy="2439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5086650"/>
              </p:ext>
            </p:extLst>
          </p:nvPr>
        </p:nvGraphicFramePr>
        <p:xfrm>
          <a:off x="2975363" y="3923701"/>
          <a:ext cx="3408557" cy="2466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1" name="Diagramm" r:id="rId8" imgW="6076873" imgH="4038613" progId="MSGraph.Chart.8">
                  <p:embed followColorScheme="full"/>
                </p:oleObj>
              </mc:Choice>
              <mc:Fallback>
                <p:oleObj name="Diagramm" r:id="rId8" imgW="6076873" imgH="4038613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5363" y="3923701"/>
                        <a:ext cx="3408557" cy="2466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6246639" y="4021199"/>
            <a:ext cx="3429034" cy="18974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de-DE" b="1" dirty="0">
                <a:solidFill>
                  <a:srgbClr val="003478"/>
                </a:solidFill>
              </a:rPr>
              <a:t>Interest </a:t>
            </a:r>
            <a:r>
              <a:rPr lang="de-DE" b="1" dirty="0" err="1">
                <a:solidFill>
                  <a:srgbClr val="003478"/>
                </a:solidFill>
              </a:rPr>
              <a:t>expressed</a:t>
            </a:r>
            <a:r>
              <a:rPr lang="de-DE" b="1" dirty="0"/>
              <a:t> </a:t>
            </a:r>
            <a:r>
              <a:rPr lang="de-DE" b="1" dirty="0" err="1">
                <a:solidFill>
                  <a:srgbClr val="003478"/>
                </a:solidFill>
              </a:rPr>
              <a:t>for</a:t>
            </a:r>
            <a:r>
              <a:rPr lang="de-DE" b="1" dirty="0">
                <a:solidFill>
                  <a:srgbClr val="003478"/>
                </a:solidFill>
              </a:rPr>
              <a:t> 2013: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de-DE" dirty="0">
                <a:solidFill>
                  <a:srgbClr val="003478"/>
                </a:solidFill>
              </a:rPr>
              <a:t> </a:t>
            </a:r>
            <a:r>
              <a:rPr lang="de-DE" dirty="0" err="1" smtClean="0">
                <a:solidFill>
                  <a:srgbClr val="003478"/>
                </a:solidFill>
              </a:rPr>
              <a:t>India</a:t>
            </a:r>
            <a:endParaRPr lang="de-DE" dirty="0">
              <a:solidFill>
                <a:srgbClr val="003478"/>
              </a:solidFill>
            </a:endParaRP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de-DE" dirty="0">
                <a:solidFill>
                  <a:srgbClr val="003478"/>
                </a:solidFill>
              </a:rPr>
              <a:t> China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de-DE" dirty="0">
                <a:solidFill>
                  <a:srgbClr val="003478"/>
                </a:solidFill>
              </a:rPr>
              <a:t> </a:t>
            </a:r>
            <a:r>
              <a:rPr lang="de-DE" dirty="0" err="1" smtClean="0">
                <a:solidFill>
                  <a:srgbClr val="003478"/>
                </a:solidFill>
              </a:rPr>
              <a:t>Australia</a:t>
            </a:r>
            <a:endParaRPr lang="de-DE" dirty="0" smtClean="0">
              <a:solidFill>
                <a:srgbClr val="003478"/>
              </a:solidFill>
            </a:endParaRP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de-DE" dirty="0" smtClean="0">
                <a:solidFill>
                  <a:srgbClr val="003478"/>
                </a:solidFill>
              </a:rPr>
              <a:t> Georgia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797503" y="4411628"/>
            <a:ext cx="1197764" cy="15096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de-DE" dirty="0" smtClean="0">
                <a:solidFill>
                  <a:srgbClr val="003478"/>
                </a:solidFill>
              </a:rPr>
              <a:t> Romania  </a:t>
            </a:r>
            <a:endParaRPr lang="de-DE" dirty="0">
              <a:solidFill>
                <a:srgbClr val="003478"/>
              </a:solidFill>
            </a:endParaRP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de-DE" dirty="0">
                <a:solidFill>
                  <a:srgbClr val="003478"/>
                </a:solidFill>
              </a:rPr>
              <a:t> </a:t>
            </a:r>
            <a:r>
              <a:rPr lang="de-DE" dirty="0" err="1">
                <a:solidFill>
                  <a:srgbClr val="003478"/>
                </a:solidFill>
              </a:rPr>
              <a:t>Cyprus</a:t>
            </a:r>
            <a:endParaRPr lang="de-DE" dirty="0">
              <a:solidFill>
                <a:srgbClr val="003478"/>
              </a:solidFill>
            </a:endParaRP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de-DE" dirty="0" smtClean="0">
                <a:solidFill>
                  <a:srgbClr val="003478"/>
                </a:solidFill>
              </a:rPr>
              <a:t> </a:t>
            </a:r>
            <a:r>
              <a:rPr lang="de-DE" dirty="0" err="1" smtClean="0">
                <a:solidFill>
                  <a:srgbClr val="003478"/>
                </a:solidFill>
              </a:rPr>
              <a:t>Palestine</a:t>
            </a:r>
            <a:endParaRPr lang="de-DE" dirty="0" smtClean="0">
              <a:solidFill>
                <a:srgbClr val="003478"/>
              </a:solidFill>
            </a:endParaRP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de-DE" dirty="0">
                <a:solidFill>
                  <a:srgbClr val="003478"/>
                </a:solidFill>
              </a:rPr>
              <a:t> </a:t>
            </a:r>
            <a:r>
              <a:rPr lang="de-DE" dirty="0" smtClean="0">
                <a:solidFill>
                  <a:srgbClr val="003478"/>
                </a:solidFill>
              </a:rPr>
              <a:t>Turkey</a:t>
            </a:r>
            <a:endParaRPr lang="de-DE" dirty="0">
              <a:solidFill>
                <a:srgbClr val="00347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2405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International </a:t>
            </a:r>
            <a:r>
              <a:rPr lang="en-US" dirty="0" err="1" smtClean="0"/>
              <a:t>Masterclasses</a:t>
            </a:r>
            <a:r>
              <a:rPr lang="en-US" dirty="0" smtClean="0"/>
              <a:t> (2)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ECFA Plenary, November 22nd</a:t>
            </a:r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IPPOG Report 2012, Dave Barney</a:t>
            </a:r>
            <a:endParaRPr lang="en-US" dirty="0"/>
          </a:p>
        </p:txBody>
      </p:sp>
      <p:pic>
        <p:nvPicPr>
          <p:cNvPr id="7" name="Picture 19" descr="IMG_0303"/>
          <p:cNvPicPr>
            <a:picLocks noChangeAspect="1" noChangeArrowheads="1"/>
          </p:cNvPicPr>
          <p:nvPr/>
        </p:nvPicPr>
        <p:blipFill>
          <a:blip r:embed="rId2" cstate="screen">
            <a:alphaModFix amt="1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876" y="1509952"/>
            <a:ext cx="8598621" cy="4846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10"/>
          <p:cNvSpPr txBox="1">
            <a:spLocks/>
          </p:cNvSpPr>
          <p:nvPr/>
        </p:nvSpPr>
        <p:spPr>
          <a:xfrm>
            <a:off x="256721" y="1509953"/>
            <a:ext cx="8583776" cy="484639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indent="-176213">
              <a:lnSpc>
                <a:spcPct val="80000"/>
              </a:lnSpc>
              <a:spcBef>
                <a:spcPct val="30000"/>
              </a:spcBef>
              <a:buFontTx/>
              <a:buChar char="•"/>
              <a:tabLst>
                <a:tab pos="895350" algn="l"/>
              </a:tabLst>
            </a:pPr>
            <a:r>
              <a:rPr lang="de-DE" dirty="0" smtClean="0"/>
              <a:t>Real LHC </a:t>
            </a:r>
            <a:r>
              <a:rPr lang="de-DE" dirty="0" err="1" smtClean="0"/>
              <a:t>data</a:t>
            </a:r>
            <a:r>
              <a:rPr lang="de-DE" dirty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ALICE, ATLAS, CMS:</a:t>
            </a:r>
          </a:p>
          <a:p>
            <a:pPr marL="176213" indent="-176213">
              <a:lnSpc>
                <a:spcPct val="80000"/>
              </a:lnSpc>
              <a:spcBef>
                <a:spcPct val="30000"/>
              </a:spcBef>
              <a:buFontTx/>
              <a:buChar char="•"/>
              <a:tabLst>
                <a:tab pos="895350" algn="l"/>
              </a:tabLst>
            </a:pPr>
            <a:endParaRPr lang="de-DE" dirty="0" smtClean="0"/>
          </a:p>
          <a:p>
            <a:pPr marL="0" indent="0">
              <a:lnSpc>
                <a:spcPct val="80000"/>
              </a:lnSpc>
              <a:spcBef>
                <a:spcPct val="30000"/>
              </a:spcBef>
              <a:buFont typeface="Arial"/>
              <a:buNone/>
              <a:tabLst>
                <a:tab pos="895350" algn="l"/>
              </a:tabLst>
            </a:pPr>
            <a:r>
              <a:rPr lang="de-DE" sz="1400" dirty="0" smtClean="0"/>
              <a:t/>
            </a:r>
            <a:br>
              <a:rPr lang="de-DE" sz="1400" dirty="0" smtClean="0"/>
            </a:br>
            <a:r>
              <a:rPr lang="de-DE" dirty="0" smtClean="0"/>
              <a:t>	</a:t>
            </a:r>
          </a:p>
          <a:p>
            <a:pPr marL="176213" indent="-176213">
              <a:lnSpc>
                <a:spcPct val="90000"/>
              </a:lnSpc>
              <a:spcBef>
                <a:spcPct val="30000"/>
              </a:spcBef>
              <a:tabLst>
                <a:tab pos="895350" algn="l"/>
              </a:tabLst>
            </a:pPr>
            <a:endParaRPr lang="de-DE" dirty="0" smtClean="0"/>
          </a:p>
          <a:p>
            <a:pPr marL="176213" indent="-176213">
              <a:lnSpc>
                <a:spcPct val="90000"/>
              </a:lnSpc>
              <a:spcBef>
                <a:spcPct val="30000"/>
              </a:spcBef>
              <a:tabLst>
                <a:tab pos="895350" algn="l"/>
              </a:tabLst>
            </a:pPr>
            <a:endParaRPr lang="de-DE" sz="2000" dirty="0" smtClean="0"/>
          </a:p>
          <a:p>
            <a:pPr marL="176213" indent="-176213">
              <a:lnSpc>
                <a:spcPct val="90000"/>
              </a:lnSpc>
              <a:spcBef>
                <a:spcPct val="30000"/>
              </a:spcBef>
              <a:tabLst>
                <a:tab pos="895350" algn="l"/>
              </a:tabLst>
            </a:pPr>
            <a:endParaRPr lang="de-DE" sz="2000" dirty="0" smtClean="0"/>
          </a:p>
          <a:p>
            <a:pPr marL="176213" indent="-176213">
              <a:lnSpc>
                <a:spcPct val="90000"/>
              </a:lnSpc>
              <a:spcBef>
                <a:spcPct val="30000"/>
              </a:spcBef>
              <a:tabLst>
                <a:tab pos="895350" algn="l"/>
              </a:tabLst>
            </a:pPr>
            <a:endParaRPr lang="de-DE" sz="2000" dirty="0" smtClean="0"/>
          </a:p>
          <a:p>
            <a:pPr marL="176213" indent="-176213">
              <a:lnSpc>
                <a:spcPct val="90000"/>
              </a:lnSpc>
              <a:spcBef>
                <a:spcPct val="30000"/>
              </a:spcBef>
              <a:tabLst>
                <a:tab pos="895350" algn="l"/>
              </a:tabLst>
            </a:pPr>
            <a:endParaRPr lang="de-DE" sz="2000" dirty="0"/>
          </a:p>
          <a:p>
            <a:pPr marL="0" indent="0">
              <a:lnSpc>
                <a:spcPct val="90000"/>
              </a:lnSpc>
              <a:spcBef>
                <a:spcPct val="30000"/>
              </a:spcBef>
              <a:buNone/>
              <a:tabLst>
                <a:tab pos="895350" algn="l"/>
              </a:tabLst>
            </a:pPr>
            <a:endParaRPr lang="de-DE" sz="2000" dirty="0"/>
          </a:p>
          <a:p>
            <a:pPr marL="138113" indent="-182563">
              <a:lnSpc>
                <a:spcPct val="90000"/>
              </a:lnSpc>
              <a:buFontTx/>
              <a:buChar char="–"/>
              <a:tabLst>
                <a:tab pos="895350" algn="l"/>
              </a:tabLst>
            </a:pPr>
            <a:r>
              <a:rPr lang="en-US" dirty="0" smtClean="0">
                <a:ea typeface="Arial" charset="0"/>
              </a:rPr>
              <a:t> In 2013 we will also have real Higgs events!</a:t>
            </a:r>
            <a:endParaRPr lang="de-DE" dirty="0" smtClean="0">
              <a:ea typeface="Arial" charset="0"/>
            </a:endParaRPr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721" y="2015526"/>
            <a:ext cx="3518718" cy="2400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 descr="alice_small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8571" y="2213324"/>
            <a:ext cx="550395" cy="519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2814419" y="3349119"/>
            <a:ext cx="3677565" cy="2407817"/>
            <a:chOff x="1285417" y="3773912"/>
            <a:chExt cx="3677565" cy="2407817"/>
          </a:xfrm>
        </p:grpSpPr>
        <p:grpSp>
          <p:nvGrpSpPr>
            <p:cNvPr id="13" name="Group 12"/>
            <p:cNvGrpSpPr/>
            <p:nvPr/>
          </p:nvGrpSpPr>
          <p:grpSpPr>
            <a:xfrm>
              <a:off x="1285417" y="3773912"/>
              <a:ext cx="3677565" cy="2407817"/>
              <a:chOff x="827088" y="1584325"/>
              <a:chExt cx="7632700" cy="4652963"/>
            </a:xfrm>
          </p:grpSpPr>
          <p:pic>
            <p:nvPicPr>
              <p:cNvPr id="19" name="Picture 1" descr="ratio.png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7088" y="1584325"/>
                <a:ext cx="7632700" cy="46529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20" name="Straight Connector 19"/>
              <p:cNvCxnSpPr/>
              <p:nvPr/>
            </p:nvCxnSpPr>
            <p:spPr>
              <a:xfrm>
                <a:off x="1547813" y="3357563"/>
                <a:ext cx="6624637" cy="0"/>
              </a:xfrm>
              <a:prstGeom prst="line">
                <a:avLst/>
              </a:prstGeom>
              <a:ln w="3810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0" name="Picture 9" descr="atlas_560x720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0396" y="5297611"/>
              <a:ext cx="464142" cy="5966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" name="Group 3"/>
          <p:cNvGrpSpPr/>
          <p:nvPr/>
        </p:nvGrpSpPr>
        <p:grpSpPr>
          <a:xfrm>
            <a:off x="6019800" y="2015526"/>
            <a:ext cx="2822029" cy="2271389"/>
            <a:chOff x="6019800" y="2015526"/>
            <a:chExt cx="2822029" cy="2271389"/>
          </a:xfrm>
        </p:grpSpPr>
        <p:pic>
          <p:nvPicPr>
            <p:cNvPr id="17" name="Picture 6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19800" y="2015526"/>
              <a:ext cx="2822029" cy="22713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11" name="Picture 10" descr="cms_small"/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1726" y="2348936"/>
              <a:ext cx="525802" cy="5258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822383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IPPOG E&amp;O Resource Collection</a:t>
            </a:r>
            <a:endParaRPr lang="en-US" sz="36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600637" y="1634206"/>
            <a:ext cx="4479739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First-</a:t>
            </a:r>
            <a:r>
              <a:rPr lang="en-US" dirty="0"/>
              <a:t>ever global </a:t>
            </a:r>
            <a:r>
              <a:rPr lang="en-US" dirty="0" smtClean="0"/>
              <a:t>collection of </a:t>
            </a:r>
            <a:r>
              <a:rPr lang="en-US" dirty="0"/>
              <a:t>materials for particle physics E&amp;O</a:t>
            </a:r>
          </a:p>
          <a:p>
            <a:pPr lvl="1"/>
            <a:r>
              <a:rPr lang="en-US" dirty="0"/>
              <a:t>Provides materials and ideas for  public talks, exhibitions and informal education activities</a:t>
            </a:r>
          </a:p>
          <a:p>
            <a:pPr lvl="1"/>
            <a:r>
              <a:rPr lang="en-US" dirty="0" smtClean="0"/>
              <a:t>Hundreds of items</a:t>
            </a:r>
            <a:endParaRPr lang="en-US" dirty="0"/>
          </a:p>
          <a:p>
            <a:pPr lvl="1"/>
            <a:r>
              <a:rPr lang="en-US" dirty="0"/>
              <a:t>Videos, photos, presentations, descriptions of physics goals of LHC etc., ideas for educational activities</a:t>
            </a:r>
          </a:p>
          <a:p>
            <a:pPr lvl="1"/>
            <a:r>
              <a:rPr lang="en-US" dirty="0"/>
              <a:t>Multiple languages</a:t>
            </a:r>
          </a:p>
          <a:p>
            <a:pPr lvl="1"/>
            <a:r>
              <a:rPr lang="en-US" dirty="0"/>
              <a:t>All items carefully tagged to facilitate finding the “right stuff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Growing number of external contributors</a:t>
            </a:r>
          </a:p>
          <a:p>
            <a:pPr lvl="1"/>
            <a:r>
              <a:rPr lang="en-US" b="1" i="1" dirty="0" smtClean="0"/>
              <a:t>Does require maintenance</a:t>
            </a:r>
            <a:endParaRPr lang="en-US" b="1" i="1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ECFA Plenary, November 22nd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IPPOG Report 2012, Dave Barney</a:t>
            </a: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416" y="1600200"/>
            <a:ext cx="4491538" cy="4559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539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IPPOG @ Conferences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6721" y="1600201"/>
            <a:ext cx="8754367" cy="630973"/>
          </a:xfrm>
        </p:spPr>
        <p:txBody>
          <a:bodyPr>
            <a:normAutofit/>
          </a:bodyPr>
          <a:lstStyle/>
          <a:p>
            <a:r>
              <a:rPr lang="en-US" dirty="0" smtClean="0"/>
              <a:t>Reminder from IPPOG presentation to ECFA 2011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9693" y="2182174"/>
            <a:ext cx="8472552" cy="101566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i="1" dirty="0" smtClean="0"/>
              <a:t>Proposal</a:t>
            </a:r>
            <a:r>
              <a:rPr lang="en-US" sz="2000" dirty="0" smtClean="0"/>
              <a:t> to get increased visibility of IPPOG (and E&amp;O in general) at other International Conferences, such as ICHEP 2012 (Melbourne, Australia, July 2012) and 1</a:t>
            </a:r>
            <a:r>
              <a:rPr lang="en-US" sz="2000" baseline="30000" dirty="0" smtClean="0"/>
              <a:t>st</a:t>
            </a:r>
            <a:r>
              <a:rPr lang="en-US" sz="2000" dirty="0" smtClean="0"/>
              <a:t> World Conference on Physics Education (Istanbul, Turkey, July 2012)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ECFA Plenary, November 22nd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IPPOG Report 2012, Dave Barney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59693" y="3432576"/>
            <a:ext cx="8472552" cy="280076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b="1" dirty="0" smtClean="0"/>
              <a:t>Achieved:</a:t>
            </a:r>
          </a:p>
          <a:p>
            <a:pPr marL="285750" indent="-285750">
              <a:buFont typeface="Arial"/>
              <a:buChar char="•"/>
            </a:pPr>
            <a:r>
              <a:rPr lang="en-US" sz="2800" dirty="0" smtClean="0"/>
              <a:t>ICHEP: IPPOG-organized parallel session, </a:t>
            </a:r>
            <a:r>
              <a:rPr lang="en-US" sz="2800" dirty="0" err="1" smtClean="0"/>
              <a:t>masterclass</a:t>
            </a:r>
            <a:r>
              <a:rPr lang="en-US" sz="2800" dirty="0" smtClean="0"/>
              <a:t>, museum exhibit, TV/radio…</a:t>
            </a:r>
          </a:p>
          <a:p>
            <a:pPr marL="285750" indent="-285750">
              <a:buFont typeface="Arial"/>
              <a:buChar char="•"/>
            </a:pPr>
            <a:r>
              <a:rPr lang="en-US" sz="2800" dirty="0" smtClean="0"/>
              <a:t>WCPE: Oral presentation on </a:t>
            </a:r>
            <a:r>
              <a:rPr lang="en-US" sz="2800" dirty="0" err="1" smtClean="0"/>
              <a:t>masterclasses</a:t>
            </a:r>
            <a:r>
              <a:rPr lang="en-US" sz="2800" dirty="0" smtClean="0"/>
              <a:t> + hands-on workshop</a:t>
            </a:r>
          </a:p>
          <a:p>
            <a:pPr marL="285750" indent="-285750">
              <a:buFont typeface="Arial"/>
              <a:buChar char="•"/>
            </a:pPr>
            <a:r>
              <a:rPr lang="en-US" sz="2800" dirty="0" smtClean="0"/>
              <a:t>ESOF: 90-minute IPPOG session</a:t>
            </a:r>
          </a:p>
        </p:txBody>
      </p:sp>
    </p:spTree>
    <p:extLst>
      <p:ext uri="{BB962C8B-B14F-4D97-AF65-F5344CB8AC3E}">
        <p14:creationId xmlns:p14="http://schemas.microsoft.com/office/powerpoint/2010/main" val="25725444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IPPOG @ ICHEP (</a:t>
            </a:r>
            <a:r>
              <a:rPr lang="en-US" dirty="0"/>
              <a:t>M</a:t>
            </a:r>
            <a:r>
              <a:rPr lang="en-US" dirty="0" smtClean="0"/>
              <a:t>elbourne)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" r="1598"/>
          <a:stretch/>
        </p:blipFill>
        <p:spPr>
          <a:xfrm>
            <a:off x="135627" y="1600200"/>
            <a:ext cx="6208559" cy="45259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ECFA Plenary, November 22nd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IPPOG Report 2012, Dave Barney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390705" y="1785135"/>
            <a:ext cx="266881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4-hour parallel session</a:t>
            </a:r>
          </a:p>
          <a:p>
            <a:endParaRPr lang="en-US" dirty="0" smtClean="0"/>
          </a:p>
          <a:p>
            <a:r>
              <a:rPr lang="en-US" dirty="0" smtClean="0"/>
              <a:t>About 30 attendees (in parallel to Higgs!)</a:t>
            </a:r>
          </a:p>
          <a:p>
            <a:endParaRPr lang="en-US" dirty="0" smtClean="0"/>
          </a:p>
          <a:p>
            <a:r>
              <a:rPr lang="en-US" dirty="0" smtClean="0"/>
              <a:t>“Hangout on air” video conference with the public very well attended</a:t>
            </a:r>
          </a:p>
          <a:p>
            <a:r>
              <a:rPr lang="en-US" dirty="0"/>
              <a:t> </a:t>
            </a:r>
            <a:r>
              <a:rPr lang="en-US" dirty="0" smtClean="0"/>
              <a:t>  - included audience participation</a:t>
            </a:r>
          </a:p>
          <a:p>
            <a:endParaRPr lang="en-US" dirty="0"/>
          </a:p>
          <a:p>
            <a:r>
              <a:rPr lang="en-US" dirty="0" smtClean="0"/>
              <a:t>(“Hangouts on air” now held every week from CERN to worldwide audience)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18813919">
            <a:off x="2421598" y="4419358"/>
            <a:ext cx="2305789" cy="523220"/>
          </a:xfrm>
          <a:prstGeom prst="rect">
            <a:avLst/>
          </a:prstGeom>
          <a:solidFill>
            <a:srgbClr val="D9D9D9"/>
          </a:solidFill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0000FF"/>
                </a:solidFill>
              </a:rPr>
              <a:t>All-Star Cast!!!</a:t>
            </a:r>
            <a:endParaRPr lang="en-GB" sz="28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7892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13960</TotalTime>
  <Words>1224</Words>
  <Application>Microsoft Macintosh PowerPoint</Application>
  <PresentationFormat>On-screen Show (4:3)</PresentationFormat>
  <Paragraphs>172</Paragraphs>
  <Slides>19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Office Theme</vt:lpstr>
      <vt:lpstr>Diagramm</vt:lpstr>
      <vt:lpstr>PowerPoint Presentation</vt:lpstr>
      <vt:lpstr>IPPOG 2012 - Overview</vt:lpstr>
      <vt:lpstr>IPPOG Membership (1)</vt:lpstr>
      <vt:lpstr>IPPOG Membership (2)</vt:lpstr>
      <vt:lpstr>International Masterclasses (1)</vt:lpstr>
      <vt:lpstr>International Masterclasses (2)</vt:lpstr>
      <vt:lpstr>IPPOG E&amp;O Resource Collection</vt:lpstr>
      <vt:lpstr>IPPOG @ Conferences (1)</vt:lpstr>
      <vt:lpstr>IPPOG @ ICHEP (Melbourne)</vt:lpstr>
      <vt:lpstr>IPPOG @ ICHEP (cont.)</vt:lpstr>
      <vt:lpstr>IPPOG @ ICHEP (cont.)</vt:lpstr>
      <vt:lpstr>IPPOG @ WCPE (Istanbul)</vt:lpstr>
      <vt:lpstr>IPPOG @ ESOF (Dublin)</vt:lpstr>
      <vt:lpstr>IPPOG @ ESOF (cont.)</vt:lpstr>
      <vt:lpstr>IPPOG @ Conferences</vt:lpstr>
      <vt:lpstr>IPPOG Meeting @ Innsbruck</vt:lpstr>
      <vt:lpstr>IPPOG Co-chairs</vt:lpstr>
      <vt:lpstr>IPPOG: Summary (1)</vt:lpstr>
      <vt:lpstr>IPPOG: Summary (2)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Barney</dc:creator>
  <cp:lastModifiedBy>David Barney</cp:lastModifiedBy>
  <cp:revision>81</cp:revision>
  <dcterms:created xsi:type="dcterms:W3CDTF">2011-11-02T12:14:30Z</dcterms:created>
  <dcterms:modified xsi:type="dcterms:W3CDTF">2012-11-22T08:09:32Z</dcterms:modified>
</cp:coreProperties>
</file>