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488" r:id="rId2"/>
    <p:sldId id="489" r:id="rId3"/>
    <p:sldId id="490" r:id="rId4"/>
    <p:sldId id="502" r:id="rId5"/>
    <p:sldId id="529" r:id="rId6"/>
    <p:sldId id="524" r:id="rId7"/>
    <p:sldId id="413" r:id="rId8"/>
    <p:sldId id="499" r:id="rId9"/>
    <p:sldId id="498" r:id="rId10"/>
    <p:sldId id="414" r:id="rId11"/>
    <p:sldId id="415" r:id="rId12"/>
    <p:sldId id="533" r:id="rId13"/>
    <p:sldId id="417" r:id="rId14"/>
    <p:sldId id="492" r:id="rId15"/>
    <p:sldId id="493" r:id="rId16"/>
    <p:sldId id="500" r:id="rId17"/>
    <p:sldId id="513" r:id="rId18"/>
    <p:sldId id="535" r:id="rId19"/>
    <p:sldId id="507" r:id="rId20"/>
    <p:sldId id="537" r:id="rId21"/>
    <p:sldId id="508" r:id="rId22"/>
    <p:sldId id="516" r:id="rId23"/>
    <p:sldId id="538" r:id="rId24"/>
    <p:sldId id="510" r:id="rId25"/>
    <p:sldId id="519" r:id="rId26"/>
    <p:sldId id="511" r:id="rId27"/>
    <p:sldId id="527" r:id="rId28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0099FF"/>
    <a:srgbClr val="FF0000"/>
    <a:srgbClr val="0066FF"/>
    <a:srgbClr val="66CCFF"/>
    <a:srgbClr val="00CC00"/>
    <a:srgbClr val="000066"/>
    <a:srgbClr val="0000FF"/>
    <a:srgbClr val="33CC33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74" autoAdjust="0"/>
    <p:restoredTop sz="93073" autoAdjust="0"/>
  </p:normalViewPr>
  <p:slideViewPr>
    <p:cSldViewPr>
      <p:cViewPr varScale="1">
        <p:scale>
          <a:sx n="65" d="100"/>
          <a:sy n="65" d="100"/>
        </p:scale>
        <p:origin x="-156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068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068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8B41551-004B-4D10-ACDC-83CCAE82AB5E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46907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Click to edit Master text styles</a:t>
            </a:r>
          </a:p>
          <a:p>
            <a:pPr lvl="1"/>
            <a:r>
              <a:rPr lang="it-IT" noProof="0" smtClean="0"/>
              <a:t>Second level</a:t>
            </a:r>
          </a:p>
          <a:p>
            <a:pPr lvl="2"/>
            <a:r>
              <a:rPr lang="it-IT" noProof="0" smtClean="0"/>
              <a:t>Third level</a:t>
            </a:r>
          </a:p>
          <a:p>
            <a:pPr lvl="3"/>
            <a:r>
              <a:rPr lang="it-IT" noProof="0" smtClean="0"/>
              <a:t>Fourth level</a:t>
            </a:r>
          </a:p>
          <a:p>
            <a:pPr lvl="4"/>
            <a:r>
              <a:rPr lang="it-IT" noProof="0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4755EA3-E8B4-40C2-A1CE-CEBC301D4C68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4426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cs typeface="Arial" pitchFamily="34" charset="0"/>
                <a:sym typeface="Wingdings" pitchFamily="2" charset="2"/>
              </a:rPr>
              <a:t>(</a:t>
            </a:r>
            <a:r>
              <a:rPr lang="en-US" sz="1200" dirty="0" smtClean="0">
                <a:cs typeface="Arial" pitchFamily="34" charset="0"/>
                <a:sym typeface="Symbol" pitchFamily="18" charset="2"/>
              </a:rPr>
              <a:t>at </a:t>
            </a:r>
            <a:r>
              <a:rPr lang="en-US" sz="1200" dirty="0" smtClean="0"/>
              <a:t>x</a:t>
            </a:r>
            <a:r>
              <a:rPr lang="en-US" sz="1200" baseline="-25000" dirty="0" smtClean="0"/>
              <a:t>F</a:t>
            </a:r>
            <a:r>
              <a:rPr lang="en-US" sz="1200" dirty="0" smtClean="0"/>
              <a:t>~0 clear hierarchy between </a:t>
            </a:r>
            <a:br>
              <a:rPr lang="en-US" sz="1200" dirty="0" smtClean="0"/>
            </a:br>
            <a:r>
              <a:rPr lang="en-US" sz="1200" dirty="0" smtClean="0"/>
              <a:t>     HERA-B, E866, NA50 and NA60)</a:t>
            </a:r>
          </a:p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755EA3-E8B4-40C2-A1CE-CEBC301D4C68}" type="slidenum">
              <a:rPr lang="it-IT" smtClean="0"/>
              <a:pPr>
                <a:defRPr/>
              </a:pPr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23242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99FF"/>
                </a:solidFill>
              </a:rPr>
              <a:t>p-A data provide </a:t>
            </a:r>
            <a:r>
              <a:rPr lang="en-US" dirty="0" err="1" smtClean="0">
                <a:solidFill>
                  <a:srgbClr val="0099FF"/>
                </a:solidFill>
              </a:rPr>
              <a:t>informations</a:t>
            </a:r>
            <a:r>
              <a:rPr lang="en-US" dirty="0" smtClean="0">
                <a:solidFill>
                  <a:srgbClr val="0099FF"/>
                </a:solidFill>
              </a:rPr>
              <a:t> on several aspects of </a:t>
            </a:r>
            <a:r>
              <a:rPr lang="en-US" dirty="0" err="1" smtClean="0">
                <a:solidFill>
                  <a:srgbClr val="0099FF"/>
                </a:solidFill>
              </a:rPr>
              <a:t>quarkonium</a:t>
            </a:r>
            <a:r>
              <a:rPr lang="en-US" dirty="0" smtClean="0">
                <a:solidFill>
                  <a:srgbClr val="0099FF"/>
                </a:solidFill>
              </a:rPr>
              <a:t> production and </a:t>
            </a:r>
            <a:r>
              <a:rPr lang="en-US" dirty="0" err="1" smtClean="0">
                <a:solidFill>
                  <a:srgbClr val="0099FF"/>
                </a:solidFill>
              </a:rPr>
              <a:t>behaviour</a:t>
            </a:r>
            <a:r>
              <a:rPr lang="en-US" dirty="0" smtClean="0">
                <a:solidFill>
                  <a:srgbClr val="0099FF"/>
                </a:solidFill>
              </a:rPr>
              <a:t> in cold nuclear matter  </a:t>
            </a:r>
            <a:endParaRPr lang="it-IT" dirty="0">
              <a:solidFill>
                <a:srgbClr val="0099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755EA3-E8B4-40C2-A1CE-CEBC301D4C68}" type="slidenum">
              <a:rPr lang="it-IT" smtClean="0"/>
              <a:pPr>
                <a:defRPr/>
              </a:pPr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26391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SzPct val="130000"/>
              <a:buFontTx/>
              <a:buChar char="•"/>
            </a:pP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Clr>
                <a:srgbClr val="FF0000"/>
              </a:buClr>
              <a:buSzPct val="130000"/>
              <a:buFontTx/>
              <a:buChar char="•"/>
            </a:pP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Clr>
                <a:srgbClr val="FF0000"/>
              </a:buClr>
              <a:buSzPct val="130000"/>
              <a:buFontTx/>
              <a:buChar char="•"/>
            </a:pP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Clr>
                <a:srgbClr val="FF0000"/>
              </a:buClr>
              <a:buSzPct val="130000"/>
              <a:buFontTx/>
              <a:buChar char="•"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to improve the purity of the </a:t>
            </a:r>
            <a:b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</a:t>
            </a:r>
            <a:r>
              <a:rPr lang="en-US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muon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sample, both </a:t>
            </a:r>
            <a:r>
              <a:rPr lang="en-US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muons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b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  <a:sym typeface="Symbol" pitchFamily="18" charset="2"/>
              </a:rPr>
              <a:t>reconstructed in the tracking </a:t>
            </a:r>
            <a:b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  <a:sym typeface="Symbol" pitchFamily="18" charset="2"/>
              </a:rPr>
            </a:b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  <a:sym typeface="Symbol" pitchFamily="18" charset="2"/>
              </a:rPr>
              <a:t>   and trigger chambers should </a:t>
            </a:r>
            <a:b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  <a:sym typeface="Symbol" pitchFamily="18" charset="2"/>
              </a:rPr>
            </a:b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  <a:sym typeface="Symbol" pitchFamily="18" charset="2"/>
              </a:rPr>
              <a:t>   satisfy the trigger algorithm </a:t>
            </a:r>
          </a:p>
          <a:p>
            <a:pPr>
              <a:buClr>
                <a:srgbClr val="FF0000"/>
              </a:buClr>
              <a:buSzPct val="130000"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  <a:sym typeface="Symbol" pitchFamily="18" charset="2"/>
              </a:rPr>
              <a:t>  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reduction of </a:t>
            </a:r>
            <a:r>
              <a:rPr lang="en-US" dirty="0" err="1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hadronic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</a:t>
            </a:r>
            <a:b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</a:b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  background and fake tracks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755EA3-E8B4-40C2-A1CE-CEBC301D4C68}" type="slidenum">
              <a:rPr lang="it-IT" smtClean="0"/>
              <a:pPr>
                <a:defRPr/>
              </a:pPr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34613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FF0000"/>
              </a:buClr>
              <a:buSzPct val="130000"/>
              <a:buFontTx/>
              <a:buChar char="•"/>
            </a:pP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Clr>
                <a:srgbClr val="FF0000"/>
              </a:buClr>
              <a:buSzPct val="130000"/>
              <a:buFontTx/>
              <a:buChar char="•"/>
            </a:pP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Clr>
                <a:srgbClr val="FF0000"/>
              </a:buClr>
              <a:buSzPct val="130000"/>
              <a:buFontTx/>
              <a:buChar char="•"/>
            </a:pP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Clr>
                <a:srgbClr val="FF0000"/>
              </a:buClr>
              <a:buSzPct val="130000"/>
              <a:buFontTx/>
              <a:buChar char="•"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to improve the purity of the </a:t>
            </a:r>
            <a:b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</a:t>
            </a:r>
            <a:r>
              <a:rPr lang="en-US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muon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sample, both </a:t>
            </a:r>
            <a:r>
              <a:rPr lang="en-US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muons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b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  <a:sym typeface="Symbol" pitchFamily="18" charset="2"/>
              </a:rPr>
              <a:t>reconstructed in the tracking </a:t>
            </a:r>
            <a:b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  <a:sym typeface="Symbol" pitchFamily="18" charset="2"/>
              </a:rPr>
            </a:b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  <a:sym typeface="Symbol" pitchFamily="18" charset="2"/>
              </a:rPr>
              <a:t>   and trigger chambers should </a:t>
            </a:r>
            <a:b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  <a:sym typeface="Symbol" pitchFamily="18" charset="2"/>
              </a:rPr>
            </a:b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  <a:sym typeface="Symbol" pitchFamily="18" charset="2"/>
              </a:rPr>
              <a:t>   satisfy the trigger algorithm </a:t>
            </a:r>
          </a:p>
          <a:p>
            <a:pPr>
              <a:buClr>
                <a:srgbClr val="FF0000"/>
              </a:buClr>
              <a:buSzPct val="130000"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  <a:sym typeface="Symbol" pitchFamily="18" charset="2"/>
              </a:rPr>
              <a:t>  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reduction of </a:t>
            </a:r>
            <a:r>
              <a:rPr lang="en-US" dirty="0" err="1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hadronic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</a:t>
            </a:r>
            <a:b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</a:b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  background and fake tracks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755EA3-E8B4-40C2-A1CE-CEBC301D4C68}" type="slidenum">
              <a:rPr lang="it-IT" smtClean="0"/>
              <a:pPr>
                <a:defRPr/>
              </a:pPr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34613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More details</a:t>
            </a:r>
            <a:r>
              <a:rPr lang="en-US" baseline="0" dirty="0" smtClean="0"/>
              <a:t> in the backup slides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755EA3-E8B4-40C2-A1CE-CEBC301D4C68}" type="slidenum">
              <a:rPr lang="it-IT" smtClean="0"/>
              <a:pPr>
                <a:defRPr/>
              </a:pPr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973045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More details</a:t>
            </a:r>
            <a:r>
              <a:rPr lang="en-US" baseline="0" dirty="0" smtClean="0"/>
              <a:t> in the backup slides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755EA3-E8B4-40C2-A1CE-CEBC301D4C68}" type="slidenum">
              <a:rPr lang="it-IT" smtClean="0"/>
              <a:pPr>
                <a:defRPr/>
              </a:pPr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973045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Dominated by geo acceptance (80%) </a:t>
            </a:r>
            <a:r>
              <a:rPr lang="en-US" dirty="0" err="1" smtClean="0"/>
              <a:t>vs</a:t>
            </a:r>
            <a:r>
              <a:rPr lang="en-US" dirty="0" smtClean="0"/>
              <a:t> 30%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755EA3-E8B4-40C2-A1CE-CEBC301D4C68}" type="slidenum">
              <a:rPr lang="it-IT" smtClean="0"/>
              <a:pPr>
                <a:defRPr/>
              </a:pPr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96448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755EA3-E8B4-40C2-A1CE-CEBC301D4C68}" type="slidenum">
              <a:rPr lang="it-IT" smtClean="0"/>
              <a:pPr>
                <a:defRPr/>
              </a:pPr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443030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755EA3-E8B4-40C2-A1CE-CEBC301D4C68}" type="slidenum">
              <a:rPr lang="it-IT" smtClean="0"/>
              <a:pPr>
                <a:defRPr/>
              </a:pPr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298282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ym typeface="Symbol"/>
              </a:rPr>
              <a:t>(</a:t>
            </a:r>
            <a:r>
              <a:rPr lang="en-US" sz="1200" i="1" dirty="0" err="1" smtClean="0">
                <a:sym typeface="Symbol"/>
              </a:rPr>
              <a:t>y</a:t>
            </a:r>
            <a:r>
              <a:rPr lang="en-US" sz="1200" baseline="-25000" dirty="0" err="1" smtClean="0">
                <a:sym typeface="Symbol"/>
              </a:rPr>
              <a:t>max</a:t>
            </a:r>
            <a:r>
              <a:rPr lang="en-US" sz="1200" dirty="0" smtClean="0">
                <a:sym typeface="Symbol"/>
              </a:rPr>
              <a:t> is the maximum</a:t>
            </a:r>
            <a:r>
              <a:rPr lang="en-US" sz="1200" i="1" dirty="0" smtClean="0">
                <a:sym typeface="Symbol"/>
              </a:rPr>
              <a:t> y </a:t>
            </a:r>
            <a:r>
              <a:rPr lang="en-US" sz="1200" dirty="0" smtClean="0">
                <a:sym typeface="Symbol"/>
              </a:rPr>
              <a:t>for J/ production at a given s)</a:t>
            </a:r>
          </a:p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755EA3-E8B4-40C2-A1CE-CEBC301D4C68}" type="slidenum">
              <a:rPr lang="it-IT" smtClean="0"/>
              <a:pPr>
                <a:defRPr/>
              </a:pPr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19193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F8E0B7-A659-4C64-885D-3F5EA733E01E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43682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ECB828-B050-4281-966F-FB934D62D6A1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727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20F9B-09B4-4A6D-BEE6-89699BD1020F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160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9E174A-6E15-475E-93E5-9323627054C0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9609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993288-2C48-4E99-A48D-E46F4D6CEA75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2427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39C4CF-C4F9-4917-8D14-106D2872CBBB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6872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D89CC4-E153-4AF7-9BC3-F2279961539C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6887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597B51-F818-4736-BF03-94AC3BC1C275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8767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pPr>
              <a:defRPr/>
            </a:pPr>
            <a:fld id="{A4BB9B30-E5F8-46F9-9F7A-E148ABA8B836}" type="slidenum">
              <a:rPr lang="it-IT" smtClean="0"/>
              <a:pPr>
                <a:defRPr/>
              </a:pPr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889526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563865-EEC2-4CCE-875B-942A126FC2F8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8377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484F68-1CCE-4AD8-B743-A4DF328AB635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0549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85000" y="633095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400" b="1">
                <a:solidFill>
                  <a:srgbClr val="6666FF"/>
                </a:solidFill>
                <a:latin typeface="+mn-lt"/>
              </a:defRPr>
            </a:lvl1pPr>
          </a:lstStyle>
          <a:p>
            <a:pPr>
              <a:defRPr/>
            </a:pPr>
            <a:fld id="{6FD0958F-7A88-4581-A0C1-93A2C15744D4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5.bin"/><Relationship Id="rId10" Type="http://schemas.openxmlformats.org/officeDocument/2006/relationships/image" Target="../media/image23.wmf"/><Relationship Id="rId4" Type="http://schemas.openxmlformats.org/officeDocument/2006/relationships/image" Target="../media/image3.png"/><Relationship Id="rId9" Type="http://schemas.openxmlformats.org/officeDocument/2006/relationships/oleObject" Target="../embeddings/oleObject7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2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24.wmf"/><Relationship Id="rId4" Type="http://schemas.openxmlformats.org/officeDocument/2006/relationships/oleObject" Target="../embeddings/oleObject8.bin"/><Relationship Id="rId9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1.wmf"/><Relationship Id="rId9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lowchart: Process 8"/>
          <p:cNvSpPr>
            <a:spLocks noChangeAspect="1"/>
          </p:cNvSpPr>
          <p:nvPr/>
        </p:nvSpPr>
        <p:spPr bwMode="auto">
          <a:xfrm>
            <a:off x="199104" y="83772"/>
            <a:ext cx="8773668" cy="6643360"/>
          </a:xfrm>
          <a:prstGeom prst="flowChartProcess">
            <a:avLst/>
          </a:prstGeom>
          <a:solidFill>
            <a:srgbClr val="0000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endParaRPr lang="it-IT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B9B30-E5F8-46F9-9F7A-E148ABA8B836}" type="slidenum">
              <a:rPr lang="it-IT" smtClean="0"/>
              <a:pPr>
                <a:defRPr/>
              </a:pPr>
              <a:t>1</a:t>
            </a:fld>
            <a:endParaRPr lang="it-IT" dirty="0"/>
          </a:p>
        </p:txBody>
      </p:sp>
      <p:sp>
        <p:nvSpPr>
          <p:cNvPr id="4" name="Rectangle 3"/>
          <p:cNvSpPr/>
          <p:nvPr/>
        </p:nvSpPr>
        <p:spPr>
          <a:xfrm>
            <a:off x="186813" y="5867400"/>
            <a:ext cx="889664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eaLnBrk="1" hangingPunct="1"/>
            <a:r>
              <a:rPr lang="en-US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Workshop on proton-nucleus collisions at the LHC</a:t>
            </a:r>
          </a:p>
          <a:p>
            <a:pPr algn="ctr" eaLnBrk="1" hangingPunct="1"/>
            <a:r>
              <a:rPr lang="en-US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ECT* Trento,  6-10 May 2013</a:t>
            </a:r>
            <a:endParaRPr lang="it-IT" sz="2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83702" y="4572000"/>
            <a:ext cx="39170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+mn-lt"/>
              </a:rPr>
              <a:t>Roberta </a:t>
            </a:r>
            <a:r>
              <a:rPr lang="en-US" sz="2400" dirty="0" err="1" smtClean="0">
                <a:solidFill>
                  <a:schemeClr val="bg1"/>
                </a:solidFill>
                <a:latin typeface="+mn-lt"/>
              </a:rPr>
              <a:t>Arnaldi</a:t>
            </a:r>
            <a:endParaRPr lang="en-US" sz="2400" dirty="0" smtClean="0">
              <a:solidFill>
                <a:schemeClr val="bg1"/>
              </a:solidFill>
              <a:latin typeface="+mn-lt"/>
            </a:endParaRPr>
          </a:p>
          <a:p>
            <a:pPr algn="ctr"/>
            <a:r>
              <a:rPr lang="en-US" sz="2400" dirty="0" smtClean="0">
                <a:solidFill>
                  <a:schemeClr val="bg1"/>
                </a:solidFill>
                <a:latin typeface="+mn-lt"/>
              </a:rPr>
              <a:t>INFN Torino (Italy)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  <a:latin typeface="+mn-lt"/>
              </a:rPr>
              <a:t>for the ALICE Collaboration</a:t>
            </a:r>
            <a:endParaRPr lang="it-IT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37890" name="Picture 2" descr="C:\Users\Roberta\Documents\Trento pA 2013\Display2012_pPbWhite_3D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246497" y="1524000"/>
            <a:ext cx="4535303" cy="3002745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0066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6" name="Picture 4" descr="C:\Users\Roberta\Documents\QM2012\2012-Jul-04-4_Color_Logo_small_D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3657600"/>
            <a:ext cx="1387423" cy="1874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 bwMode="auto">
          <a:xfrm>
            <a:off x="5334000" y="3810000"/>
            <a:ext cx="10668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2000" y="247471"/>
            <a:ext cx="785551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ALICE results on </a:t>
            </a:r>
            <a:r>
              <a:rPr lang="en-US" sz="36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quarkonium</a:t>
            </a:r>
            <a:r>
              <a:rPr lang="en-US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 production in p-</a:t>
            </a:r>
            <a:r>
              <a:rPr lang="en-US" sz="36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Pb</a:t>
            </a:r>
            <a:r>
              <a:rPr lang="en-US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 collisions </a:t>
            </a:r>
            <a:endParaRPr lang="en-US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278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392" y="1116639"/>
            <a:ext cx="4103180" cy="2751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33661" y="6360498"/>
            <a:ext cx="2133600" cy="476250"/>
          </a:xfrm>
        </p:spPr>
        <p:txBody>
          <a:bodyPr/>
          <a:lstStyle/>
          <a:p>
            <a:pPr>
              <a:defRPr/>
            </a:pPr>
            <a:fld id="{A4BB9B30-E5F8-46F9-9F7A-E148ABA8B836}" type="slidenum">
              <a:rPr lang="it-IT" smtClean="0"/>
              <a:pPr>
                <a:defRPr/>
              </a:pPr>
              <a:t>10</a:t>
            </a:fld>
            <a:endParaRPr lang="it-IT" dirty="0"/>
          </a:p>
        </p:txBody>
      </p:sp>
      <p:sp>
        <p:nvSpPr>
          <p:cNvPr id="12" name="TextBox 11"/>
          <p:cNvSpPr txBox="1"/>
          <p:nvPr/>
        </p:nvSpPr>
        <p:spPr>
          <a:xfrm>
            <a:off x="329208" y="926113"/>
            <a:ext cx="446218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Event selection:</a:t>
            </a:r>
          </a:p>
          <a:p>
            <a:pPr marL="285750" indent="-285750">
              <a:buClr>
                <a:srgbClr val="FF0000"/>
              </a:buClr>
              <a:buSzPct val="150000"/>
              <a:buFont typeface="Arial" pitchFamily="34" charset="0"/>
              <a:buChar char="•"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Rejection of beam gas and electromagnetic interactions (VZERO </a:t>
            </a:r>
            <a:r>
              <a:rPr lang="en-US" dirty="0" smtClean="0">
                <a:ea typeface="Verdana" pitchFamily="34" charset="0"/>
                <a:cs typeface="Verdana" pitchFamily="34" charset="0"/>
              </a:rPr>
              <a:t>and ZDC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</a:p>
          <a:p>
            <a:pPr marL="285750" indent="-285750">
              <a:buClr>
                <a:srgbClr val="FF0000"/>
              </a:buClr>
              <a:buSzPct val="150000"/>
              <a:buFont typeface="Arial" pitchFamily="34" charset="0"/>
              <a:buChar char="•"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SPD used for vertex determination</a:t>
            </a:r>
          </a:p>
          <a:p>
            <a:endParaRPr lang="en-US" sz="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3" name="AutoShape 14"/>
          <p:cNvSpPr>
            <a:spLocks noChangeArrowheads="1"/>
          </p:cNvSpPr>
          <p:nvPr/>
        </p:nvSpPr>
        <p:spPr bwMode="auto">
          <a:xfrm>
            <a:off x="46948" y="1011540"/>
            <a:ext cx="302265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475638"/>
            <a:ext cx="3539154" cy="1788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5470715" y="4019252"/>
            <a:ext cx="3520885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0070C0"/>
                </a:solidFill>
                <a:ea typeface="Verdana" pitchFamily="34" charset="0"/>
                <a:cs typeface="Verdana" pitchFamily="34" charset="0"/>
              </a:rPr>
              <a:t>Muon</a:t>
            </a:r>
            <a:r>
              <a:rPr lang="en-US" sz="2000" b="1" dirty="0" smtClean="0">
                <a:solidFill>
                  <a:srgbClr val="0070C0"/>
                </a:solidFill>
                <a:ea typeface="Verdana" pitchFamily="34" charset="0"/>
                <a:cs typeface="Verdana" pitchFamily="34" charset="0"/>
              </a:rPr>
              <a:t> track selection:</a:t>
            </a:r>
            <a:endParaRPr lang="en-US" sz="2000" b="1" dirty="0">
              <a:solidFill>
                <a:srgbClr val="0070C0"/>
              </a:solidFill>
              <a:ea typeface="Verdana" pitchFamily="34" charset="0"/>
              <a:cs typeface="Verdana" pitchFamily="34" charset="0"/>
            </a:endParaRPr>
          </a:p>
          <a:p>
            <a:pPr marL="285750" indent="-285750">
              <a:buClr>
                <a:srgbClr val="FF0000"/>
              </a:buClr>
              <a:buSzPct val="150000"/>
              <a:buFont typeface="Arial" pitchFamily="34" charset="0"/>
              <a:buChar char="•"/>
            </a:pPr>
            <a:r>
              <a:rPr lang="it-IT" dirty="0" smtClean="0"/>
              <a:t>Muon trigger</a:t>
            </a:r>
            <a:r>
              <a:rPr lang="it-IT" dirty="0"/>
              <a:t> </a:t>
            </a:r>
            <a:r>
              <a:rPr lang="it-IT" dirty="0" smtClean="0"/>
              <a:t>matching</a:t>
            </a:r>
            <a:endParaRPr lang="it-IT" dirty="0"/>
          </a:p>
          <a:p>
            <a:pPr marL="285750" indent="-285750">
              <a:buClr>
                <a:srgbClr val="FF0000"/>
              </a:buClr>
              <a:buSzPct val="150000"/>
              <a:buFont typeface="Arial" pitchFamily="34" charset="0"/>
              <a:buChar char="•"/>
            </a:pPr>
            <a:r>
              <a:rPr lang="en-US" dirty="0"/>
              <a:t>-</a:t>
            </a:r>
            <a:r>
              <a:rPr lang="el-GR" dirty="0" smtClean="0"/>
              <a:t>4&lt;</a:t>
            </a:r>
            <a:r>
              <a:rPr lang="el-GR" i="1" dirty="0" smtClean="0"/>
              <a:t>η</a:t>
            </a:r>
            <a:r>
              <a:rPr lang="el-GR" baseline="-25000" dirty="0" smtClean="0"/>
              <a:t>μ</a:t>
            </a:r>
            <a:r>
              <a:rPr lang="el-GR" dirty="0" smtClean="0"/>
              <a:t>&lt;‐2.5</a:t>
            </a:r>
            <a:endParaRPr lang="el-GR" dirty="0"/>
          </a:p>
          <a:p>
            <a:pPr marL="285750" indent="-285750">
              <a:buClr>
                <a:srgbClr val="FF0000"/>
              </a:buClr>
              <a:buSzPct val="150000"/>
              <a:buFont typeface="Arial" pitchFamily="34" charset="0"/>
              <a:buChar char="•"/>
            </a:pPr>
            <a:r>
              <a:rPr lang="it-IT" dirty="0" smtClean="0"/>
              <a:t>17.6&lt;</a:t>
            </a:r>
            <a:r>
              <a:rPr lang="it-IT" i="1" dirty="0" smtClean="0"/>
              <a:t>R</a:t>
            </a:r>
            <a:r>
              <a:rPr lang="it-IT" baseline="-25000" dirty="0" smtClean="0"/>
              <a:t>abs</a:t>
            </a:r>
            <a:r>
              <a:rPr lang="it-IT" dirty="0" smtClean="0"/>
              <a:t>&lt;89</a:t>
            </a:r>
            <a:r>
              <a:rPr lang="it-IT" dirty="0"/>
              <a:t> </a:t>
            </a:r>
            <a:r>
              <a:rPr lang="it-IT" dirty="0" smtClean="0"/>
              <a:t>cm</a:t>
            </a:r>
            <a:endParaRPr lang="it-IT" dirty="0"/>
          </a:p>
          <a:p>
            <a:pPr>
              <a:buClr>
                <a:srgbClr val="FF0000"/>
              </a:buClr>
              <a:buSzPct val="150000"/>
            </a:pPr>
            <a:r>
              <a:rPr lang="it-IT" sz="1600" dirty="0" smtClean="0"/>
              <a:t>   (R</a:t>
            </a:r>
            <a:r>
              <a:rPr lang="it-IT" sz="1600" baseline="-25000" dirty="0" smtClean="0"/>
              <a:t>abs</a:t>
            </a:r>
            <a:r>
              <a:rPr lang="it-IT" sz="1600" dirty="0" smtClean="0"/>
              <a:t>= track radial position at </a:t>
            </a:r>
            <a:br>
              <a:rPr lang="it-IT" sz="1600" dirty="0" smtClean="0"/>
            </a:br>
            <a:r>
              <a:rPr lang="it-IT" sz="1600" dirty="0" smtClean="0"/>
              <a:t>   the absorber</a:t>
            </a:r>
            <a:r>
              <a:rPr lang="it-IT" sz="1600" dirty="0"/>
              <a:t> </a:t>
            </a:r>
            <a:r>
              <a:rPr lang="it-IT" sz="1600" dirty="0" smtClean="0"/>
              <a:t>end</a:t>
            </a:r>
            <a:r>
              <a:rPr lang="it-IT" sz="1600" dirty="0"/>
              <a:t>)</a:t>
            </a:r>
          </a:p>
          <a:p>
            <a:pPr marL="285750" indent="-285750">
              <a:buClr>
                <a:srgbClr val="FF0000"/>
              </a:buClr>
              <a:buSzPct val="150000"/>
              <a:buFont typeface="Arial" pitchFamily="34" charset="0"/>
              <a:buChar char="•"/>
            </a:pPr>
            <a:r>
              <a:rPr lang="it-IT" dirty="0" smtClean="0"/>
              <a:t>2.5&lt;</a:t>
            </a:r>
            <a:r>
              <a:rPr lang="it-IT" i="1" dirty="0" smtClean="0"/>
              <a:t>y</a:t>
            </a:r>
            <a:r>
              <a:rPr lang="el-GR" baseline="30000" dirty="0" smtClean="0"/>
              <a:t>μμ</a:t>
            </a:r>
            <a:r>
              <a:rPr lang="en-US" baseline="-25000" dirty="0" smtClean="0"/>
              <a:t>LAB</a:t>
            </a:r>
            <a:r>
              <a:rPr lang="el-GR" dirty="0" smtClean="0"/>
              <a:t>&lt;</a:t>
            </a:r>
            <a:r>
              <a:rPr lang="en-US" dirty="0" smtClean="0"/>
              <a:t>4</a:t>
            </a: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3" name="AutoShape 14"/>
          <p:cNvSpPr>
            <a:spLocks noChangeArrowheads="1"/>
          </p:cNvSpPr>
          <p:nvPr/>
        </p:nvSpPr>
        <p:spPr bwMode="auto">
          <a:xfrm>
            <a:off x="5076970" y="4107542"/>
            <a:ext cx="302265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3230880" y="3895884"/>
            <a:ext cx="675185" cy="2616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charset="0"/>
              </a:rPr>
              <a:t>VZERO</a:t>
            </a:r>
            <a:endParaRPr kumimoji="0" lang="it-IT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0999" y="4419600"/>
            <a:ext cx="4695971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Trigger:</a:t>
            </a:r>
          </a:p>
          <a:p>
            <a:pPr marL="285750" indent="-285750">
              <a:buClr>
                <a:srgbClr val="FF0000"/>
              </a:buClr>
              <a:buSzPct val="140000"/>
              <a:buFont typeface="Arial" pitchFamily="34" charset="0"/>
              <a:buChar char="•"/>
            </a:pPr>
            <a:r>
              <a:rPr lang="en-US" dirty="0" err="1" smtClean="0"/>
              <a:t>Dimuon</a:t>
            </a:r>
            <a:r>
              <a:rPr lang="en-US" dirty="0" smtClean="0"/>
              <a:t> trigger: coincidence of a minimum bias (MB) interaction with two opposite sign </a:t>
            </a:r>
            <a:r>
              <a:rPr lang="en-US" dirty="0" err="1" smtClean="0"/>
              <a:t>muon</a:t>
            </a:r>
            <a:r>
              <a:rPr lang="en-US" dirty="0" smtClean="0"/>
              <a:t> tracks detected in the trigger chambers of the </a:t>
            </a:r>
            <a:r>
              <a:rPr lang="en-US" dirty="0" err="1" smtClean="0"/>
              <a:t>Muon</a:t>
            </a:r>
            <a:r>
              <a:rPr lang="en-US" dirty="0" smtClean="0"/>
              <a:t> Spectrometer. </a:t>
            </a:r>
          </a:p>
          <a:p>
            <a:pPr marL="285750" indent="-285750">
              <a:buClr>
                <a:srgbClr val="FF0000"/>
              </a:buClr>
              <a:buSzPct val="140000"/>
              <a:buFont typeface="Arial" pitchFamily="34" charset="0"/>
              <a:buChar char="•"/>
            </a:pPr>
            <a:r>
              <a:rPr lang="en-US" dirty="0" smtClean="0"/>
              <a:t>MB trigger efficiency ~99% for NSD events</a:t>
            </a:r>
            <a:endParaRPr lang="it-IT" dirty="0" smtClean="0"/>
          </a:p>
          <a:p>
            <a:endParaRPr lang="en-US" sz="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1" name="AutoShape 14"/>
          <p:cNvSpPr>
            <a:spLocks noChangeArrowheads="1"/>
          </p:cNvSpPr>
          <p:nvPr/>
        </p:nvSpPr>
        <p:spPr bwMode="auto">
          <a:xfrm>
            <a:off x="77467" y="4436298"/>
            <a:ext cx="302265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sp>
        <p:nvSpPr>
          <p:cNvPr id="25" name="Flowchart: Process 24"/>
          <p:cNvSpPr/>
          <p:nvPr/>
        </p:nvSpPr>
        <p:spPr bwMode="auto">
          <a:xfrm>
            <a:off x="228600" y="0"/>
            <a:ext cx="8686800" cy="925200"/>
          </a:xfrm>
          <a:prstGeom prst="flowChartProcess">
            <a:avLst/>
          </a:prstGeom>
          <a:solidFill>
            <a:srgbClr val="0000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endParaRPr lang="it-IT" dirty="0"/>
          </a:p>
        </p:txBody>
      </p:sp>
      <p:sp>
        <p:nvSpPr>
          <p:cNvPr id="28" name="TextBox 27"/>
          <p:cNvSpPr txBox="1"/>
          <p:nvPr/>
        </p:nvSpPr>
        <p:spPr>
          <a:xfrm>
            <a:off x="3021231" y="170212"/>
            <a:ext cx="33069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Event selection</a:t>
            </a:r>
            <a:endParaRPr lang="it-IT" sz="2400" dirty="0">
              <a:solidFill>
                <a:srgbClr val="0099FF"/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8275562" y="282415"/>
            <a:ext cx="685800" cy="743970"/>
            <a:chOff x="8275562" y="282415"/>
            <a:chExt cx="685800" cy="743970"/>
          </a:xfrm>
        </p:grpSpPr>
        <p:sp>
          <p:nvSpPr>
            <p:cNvPr id="26" name="Rectangle 25"/>
            <p:cNvSpPr/>
            <p:nvPr/>
          </p:nvSpPr>
          <p:spPr bwMode="auto">
            <a:xfrm rot="599010">
              <a:off x="8275562" y="282415"/>
              <a:ext cx="685800" cy="743970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rgbClr val="FFCC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charset="0"/>
              </a:endParaRPr>
            </a:p>
          </p:txBody>
        </p:sp>
        <p:pic>
          <p:nvPicPr>
            <p:cNvPr id="27" name="Picture 2" descr="C:\Users\Roberta\Documents\QM2012\2012-Jul-04-4_Color_Logo_small_CB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99010">
              <a:off x="8381630" y="330236"/>
              <a:ext cx="462303" cy="62456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  <a:extLst/>
          </p:spPr>
        </p:pic>
      </p:grpSp>
      <p:sp>
        <p:nvSpPr>
          <p:cNvPr id="30" name="Forme libre 25"/>
          <p:cNvSpPr/>
          <p:nvPr/>
        </p:nvSpPr>
        <p:spPr>
          <a:xfrm rot="181548">
            <a:off x="6138046" y="2336509"/>
            <a:ext cx="2980945" cy="422399"/>
          </a:xfrm>
          <a:custGeom>
            <a:avLst/>
            <a:gdLst>
              <a:gd name="connsiteX0" fmla="*/ 0 w 3865217"/>
              <a:gd name="connsiteY0" fmla="*/ 28691 h 1155126"/>
              <a:gd name="connsiteX1" fmla="*/ 1634435 w 3865217"/>
              <a:gd name="connsiteY1" fmla="*/ 28691 h 1155126"/>
              <a:gd name="connsiteX2" fmla="*/ 2672522 w 3865217"/>
              <a:gd name="connsiteY2" fmla="*/ 326865 h 1155126"/>
              <a:gd name="connsiteX3" fmla="*/ 3865217 w 3865217"/>
              <a:gd name="connsiteY3" fmla="*/ 1155126 h 1155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5217" h="1155126">
                <a:moveTo>
                  <a:pt x="0" y="28691"/>
                </a:moveTo>
                <a:cubicBezTo>
                  <a:pt x="594507" y="3843"/>
                  <a:pt x="1189015" y="-21005"/>
                  <a:pt x="1634435" y="28691"/>
                </a:cubicBezTo>
                <a:cubicBezTo>
                  <a:pt x="2079855" y="78387"/>
                  <a:pt x="2300725" y="139126"/>
                  <a:pt x="2672522" y="326865"/>
                </a:cubicBezTo>
                <a:cubicBezTo>
                  <a:pt x="3044319" y="514604"/>
                  <a:pt x="3865217" y="1155126"/>
                  <a:pt x="3865217" y="1155126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2400"/>
          </a:p>
        </p:txBody>
      </p:sp>
      <p:sp>
        <p:nvSpPr>
          <p:cNvPr id="31" name="Forme libre 26"/>
          <p:cNvSpPr/>
          <p:nvPr/>
        </p:nvSpPr>
        <p:spPr>
          <a:xfrm rot="10275696">
            <a:off x="6158624" y="2042077"/>
            <a:ext cx="2891733" cy="443474"/>
          </a:xfrm>
          <a:custGeom>
            <a:avLst/>
            <a:gdLst>
              <a:gd name="connsiteX0" fmla="*/ 0 w 3865217"/>
              <a:gd name="connsiteY0" fmla="*/ 28691 h 1155126"/>
              <a:gd name="connsiteX1" fmla="*/ 1634435 w 3865217"/>
              <a:gd name="connsiteY1" fmla="*/ 28691 h 1155126"/>
              <a:gd name="connsiteX2" fmla="*/ 2672522 w 3865217"/>
              <a:gd name="connsiteY2" fmla="*/ 326865 h 1155126"/>
              <a:gd name="connsiteX3" fmla="*/ 3865217 w 3865217"/>
              <a:gd name="connsiteY3" fmla="*/ 1155126 h 1155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5217" h="1155126">
                <a:moveTo>
                  <a:pt x="0" y="28691"/>
                </a:moveTo>
                <a:cubicBezTo>
                  <a:pt x="594507" y="3843"/>
                  <a:pt x="1189015" y="-21005"/>
                  <a:pt x="1634435" y="28691"/>
                </a:cubicBezTo>
                <a:cubicBezTo>
                  <a:pt x="2079855" y="78387"/>
                  <a:pt x="2300725" y="139126"/>
                  <a:pt x="2672522" y="326865"/>
                </a:cubicBezTo>
                <a:cubicBezTo>
                  <a:pt x="3044319" y="514604"/>
                  <a:pt x="3865217" y="1155126"/>
                  <a:pt x="3865217" y="1155126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2400"/>
          </a:p>
        </p:txBody>
      </p:sp>
      <p:sp>
        <p:nvSpPr>
          <p:cNvPr id="32" name="ZoneTexte 27"/>
          <p:cNvSpPr txBox="1"/>
          <p:nvPr/>
        </p:nvSpPr>
        <p:spPr>
          <a:xfrm>
            <a:off x="8732520" y="1611629"/>
            <a:ext cx="452368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rgbClr val="FF0000"/>
                </a:solidFill>
              </a:rPr>
              <a:t>µ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+</a:t>
            </a:r>
            <a:endParaRPr lang="en-US" sz="2400" b="1" baseline="30000" dirty="0">
              <a:solidFill>
                <a:srgbClr val="FF0000"/>
              </a:solidFill>
            </a:endParaRPr>
          </a:p>
        </p:txBody>
      </p:sp>
      <p:sp>
        <p:nvSpPr>
          <p:cNvPr id="33" name="ZoneTexte 28"/>
          <p:cNvSpPr txBox="1"/>
          <p:nvPr/>
        </p:nvSpPr>
        <p:spPr>
          <a:xfrm>
            <a:off x="8688056" y="2977387"/>
            <a:ext cx="389850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rgbClr val="FF0000"/>
                </a:solidFill>
              </a:rPr>
              <a:t>µ</a:t>
            </a:r>
            <a:r>
              <a:rPr lang="en-US" sz="2000" b="1" baseline="30000" dirty="0" smtClean="0">
                <a:solidFill>
                  <a:srgbClr val="FF0000"/>
                </a:solidFill>
              </a:rPr>
              <a:t>-</a:t>
            </a:r>
            <a:endParaRPr lang="en-US" sz="2000" b="1" baseline="3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51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B9B30-E5F8-46F9-9F7A-E148ABA8B836}" type="slidenum">
              <a:rPr lang="it-IT" smtClean="0"/>
              <a:pPr>
                <a:defRPr/>
              </a:pPr>
              <a:t>11</a:t>
            </a:fld>
            <a:endParaRPr lang="it-IT" dirty="0"/>
          </a:p>
        </p:txBody>
      </p:sp>
      <p:sp>
        <p:nvSpPr>
          <p:cNvPr id="11" name="Right Arrow 10"/>
          <p:cNvSpPr/>
          <p:nvPr/>
        </p:nvSpPr>
        <p:spPr bwMode="auto">
          <a:xfrm>
            <a:off x="152400" y="990600"/>
            <a:ext cx="489611" cy="396000"/>
          </a:xfrm>
          <a:prstGeom prst="rightArrow">
            <a:avLst/>
          </a:prstGeom>
          <a:solidFill>
            <a:srgbClr val="FF99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9600" y="990600"/>
            <a:ext cx="38338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dirty="0" smtClean="0"/>
              <a:t>J/</a:t>
            </a:r>
            <a:r>
              <a:rPr lang="en-US" dirty="0" smtClean="0">
                <a:sym typeface="Symbol"/>
              </a:rPr>
              <a:t> yield</a:t>
            </a:r>
            <a:r>
              <a:rPr lang="en-US" dirty="0" smtClean="0"/>
              <a:t> extracted fitting the opposite sign </a:t>
            </a:r>
            <a:r>
              <a:rPr lang="en-US" dirty="0" err="1" smtClean="0"/>
              <a:t>dimuon</a:t>
            </a:r>
            <a:r>
              <a:rPr lang="en-US" dirty="0" smtClean="0"/>
              <a:t> invariant mass spectrum with a superposition of signal and background shapes:</a:t>
            </a:r>
            <a:endParaRPr lang="en-US" dirty="0"/>
          </a:p>
        </p:txBody>
      </p:sp>
      <p:sp>
        <p:nvSpPr>
          <p:cNvPr id="16" name="AutoShape 14"/>
          <p:cNvSpPr>
            <a:spLocks noChangeArrowheads="1"/>
          </p:cNvSpPr>
          <p:nvPr/>
        </p:nvSpPr>
        <p:spPr bwMode="auto">
          <a:xfrm>
            <a:off x="57722" y="3121144"/>
            <a:ext cx="286936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81000" y="3110567"/>
            <a:ext cx="3779314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Signal: </a:t>
            </a:r>
            <a:r>
              <a:rPr lang="en-US" dirty="0" smtClean="0"/>
              <a:t>shape described by </a:t>
            </a:r>
          </a:p>
          <a:p>
            <a:r>
              <a:rPr lang="en-US" dirty="0" smtClean="0"/>
              <a:t>an extended Crystal Ball function or other pseudo-</a:t>
            </a:r>
            <a:r>
              <a:rPr lang="en-US" dirty="0" err="1" smtClean="0"/>
              <a:t>gaussian</a:t>
            </a:r>
            <a:r>
              <a:rPr lang="en-US" dirty="0" smtClean="0"/>
              <a:t> phenomenological shapes</a:t>
            </a:r>
            <a:endParaRPr lang="en-US" sz="800" dirty="0" smtClean="0"/>
          </a:p>
          <a:p>
            <a:r>
              <a:rPr lang="en-US" sz="800" dirty="0" smtClean="0"/>
              <a:t> 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Background: </a:t>
            </a:r>
            <a:r>
              <a:rPr lang="en-US" dirty="0" smtClean="0"/>
              <a:t>several functions tested, as a variable width </a:t>
            </a:r>
            <a:r>
              <a:rPr lang="en-US" dirty="0" err="1" smtClean="0"/>
              <a:t>gaussian</a:t>
            </a:r>
            <a:r>
              <a:rPr lang="en-US" dirty="0" smtClean="0"/>
              <a:t> or combinations of exponential x polynomial functions</a:t>
            </a:r>
            <a:endParaRPr lang="it-IT" dirty="0"/>
          </a:p>
        </p:txBody>
      </p:sp>
      <p:sp>
        <p:nvSpPr>
          <p:cNvPr id="18" name="Flowchart: Process 17"/>
          <p:cNvSpPr/>
          <p:nvPr/>
        </p:nvSpPr>
        <p:spPr bwMode="auto">
          <a:xfrm>
            <a:off x="228600" y="0"/>
            <a:ext cx="8686800" cy="925200"/>
          </a:xfrm>
          <a:prstGeom prst="flowChartProcess">
            <a:avLst/>
          </a:prstGeom>
          <a:solidFill>
            <a:srgbClr val="0000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endParaRPr lang="it-IT" dirty="0"/>
          </a:p>
        </p:txBody>
      </p:sp>
      <p:sp>
        <p:nvSpPr>
          <p:cNvPr id="23" name="TextBox 22"/>
          <p:cNvSpPr txBox="1"/>
          <p:nvPr/>
        </p:nvSpPr>
        <p:spPr>
          <a:xfrm>
            <a:off x="2825474" y="170212"/>
            <a:ext cx="36984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J/</a:t>
            </a:r>
            <a:r>
              <a:rPr lang="en-US" sz="3200" dirty="0" smtClean="0">
                <a:solidFill>
                  <a:schemeClr val="bg1"/>
                </a:solidFill>
                <a:sym typeface="Symbol"/>
              </a:rPr>
              <a:t> </a:t>
            </a:r>
            <a:r>
              <a:rPr lang="en-US" sz="3200" dirty="0" smtClean="0">
                <a:solidFill>
                  <a:schemeClr val="bg1"/>
                </a:solidFill>
                <a:sym typeface="Wingdings" pitchFamily="2" charset="2"/>
              </a:rPr>
              <a:t> </a:t>
            </a:r>
            <a:r>
              <a:rPr lang="en-US" sz="3200" dirty="0" smtClean="0">
                <a:solidFill>
                  <a:schemeClr val="bg1"/>
                </a:solidFill>
                <a:sym typeface="Symbol"/>
              </a:rPr>
              <a:t></a:t>
            </a:r>
            <a:r>
              <a:rPr lang="en-US" sz="3200" baseline="30000" dirty="0" smtClean="0">
                <a:solidFill>
                  <a:schemeClr val="bg1"/>
                </a:solidFill>
                <a:sym typeface="Symbol"/>
              </a:rPr>
              <a:t>+</a:t>
            </a:r>
            <a:r>
              <a:rPr lang="en-US" sz="3200" dirty="0" smtClean="0">
                <a:solidFill>
                  <a:schemeClr val="bg1"/>
                </a:solidFill>
                <a:sym typeface="Symbol"/>
              </a:rPr>
              <a:t></a:t>
            </a:r>
            <a:r>
              <a:rPr lang="en-US" sz="3200" baseline="30000" dirty="0" smtClean="0">
                <a:solidFill>
                  <a:schemeClr val="bg1"/>
                </a:solidFill>
                <a:sym typeface="Symbol"/>
              </a:rPr>
              <a:t>-</a:t>
            </a:r>
            <a:r>
              <a:rPr lang="en-US" sz="3200" dirty="0" smtClean="0">
                <a:solidFill>
                  <a:schemeClr val="bg1"/>
                </a:solidFill>
                <a:sym typeface="Symbol"/>
              </a:rPr>
              <a:t> signal</a:t>
            </a:r>
            <a:endParaRPr lang="it-IT" sz="2400" dirty="0">
              <a:solidFill>
                <a:srgbClr val="0099FF"/>
              </a:solidFill>
            </a:endParaRP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803" r="6111"/>
          <a:stretch/>
        </p:blipFill>
        <p:spPr bwMode="auto">
          <a:xfrm>
            <a:off x="4627949" y="3871732"/>
            <a:ext cx="4484095" cy="2986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970" r="5815"/>
          <a:stretch/>
        </p:blipFill>
        <p:spPr bwMode="auto">
          <a:xfrm>
            <a:off x="4593669" y="990600"/>
            <a:ext cx="4509252" cy="2982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" name="Group 21"/>
          <p:cNvGrpSpPr/>
          <p:nvPr/>
        </p:nvGrpSpPr>
        <p:grpSpPr>
          <a:xfrm>
            <a:off x="8275562" y="282415"/>
            <a:ext cx="685800" cy="743970"/>
            <a:chOff x="8275562" y="282415"/>
            <a:chExt cx="685800" cy="743970"/>
          </a:xfrm>
        </p:grpSpPr>
        <p:sp>
          <p:nvSpPr>
            <p:cNvPr id="25" name="Rectangle 24"/>
            <p:cNvSpPr/>
            <p:nvPr/>
          </p:nvSpPr>
          <p:spPr bwMode="auto">
            <a:xfrm rot="599010">
              <a:off x="8275562" y="282415"/>
              <a:ext cx="685800" cy="743970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rgbClr val="FFCC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charset="0"/>
              </a:endParaRPr>
            </a:p>
          </p:txBody>
        </p:sp>
        <p:pic>
          <p:nvPicPr>
            <p:cNvPr id="26" name="Picture 2" descr="C:\Users\Roberta\Documents\QM2012\2012-Jul-04-4_Color_Logo_small_CB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99010">
              <a:off x="8381630" y="330236"/>
              <a:ext cx="462303" cy="62456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  <a:extLst/>
          </p:spPr>
        </p:pic>
      </p:grpSp>
    </p:spTree>
    <p:extLst>
      <p:ext uri="{BB962C8B-B14F-4D97-AF65-F5344CB8AC3E}">
        <p14:creationId xmlns:p14="http://schemas.microsoft.com/office/powerpoint/2010/main" val="2643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B9B30-E5F8-46F9-9F7A-E148ABA8B836}" type="slidenum">
              <a:rPr lang="it-IT" smtClean="0"/>
              <a:pPr>
                <a:defRPr/>
              </a:pPr>
              <a:t>12</a:t>
            </a:fld>
            <a:endParaRPr lang="it-IT" dirty="0"/>
          </a:p>
        </p:txBody>
      </p:sp>
      <p:sp>
        <p:nvSpPr>
          <p:cNvPr id="11" name="Right Arrow 10"/>
          <p:cNvSpPr/>
          <p:nvPr/>
        </p:nvSpPr>
        <p:spPr bwMode="auto">
          <a:xfrm>
            <a:off x="152400" y="990600"/>
            <a:ext cx="489611" cy="396000"/>
          </a:xfrm>
          <a:prstGeom prst="rightArrow">
            <a:avLst/>
          </a:prstGeom>
          <a:solidFill>
            <a:srgbClr val="FF99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9600" y="990600"/>
            <a:ext cx="38338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dirty="0" smtClean="0"/>
              <a:t>J/</a:t>
            </a:r>
            <a:r>
              <a:rPr lang="en-US" dirty="0" smtClean="0">
                <a:sym typeface="Symbol"/>
              </a:rPr>
              <a:t> yield</a:t>
            </a:r>
            <a:r>
              <a:rPr lang="en-US" dirty="0" smtClean="0"/>
              <a:t> extracted fitting the opposite sign </a:t>
            </a:r>
            <a:r>
              <a:rPr lang="en-US" dirty="0" err="1" smtClean="0"/>
              <a:t>dimuon</a:t>
            </a:r>
            <a:r>
              <a:rPr lang="en-US" dirty="0" smtClean="0"/>
              <a:t> invariant mass spectrum with a superposition of signal and background shapes:</a:t>
            </a:r>
            <a:endParaRPr lang="en-US" dirty="0"/>
          </a:p>
        </p:txBody>
      </p:sp>
      <p:sp>
        <p:nvSpPr>
          <p:cNvPr id="16" name="AutoShape 14"/>
          <p:cNvSpPr>
            <a:spLocks noChangeArrowheads="1"/>
          </p:cNvSpPr>
          <p:nvPr/>
        </p:nvSpPr>
        <p:spPr bwMode="auto">
          <a:xfrm>
            <a:off x="57722" y="3121144"/>
            <a:ext cx="286936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81000" y="3110567"/>
            <a:ext cx="3779314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Signal: </a:t>
            </a:r>
            <a:r>
              <a:rPr lang="en-US" dirty="0" smtClean="0"/>
              <a:t>shape described by </a:t>
            </a:r>
          </a:p>
          <a:p>
            <a:r>
              <a:rPr lang="en-US" dirty="0" smtClean="0"/>
              <a:t>an extended Crystal Ball function or other pseudo-</a:t>
            </a:r>
            <a:r>
              <a:rPr lang="en-US" dirty="0" err="1" smtClean="0"/>
              <a:t>gaussian</a:t>
            </a:r>
            <a:r>
              <a:rPr lang="en-US" dirty="0" smtClean="0"/>
              <a:t> phenomenological shapes</a:t>
            </a:r>
            <a:endParaRPr lang="en-US" sz="800" dirty="0" smtClean="0"/>
          </a:p>
          <a:p>
            <a:r>
              <a:rPr lang="en-US" sz="800" dirty="0" smtClean="0"/>
              <a:t> 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Background: </a:t>
            </a:r>
            <a:r>
              <a:rPr lang="en-US" dirty="0" smtClean="0"/>
              <a:t>several functions tested, as a variable width </a:t>
            </a:r>
            <a:r>
              <a:rPr lang="en-US" dirty="0" err="1" smtClean="0"/>
              <a:t>gaussian</a:t>
            </a:r>
            <a:r>
              <a:rPr lang="en-US" dirty="0" smtClean="0"/>
              <a:t> or combinations of exponential x polynomial functions</a:t>
            </a:r>
            <a:endParaRPr lang="it-IT" dirty="0"/>
          </a:p>
        </p:txBody>
      </p:sp>
      <p:sp>
        <p:nvSpPr>
          <p:cNvPr id="18" name="Flowchart: Process 17"/>
          <p:cNvSpPr/>
          <p:nvPr/>
        </p:nvSpPr>
        <p:spPr bwMode="auto">
          <a:xfrm>
            <a:off x="228600" y="0"/>
            <a:ext cx="8686800" cy="925200"/>
          </a:xfrm>
          <a:prstGeom prst="flowChartProcess">
            <a:avLst/>
          </a:prstGeom>
          <a:solidFill>
            <a:srgbClr val="0000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endParaRPr lang="it-IT" dirty="0"/>
          </a:p>
        </p:txBody>
      </p:sp>
      <p:sp>
        <p:nvSpPr>
          <p:cNvPr id="23" name="TextBox 22"/>
          <p:cNvSpPr txBox="1"/>
          <p:nvPr/>
        </p:nvSpPr>
        <p:spPr>
          <a:xfrm>
            <a:off x="2825474" y="170212"/>
            <a:ext cx="36984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J/</a:t>
            </a:r>
            <a:r>
              <a:rPr lang="en-US" sz="3200" dirty="0" smtClean="0">
                <a:solidFill>
                  <a:schemeClr val="bg1"/>
                </a:solidFill>
                <a:sym typeface="Symbol"/>
              </a:rPr>
              <a:t> </a:t>
            </a:r>
            <a:r>
              <a:rPr lang="en-US" sz="3200" dirty="0" smtClean="0">
                <a:solidFill>
                  <a:schemeClr val="bg1"/>
                </a:solidFill>
                <a:sym typeface="Wingdings" pitchFamily="2" charset="2"/>
              </a:rPr>
              <a:t> </a:t>
            </a:r>
            <a:r>
              <a:rPr lang="en-US" sz="3200" dirty="0" smtClean="0">
                <a:solidFill>
                  <a:schemeClr val="bg1"/>
                </a:solidFill>
                <a:sym typeface="Symbol"/>
              </a:rPr>
              <a:t></a:t>
            </a:r>
            <a:r>
              <a:rPr lang="en-US" sz="3200" baseline="30000" dirty="0" smtClean="0">
                <a:solidFill>
                  <a:schemeClr val="bg1"/>
                </a:solidFill>
                <a:sym typeface="Symbol"/>
              </a:rPr>
              <a:t>+</a:t>
            </a:r>
            <a:r>
              <a:rPr lang="en-US" sz="3200" dirty="0" smtClean="0">
                <a:solidFill>
                  <a:schemeClr val="bg1"/>
                </a:solidFill>
                <a:sym typeface="Symbol"/>
              </a:rPr>
              <a:t></a:t>
            </a:r>
            <a:r>
              <a:rPr lang="en-US" sz="3200" baseline="30000" dirty="0" smtClean="0">
                <a:solidFill>
                  <a:schemeClr val="bg1"/>
                </a:solidFill>
                <a:sym typeface="Symbol"/>
              </a:rPr>
              <a:t>-</a:t>
            </a:r>
            <a:r>
              <a:rPr lang="en-US" sz="3200" dirty="0" smtClean="0">
                <a:solidFill>
                  <a:schemeClr val="bg1"/>
                </a:solidFill>
                <a:sym typeface="Symbol"/>
              </a:rPr>
              <a:t> signal</a:t>
            </a:r>
            <a:endParaRPr lang="it-IT" sz="2400" dirty="0">
              <a:solidFill>
                <a:srgbClr val="0099FF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8275562" y="282415"/>
            <a:ext cx="685800" cy="743970"/>
            <a:chOff x="8275562" y="282415"/>
            <a:chExt cx="685800" cy="743970"/>
          </a:xfrm>
        </p:grpSpPr>
        <p:sp>
          <p:nvSpPr>
            <p:cNvPr id="25" name="Rectangle 24"/>
            <p:cNvSpPr/>
            <p:nvPr/>
          </p:nvSpPr>
          <p:spPr bwMode="auto">
            <a:xfrm rot="599010">
              <a:off x="8275562" y="282415"/>
              <a:ext cx="685800" cy="743970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rgbClr val="FFCC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charset="0"/>
              </a:endParaRPr>
            </a:p>
          </p:txBody>
        </p:sp>
        <p:pic>
          <p:nvPicPr>
            <p:cNvPr id="26" name="Picture 2" descr="C:\Users\Roberta\Documents\QM2012\2012-Jul-04-4_Color_Logo_small_CB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99010">
              <a:off x="8381630" y="330236"/>
              <a:ext cx="462303" cy="62456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  <a:extLst/>
          </p:spPr>
        </p:pic>
      </p:grpSp>
      <p:sp>
        <p:nvSpPr>
          <p:cNvPr id="19" name="TextBox 18"/>
          <p:cNvSpPr txBox="1"/>
          <p:nvPr/>
        </p:nvSpPr>
        <p:spPr>
          <a:xfrm>
            <a:off x="4572000" y="5325070"/>
            <a:ext cx="44693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Thanks to the large collected statistics, J/</a:t>
            </a:r>
            <a:r>
              <a:rPr lang="en-US" dirty="0" smtClean="0">
                <a:sym typeface="Symbol"/>
              </a:rPr>
              <a:t></a:t>
            </a:r>
            <a:r>
              <a:rPr lang="en-US" dirty="0" smtClean="0"/>
              <a:t> yields can be extracted also in kinematic bins (</a:t>
            </a:r>
            <a:r>
              <a:rPr lang="en-US" i="1" dirty="0" smtClean="0"/>
              <a:t>y</a:t>
            </a:r>
            <a:r>
              <a:rPr lang="en-US" dirty="0" smtClean="0"/>
              <a:t>, </a:t>
            </a:r>
            <a:r>
              <a:rPr lang="en-US" i="1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) </a:t>
            </a:r>
            <a:endParaRPr lang="it-IT" dirty="0"/>
          </a:p>
        </p:txBody>
      </p:sp>
      <p:sp>
        <p:nvSpPr>
          <p:cNvPr id="24" name="AutoShape 14"/>
          <p:cNvSpPr>
            <a:spLocks noChangeArrowheads="1"/>
          </p:cNvSpPr>
          <p:nvPr/>
        </p:nvSpPr>
        <p:spPr bwMode="auto">
          <a:xfrm>
            <a:off x="4292327" y="5368671"/>
            <a:ext cx="302265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pic>
        <p:nvPicPr>
          <p:cNvPr id="55298" name="Picture 2" descr="C:\Users\Roberta\AppData\Local\Temp\2013-May-06-InvMcommonyvspt_perf13f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877862"/>
            <a:ext cx="5120434" cy="3160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654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B9B30-E5F8-46F9-9F7A-E148ABA8B836}" type="slidenum">
              <a:rPr lang="it-IT" smtClean="0"/>
              <a:pPr>
                <a:defRPr/>
              </a:pPr>
              <a:t>13</a:t>
            </a:fld>
            <a:endParaRPr lang="it-IT" dirty="0"/>
          </a:p>
        </p:txBody>
      </p:sp>
      <p:sp>
        <p:nvSpPr>
          <p:cNvPr id="8" name="Right Arrow 7"/>
          <p:cNvSpPr/>
          <p:nvPr/>
        </p:nvSpPr>
        <p:spPr bwMode="auto">
          <a:xfrm>
            <a:off x="152400" y="1066800"/>
            <a:ext cx="489611" cy="396000"/>
          </a:xfrm>
          <a:prstGeom prst="rightArrow">
            <a:avLst/>
          </a:prstGeom>
          <a:solidFill>
            <a:srgbClr val="FF99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endParaRPr>
          </a:p>
        </p:txBody>
      </p:sp>
      <p:sp>
        <p:nvSpPr>
          <p:cNvPr id="19" name="Flowchart: Process 18"/>
          <p:cNvSpPr/>
          <p:nvPr/>
        </p:nvSpPr>
        <p:spPr bwMode="auto">
          <a:xfrm>
            <a:off x="228600" y="0"/>
            <a:ext cx="8686800" cy="925200"/>
          </a:xfrm>
          <a:prstGeom prst="flowChartProcess">
            <a:avLst/>
          </a:prstGeom>
          <a:solidFill>
            <a:srgbClr val="0000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endParaRPr lang="it-IT" dirty="0"/>
          </a:p>
        </p:txBody>
      </p:sp>
      <p:sp>
        <p:nvSpPr>
          <p:cNvPr id="20" name="TextBox 19"/>
          <p:cNvSpPr txBox="1"/>
          <p:nvPr/>
        </p:nvSpPr>
        <p:spPr>
          <a:xfrm>
            <a:off x="1815587" y="170212"/>
            <a:ext cx="57182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J/</a:t>
            </a:r>
            <a:r>
              <a:rPr lang="en-US" sz="3200" dirty="0" smtClean="0">
                <a:solidFill>
                  <a:schemeClr val="bg1"/>
                </a:solidFill>
                <a:sym typeface="Symbol"/>
              </a:rPr>
              <a:t> </a:t>
            </a:r>
            <a:r>
              <a:rPr lang="en-US" sz="3200" dirty="0" smtClean="0">
                <a:solidFill>
                  <a:schemeClr val="bg1"/>
                </a:solidFill>
                <a:sym typeface="Wingdings" pitchFamily="2" charset="2"/>
              </a:rPr>
              <a:t>acceptance x efficiency</a:t>
            </a:r>
            <a:endParaRPr lang="it-IT" sz="2400" dirty="0">
              <a:solidFill>
                <a:srgbClr val="0099FF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8275562" y="282415"/>
            <a:ext cx="685800" cy="743970"/>
            <a:chOff x="8275562" y="282415"/>
            <a:chExt cx="685800" cy="743970"/>
          </a:xfrm>
        </p:grpSpPr>
        <p:sp>
          <p:nvSpPr>
            <p:cNvPr id="17" name="Rectangle 16"/>
            <p:cNvSpPr/>
            <p:nvPr/>
          </p:nvSpPr>
          <p:spPr bwMode="auto">
            <a:xfrm rot="599010">
              <a:off x="8275562" y="282415"/>
              <a:ext cx="685800" cy="743970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rgbClr val="FFCC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charset="0"/>
              </a:endParaRPr>
            </a:p>
          </p:txBody>
        </p:sp>
        <p:pic>
          <p:nvPicPr>
            <p:cNvPr id="18" name="Picture 2" descr="C:\Users\Roberta\Documents\QM2012\2012-Jul-04-4_Color_Logo_small_CB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99010">
              <a:off x="8381630" y="330236"/>
              <a:ext cx="462303" cy="62456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  <a:extLst/>
          </p:spPr>
        </p:pic>
      </p:grpSp>
      <p:sp>
        <p:nvSpPr>
          <p:cNvPr id="14" name="TextBox 13"/>
          <p:cNvSpPr txBox="1"/>
          <p:nvPr/>
        </p:nvSpPr>
        <p:spPr>
          <a:xfrm>
            <a:off x="871394" y="5303520"/>
            <a:ext cx="75868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Average J/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 Acc. x </a:t>
            </a:r>
            <a:r>
              <a:rPr lang="en-US" dirty="0" err="1" smtClean="0"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Eff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 (dominated by geometrical acceptance):</a:t>
            </a:r>
          </a:p>
        </p:txBody>
      </p:sp>
      <p:sp>
        <p:nvSpPr>
          <p:cNvPr id="16" name="AutoShape 14"/>
          <p:cNvSpPr>
            <a:spLocks noChangeArrowheads="1"/>
          </p:cNvSpPr>
          <p:nvPr/>
        </p:nvSpPr>
        <p:spPr bwMode="auto">
          <a:xfrm>
            <a:off x="457201" y="5355833"/>
            <a:ext cx="384029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88761" y="6285131"/>
            <a:ext cx="68974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ea typeface="Verdana" pitchFamily="34" charset="0"/>
                <a:cs typeface="Verdana" pitchFamily="34" charset="0"/>
                <a:sym typeface="Symbol"/>
              </a:rPr>
              <a:t>(the lower </a:t>
            </a:r>
            <a:r>
              <a:rPr lang="en-US" sz="1600" dirty="0">
                <a:ea typeface="Verdana" pitchFamily="34" charset="0"/>
                <a:cs typeface="Verdana" pitchFamily="34" charset="0"/>
                <a:sym typeface="Symbol"/>
              </a:rPr>
              <a:t>acceptance x efficiency value </a:t>
            </a:r>
            <a:r>
              <a:rPr lang="en-US" sz="1600" dirty="0" smtClean="0">
                <a:ea typeface="Verdana" pitchFamily="34" charset="0"/>
                <a:cs typeface="Verdana" pitchFamily="34" charset="0"/>
                <a:sym typeface="Symbol"/>
              </a:rPr>
              <a:t>for -4.46&lt;</a:t>
            </a:r>
            <a:r>
              <a:rPr lang="en-US" sz="1600" dirty="0" err="1" smtClean="0">
                <a:ea typeface="Verdana" pitchFamily="34" charset="0"/>
                <a:cs typeface="Verdana" pitchFamily="34" charset="0"/>
                <a:sym typeface="Symbol"/>
              </a:rPr>
              <a:t>y</a:t>
            </a:r>
            <a:r>
              <a:rPr lang="en-US" sz="1600" baseline="-25000" dirty="0" err="1" smtClean="0">
                <a:ea typeface="Verdana" pitchFamily="34" charset="0"/>
                <a:cs typeface="Verdana" pitchFamily="34" charset="0"/>
                <a:sym typeface="Symbol"/>
              </a:rPr>
              <a:t>CMS</a:t>
            </a:r>
            <a:r>
              <a:rPr lang="en-US" sz="1600" dirty="0" smtClean="0">
                <a:ea typeface="Verdana" pitchFamily="34" charset="0"/>
                <a:cs typeface="Verdana" pitchFamily="34" charset="0"/>
                <a:sym typeface="Symbol"/>
              </a:rPr>
              <a:t>&lt;-2.96 is due </a:t>
            </a:r>
            <a:r>
              <a:rPr lang="en-US" sz="1600" dirty="0">
                <a:ea typeface="Verdana" pitchFamily="34" charset="0"/>
                <a:cs typeface="Verdana" pitchFamily="34" charset="0"/>
                <a:sym typeface="Symbol"/>
              </a:rPr>
              <a:t>to a </a:t>
            </a:r>
            <a:r>
              <a:rPr lang="en-US" sz="1600" dirty="0" smtClean="0">
                <a:ea typeface="Verdana" pitchFamily="34" charset="0"/>
                <a:cs typeface="Verdana" pitchFamily="34" charset="0"/>
                <a:sym typeface="Symbol"/>
              </a:rPr>
              <a:t>time-dependent detector efficiency)</a:t>
            </a:r>
            <a:endParaRPr lang="en-US" sz="1600" dirty="0">
              <a:ea typeface="Verdana" pitchFamily="34" charset="0"/>
              <a:cs typeface="Verdana" pitchFamily="34" charset="0"/>
              <a:sym typeface="Wingdings" pitchFamily="2" charset="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00199" y="566776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Clr>
                <a:srgbClr val="FF0000"/>
              </a:buClr>
              <a:buSzPct val="150000"/>
              <a:buFont typeface="Arial" pitchFamily="34" charset="0"/>
              <a:buChar char="•"/>
            </a:pPr>
            <a:r>
              <a:rPr lang="en-US" dirty="0">
                <a:solidFill>
                  <a:srgbClr val="0070C0"/>
                </a:solidFill>
                <a:ea typeface="Verdana" pitchFamily="34" charset="0"/>
                <a:cs typeface="Verdana" pitchFamily="34" charset="0"/>
                <a:sym typeface="Symbol"/>
              </a:rPr>
              <a:t>~</a:t>
            </a:r>
            <a:r>
              <a:rPr lang="en-US" dirty="0" smtClean="0">
                <a:solidFill>
                  <a:srgbClr val="0070C0"/>
                </a:solidFill>
                <a:ea typeface="Verdana" pitchFamily="34" charset="0"/>
                <a:cs typeface="Verdana" pitchFamily="34" charset="0"/>
                <a:sym typeface="Symbol"/>
              </a:rPr>
              <a:t>25% in 2.03&lt;</a:t>
            </a:r>
            <a:r>
              <a:rPr lang="en-US" i="1" dirty="0" err="1" smtClean="0">
                <a:solidFill>
                  <a:srgbClr val="0070C0"/>
                </a:solidFill>
                <a:ea typeface="Verdana" pitchFamily="34" charset="0"/>
                <a:cs typeface="Verdana" pitchFamily="34" charset="0"/>
                <a:sym typeface="Symbol"/>
              </a:rPr>
              <a:t>y</a:t>
            </a:r>
            <a:r>
              <a:rPr lang="en-US" baseline="-25000" dirty="0" err="1" smtClean="0">
                <a:solidFill>
                  <a:srgbClr val="0070C0"/>
                </a:solidFill>
                <a:ea typeface="Verdana" pitchFamily="34" charset="0"/>
                <a:cs typeface="Verdana" pitchFamily="34" charset="0"/>
                <a:sym typeface="Symbol"/>
              </a:rPr>
              <a:t>CMS</a:t>
            </a:r>
            <a:r>
              <a:rPr lang="en-US" dirty="0" smtClean="0">
                <a:solidFill>
                  <a:srgbClr val="0070C0"/>
                </a:solidFill>
                <a:ea typeface="Verdana" pitchFamily="34" charset="0"/>
                <a:cs typeface="Verdana" pitchFamily="34" charset="0"/>
                <a:sym typeface="Symbol"/>
              </a:rPr>
              <a:t>&lt;3.53</a:t>
            </a:r>
            <a:endParaRPr lang="en-US" dirty="0">
              <a:solidFill>
                <a:srgbClr val="0070C0"/>
              </a:solidFill>
              <a:ea typeface="Verdana" pitchFamily="34" charset="0"/>
              <a:cs typeface="Verdana" pitchFamily="34" charset="0"/>
              <a:sym typeface="Symbol"/>
            </a:endParaRPr>
          </a:p>
          <a:p>
            <a:pPr marL="285750" indent="-285750">
              <a:buClr>
                <a:srgbClr val="FF0000"/>
              </a:buClr>
              <a:buSzPct val="150000"/>
              <a:buFont typeface="Arial" pitchFamily="34" charset="0"/>
              <a:buChar char="•"/>
            </a:pPr>
            <a:r>
              <a:rPr lang="en-US" dirty="0">
                <a:solidFill>
                  <a:srgbClr val="0070C0"/>
                </a:solidFill>
                <a:ea typeface="Verdana" pitchFamily="34" charset="0"/>
                <a:cs typeface="Verdana" pitchFamily="34" charset="0"/>
                <a:sym typeface="Symbol"/>
              </a:rPr>
              <a:t>~</a:t>
            </a:r>
            <a:r>
              <a:rPr lang="en-US" dirty="0" smtClean="0">
                <a:solidFill>
                  <a:srgbClr val="0070C0"/>
                </a:solidFill>
                <a:ea typeface="Verdana" pitchFamily="34" charset="0"/>
                <a:cs typeface="Verdana" pitchFamily="34" charset="0"/>
                <a:sym typeface="Symbol"/>
              </a:rPr>
              <a:t>17% in </a:t>
            </a:r>
            <a:r>
              <a:rPr lang="en-US" dirty="0">
                <a:solidFill>
                  <a:srgbClr val="0070C0"/>
                </a:solidFill>
                <a:ea typeface="Verdana" pitchFamily="34" charset="0"/>
                <a:cs typeface="Verdana" pitchFamily="34" charset="0"/>
                <a:sym typeface="Symbol"/>
              </a:rPr>
              <a:t>-4.46&lt;</a:t>
            </a:r>
            <a:r>
              <a:rPr lang="en-US" i="1" dirty="0" err="1">
                <a:solidFill>
                  <a:srgbClr val="0070C0"/>
                </a:solidFill>
                <a:ea typeface="Verdana" pitchFamily="34" charset="0"/>
                <a:cs typeface="Verdana" pitchFamily="34" charset="0"/>
                <a:sym typeface="Symbol"/>
              </a:rPr>
              <a:t>y</a:t>
            </a:r>
            <a:r>
              <a:rPr lang="en-US" baseline="-25000" dirty="0" err="1">
                <a:solidFill>
                  <a:srgbClr val="0070C0"/>
                </a:solidFill>
                <a:ea typeface="Verdana" pitchFamily="34" charset="0"/>
                <a:cs typeface="Verdana" pitchFamily="34" charset="0"/>
                <a:sym typeface="Symbol"/>
              </a:rPr>
              <a:t>CMS</a:t>
            </a:r>
            <a:r>
              <a:rPr lang="en-US" dirty="0">
                <a:solidFill>
                  <a:srgbClr val="0070C0"/>
                </a:solidFill>
                <a:ea typeface="Verdana" pitchFamily="34" charset="0"/>
                <a:cs typeface="Verdana" pitchFamily="34" charset="0"/>
                <a:sym typeface="Symbol"/>
              </a:rPr>
              <a:t>&lt;-2.96 </a:t>
            </a:r>
          </a:p>
        </p:txBody>
      </p:sp>
      <p:sp>
        <p:nvSpPr>
          <p:cNvPr id="10" name="Rectangle 9"/>
          <p:cNvSpPr/>
          <p:nvPr/>
        </p:nvSpPr>
        <p:spPr>
          <a:xfrm>
            <a:off x="679763" y="1066800"/>
            <a:ext cx="84170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Acceptance x efficiency computed with pure signal simulations, using as input J/</a:t>
            </a:r>
            <a:r>
              <a:rPr lang="en-US" dirty="0" smtClean="0">
                <a:sym typeface="Symbol"/>
              </a:rPr>
              <a:t> </a:t>
            </a:r>
            <a:r>
              <a:rPr lang="en-US" i="1" dirty="0" smtClean="0">
                <a:sym typeface="Symbol"/>
              </a:rPr>
              <a:t>y</a:t>
            </a:r>
            <a:r>
              <a:rPr lang="en-US" dirty="0" smtClean="0">
                <a:sym typeface="Symbol"/>
              </a:rPr>
              <a:t> and </a:t>
            </a:r>
            <a:r>
              <a:rPr lang="en-US" i="1" dirty="0" err="1" smtClean="0">
                <a:sym typeface="Symbol"/>
              </a:rPr>
              <a:t>p</a:t>
            </a:r>
            <a:r>
              <a:rPr lang="en-US" baseline="-25000" dirty="0" err="1" smtClean="0">
                <a:sym typeface="Symbol"/>
              </a:rPr>
              <a:t>T</a:t>
            </a:r>
            <a:r>
              <a:rPr lang="en-US" dirty="0" smtClean="0">
                <a:sym typeface="Symbol"/>
              </a:rPr>
              <a:t> </a:t>
            </a:r>
            <a:r>
              <a:rPr lang="en-US" dirty="0" smtClean="0"/>
              <a:t>kinematical distributions tuned on p-</a:t>
            </a:r>
            <a:r>
              <a:rPr lang="en-US" dirty="0" err="1" smtClean="0"/>
              <a:t>Pb</a:t>
            </a:r>
            <a:r>
              <a:rPr lang="en-US" dirty="0" smtClean="0"/>
              <a:t> data </a:t>
            </a:r>
            <a:endParaRPr lang="it-IT" dirty="0"/>
          </a:p>
        </p:txBody>
      </p:sp>
      <p:pic>
        <p:nvPicPr>
          <p:cNvPr id="56322" name="Picture 2" descr="C:\Users\Roberta\AppData\Local\Temp\2013-May-06-AccEffRapidity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904888"/>
            <a:ext cx="4527040" cy="3282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323" name="Picture 3" descr="C:\Users\Roberta\AppData\Local\Temp\2013-May-06-AccEffPt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9819" y="1904888"/>
            <a:ext cx="4527040" cy="3282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85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B9B30-E5F8-46F9-9F7A-E148ABA8B836}" type="slidenum">
              <a:rPr lang="it-IT" smtClean="0"/>
              <a:pPr>
                <a:defRPr/>
              </a:pPr>
              <a:t>14</a:t>
            </a:fld>
            <a:endParaRPr lang="it-IT" dirty="0"/>
          </a:p>
        </p:txBody>
      </p:sp>
      <p:graphicFrame>
        <p:nvGraphicFramePr>
          <p:cNvPr id="11" name="Group 9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0767694"/>
              </p:ext>
            </p:extLst>
          </p:nvPr>
        </p:nvGraphicFramePr>
        <p:xfrm>
          <a:off x="685800" y="1527174"/>
          <a:ext cx="7848600" cy="4592643"/>
        </p:xfrm>
        <a:graphic>
          <a:graphicData uri="http://schemas.openxmlformats.org/drawingml/2006/table">
            <a:tbl>
              <a:tblPr/>
              <a:tblGrid>
                <a:gridCol w="5791200"/>
                <a:gridCol w="2057400"/>
              </a:tblGrid>
              <a:tr h="417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  <a:sym typeface="Symbol" pitchFamily="18" charset="2"/>
                        </a:rPr>
                        <a:t>Source of systematic uncertainty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  <a:sym typeface="Symbol" pitchFamily="18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</a:tr>
              <a:tr h="417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Signal extraction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  <a:sym typeface="Symbol" pitchFamily="18" charset="2"/>
                        </a:rPr>
                        <a:t>  1-4%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7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Acceptance inputs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  <a:sym typeface="Symbol" pitchFamily="18" charset="2"/>
                        </a:rPr>
                        <a:t>  1-3.5%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7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Trigger efficiency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  <a:sym typeface="Symbol" pitchFamily="18" charset="2"/>
                        </a:rPr>
                        <a:t> 3%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7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Tracking efficiency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  <a:sym typeface="Symbol" pitchFamily="18" charset="2"/>
                        </a:rPr>
                        <a:t> 4-6%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7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Matching efficiency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  <a:sym typeface="Symbol" pitchFamily="18" charset="2"/>
                        </a:rPr>
                        <a:t>1%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7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Normalization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dimuon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-MB trigger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  <a:sym typeface="Symbol" pitchFamily="18" charset="2"/>
                        </a:rPr>
                        <a:t>1%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7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Nuclear overlap function </a:t>
                      </a:r>
                      <a:r>
                        <a:rPr kumimoji="0" lang="en-US" sz="18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</a:t>
                      </a:r>
                      <a:r>
                        <a:rPr kumimoji="0" lang="en-US" sz="18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pA</a:t>
                      </a:r>
                      <a:endParaRPr kumimoji="0" lang="en-US" sz="1800" b="0" i="0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  <a:sym typeface="Symbol" pitchFamily="18" charset="2"/>
                        </a:rPr>
                        <a:t>3.5%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7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pp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reference @ 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y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=0,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  <a:sym typeface="Symbol"/>
                        </a:rPr>
                        <a:t>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  <a:sym typeface="Symbol"/>
                        </a:rPr>
                        <a:t>s</a:t>
                      </a:r>
                      <a:r>
                        <a:rPr kumimoji="0" lang="en-US" sz="18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  <a:sym typeface="Symbol"/>
                        </a:rPr>
                        <a:t>NN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  <a:sym typeface="Symbol"/>
                        </a:rPr>
                        <a:t> =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5.02TeV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  <a:sym typeface="Symbol" pitchFamily="18" charset="2"/>
                        </a:rPr>
                        <a:t>10-15%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7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y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-dependence of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pp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reference @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  <a:sym typeface="Symbol"/>
                        </a:rPr>
                        <a:t>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  <a:sym typeface="Symbol"/>
                        </a:rPr>
                        <a:t>s</a:t>
                      </a:r>
                      <a:r>
                        <a:rPr kumimoji="0" lang="en-US" sz="18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  <a:sym typeface="Symbol"/>
                        </a:rPr>
                        <a:t>NN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  <a:sym typeface="Symbol"/>
                        </a:rPr>
                        <a:t> =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5.02TeV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  <a:sym typeface="Symbol" pitchFamily="18" charset="2"/>
                        </a:rPr>
                        <a:t>10-20%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7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Total syst. uncertainty (excluding 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pp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ref)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  <a:sym typeface="Symbol" pitchFamily="18" charset="2"/>
                        </a:rPr>
                        <a:t>~7-12 %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4" name="AutoShape 19"/>
          <p:cNvSpPr>
            <a:spLocks noChangeArrowheads="1"/>
          </p:cNvSpPr>
          <p:nvPr/>
        </p:nvSpPr>
        <p:spPr bwMode="auto">
          <a:xfrm>
            <a:off x="228600" y="999147"/>
            <a:ext cx="457200" cy="3048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" y="1002268"/>
            <a:ext cx="6784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Summary of the systematic uncertainties for </a:t>
            </a:r>
            <a:r>
              <a:rPr lang="en-US" i="1" dirty="0" err="1" smtClean="0"/>
              <a:t>R</a:t>
            </a:r>
            <a:r>
              <a:rPr lang="en-US" baseline="-25000" dirty="0" err="1" smtClean="0"/>
              <a:t>pA</a:t>
            </a:r>
            <a:r>
              <a:rPr lang="en-US" dirty="0" smtClean="0"/>
              <a:t> (or </a:t>
            </a:r>
            <a:r>
              <a:rPr lang="en-US" i="1" dirty="0" smtClean="0"/>
              <a:t>R</a:t>
            </a:r>
            <a:r>
              <a:rPr lang="en-US" baseline="-25000" dirty="0" smtClean="0"/>
              <a:t>FB</a:t>
            </a:r>
            <a:r>
              <a:rPr lang="en-US" dirty="0" smtClean="0"/>
              <a:t>)</a:t>
            </a:r>
            <a:endParaRPr lang="it-IT" dirty="0"/>
          </a:p>
        </p:txBody>
      </p:sp>
      <p:sp>
        <p:nvSpPr>
          <p:cNvPr id="15" name="Flowchart: Process 14"/>
          <p:cNvSpPr/>
          <p:nvPr/>
        </p:nvSpPr>
        <p:spPr bwMode="auto">
          <a:xfrm>
            <a:off x="228600" y="0"/>
            <a:ext cx="8686800" cy="925200"/>
          </a:xfrm>
          <a:prstGeom prst="flowChartProcess">
            <a:avLst/>
          </a:prstGeom>
          <a:solidFill>
            <a:srgbClr val="0000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endParaRPr lang="it-IT" dirty="0"/>
          </a:p>
        </p:txBody>
      </p:sp>
      <p:sp>
        <p:nvSpPr>
          <p:cNvPr id="16" name="TextBox 15"/>
          <p:cNvSpPr txBox="1"/>
          <p:nvPr/>
        </p:nvSpPr>
        <p:spPr>
          <a:xfrm>
            <a:off x="2041423" y="170212"/>
            <a:ext cx="52665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Systematic uncertainties</a:t>
            </a:r>
            <a:endParaRPr lang="it-IT" sz="2400" dirty="0">
              <a:solidFill>
                <a:srgbClr val="0099FF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275562" y="282415"/>
            <a:ext cx="685800" cy="743970"/>
            <a:chOff x="8275562" y="282415"/>
            <a:chExt cx="685800" cy="743970"/>
          </a:xfrm>
        </p:grpSpPr>
        <p:sp>
          <p:nvSpPr>
            <p:cNvPr id="9" name="Rectangle 8"/>
            <p:cNvSpPr/>
            <p:nvPr/>
          </p:nvSpPr>
          <p:spPr bwMode="auto">
            <a:xfrm rot="599010">
              <a:off x="8275562" y="282415"/>
              <a:ext cx="685800" cy="743970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rgbClr val="FFCC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charset="0"/>
              </a:endParaRPr>
            </a:p>
          </p:txBody>
        </p:sp>
        <p:pic>
          <p:nvPicPr>
            <p:cNvPr id="10" name="Picture 2" descr="C:\Users\Roberta\Documents\QM2012\2012-Jul-04-4_Color_Logo_small_CB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99010">
              <a:off x="8381630" y="330236"/>
              <a:ext cx="462303" cy="62456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  <a:extLst/>
          </p:spPr>
        </p:pic>
      </p:grpSp>
      <p:sp>
        <p:nvSpPr>
          <p:cNvPr id="3" name="TextBox 2"/>
          <p:cNvSpPr txBox="1"/>
          <p:nvPr/>
        </p:nvSpPr>
        <p:spPr>
          <a:xfrm>
            <a:off x="1100035" y="6412468"/>
            <a:ext cx="6596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(ranges correspond to values obtained in </a:t>
            </a:r>
            <a:r>
              <a:rPr lang="en-US" i="1" dirty="0" smtClean="0"/>
              <a:t>y </a:t>
            </a:r>
            <a:r>
              <a:rPr lang="en-US" dirty="0" smtClean="0"/>
              <a:t>or </a:t>
            </a:r>
            <a:r>
              <a:rPr lang="en-US" i="1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bins)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8623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975360" y="1513741"/>
            <a:ext cx="76034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ym typeface="Symbol"/>
              </a:rPr>
              <a:t>reference </a:t>
            </a:r>
            <a:r>
              <a:rPr lang="en-US" dirty="0">
                <a:sym typeface="Symbol"/>
              </a:rPr>
              <a:t>cross section         </a:t>
            </a:r>
            <a:r>
              <a:rPr lang="en-US" dirty="0" smtClean="0">
                <a:sym typeface="Symbol"/>
              </a:rPr>
              <a:t>obtained </a:t>
            </a:r>
            <a:r>
              <a:rPr lang="en-US" dirty="0">
                <a:sym typeface="Symbol"/>
              </a:rPr>
              <a:t>through an interpolation procedure </a:t>
            </a:r>
            <a:r>
              <a:rPr lang="en-US" sz="1600" dirty="0">
                <a:sym typeface="Symbol"/>
              </a:rPr>
              <a:t>(based on F. </a:t>
            </a:r>
            <a:r>
              <a:rPr lang="en-US" sz="1600" dirty="0" err="1">
                <a:sym typeface="Symbol"/>
              </a:rPr>
              <a:t>Bossu</a:t>
            </a:r>
            <a:r>
              <a:rPr lang="en-US" sz="1600" dirty="0">
                <a:sym typeface="Symbol"/>
              </a:rPr>
              <a:t>’ et al., arXiv:1103.2394)</a:t>
            </a:r>
            <a:endParaRPr lang="it-IT" sz="1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B9B30-E5F8-46F9-9F7A-E148ABA8B836}" type="slidenum">
              <a:rPr lang="it-IT" smtClean="0"/>
              <a:pPr>
                <a:defRPr/>
              </a:pPr>
              <a:t>15</a:t>
            </a:fld>
            <a:endParaRPr lang="it-IT" dirty="0"/>
          </a:p>
        </p:txBody>
      </p:sp>
      <p:sp>
        <p:nvSpPr>
          <p:cNvPr id="11" name="Flowchart: Process 10"/>
          <p:cNvSpPr/>
          <p:nvPr/>
        </p:nvSpPr>
        <p:spPr bwMode="auto">
          <a:xfrm>
            <a:off x="228600" y="0"/>
            <a:ext cx="8686800" cy="925200"/>
          </a:xfrm>
          <a:prstGeom prst="flowChartProcess">
            <a:avLst/>
          </a:prstGeom>
          <a:solidFill>
            <a:srgbClr val="0000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endParaRPr lang="it-IT" dirty="0"/>
          </a:p>
        </p:txBody>
      </p:sp>
      <p:sp>
        <p:nvSpPr>
          <p:cNvPr id="12" name="TextBox 11"/>
          <p:cNvSpPr txBox="1"/>
          <p:nvPr/>
        </p:nvSpPr>
        <p:spPr>
          <a:xfrm>
            <a:off x="1041761" y="170212"/>
            <a:ext cx="72659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The </a:t>
            </a:r>
            <a:r>
              <a:rPr lang="en-US" sz="3200" dirty="0" err="1" smtClean="0">
                <a:solidFill>
                  <a:schemeClr val="bg1"/>
                </a:solidFill>
              </a:rPr>
              <a:t>pp</a:t>
            </a:r>
            <a:r>
              <a:rPr lang="en-US" sz="3200" dirty="0" smtClean="0">
                <a:solidFill>
                  <a:schemeClr val="bg1"/>
                </a:solidFill>
              </a:rPr>
              <a:t> reference at </a:t>
            </a:r>
            <a:r>
              <a:rPr lang="en-US" sz="3200" dirty="0" smtClean="0">
                <a:solidFill>
                  <a:schemeClr val="bg1"/>
                </a:solidFill>
                <a:sym typeface="Symbol"/>
              </a:rPr>
              <a:t>s = 5.02 </a:t>
            </a:r>
            <a:r>
              <a:rPr lang="en-US" sz="3200" dirty="0" err="1" smtClean="0">
                <a:solidFill>
                  <a:schemeClr val="bg1"/>
                </a:solidFill>
                <a:sym typeface="Symbol"/>
              </a:rPr>
              <a:t>TeV</a:t>
            </a:r>
            <a:endParaRPr lang="it-IT" sz="2400" dirty="0">
              <a:solidFill>
                <a:srgbClr val="0099FF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275562" y="282415"/>
            <a:ext cx="685800" cy="743970"/>
            <a:chOff x="8275562" y="282415"/>
            <a:chExt cx="685800" cy="743970"/>
          </a:xfrm>
        </p:grpSpPr>
        <p:sp>
          <p:nvSpPr>
            <p:cNvPr id="9" name="Rectangle 8"/>
            <p:cNvSpPr/>
            <p:nvPr/>
          </p:nvSpPr>
          <p:spPr bwMode="auto">
            <a:xfrm rot="599010">
              <a:off x="8275562" y="282415"/>
              <a:ext cx="685800" cy="743970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rgbClr val="FFCC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charset="0"/>
              </a:endParaRPr>
            </a:p>
          </p:txBody>
        </p:sp>
        <p:pic>
          <p:nvPicPr>
            <p:cNvPr id="10" name="Picture 2" descr="C:\Users\Roberta\Documents\QM2012\2012-Jul-04-4_Color_Logo_small_CB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99010">
              <a:off x="8381630" y="330236"/>
              <a:ext cx="462303" cy="62456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  <a:extLst/>
          </p:spPr>
        </p:pic>
      </p:grpSp>
      <p:sp>
        <p:nvSpPr>
          <p:cNvPr id="13" name="AutoShape 19"/>
          <p:cNvSpPr>
            <a:spLocks noChangeArrowheads="1"/>
          </p:cNvSpPr>
          <p:nvPr/>
        </p:nvSpPr>
        <p:spPr bwMode="auto">
          <a:xfrm>
            <a:off x="228600" y="1114816"/>
            <a:ext cx="457200" cy="3048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0" y="1069538"/>
            <a:ext cx="770406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0070C0"/>
                </a:solidFill>
              </a:rPr>
              <a:t>pp</a:t>
            </a:r>
            <a:r>
              <a:rPr lang="en-US" dirty="0" smtClean="0">
                <a:solidFill>
                  <a:srgbClr val="0070C0"/>
                </a:solidFill>
              </a:rPr>
              <a:t> data at </a:t>
            </a:r>
            <a:r>
              <a:rPr lang="en-US" dirty="0" smtClean="0">
                <a:solidFill>
                  <a:srgbClr val="0070C0"/>
                </a:solidFill>
                <a:sym typeface="Symbol"/>
              </a:rPr>
              <a:t>s = 5.02 </a:t>
            </a:r>
            <a:r>
              <a:rPr lang="en-US" dirty="0" err="1" smtClean="0">
                <a:solidFill>
                  <a:srgbClr val="0070C0"/>
                </a:solidFill>
                <a:sym typeface="Symbol"/>
              </a:rPr>
              <a:t>TeV</a:t>
            </a:r>
            <a:r>
              <a:rPr lang="en-US" dirty="0" smtClean="0">
                <a:solidFill>
                  <a:srgbClr val="0070C0"/>
                </a:solidFill>
                <a:sym typeface="Symbol"/>
              </a:rPr>
              <a:t> are not available </a:t>
            </a:r>
          </a:p>
          <a:p>
            <a:endParaRPr lang="en-US" sz="1200" dirty="0" smtClean="0">
              <a:solidFill>
                <a:srgbClr val="0099FF"/>
              </a:solidFill>
              <a:sym typeface="Symbol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9887287"/>
              </p:ext>
            </p:extLst>
          </p:nvPr>
        </p:nvGraphicFramePr>
        <p:xfrm>
          <a:off x="3810000" y="1447800"/>
          <a:ext cx="5334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806" name="Equation" r:id="rId5" imgW="304560" imgH="253800" progId="Equation.3">
                  <p:embed/>
                </p:oleObj>
              </mc:Choice>
              <mc:Fallback>
                <p:oleObj name="Equation" r:id="rId5" imgW="304560" imgH="25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810000" y="1447800"/>
                        <a:ext cx="533400" cy="444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95650" y="2249269"/>
            <a:ext cx="82483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energy and rapidity dependence interpolated from CDF </a:t>
            </a:r>
          </a:p>
          <a:p>
            <a:r>
              <a:rPr lang="en-US" sz="1600" dirty="0" smtClean="0"/>
              <a:t>(</a:t>
            </a:r>
            <a:r>
              <a:rPr lang="en-US" sz="1600" dirty="0">
                <a:sym typeface="Symbol"/>
              </a:rPr>
              <a:t>s = </a:t>
            </a:r>
            <a:r>
              <a:rPr lang="en-US" sz="1600" dirty="0" smtClean="0">
                <a:sym typeface="Symbol"/>
              </a:rPr>
              <a:t>1.96 </a:t>
            </a:r>
            <a:r>
              <a:rPr lang="en-US" sz="1600" dirty="0" err="1" smtClean="0">
                <a:sym typeface="Symbol"/>
              </a:rPr>
              <a:t>TeV</a:t>
            </a:r>
            <a:r>
              <a:rPr lang="en-US" sz="1600" dirty="0" smtClean="0"/>
              <a:t>), </a:t>
            </a:r>
            <a:r>
              <a:rPr lang="en-US" dirty="0" smtClean="0"/>
              <a:t>RHIC </a:t>
            </a:r>
            <a:r>
              <a:rPr lang="en-US" sz="1600" dirty="0" smtClean="0"/>
              <a:t>(</a:t>
            </a:r>
            <a:r>
              <a:rPr lang="en-US" sz="1600" dirty="0" smtClean="0">
                <a:sym typeface="Symbol"/>
              </a:rPr>
              <a:t>s = </a:t>
            </a:r>
            <a:r>
              <a:rPr lang="en-US" sz="1600" dirty="0" smtClean="0"/>
              <a:t>200 </a:t>
            </a:r>
            <a:r>
              <a:rPr lang="en-US" sz="1600" dirty="0" err="1" smtClean="0"/>
              <a:t>GeV</a:t>
            </a:r>
            <a:r>
              <a:rPr lang="en-US" sz="1600" dirty="0" smtClean="0"/>
              <a:t>) </a:t>
            </a:r>
            <a:r>
              <a:rPr lang="en-US" dirty="0" smtClean="0"/>
              <a:t>and LHC </a:t>
            </a:r>
            <a:r>
              <a:rPr lang="en-US" sz="1600" dirty="0" smtClean="0"/>
              <a:t>(</a:t>
            </a:r>
            <a:r>
              <a:rPr lang="en-US" sz="1600" dirty="0" smtClean="0">
                <a:sym typeface="Symbol"/>
              </a:rPr>
              <a:t>s = </a:t>
            </a:r>
            <a:r>
              <a:rPr lang="en-US" sz="1600" dirty="0" smtClean="0"/>
              <a:t>2.76 and 7TeV) </a:t>
            </a:r>
            <a:r>
              <a:rPr lang="en-US" dirty="0" smtClean="0"/>
              <a:t>data</a:t>
            </a:r>
            <a:endParaRPr lang="it-IT" dirty="0"/>
          </a:p>
        </p:txBody>
      </p:sp>
      <p:sp>
        <p:nvSpPr>
          <p:cNvPr id="15" name="Rectangle 14"/>
          <p:cNvSpPr/>
          <p:nvPr/>
        </p:nvSpPr>
        <p:spPr>
          <a:xfrm>
            <a:off x="687068" y="3163568"/>
            <a:ext cx="7778994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b="1" dirty="0" smtClean="0">
                <a:solidFill>
                  <a:srgbClr val="0070C0"/>
                </a:solidFill>
                <a:sym typeface="Symbol" pitchFamily="18" charset="2"/>
              </a:rPr>
              <a:t>Energy dependence: </a:t>
            </a:r>
            <a:r>
              <a:rPr lang="en-US" b="1" dirty="0" err="1" smtClean="0">
                <a:solidFill>
                  <a:srgbClr val="0070C0"/>
                </a:solidFill>
                <a:sym typeface="Symbol" pitchFamily="18" charset="2"/>
              </a:rPr>
              <a:t>pp</a:t>
            </a:r>
            <a:r>
              <a:rPr lang="en-US" b="1" dirty="0" smtClean="0">
                <a:solidFill>
                  <a:srgbClr val="0070C0"/>
                </a:solidFill>
                <a:sym typeface="Symbol" pitchFamily="18" charset="2"/>
              </a:rPr>
              <a:t> cross section ad mid-rapidity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5736918"/>
              </p:ext>
            </p:extLst>
          </p:nvPr>
        </p:nvGraphicFramePr>
        <p:xfrm>
          <a:off x="2043113" y="4249738"/>
          <a:ext cx="5224462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807" name="Equation" r:id="rId7" imgW="3301920" imgH="507960" progId="Equation.3">
                  <p:embed/>
                </p:oleObj>
              </mc:Choice>
              <mc:Fallback>
                <p:oleObj name="Equation" r:id="rId7" imgW="3301920" imgH="5079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043113" y="4249738"/>
                        <a:ext cx="5224462" cy="803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877839" y="6336268"/>
            <a:ext cx="7460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Results are in agreement with FONLL and LO CEM calculations</a:t>
            </a:r>
            <a:endParaRPr lang="it-IT" dirty="0"/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3957541"/>
              </p:ext>
            </p:extLst>
          </p:nvPr>
        </p:nvGraphicFramePr>
        <p:xfrm>
          <a:off x="975360" y="2203776"/>
          <a:ext cx="5334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808" name="Equation" r:id="rId9" imgW="304560" imgH="253800" progId="Equation.3">
                  <p:embed/>
                </p:oleObj>
              </mc:Choice>
              <mc:Fallback>
                <p:oleObj name="Equation" r:id="rId9" imgW="304560" imgH="2538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5360" y="2203776"/>
                        <a:ext cx="533400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AutoShape 19"/>
          <p:cNvSpPr>
            <a:spLocks noChangeArrowheads="1"/>
          </p:cNvSpPr>
          <p:nvPr/>
        </p:nvSpPr>
        <p:spPr bwMode="auto">
          <a:xfrm>
            <a:off x="228600" y="3163568"/>
            <a:ext cx="457200" cy="3048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sp>
        <p:nvSpPr>
          <p:cNvPr id="20" name="AutoShape 14"/>
          <p:cNvSpPr>
            <a:spLocks noChangeArrowheads="1"/>
          </p:cNvSpPr>
          <p:nvPr/>
        </p:nvSpPr>
        <p:spPr bwMode="auto">
          <a:xfrm>
            <a:off x="610867" y="2298228"/>
            <a:ext cx="302265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sp>
        <p:nvSpPr>
          <p:cNvPr id="21" name="AutoShape 14"/>
          <p:cNvSpPr>
            <a:spLocks noChangeArrowheads="1"/>
          </p:cNvSpPr>
          <p:nvPr/>
        </p:nvSpPr>
        <p:spPr bwMode="auto">
          <a:xfrm>
            <a:off x="381000" y="3669268"/>
            <a:ext cx="302265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75971" y="3639943"/>
            <a:ext cx="8307069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  <a:buClr>
                <a:srgbClr val="FF0000"/>
              </a:buClr>
              <a:buSzPct val="150000"/>
            </a:pPr>
            <a:r>
              <a:rPr lang="en-US" dirty="0" smtClean="0"/>
              <a:t>Interpolation </a:t>
            </a:r>
            <a:r>
              <a:rPr lang="en-US" dirty="0"/>
              <a:t>based on a phenomenological shape (power-law</a:t>
            </a:r>
            <a:r>
              <a:rPr lang="en-US" dirty="0" smtClean="0"/>
              <a:t>) gives, at </a:t>
            </a:r>
            <a:r>
              <a:rPr lang="en-US" dirty="0">
                <a:sym typeface="Symbol"/>
              </a:rPr>
              <a:t>s = 5.02 </a:t>
            </a:r>
            <a:r>
              <a:rPr lang="en-US" dirty="0" err="1">
                <a:sym typeface="Symbol"/>
              </a:rPr>
              <a:t>TeV</a:t>
            </a:r>
            <a:r>
              <a:rPr lang="en-US" dirty="0"/>
              <a:t> </a:t>
            </a:r>
          </a:p>
          <a:p>
            <a:pPr eaLnBrk="1" hangingPunct="1">
              <a:lnSpc>
                <a:spcPct val="90000"/>
              </a:lnSpc>
              <a:buClr>
                <a:srgbClr val="FF0000"/>
              </a:buClr>
              <a:buSzPct val="150000"/>
            </a:pPr>
            <a:endParaRPr lang="en-US" dirty="0"/>
          </a:p>
        </p:txBody>
      </p:sp>
      <p:sp>
        <p:nvSpPr>
          <p:cNvPr id="24" name="AutoShape 14"/>
          <p:cNvSpPr>
            <a:spLocks noChangeArrowheads="1"/>
          </p:cNvSpPr>
          <p:nvPr/>
        </p:nvSpPr>
        <p:spPr bwMode="auto">
          <a:xfrm>
            <a:off x="382267" y="5129975"/>
            <a:ext cx="302265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sp>
        <p:nvSpPr>
          <p:cNvPr id="25" name="AutoShape 14"/>
          <p:cNvSpPr>
            <a:spLocks noChangeArrowheads="1"/>
          </p:cNvSpPr>
          <p:nvPr/>
        </p:nvSpPr>
        <p:spPr bwMode="auto">
          <a:xfrm>
            <a:off x="381000" y="6380534"/>
            <a:ext cx="302265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85800" y="5105400"/>
            <a:ext cx="833485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  <a:buClr>
                <a:srgbClr val="FF0000"/>
              </a:buClr>
              <a:buSzPct val="150000"/>
            </a:pPr>
            <a:r>
              <a:rPr lang="en-US" dirty="0"/>
              <a:t>Systematic </a:t>
            </a:r>
            <a:r>
              <a:rPr lang="en-US" dirty="0" smtClean="0"/>
              <a:t>uncertainties evaluated fitting </a:t>
            </a:r>
            <a:r>
              <a:rPr lang="en-US" dirty="0"/>
              <a:t>test distributions obtained </a:t>
            </a:r>
            <a:r>
              <a:rPr lang="en-US" dirty="0" smtClean="0"/>
              <a:t>moving </a:t>
            </a:r>
            <a:r>
              <a:rPr lang="en-US" dirty="0"/>
              <a:t>data points according to a Gaussian distribution with a width corresponding to 2.5 </a:t>
            </a:r>
            <a:r>
              <a:rPr lang="en-US" dirty="0">
                <a:sym typeface="Symbol"/>
              </a:rPr>
              <a:t> their </a:t>
            </a:r>
            <a:r>
              <a:rPr lang="en-US" dirty="0" smtClean="0">
                <a:sym typeface="Symbol"/>
              </a:rPr>
              <a:t>systematic uncertainties </a:t>
            </a:r>
            <a:r>
              <a:rPr lang="en-US" sz="1600" dirty="0" smtClean="0">
                <a:sym typeface="Symbol"/>
              </a:rPr>
              <a:t>(randomly for uncorrelated ones, same direction for correlated ones)</a:t>
            </a:r>
            <a:endParaRPr lang="en-US" sz="1600" dirty="0"/>
          </a:p>
        </p:txBody>
      </p:sp>
      <p:sp>
        <p:nvSpPr>
          <p:cNvPr id="28" name="AutoShape 14"/>
          <p:cNvSpPr>
            <a:spLocks noChangeArrowheads="1"/>
          </p:cNvSpPr>
          <p:nvPr/>
        </p:nvSpPr>
        <p:spPr bwMode="auto">
          <a:xfrm>
            <a:off x="609600" y="1600200"/>
            <a:ext cx="302265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583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B9B30-E5F8-46F9-9F7A-E148ABA8B836}" type="slidenum">
              <a:rPr lang="it-IT" smtClean="0"/>
              <a:pPr>
                <a:defRPr/>
              </a:pPr>
              <a:t>16</a:t>
            </a:fld>
            <a:endParaRPr lang="it-IT" dirty="0"/>
          </a:p>
        </p:txBody>
      </p:sp>
      <p:sp>
        <p:nvSpPr>
          <p:cNvPr id="11" name="Flowchart: Process 10"/>
          <p:cNvSpPr/>
          <p:nvPr/>
        </p:nvSpPr>
        <p:spPr bwMode="auto">
          <a:xfrm>
            <a:off x="228600" y="0"/>
            <a:ext cx="8686800" cy="925200"/>
          </a:xfrm>
          <a:prstGeom prst="flowChartProcess">
            <a:avLst/>
          </a:prstGeom>
          <a:solidFill>
            <a:srgbClr val="0000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endParaRPr lang="it-IT" dirty="0"/>
          </a:p>
        </p:txBody>
      </p:sp>
      <p:sp>
        <p:nvSpPr>
          <p:cNvPr id="12" name="TextBox 11"/>
          <p:cNvSpPr txBox="1"/>
          <p:nvPr/>
        </p:nvSpPr>
        <p:spPr>
          <a:xfrm>
            <a:off x="1041761" y="170212"/>
            <a:ext cx="72659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The </a:t>
            </a:r>
            <a:r>
              <a:rPr lang="en-US" sz="3200" dirty="0" err="1" smtClean="0">
                <a:solidFill>
                  <a:schemeClr val="bg1"/>
                </a:solidFill>
              </a:rPr>
              <a:t>pp</a:t>
            </a:r>
            <a:r>
              <a:rPr lang="en-US" sz="3200" dirty="0" smtClean="0">
                <a:solidFill>
                  <a:schemeClr val="bg1"/>
                </a:solidFill>
              </a:rPr>
              <a:t> reference at </a:t>
            </a:r>
            <a:r>
              <a:rPr lang="en-US" sz="3200" dirty="0" smtClean="0">
                <a:solidFill>
                  <a:schemeClr val="bg1"/>
                </a:solidFill>
                <a:sym typeface="Symbol"/>
              </a:rPr>
              <a:t>s = 5.02 </a:t>
            </a:r>
            <a:r>
              <a:rPr lang="en-US" sz="3200" dirty="0" err="1" smtClean="0">
                <a:solidFill>
                  <a:schemeClr val="bg1"/>
                </a:solidFill>
                <a:sym typeface="Symbol"/>
              </a:rPr>
              <a:t>TeV</a:t>
            </a:r>
            <a:endParaRPr lang="it-IT" sz="2400" dirty="0">
              <a:solidFill>
                <a:srgbClr val="0099FF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98645" y="990600"/>
            <a:ext cx="4582955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b="1" dirty="0" smtClean="0">
                <a:solidFill>
                  <a:srgbClr val="0070C0"/>
                </a:solidFill>
                <a:sym typeface="Symbol" pitchFamily="18" charset="2"/>
              </a:rPr>
              <a:t>Rapidity dependence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4639270"/>
            <a:ext cx="800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Systematic uncertainties obtained with the same procedure adopted for the mid-</a:t>
            </a:r>
            <a:r>
              <a:rPr lang="en-US" i="1" dirty="0" smtClean="0"/>
              <a:t>y</a:t>
            </a:r>
            <a:r>
              <a:rPr lang="en-US" dirty="0" smtClean="0"/>
              <a:t> result. The chosen 2.5 sigma cut accommodate results based in FONLL and LO CEM calculations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0855131"/>
              </p:ext>
            </p:extLst>
          </p:nvPr>
        </p:nvGraphicFramePr>
        <p:xfrm>
          <a:off x="717550" y="5618163"/>
          <a:ext cx="7397750" cy="477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798" name="Equation" r:id="rId4" imgW="3936960" imgH="253800" progId="Equation.3">
                  <p:embed/>
                </p:oleObj>
              </mc:Choice>
              <mc:Fallback>
                <p:oleObj name="Equation" r:id="rId4" imgW="3936960" imgH="25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17550" y="5618163"/>
                        <a:ext cx="7397750" cy="477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4543696"/>
              </p:ext>
            </p:extLst>
          </p:nvPr>
        </p:nvGraphicFramePr>
        <p:xfrm>
          <a:off x="669925" y="6172200"/>
          <a:ext cx="7254875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799" name="Equation" r:id="rId6" imgW="4152600" imgH="253800" progId="Equation.3">
                  <p:embed/>
                </p:oleObj>
              </mc:Choice>
              <mc:Fallback>
                <p:oleObj name="Equation" r:id="rId6" imgW="4152600" imgH="2538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9925" y="6172200"/>
                        <a:ext cx="7254875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AutoShape 19"/>
          <p:cNvSpPr>
            <a:spLocks noChangeArrowheads="1"/>
          </p:cNvSpPr>
          <p:nvPr/>
        </p:nvSpPr>
        <p:spPr bwMode="auto">
          <a:xfrm>
            <a:off x="141445" y="999488"/>
            <a:ext cx="457200" cy="3048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3399" y="1447800"/>
            <a:ext cx="3609976" cy="183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  <a:buClr>
                <a:srgbClr val="FF0000"/>
              </a:buClr>
              <a:buSzPct val="150000"/>
            </a:pPr>
            <a:r>
              <a:rPr lang="en-US" dirty="0" smtClean="0"/>
              <a:t>phenomenological </a:t>
            </a:r>
            <a:r>
              <a:rPr lang="en-US" dirty="0"/>
              <a:t>approach, based on the observation that PHENIX, ALICE and </a:t>
            </a:r>
            <a:r>
              <a:rPr lang="en-US" dirty="0" err="1"/>
              <a:t>LHCb</a:t>
            </a:r>
            <a:r>
              <a:rPr lang="en-US" dirty="0"/>
              <a:t> </a:t>
            </a:r>
            <a:r>
              <a:rPr lang="en-US" dirty="0" smtClean="0"/>
              <a:t>results on (</a:t>
            </a:r>
            <a:r>
              <a:rPr lang="en-US" dirty="0" err="1" smtClean="0"/>
              <a:t>d</a:t>
            </a:r>
            <a:r>
              <a:rPr lang="en-US" dirty="0" err="1">
                <a:sym typeface="Symbol"/>
              </a:rPr>
              <a:t></a:t>
            </a:r>
            <a:r>
              <a:rPr lang="en-US" baseline="30000" dirty="0" err="1">
                <a:sym typeface="Symbol"/>
              </a:rPr>
              <a:t>pp</a:t>
            </a:r>
            <a:r>
              <a:rPr lang="en-US" dirty="0">
                <a:sym typeface="Symbol"/>
              </a:rPr>
              <a:t>/</a:t>
            </a:r>
            <a:r>
              <a:rPr lang="en-US" dirty="0" err="1">
                <a:sym typeface="Symbol"/>
              </a:rPr>
              <a:t>d</a:t>
            </a:r>
            <a:r>
              <a:rPr lang="en-US" i="1" dirty="0" err="1">
                <a:sym typeface="Symbol"/>
              </a:rPr>
              <a:t>y</a:t>
            </a:r>
            <a:r>
              <a:rPr lang="en-US" dirty="0">
                <a:sym typeface="Symbol"/>
              </a:rPr>
              <a:t>)/</a:t>
            </a:r>
            <a:r>
              <a:rPr lang="en-US" dirty="0" err="1">
                <a:sym typeface="Symbol"/>
              </a:rPr>
              <a:t>d</a:t>
            </a:r>
            <a:r>
              <a:rPr lang="en-US" baseline="30000" dirty="0" err="1">
                <a:sym typeface="Symbol"/>
              </a:rPr>
              <a:t>pp</a:t>
            </a:r>
            <a:r>
              <a:rPr lang="en-US" dirty="0">
                <a:sym typeface="Symbol"/>
              </a:rPr>
              <a:t>/</a:t>
            </a:r>
            <a:r>
              <a:rPr lang="en-US" dirty="0" err="1">
                <a:sym typeface="Symbol"/>
              </a:rPr>
              <a:t>d</a:t>
            </a:r>
            <a:r>
              <a:rPr lang="en-US" i="1" dirty="0" err="1">
                <a:sym typeface="Symbol"/>
              </a:rPr>
              <a:t>y</a:t>
            </a:r>
            <a:r>
              <a:rPr lang="en-US" dirty="0" err="1">
                <a:sym typeface="Symbol"/>
              </a:rPr>
              <a:t>|</a:t>
            </a:r>
            <a:r>
              <a:rPr lang="en-US" i="1" baseline="-25000" dirty="0" err="1">
                <a:sym typeface="Symbol"/>
              </a:rPr>
              <a:t>y</a:t>
            </a:r>
            <a:r>
              <a:rPr lang="en-US" baseline="-25000" dirty="0">
                <a:sym typeface="Symbol"/>
              </a:rPr>
              <a:t>=0</a:t>
            </a:r>
            <a:r>
              <a:rPr lang="en-US" dirty="0">
                <a:sym typeface="Symbol"/>
              </a:rPr>
              <a:t>  </a:t>
            </a:r>
            <a:r>
              <a:rPr lang="en-US" dirty="0" err="1" smtClean="0">
                <a:sym typeface="Symbol"/>
              </a:rPr>
              <a:t>vs</a:t>
            </a:r>
            <a:r>
              <a:rPr lang="en-US" dirty="0" smtClean="0">
                <a:sym typeface="Symbol"/>
              </a:rPr>
              <a:t> </a:t>
            </a:r>
            <a:r>
              <a:rPr lang="en-US" i="1" dirty="0" err="1" smtClean="0">
                <a:sym typeface="Symbol"/>
              </a:rPr>
              <a:t>y</a:t>
            </a:r>
            <a:r>
              <a:rPr lang="en-US" i="1" baseline="-25000" dirty="0" err="1" smtClean="0">
                <a:sym typeface="Symbol"/>
              </a:rPr>
              <a:t>J</a:t>
            </a:r>
            <a:r>
              <a:rPr lang="en-US" i="1" baseline="-25000" dirty="0" smtClean="0">
                <a:sym typeface="Symbol"/>
              </a:rPr>
              <a:t>/</a:t>
            </a:r>
            <a:r>
              <a:rPr lang="en-US" dirty="0" smtClean="0">
                <a:sym typeface="Symbol"/>
              </a:rPr>
              <a:t>/</a:t>
            </a:r>
            <a:r>
              <a:rPr lang="en-US" i="1" dirty="0" err="1" smtClean="0">
                <a:sym typeface="Symbol"/>
              </a:rPr>
              <a:t>y</a:t>
            </a:r>
            <a:r>
              <a:rPr lang="en-US" i="1" baseline="-25000" dirty="0" err="1">
                <a:sym typeface="Symbol"/>
              </a:rPr>
              <a:t>J</a:t>
            </a:r>
            <a:r>
              <a:rPr lang="en-US" i="1" baseline="-25000" dirty="0">
                <a:sym typeface="Symbol"/>
              </a:rPr>
              <a:t>/</a:t>
            </a:r>
            <a:r>
              <a:rPr lang="en-US" i="1" baseline="-25000" dirty="0" smtClean="0">
                <a:sym typeface="Symbol"/>
              </a:rPr>
              <a:t>,</a:t>
            </a:r>
            <a:r>
              <a:rPr lang="en-US" baseline="-25000" dirty="0" smtClean="0">
                <a:sym typeface="Symbol"/>
              </a:rPr>
              <a:t>max</a:t>
            </a:r>
            <a:r>
              <a:rPr lang="en-US" dirty="0" smtClean="0">
                <a:sym typeface="Symbol"/>
              </a:rPr>
              <a:t> are independent on s</a:t>
            </a:r>
            <a:endParaRPr lang="en-US" baseline="-25000" dirty="0" smtClean="0">
              <a:sym typeface="Symbol"/>
            </a:endParaRPr>
          </a:p>
        </p:txBody>
      </p:sp>
      <p:pic>
        <p:nvPicPr>
          <p:cNvPr id="32797" name="Picture 29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94"/>
          <a:stretch/>
        </p:blipFill>
        <p:spPr bwMode="auto">
          <a:xfrm>
            <a:off x="4143375" y="990600"/>
            <a:ext cx="5000625" cy="3478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533400" y="3429000"/>
            <a:ext cx="3505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ym typeface="Symbol"/>
              </a:rPr>
              <a:t>The distribution </a:t>
            </a:r>
            <a:r>
              <a:rPr lang="en-US" dirty="0" smtClean="0">
                <a:sym typeface="Symbol"/>
              </a:rPr>
              <a:t>is fitted </a:t>
            </a:r>
            <a:r>
              <a:rPr lang="en-US" dirty="0">
                <a:sym typeface="Symbol"/>
              </a:rPr>
              <a:t>with</a:t>
            </a:r>
            <a:r>
              <a:rPr lang="en-US" dirty="0"/>
              <a:t> a </a:t>
            </a:r>
            <a:r>
              <a:rPr lang="en-US" dirty="0" err="1"/>
              <a:t>gaussian</a:t>
            </a:r>
            <a:r>
              <a:rPr lang="en-US" dirty="0"/>
              <a:t> </a:t>
            </a:r>
            <a:r>
              <a:rPr lang="en-US" dirty="0" smtClean="0"/>
              <a:t>shape</a:t>
            </a:r>
            <a:endParaRPr lang="it-IT" dirty="0"/>
          </a:p>
        </p:txBody>
      </p:sp>
      <p:grpSp>
        <p:nvGrpSpPr>
          <p:cNvPr id="8" name="Group 7"/>
          <p:cNvGrpSpPr/>
          <p:nvPr/>
        </p:nvGrpSpPr>
        <p:grpSpPr>
          <a:xfrm>
            <a:off x="8275562" y="282415"/>
            <a:ext cx="685800" cy="743970"/>
            <a:chOff x="8275562" y="282415"/>
            <a:chExt cx="685800" cy="743970"/>
          </a:xfrm>
        </p:grpSpPr>
        <p:sp>
          <p:nvSpPr>
            <p:cNvPr id="9" name="Rectangle 8"/>
            <p:cNvSpPr/>
            <p:nvPr/>
          </p:nvSpPr>
          <p:spPr bwMode="auto">
            <a:xfrm rot="599010">
              <a:off x="8275562" y="282415"/>
              <a:ext cx="685800" cy="743970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rgbClr val="FFCC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charset="0"/>
              </a:endParaRPr>
            </a:p>
          </p:txBody>
        </p:sp>
        <p:pic>
          <p:nvPicPr>
            <p:cNvPr id="10" name="Picture 2" descr="C:\Users\Roberta\Documents\QM2012\2012-Jul-04-4_Color_Logo_small_CB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99010">
              <a:off x="8381630" y="330236"/>
              <a:ext cx="462303" cy="62456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  <a:extLst/>
          </p:spPr>
        </p:pic>
      </p:grpSp>
      <p:sp>
        <p:nvSpPr>
          <p:cNvPr id="18" name="AutoShape 14"/>
          <p:cNvSpPr>
            <a:spLocks noChangeArrowheads="1"/>
          </p:cNvSpPr>
          <p:nvPr/>
        </p:nvSpPr>
        <p:spPr bwMode="auto">
          <a:xfrm>
            <a:off x="152400" y="1447800"/>
            <a:ext cx="302265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sp>
        <p:nvSpPr>
          <p:cNvPr id="19" name="AutoShape 14"/>
          <p:cNvSpPr>
            <a:spLocks noChangeArrowheads="1"/>
          </p:cNvSpPr>
          <p:nvPr/>
        </p:nvSpPr>
        <p:spPr bwMode="auto">
          <a:xfrm>
            <a:off x="152400" y="3472429"/>
            <a:ext cx="302265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sp>
        <p:nvSpPr>
          <p:cNvPr id="20" name="AutoShape 14"/>
          <p:cNvSpPr>
            <a:spLocks noChangeArrowheads="1"/>
          </p:cNvSpPr>
          <p:nvPr/>
        </p:nvSpPr>
        <p:spPr bwMode="auto">
          <a:xfrm>
            <a:off x="152400" y="4661039"/>
            <a:ext cx="302265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92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B9B30-E5F8-46F9-9F7A-E148ABA8B836}" type="slidenum">
              <a:rPr lang="it-IT" smtClean="0"/>
              <a:pPr>
                <a:defRPr/>
              </a:pPr>
              <a:t>17</a:t>
            </a:fld>
            <a:endParaRPr lang="it-IT" dirty="0"/>
          </a:p>
        </p:txBody>
      </p:sp>
      <p:sp>
        <p:nvSpPr>
          <p:cNvPr id="3" name="Flowchart: Process 2"/>
          <p:cNvSpPr/>
          <p:nvPr/>
        </p:nvSpPr>
        <p:spPr bwMode="auto">
          <a:xfrm>
            <a:off x="228600" y="0"/>
            <a:ext cx="8686800" cy="925200"/>
          </a:xfrm>
          <a:prstGeom prst="flowChartProcess">
            <a:avLst/>
          </a:prstGeom>
          <a:solidFill>
            <a:srgbClr val="0000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endParaRPr lang="it-IT" dirty="0"/>
          </a:p>
        </p:txBody>
      </p:sp>
      <p:sp>
        <p:nvSpPr>
          <p:cNvPr id="4" name="TextBox 3"/>
          <p:cNvSpPr txBox="1"/>
          <p:nvPr/>
        </p:nvSpPr>
        <p:spPr>
          <a:xfrm>
            <a:off x="1391608" y="170212"/>
            <a:ext cx="65662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Nuclear modification </a:t>
            </a:r>
            <a:r>
              <a:rPr lang="en-US" sz="3200" dirty="0" err="1" smtClean="0">
                <a:solidFill>
                  <a:schemeClr val="bg1"/>
                </a:solidFill>
              </a:rPr>
              <a:t>factor:</a:t>
            </a:r>
            <a:r>
              <a:rPr lang="en-US" sz="3200" i="1" dirty="0" err="1" smtClean="0">
                <a:solidFill>
                  <a:schemeClr val="bg1"/>
                </a:solidFill>
              </a:rPr>
              <a:t>R</a:t>
            </a:r>
            <a:r>
              <a:rPr lang="en-US" sz="3200" baseline="-25000" dirty="0" err="1" smtClean="0">
                <a:solidFill>
                  <a:schemeClr val="bg1"/>
                </a:solidFill>
              </a:rPr>
              <a:t>pA</a:t>
            </a:r>
            <a:endParaRPr lang="it-IT" sz="2400" baseline="-25000" dirty="0">
              <a:solidFill>
                <a:srgbClr val="0099FF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8275562" y="282415"/>
            <a:ext cx="685800" cy="743970"/>
            <a:chOff x="8275562" y="282415"/>
            <a:chExt cx="685800" cy="743970"/>
          </a:xfrm>
        </p:grpSpPr>
        <p:sp>
          <p:nvSpPr>
            <p:cNvPr id="6" name="Rectangle 5"/>
            <p:cNvSpPr/>
            <p:nvPr/>
          </p:nvSpPr>
          <p:spPr bwMode="auto">
            <a:xfrm rot="599010">
              <a:off x="8275562" y="282415"/>
              <a:ext cx="685800" cy="743970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rgbClr val="FFCC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charset="0"/>
              </a:endParaRPr>
            </a:p>
          </p:txBody>
        </p:sp>
        <p:pic>
          <p:nvPicPr>
            <p:cNvPr id="7" name="Picture 2" descr="C:\Users\Roberta\Documents\QM2012\2012-Jul-04-4_Color_Logo_small_CB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99010">
              <a:off x="8381630" y="330236"/>
              <a:ext cx="462303" cy="62456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  <a:extLst/>
          </p:spPr>
        </p:pic>
      </p:grpSp>
      <p:sp>
        <p:nvSpPr>
          <p:cNvPr id="15" name="TextBox 14"/>
          <p:cNvSpPr txBox="1"/>
          <p:nvPr/>
        </p:nvSpPr>
        <p:spPr>
          <a:xfrm>
            <a:off x="5918865" y="3581400"/>
            <a:ext cx="31156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dominant error source is due to the normalization to </a:t>
            </a:r>
            <a:r>
              <a:rPr lang="en-US" dirty="0" err="1" smtClean="0"/>
              <a:t>pp</a:t>
            </a:r>
            <a:r>
              <a:rPr lang="en-US" dirty="0" smtClean="0"/>
              <a:t> collisions</a:t>
            </a:r>
            <a:endParaRPr lang="it-IT" dirty="0"/>
          </a:p>
        </p:txBody>
      </p:sp>
      <p:sp>
        <p:nvSpPr>
          <p:cNvPr id="16" name="AutoShape 14"/>
          <p:cNvSpPr>
            <a:spLocks noChangeArrowheads="1"/>
          </p:cNvSpPr>
          <p:nvPr/>
        </p:nvSpPr>
        <p:spPr bwMode="auto">
          <a:xfrm>
            <a:off x="5638800" y="3628104"/>
            <a:ext cx="302265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sp>
        <p:nvSpPr>
          <p:cNvPr id="22" name="AutoShape 14"/>
          <p:cNvSpPr>
            <a:spLocks noChangeArrowheads="1"/>
          </p:cNvSpPr>
          <p:nvPr/>
        </p:nvSpPr>
        <p:spPr bwMode="auto">
          <a:xfrm>
            <a:off x="5638800" y="1281285"/>
            <a:ext cx="302265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943600" y="1238071"/>
            <a:ext cx="30934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 smtClean="0">
                <a:solidFill>
                  <a:srgbClr val="0070C0"/>
                </a:solidFill>
              </a:rPr>
              <a:t>R</a:t>
            </a:r>
            <a:r>
              <a:rPr lang="en-US" baseline="-25000" dirty="0" err="1" smtClean="0">
                <a:solidFill>
                  <a:srgbClr val="0070C0"/>
                </a:solidFill>
              </a:rPr>
              <a:t>pA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decreases </a:t>
            </a:r>
            <a:r>
              <a:rPr lang="en-US" dirty="0" smtClean="0">
                <a:solidFill>
                  <a:srgbClr val="0070C0"/>
                </a:solidFill>
              </a:rPr>
              <a:t>towards forward </a:t>
            </a:r>
            <a:r>
              <a:rPr lang="en-US" i="1" dirty="0" smtClean="0">
                <a:solidFill>
                  <a:srgbClr val="0070C0"/>
                </a:solidFill>
              </a:rPr>
              <a:t>y</a:t>
            </a:r>
            <a:endParaRPr lang="it-IT" i="1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1000" y="4999672"/>
            <a:ext cx="854285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olidFill>
                  <a:srgbClr val="0070C0"/>
                </a:solidFill>
              </a:rPr>
              <a:t>R</a:t>
            </a:r>
            <a:r>
              <a:rPr lang="en-US" baseline="-25000" dirty="0" err="1" smtClean="0">
                <a:solidFill>
                  <a:srgbClr val="0070C0"/>
                </a:solidFill>
              </a:rPr>
              <a:t>pA</a:t>
            </a:r>
            <a:r>
              <a:rPr lang="en-US" dirty="0" smtClean="0">
                <a:solidFill>
                  <a:srgbClr val="0070C0"/>
                </a:solidFill>
              </a:rPr>
              <a:t> (2.03&lt;</a:t>
            </a:r>
            <a:r>
              <a:rPr lang="en-US" i="1" dirty="0" err="1" smtClean="0">
                <a:solidFill>
                  <a:srgbClr val="0070C0"/>
                </a:solidFill>
              </a:rPr>
              <a:t>y</a:t>
            </a:r>
            <a:r>
              <a:rPr lang="en-US" baseline="-25000" dirty="0" err="1" smtClean="0">
                <a:solidFill>
                  <a:srgbClr val="0070C0"/>
                </a:solidFill>
              </a:rPr>
              <a:t>CMS</a:t>
            </a:r>
            <a:r>
              <a:rPr lang="en-US" dirty="0" smtClean="0">
                <a:solidFill>
                  <a:srgbClr val="0070C0"/>
                </a:solidFill>
              </a:rPr>
              <a:t>&lt;3.53)= </a:t>
            </a:r>
            <a:endParaRPr lang="en-US" dirty="0"/>
          </a:p>
          <a:p>
            <a:r>
              <a:rPr lang="en-US" dirty="0" smtClean="0"/>
              <a:t>0.732 </a:t>
            </a:r>
            <a:r>
              <a:rPr lang="en-US" dirty="0" smtClean="0">
                <a:sym typeface="Symbol"/>
              </a:rPr>
              <a:t> 0.005(stat)  0.059(</a:t>
            </a:r>
            <a:r>
              <a:rPr lang="en-US" dirty="0" err="1" smtClean="0">
                <a:sym typeface="Symbol"/>
              </a:rPr>
              <a:t>syst</a:t>
            </a:r>
            <a:r>
              <a:rPr lang="en-US" dirty="0" smtClean="0">
                <a:sym typeface="Symbol"/>
              </a:rPr>
              <a:t>) + 0.131(syst. </a:t>
            </a:r>
            <a:r>
              <a:rPr lang="en-US" dirty="0">
                <a:sym typeface="Symbol"/>
              </a:rPr>
              <a:t>r</a:t>
            </a:r>
            <a:r>
              <a:rPr lang="en-US" dirty="0" smtClean="0">
                <a:sym typeface="Symbol"/>
              </a:rPr>
              <a:t>ef) – 0.101(</a:t>
            </a:r>
            <a:r>
              <a:rPr lang="en-US" dirty="0" err="1" smtClean="0">
                <a:sym typeface="Symbol"/>
              </a:rPr>
              <a:t>syst.ref</a:t>
            </a:r>
            <a:r>
              <a:rPr lang="en-US" dirty="0" smtClean="0">
                <a:sym typeface="Symbol"/>
              </a:rPr>
              <a:t>) </a:t>
            </a:r>
            <a:endParaRPr lang="en-US" dirty="0" smtClean="0"/>
          </a:p>
          <a:p>
            <a:endParaRPr lang="en-US" dirty="0"/>
          </a:p>
          <a:p>
            <a:r>
              <a:rPr lang="en-US" i="1" dirty="0" err="1" smtClean="0">
                <a:solidFill>
                  <a:srgbClr val="0070C0"/>
                </a:solidFill>
              </a:rPr>
              <a:t>R</a:t>
            </a:r>
            <a:r>
              <a:rPr lang="en-US" baseline="-25000" dirty="0" err="1" smtClean="0">
                <a:solidFill>
                  <a:srgbClr val="0070C0"/>
                </a:solidFill>
              </a:rPr>
              <a:t>pA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(-4.46&lt;</a:t>
            </a:r>
            <a:r>
              <a:rPr lang="en-US" i="1" dirty="0" err="1" smtClean="0">
                <a:solidFill>
                  <a:srgbClr val="0070C0"/>
                </a:solidFill>
              </a:rPr>
              <a:t>y</a:t>
            </a:r>
            <a:r>
              <a:rPr lang="en-US" baseline="-25000" dirty="0" err="1" smtClean="0">
                <a:solidFill>
                  <a:srgbClr val="0070C0"/>
                </a:solidFill>
              </a:rPr>
              <a:t>CMS</a:t>
            </a:r>
            <a:r>
              <a:rPr lang="en-US" dirty="0" smtClean="0">
                <a:solidFill>
                  <a:srgbClr val="0070C0"/>
                </a:solidFill>
              </a:rPr>
              <a:t>&lt;-2.96)= </a:t>
            </a:r>
            <a:endParaRPr lang="en-US" dirty="0" smtClean="0"/>
          </a:p>
          <a:p>
            <a:r>
              <a:rPr lang="en-US" dirty="0" smtClean="0"/>
              <a:t>1.160 </a:t>
            </a:r>
            <a:r>
              <a:rPr lang="en-US" dirty="0" smtClean="0">
                <a:sym typeface="Symbol"/>
              </a:rPr>
              <a:t> 0.010 </a:t>
            </a:r>
            <a:r>
              <a:rPr lang="en-US" dirty="0">
                <a:sym typeface="Symbol"/>
              </a:rPr>
              <a:t>(stat) </a:t>
            </a:r>
            <a:r>
              <a:rPr lang="en-US" dirty="0" smtClean="0">
                <a:sym typeface="Symbol"/>
              </a:rPr>
              <a:t> 0.096(</a:t>
            </a:r>
            <a:r>
              <a:rPr lang="en-US" dirty="0" err="1" smtClean="0">
                <a:sym typeface="Symbol"/>
              </a:rPr>
              <a:t>syst</a:t>
            </a:r>
            <a:r>
              <a:rPr lang="en-US" dirty="0">
                <a:sym typeface="Symbol"/>
              </a:rPr>
              <a:t>) </a:t>
            </a:r>
            <a:r>
              <a:rPr lang="en-US" dirty="0" smtClean="0">
                <a:sym typeface="Symbol"/>
              </a:rPr>
              <a:t>+ 0.296(syst</a:t>
            </a:r>
            <a:r>
              <a:rPr lang="en-US" dirty="0">
                <a:sym typeface="Symbol"/>
              </a:rPr>
              <a:t>. ref) </a:t>
            </a:r>
            <a:r>
              <a:rPr lang="en-US" dirty="0" smtClean="0">
                <a:sym typeface="Symbol"/>
              </a:rPr>
              <a:t>– 0.198(</a:t>
            </a:r>
            <a:r>
              <a:rPr lang="en-US" dirty="0" err="1" smtClean="0">
                <a:sym typeface="Symbol"/>
              </a:rPr>
              <a:t>syst.ref</a:t>
            </a:r>
            <a:r>
              <a:rPr lang="en-US" dirty="0">
                <a:sym typeface="Symbol"/>
              </a:rPr>
              <a:t>) </a:t>
            </a:r>
            <a:endParaRPr lang="en-US" dirty="0"/>
          </a:p>
        </p:txBody>
      </p:sp>
      <p:pic>
        <p:nvPicPr>
          <p:cNvPr id="17" name="Picture 3" descr="C:\Users\Roberta\Application Data\SSH\temp\RpA_RAp.gi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6"/>
          <a:stretch/>
        </p:blipFill>
        <p:spPr bwMode="auto">
          <a:xfrm>
            <a:off x="0" y="1175300"/>
            <a:ext cx="5758052" cy="3897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562600" y="2286000"/>
            <a:ext cx="3581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  <a:buSzPct val="160000"/>
            </a:pPr>
            <a:r>
              <a:rPr lang="en-US" sz="1400" dirty="0" smtClean="0">
                <a:solidFill>
                  <a:srgbClr val="0070C0"/>
                </a:solidFill>
              </a:rPr>
              <a:t>Uncertainties:</a:t>
            </a:r>
          </a:p>
          <a:p>
            <a:pPr marL="285750" indent="-285750">
              <a:buClr>
                <a:srgbClr val="FF0000"/>
              </a:buClr>
              <a:buSzPct val="160000"/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accent2"/>
                </a:solidFill>
              </a:rPr>
              <a:t>uncorrelated (box around points)</a:t>
            </a:r>
          </a:p>
          <a:p>
            <a:pPr marL="285750" indent="-285750">
              <a:buClr>
                <a:srgbClr val="FF0000"/>
              </a:buClr>
              <a:buSzPct val="160000"/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accent2"/>
                </a:solidFill>
              </a:rPr>
              <a:t>partially correlated ([])</a:t>
            </a:r>
          </a:p>
          <a:p>
            <a:pPr marL="285750" indent="-285750">
              <a:buClr>
                <a:srgbClr val="FF0000"/>
              </a:buClr>
              <a:buSzPct val="160000"/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accent2"/>
                </a:solidFill>
              </a:rPr>
              <a:t>100% correlated (grey box)</a:t>
            </a:r>
            <a:endParaRPr lang="en-US" sz="14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62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B9B30-E5F8-46F9-9F7A-E148ABA8B836}" type="slidenum">
              <a:rPr lang="it-IT" smtClean="0"/>
              <a:pPr>
                <a:defRPr/>
              </a:pPr>
              <a:t>18</a:t>
            </a:fld>
            <a:endParaRPr lang="it-IT" dirty="0"/>
          </a:p>
        </p:txBody>
      </p:sp>
      <p:sp>
        <p:nvSpPr>
          <p:cNvPr id="3" name="Flowchart: Process 2"/>
          <p:cNvSpPr/>
          <p:nvPr/>
        </p:nvSpPr>
        <p:spPr bwMode="auto">
          <a:xfrm>
            <a:off x="228600" y="0"/>
            <a:ext cx="8686800" cy="925200"/>
          </a:xfrm>
          <a:prstGeom prst="flowChartProcess">
            <a:avLst/>
          </a:prstGeom>
          <a:solidFill>
            <a:srgbClr val="0000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endParaRPr lang="it-IT" dirty="0"/>
          </a:p>
        </p:txBody>
      </p:sp>
      <p:sp>
        <p:nvSpPr>
          <p:cNvPr id="4" name="TextBox 3"/>
          <p:cNvSpPr txBox="1"/>
          <p:nvPr/>
        </p:nvSpPr>
        <p:spPr>
          <a:xfrm>
            <a:off x="1391608" y="170212"/>
            <a:ext cx="65662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Nuclear modification </a:t>
            </a:r>
            <a:r>
              <a:rPr lang="en-US" sz="3200" dirty="0" err="1" smtClean="0">
                <a:solidFill>
                  <a:schemeClr val="bg1"/>
                </a:solidFill>
              </a:rPr>
              <a:t>factor:</a:t>
            </a:r>
            <a:r>
              <a:rPr lang="en-US" sz="3200" i="1" dirty="0" err="1" smtClean="0">
                <a:solidFill>
                  <a:schemeClr val="bg1"/>
                </a:solidFill>
              </a:rPr>
              <a:t>R</a:t>
            </a:r>
            <a:r>
              <a:rPr lang="en-US" sz="3200" baseline="-25000" dirty="0" err="1" smtClean="0">
                <a:solidFill>
                  <a:schemeClr val="bg1"/>
                </a:solidFill>
              </a:rPr>
              <a:t>pA</a:t>
            </a:r>
            <a:endParaRPr lang="it-IT" sz="2400" baseline="-25000" dirty="0">
              <a:solidFill>
                <a:srgbClr val="0099FF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8275562" y="282415"/>
            <a:ext cx="685800" cy="743970"/>
            <a:chOff x="8275562" y="282415"/>
            <a:chExt cx="685800" cy="743970"/>
          </a:xfrm>
        </p:grpSpPr>
        <p:sp>
          <p:nvSpPr>
            <p:cNvPr id="6" name="Rectangle 5"/>
            <p:cNvSpPr/>
            <p:nvPr/>
          </p:nvSpPr>
          <p:spPr bwMode="auto">
            <a:xfrm rot="599010">
              <a:off x="8275562" y="282415"/>
              <a:ext cx="685800" cy="743970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rgbClr val="FFCC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charset="0"/>
              </a:endParaRPr>
            </a:p>
          </p:txBody>
        </p:sp>
        <p:pic>
          <p:nvPicPr>
            <p:cNvPr id="7" name="Picture 2" descr="C:\Users\Roberta\Documents\QM2012\2012-Jul-04-4_Color_Logo_small_CB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99010">
              <a:off x="8381630" y="330236"/>
              <a:ext cx="462303" cy="62456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  <a:extLst/>
          </p:spPr>
        </p:pic>
      </p:grpSp>
      <p:sp>
        <p:nvSpPr>
          <p:cNvPr id="18" name="TextBox 17"/>
          <p:cNvSpPr txBox="1"/>
          <p:nvPr/>
        </p:nvSpPr>
        <p:spPr>
          <a:xfrm>
            <a:off x="366252" y="5060416"/>
            <a:ext cx="8930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Comparison with theoretical predictions shows reasonable agreement with:</a:t>
            </a:r>
          </a:p>
        </p:txBody>
      </p:sp>
      <p:sp>
        <p:nvSpPr>
          <p:cNvPr id="19" name="Right Arrow 18"/>
          <p:cNvSpPr/>
          <p:nvPr/>
        </p:nvSpPr>
        <p:spPr bwMode="auto">
          <a:xfrm>
            <a:off x="61452" y="5029200"/>
            <a:ext cx="382913" cy="396000"/>
          </a:xfrm>
          <a:prstGeom prst="rightArrow">
            <a:avLst/>
          </a:prstGeom>
          <a:solidFill>
            <a:srgbClr val="FF99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42452" y="5393017"/>
            <a:ext cx="87027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FF0000"/>
              </a:buClr>
              <a:buSzPct val="160000"/>
              <a:buFont typeface="Arial" pitchFamily="34" charset="0"/>
              <a:buChar char="•"/>
            </a:pPr>
            <a:r>
              <a:rPr lang="en-US" sz="1600" dirty="0"/>
              <a:t>shadowing EPS09 NLO </a:t>
            </a:r>
            <a:r>
              <a:rPr lang="en-US" sz="1600" dirty="0" smtClean="0"/>
              <a:t>calculations (R. Vogt) </a:t>
            </a:r>
            <a:endParaRPr lang="en-US" sz="1600" dirty="0"/>
          </a:p>
          <a:p>
            <a:pPr marL="285750" indent="-285750">
              <a:buClr>
                <a:srgbClr val="FF0000"/>
              </a:buClr>
              <a:buSzPct val="160000"/>
              <a:buFont typeface="Arial" pitchFamily="34" charset="0"/>
              <a:buChar char="•"/>
            </a:pPr>
            <a:r>
              <a:rPr lang="en-US" sz="1600" dirty="0" smtClean="0"/>
              <a:t>models including coherent </a:t>
            </a:r>
            <a:r>
              <a:rPr lang="en-US" sz="1600" dirty="0" err="1"/>
              <a:t>parton</a:t>
            </a:r>
            <a:r>
              <a:rPr lang="en-US" sz="1600" dirty="0"/>
              <a:t> energy </a:t>
            </a:r>
            <a:r>
              <a:rPr lang="en-US" sz="1600" dirty="0" smtClean="0"/>
              <a:t>loss contribution (F. </a:t>
            </a:r>
            <a:r>
              <a:rPr lang="en-US" sz="1600" dirty="0" err="1" smtClean="0"/>
              <a:t>Arleo</a:t>
            </a:r>
            <a:r>
              <a:rPr lang="en-US" sz="1600" dirty="0" smtClean="0"/>
              <a:t> et al)</a:t>
            </a:r>
            <a:endParaRPr lang="it-IT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442452" y="6031468"/>
            <a:ext cx="80157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while CGC description </a:t>
            </a:r>
            <a:r>
              <a:rPr lang="en-US" sz="1600" dirty="0" smtClean="0"/>
              <a:t>(Q</a:t>
            </a:r>
            <a:r>
              <a:rPr lang="en-US" sz="1600" baseline="30000" dirty="0" smtClean="0"/>
              <a:t>2</a:t>
            </a:r>
            <a:r>
              <a:rPr lang="en-US" sz="1600" baseline="-25000" dirty="0" smtClean="0"/>
              <a:t>S0,A</a:t>
            </a:r>
            <a:r>
              <a:rPr lang="en-US" sz="1600" dirty="0" smtClean="0"/>
              <a:t> = 0.7-1.2 </a:t>
            </a:r>
            <a:r>
              <a:rPr lang="en-US" sz="1600" dirty="0" err="1" smtClean="0"/>
              <a:t>GeV</a:t>
            </a:r>
            <a:r>
              <a:rPr lang="en-US" sz="1600" dirty="0" smtClean="0"/>
              <a:t>/c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, H. </a:t>
            </a:r>
            <a:r>
              <a:rPr lang="en-US" sz="1600" dirty="0" err="1" smtClean="0"/>
              <a:t>Fujii</a:t>
            </a:r>
            <a:r>
              <a:rPr lang="en-US" sz="1600" dirty="0" smtClean="0"/>
              <a:t> et al) </a:t>
            </a:r>
            <a:r>
              <a:rPr lang="en-US" dirty="0" smtClean="0"/>
              <a:t>seems not to be </a:t>
            </a:r>
            <a:r>
              <a:rPr lang="en-US" dirty="0" err="1" smtClean="0"/>
              <a:t>favoured</a:t>
            </a:r>
            <a:endParaRPr lang="it-IT" dirty="0"/>
          </a:p>
        </p:txBody>
      </p:sp>
      <p:sp>
        <p:nvSpPr>
          <p:cNvPr id="27" name="TextBox 26"/>
          <p:cNvSpPr txBox="1"/>
          <p:nvPr/>
        </p:nvSpPr>
        <p:spPr>
          <a:xfrm>
            <a:off x="5918865" y="3581400"/>
            <a:ext cx="31156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dominant error source is due to the normalization to </a:t>
            </a:r>
            <a:r>
              <a:rPr lang="en-US" dirty="0" err="1" smtClean="0"/>
              <a:t>pp</a:t>
            </a:r>
            <a:r>
              <a:rPr lang="en-US" dirty="0" smtClean="0"/>
              <a:t> collisions</a:t>
            </a:r>
            <a:endParaRPr lang="it-IT" dirty="0"/>
          </a:p>
        </p:txBody>
      </p:sp>
      <p:sp>
        <p:nvSpPr>
          <p:cNvPr id="28" name="AutoShape 14"/>
          <p:cNvSpPr>
            <a:spLocks noChangeArrowheads="1"/>
          </p:cNvSpPr>
          <p:nvPr/>
        </p:nvSpPr>
        <p:spPr bwMode="auto">
          <a:xfrm>
            <a:off x="5638800" y="3628104"/>
            <a:ext cx="302265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sp>
        <p:nvSpPr>
          <p:cNvPr id="29" name="AutoShape 14"/>
          <p:cNvSpPr>
            <a:spLocks noChangeArrowheads="1"/>
          </p:cNvSpPr>
          <p:nvPr/>
        </p:nvSpPr>
        <p:spPr bwMode="auto">
          <a:xfrm>
            <a:off x="5638800" y="1281285"/>
            <a:ext cx="302265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943600" y="1238071"/>
            <a:ext cx="30934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 smtClean="0">
                <a:solidFill>
                  <a:srgbClr val="0070C0"/>
                </a:solidFill>
              </a:rPr>
              <a:t>R</a:t>
            </a:r>
            <a:r>
              <a:rPr lang="en-US" baseline="-25000" dirty="0" err="1" smtClean="0">
                <a:solidFill>
                  <a:srgbClr val="0070C0"/>
                </a:solidFill>
              </a:rPr>
              <a:t>pA</a:t>
            </a:r>
            <a:r>
              <a:rPr lang="en-US" smtClean="0">
                <a:solidFill>
                  <a:srgbClr val="0070C0"/>
                </a:solidFill>
              </a:rPr>
              <a:t> </a:t>
            </a:r>
            <a:r>
              <a:rPr lang="en-US" smtClean="0">
                <a:solidFill>
                  <a:srgbClr val="0070C0"/>
                </a:solidFill>
              </a:rPr>
              <a:t>decreases</a:t>
            </a:r>
            <a:r>
              <a:rPr lang="en-US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towards forward </a:t>
            </a:r>
            <a:r>
              <a:rPr lang="en-US" i="1" dirty="0" smtClean="0">
                <a:solidFill>
                  <a:srgbClr val="0070C0"/>
                </a:solidFill>
              </a:rPr>
              <a:t>y</a:t>
            </a:r>
            <a:endParaRPr lang="it-IT" i="1" dirty="0">
              <a:solidFill>
                <a:srgbClr val="0070C0"/>
              </a:solidFill>
            </a:endParaRPr>
          </a:p>
        </p:txBody>
      </p:sp>
      <p:pic>
        <p:nvPicPr>
          <p:cNvPr id="23" name="Picture 4" descr="C:\Users\Roberta\Application Data\SSH\temp\RpA_RAp_theory.gi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5"/>
          <a:stretch/>
        </p:blipFill>
        <p:spPr bwMode="auto">
          <a:xfrm>
            <a:off x="-2433" y="1175299"/>
            <a:ext cx="5762377" cy="3897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5562600" y="2286000"/>
            <a:ext cx="3581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  <a:buSzPct val="160000"/>
            </a:pPr>
            <a:r>
              <a:rPr lang="en-US" sz="1400" dirty="0" smtClean="0">
                <a:solidFill>
                  <a:srgbClr val="0070C0"/>
                </a:solidFill>
              </a:rPr>
              <a:t>Uncertainties:</a:t>
            </a:r>
          </a:p>
          <a:p>
            <a:pPr marL="285750" indent="-285750">
              <a:buClr>
                <a:srgbClr val="FF0000"/>
              </a:buClr>
              <a:buSzPct val="160000"/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accent2"/>
                </a:solidFill>
              </a:rPr>
              <a:t>uncorrelated (box around points)</a:t>
            </a:r>
          </a:p>
          <a:p>
            <a:pPr marL="285750" indent="-285750">
              <a:buClr>
                <a:srgbClr val="FF0000"/>
              </a:buClr>
              <a:buSzPct val="160000"/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accent2"/>
                </a:solidFill>
              </a:rPr>
              <a:t>partially correlated ([])</a:t>
            </a:r>
          </a:p>
          <a:p>
            <a:pPr marL="285750" indent="-285750">
              <a:buClr>
                <a:srgbClr val="FF0000"/>
              </a:buClr>
              <a:buSzPct val="160000"/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accent2"/>
                </a:solidFill>
              </a:rPr>
              <a:t>100% correlated (grey box)</a:t>
            </a:r>
            <a:endParaRPr lang="en-US" sz="14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532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C:\Users\Roberta\Application Data\SSH\temp\RpA_RAp_Y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92474"/>
            <a:ext cx="6781800" cy="437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B9B30-E5F8-46F9-9F7A-E148ABA8B836}" type="slidenum">
              <a:rPr lang="it-IT" smtClean="0"/>
              <a:pPr>
                <a:defRPr/>
              </a:pPr>
              <a:t>19</a:t>
            </a:fld>
            <a:endParaRPr lang="it-IT" dirty="0"/>
          </a:p>
        </p:txBody>
      </p:sp>
      <p:sp>
        <p:nvSpPr>
          <p:cNvPr id="3" name="Flowchart: Process 2"/>
          <p:cNvSpPr/>
          <p:nvPr/>
        </p:nvSpPr>
        <p:spPr bwMode="auto">
          <a:xfrm>
            <a:off x="228600" y="0"/>
            <a:ext cx="8686800" cy="925200"/>
          </a:xfrm>
          <a:prstGeom prst="flowChartProcess">
            <a:avLst/>
          </a:prstGeom>
          <a:solidFill>
            <a:srgbClr val="0000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endParaRPr lang="it-IT" dirty="0"/>
          </a:p>
        </p:txBody>
      </p:sp>
      <p:sp>
        <p:nvSpPr>
          <p:cNvPr id="4" name="TextBox 3"/>
          <p:cNvSpPr txBox="1"/>
          <p:nvPr/>
        </p:nvSpPr>
        <p:spPr>
          <a:xfrm>
            <a:off x="2294899" y="170212"/>
            <a:ext cx="47596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i="1" dirty="0" err="1" smtClean="0">
                <a:solidFill>
                  <a:schemeClr val="bg1"/>
                </a:solidFill>
              </a:rPr>
              <a:t>R</a:t>
            </a:r>
            <a:r>
              <a:rPr lang="en-US" sz="3200" baseline="-25000" dirty="0" err="1" smtClean="0">
                <a:solidFill>
                  <a:schemeClr val="bg1"/>
                </a:solidFill>
              </a:rPr>
              <a:t>pA</a:t>
            </a:r>
            <a:r>
              <a:rPr lang="en-US" sz="3200" dirty="0" smtClean="0">
                <a:solidFill>
                  <a:schemeClr val="bg1"/>
                </a:solidFill>
              </a:rPr>
              <a:t> and </a:t>
            </a:r>
            <a:r>
              <a:rPr lang="en-US" sz="3200" i="1" dirty="0" err="1" smtClean="0">
                <a:solidFill>
                  <a:schemeClr val="bg1"/>
                </a:solidFill>
              </a:rPr>
              <a:t>R</a:t>
            </a:r>
            <a:r>
              <a:rPr lang="en-US" sz="3200" baseline="-25000" dirty="0" err="1" smtClean="0">
                <a:solidFill>
                  <a:schemeClr val="bg1"/>
                </a:solidFill>
              </a:rPr>
              <a:t>Ap</a:t>
            </a:r>
            <a:r>
              <a:rPr lang="en-US" sz="3200" baseline="-25000" dirty="0" smtClean="0">
                <a:solidFill>
                  <a:schemeClr val="bg1"/>
                </a:solidFill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</a:rPr>
              <a:t>vs</a:t>
            </a:r>
            <a:r>
              <a:rPr lang="en-US" sz="3200" dirty="0" smtClean="0">
                <a:solidFill>
                  <a:schemeClr val="bg1"/>
                </a:solidFill>
              </a:rPr>
              <a:t> rapidity</a:t>
            </a:r>
            <a:endParaRPr lang="it-IT" sz="2400" dirty="0">
              <a:solidFill>
                <a:srgbClr val="0099FF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8275562" y="282415"/>
            <a:ext cx="685800" cy="743970"/>
            <a:chOff x="8275562" y="282415"/>
            <a:chExt cx="685800" cy="743970"/>
          </a:xfrm>
        </p:grpSpPr>
        <p:sp>
          <p:nvSpPr>
            <p:cNvPr id="6" name="Rectangle 5"/>
            <p:cNvSpPr/>
            <p:nvPr/>
          </p:nvSpPr>
          <p:spPr bwMode="auto">
            <a:xfrm rot="599010">
              <a:off x="8275562" y="282415"/>
              <a:ext cx="685800" cy="743970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rgbClr val="FFCC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charset="0"/>
              </a:endParaRPr>
            </a:p>
          </p:txBody>
        </p:sp>
        <p:pic>
          <p:nvPicPr>
            <p:cNvPr id="7" name="Picture 2" descr="C:\Users\Roberta\Documents\QM2012\2012-Jul-04-4_Color_Logo_small_CB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99010">
              <a:off x="8381630" y="330236"/>
              <a:ext cx="462303" cy="62456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  <a:extLst/>
          </p:spPr>
        </p:pic>
      </p:grpSp>
      <p:sp>
        <p:nvSpPr>
          <p:cNvPr id="10" name="AutoShape 14"/>
          <p:cNvSpPr>
            <a:spLocks noChangeArrowheads="1"/>
          </p:cNvSpPr>
          <p:nvPr/>
        </p:nvSpPr>
        <p:spPr bwMode="auto">
          <a:xfrm>
            <a:off x="307335" y="914400"/>
            <a:ext cx="302265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34200" y="2819400"/>
            <a:ext cx="21336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  <a:buSzPct val="160000"/>
            </a:pPr>
            <a:r>
              <a:rPr lang="en-US" sz="1400" dirty="0" smtClean="0">
                <a:solidFill>
                  <a:srgbClr val="0070C0"/>
                </a:solidFill>
              </a:rPr>
              <a:t>Uncertainties:</a:t>
            </a:r>
          </a:p>
          <a:p>
            <a:pPr marL="285750" indent="-285750">
              <a:buClr>
                <a:srgbClr val="FF0000"/>
              </a:buClr>
              <a:buSzPct val="160000"/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accent2"/>
                </a:solidFill>
              </a:rPr>
              <a:t>uncorrelated (box around points)</a:t>
            </a:r>
          </a:p>
          <a:p>
            <a:pPr marL="285750" indent="-285750">
              <a:buClr>
                <a:srgbClr val="FF0000"/>
              </a:buClr>
              <a:buSzPct val="160000"/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accent2"/>
                </a:solidFill>
              </a:rPr>
              <a:t>partially correlated ([])</a:t>
            </a:r>
          </a:p>
          <a:p>
            <a:pPr marL="285750" indent="-285750">
              <a:buClr>
                <a:srgbClr val="FF0000"/>
              </a:buClr>
              <a:buSzPct val="160000"/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accent2"/>
                </a:solidFill>
              </a:rPr>
              <a:t>100% correlated (grey box)</a:t>
            </a:r>
            <a:endParaRPr lang="en-US" sz="1400" dirty="0">
              <a:solidFill>
                <a:schemeClr val="accent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838200"/>
            <a:ext cx="6641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Due to the large collected statistics, we can study  the </a:t>
            </a:r>
            <a:r>
              <a:rPr lang="en-US" i="1" dirty="0" smtClean="0">
                <a:solidFill>
                  <a:srgbClr val="0070C0"/>
                </a:solidFill>
              </a:rPr>
              <a:t>y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dependence of </a:t>
            </a:r>
            <a:r>
              <a:rPr lang="en-US" i="1" dirty="0" err="1" smtClean="0">
                <a:solidFill>
                  <a:srgbClr val="0070C0"/>
                </a:solidFill>
              </a:rPr>
              <a:t>R</a:t>
            </a:r>
            <a:r>
              <a:rPr lang="en-US" baseline="-25000" dirty="0" err="1" smtClean="0">
                <a:solidFill>
                  <a:srgbClr val="0070C0"/>
                </a:solidFill>
              </a:rPr>
              <a:t>pA</a:t>
            </a:r>
            <a:endParaRPr lang="it-IT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81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lowchart: Process 13"/>
          <p:cNvSpPr>
            <a:spLocks noChangeAspect="1"/>
          </p:cNvSpPr>
          <p:nvPr/>
        </p:nvSpPr>
        <p:spPr bwMode="auto">
          <a:xfrm>
            <a:off x="199104" y="83772"/>
            <a:ext cx="8773668" cy="6643360"/>
          </a:xfrm>
          <a:prstGeom prst="flowChartProcess">
            <a:avLst/>
          </a:prstGeom>
          <a:solidFill>
            <a:srgbClr val="0000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endParaRPr lang="it-IT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B9B30-E5F8-46F9-9F7A-E148ABA8B836}" type="slidenum">
              <a:rPr lang="it-IT" smtClean="0"/>
              <a:pPr>
                <a:defRPr/>
              </a:pPr>
              <a:t>2</a:t>
            </a:fld>
            <a:endParaRPr lang="it-IT" dirty="0"/>
          </a:p>
        </p:txBody>
      </p:sp>
      <p:sp>
        <p:nvSpPr>
          <p:cNvPr id="5" name="Rectangle 4"/>
          <p:cNvSpPr/>
          <p:nvPr/>
        </p:nvSpPr>
        <p:spPr>
          <a:xfrm>
            <a:off x="762000" y="247471"/>
            <a:ext cx="785551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ALICE results on </a:t>
            </a:r>
            <a:r>
              <a:rPr lang="en-US" sz="36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quarkonium</a:t>
            </a:r>
            <a:r>
              <a:rPr lang="en-US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 production in p-</a:t>
            </a:r>
            <a:r>
              <a:rPr lang="en-US" sz="36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Pb</a:t>
            </a:r>
            <a:r>
              <a:rPr lang="en-US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 collisions </a:t>
            </a:r>
            <a:endParaRPr lang="en-US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AutoShape 13"/>
          <p:cNvSpPr>
            <a:spLocks noChangeArrowheads="1"/>
          </p:cNvSpPr>
          <p:nvPr/>
        </p:nvSpPr>
        <p:spPr bwMode="auto">
          <a:xfrm>
            <a:off x="1333374" y="3226712"/>
            <a:ext cx="304800" cy="3048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00485" y="3180008"/>
            <a:ext cx="68170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J/</a:t>
            </a:r>
            <a:r>
              <a:rPr lang="en-US" sz="2000" dirty="0" smtClean="0">
                <a:solidFill>
                  <a:schemeClr val="bg1"/>
                </a:solidFill>
                <a:sym typeface="Symbol"/>
              </a:rPr>
              <a:t> nuclear modification factor </a:t>
            </a:r>
            <a:r>
              <a:rPr lang="en-US" sz="2000" i="1" dirty="0" err="1" smtClean="0">
                <a:solidFill>
                  <a:schemeClr val="bg1"/>
                </a:solidFill>
                <a:sym typeface="Symbol"/>
              </a:rPr>
              <a:t>R</a:t>
            </a:r>
            <a:r>
              <a:rPr lang="en-US" sz="2000" baseline="-25000" dirty="0" err="1" smtClean="0">
                <a:solidFill>
                  <a:schemeClr val="bg1"/>
                </a:solidFill>
                <a:sym typeface="Symbol"/>
              </a:rPr>
              <a:t>pA</a:t>
            </a:r>
            <a:r>
              <a:rPr lang="en-US" sz="2000" baseline="-25000" dirty="0" smtClean="0">
                <a:solidFill>
                  <a:schemeClr val="bg1"/>
                </a:solidFill>
                <a:sym typeface="Symbol"/>
              </a:rPr>
              <a:t> </a:t>
            </a:r>
            <a:r>
              <a:rPr lang="en-US" sz="2000" dirty="0" smtClean="0">
                <a:solidFill>
                  <a:schemeClr val="bg1"/>
                </a:solidFill>
                <a:sym typeface="Symbol"/>
              </a:rPr>
              <a:t>in the range 2.5&lt;</a:t>
            </a:r>
            <a:r>
              <a:rPr lang="en-US" sz="2000" i="1" dirty="0" err="1" smtClean="0">
                <a:solidFill>
                  <a:schemeClr val="bg1"/>
                </a:solidFill>
                <a:sym typeface="Symbol"/>
              </a:rPr>
              <a:t>y</a:t>
            </a:r>
            <a:r>
              <a:rPr lang="en-US" sz="2000" baseline="-25000" dirty="0" err="1" smtClean="0">
                <a:solidFill>
                  <a:schemeClr val="bg1"/>
                </a:solidFill>
                <a:sym typeface="Symbol"/>
              </a:rPr>
              <a:t>LAB</a:t>
            </a:r>
            <a:r>
              <a:rPr lang="en-US" sz="2000" dirty="0" smtClean="0">
                <a:solidFill>
                  <a:schemeClr val="bg1"/>
                </a:solidFill>
                <a:sym typeface="Symbol"/>
              </a:rPr>
              <a:t>&lt;4 </a:t>
            </a:r>
            <a:r>
              <a:rPr lang="en-US" sz="2000" dirty="0">
                <a:solidFill>
                  <a:schemeClr val="bg1"/>
                </a:solidFill>
                <a:sym typeface="Symbol"/>
              </a:rPr>
              <a:t>and </a:t>
            </a:r>
            <a:r>
              <a:rPr lang="en-US" sz="2000" dirty="0" smtClean="0">
                <a:solidFill>
                  <a:schemeClr val="bg1"/>
                </a:solidFill>
                <a:sym typeface="Symbol"/>
              </a:rPr>
              <a:t>-4&lt;</a:t>
            </a:r>
            <a:r>
              <a:rPr lang="en-US" sz="2000" i="1" dirty="0" err="1" smtClean="0">
                <a:solidFill>
                  <a:schemeClr val="bg1"/>
                </a:solidFill>
                <a:sym typeface="Symbol"/>
              </a:rPr>
              <a:t>y</a:t>
            </a:r>
            <a:r>
              <a:rPr lang="en-US" sz="2000" baseline="-25000" dirty="0" err="1" smtClean="0">
                <a:solidFill>
                  <a:schemeClr val="bg1"/>
                </a:solidFill>
                <a:sym typeface="Symbol"/>
              </a:rPr>
              <a:t>LAB</a:t>
            </a:r>
            <a:r>
              <a:rPr lang="en-US" sz="2000" dirty="0" smtClean="0">
                <a:solidFill>
                  <a:schemeClr val="bg1"/>
                </a:solidFill>
                <a:sym typeface="Symbol"/>
              </a:rPr>
              <a:t>&lt;-2.5</a:t>
            </a:r>
            <a:endParaRPr lang="it-IT" sz="2000" dirty="0">
              <a:solidFill>
                <a:schemeClr val="bg1"/>
              </a:solidFill>
            </a:endParaRPr>
          </a:p>
        </p:txBody>
      </p:sp>
      <p:sp>
        <p:nvSpPr>
          <p:cNvPr id="22" name="AutoShape 13"/>
          <p:cNvSpPr>
            <a:spLocks noChangeArrowheads="1"/>
          </p:cNvSpPr>
          <p:nvPr/>
        </p:nvSpPr>
        <p:spPr bwMode="auto">
          <a:xfrm>
            <a:off x="1333374" y="4934510"/>
            <a:ext cx="304800" cy="3048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820070" y="4933890"/>
            <a:ext cx="71660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Differential J/</a:t>
            </a:r>
            <a:r>
              <a:rPr lang="en-US" sz="2000" dirty="0">
                <a:solidFill>
                  <a:schemeClr val="bg1"/>
                </a:solidFill>
                <a:sym typeface="Symbol"/>
              </a:rPr>
              <a:t> </a:t>
            </a:r>
            <a:r>
              <a:rPr lang="en-US" sz="2000" i="1" dirty="0" err="1" smtClean="0">
                <a:solidFill>
                  <a:schemeClr val="bg1"/>
                </a:solidFill>
                <a:sym typeface="Symbol"/>
              </a:rPr>
              <a:t>R</a:t>
            </a:r>
            <a:r>
              <a:rPr lang="en-US" sz="2000" baseline="-25000" dirty="0" err="1" smtClean="0">
                <a:solidFill>
                  <a:schemeClr val="bg1"/>
                </a:solidFill>
                <a:sym typeface="Symbol"/>
              </a:rPr>
              <a:t>pA</a:t>
            </a:r>
            <a:r>
              <a:rPr lang="en-US" sz="2000" baseline="-25000" dirty="0" smtClean="0">
                <a:solidFill>
                  <a:schemeClr val="bg1"/>
                </a:solidFill>
                <a:sym typeface="Symbol"/>
              </a:rPr>
              <a:t> </a:t>
            </a:r>
            <a:r>
              <a:rPr lang="en-US" sz="2000" dirty="0" smtClean="0">
                <a:solidFill>
                  <a:schemeClr val="bg1"/>
                </a:solidFill>
                <a:sym typeface="Symbol"/>
              </a:rPr>
              <a:t>versus </a:t>
            </a:r>
            <a:r>
              <a:rPr lang="en-US" sz="2000" i="1" dirty="0" smtClean="0">
                <a:solidFill>
                  <a:schemeClr val="bg1"/>
                </a:solidFill>
                <a:sym typeface="Symbol"/>
              </a:rPr>
              <a:t>y</a:t>
            </a:r>
            <a:r>
              <a:rPr lang="en-US" sz="2000" dirty="0" smtClean="0">
                <a:solidFill>
                  <a:schemeClr val="bg1"/>
                </a:solidFill>
                <a:sym typeface="Symbol"/>
              </a:rPr>
              <a:t> and  </a:t>
            </a:r>
            <a:r>
              <a:rPr lang="en-US" sz="2000" i="1" dirty="0" smtClean="0">
                <a:solidFill>
                  <a:schemeClr val="bg1"/>
                </a:solidFill>
                <a:sym typeface="Symbol"/>
              </a:rPr>
              <a:t>R</a:t>
            </a:r>
            <a:r>
              <a:rPr lang="en-US" sz="2000" baseline="-25000" dirty="0" smtClean="0">
                <a:solidFill>
                  <a:schemeClr val="bg1"/>
                </a:solidFill>
                <a:sym typeface="Symbol"/>
              </a:rPr>
              <a:t>FB</a:t>
            </a:r>
            <a:r>
              <a:rPr lang="en-US" sz="2000" dirty="0" smtClean="0">
                <a:solidFill>
                  <a:schemeClr val="bg1"/>
                </a:solidFill>
                <a:sym typeface="Symbol"/>
              </a:rPr>
              <a:t> versus </a:t>
            </a:r>
            <a:r>
              <a:rPr lang="en-US" sz="2000" i="1" dirty="0" smtClean="0">
                <a:solidFill>
                  <a:schemeClr val="bg1"/>
                </a:solidFill>
                <a:sym typeface="Symbol"/>
              </a:rPr>
              <a:t>y</a:t>
            </a:r>
            <a:r>
              <a:rPr lang="en-US" sz="2000" dirty="0" smtClean="0">
                <a:solidFill>
                  <a:schemeClr val="bg1"/>
                </a:solidFill>
                <a:sym typeface="Symbol"/>
              </a:rPr>
              <a:t> and </a:t>
            </a:r>
            <a:r>
              <a:rPr lang="en-US" sz="2000" i="1" dirty="0" err="1" smtClean="0">
                <a:solidFill>
                  <a:schemeClr val="bg1"/>
                </a:solidFill>
                <a:sym typeface="Symbol"/>
              </a:rPr>
              <a:t>p</a:t>
            </a:r>
            <a:r>
              <a:rPr lang="en-US" sz="2000" baseline="-25000" dirty="0" err="1" smtClean="0">
                <a:solidFill>
                  <a:schemeClr val="bg1"/>
                </a:solidFill>
                <a:sym typeface="Symbol"/>
              </a:rPr>
              <a:t>T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endParaRPr lang="it-IT" sz="20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331019" y="2077552"/>
            <a:ext cx="66699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First ALICE results on J/</a:t>
            </a:r>
            <a:r>
              <a:rPr lang="en-US" sz="2000" dirty="0" smtClean="0">
                <a:solidFill>
                  <a:schemeClr val="bg1"/>
                </a:solidFill>
                <a:sym typeface="Symbol"/>
              </a:rPr>
              <a:t> production </a:t>
            </a:r>
            <a:r>
              <a:rPr lang="en-US" sz="2000" dirty="0" smtClean="0">
                <a:solidFill>
                  <a:schemeClr val="bg1"/>
                </a:solidFill>
              </a:rPr>
              <a:t>from the 2013 p-</a:t>
            </a:r>
            <a:r>
              <a:rPr lang="en-US" sz="2000" dirty="0" err="1" smtClean="0">
                <a:solidFill>
                  <a:schemeClr val="bg1"/>
                </a:solidFill>
              </a:rPr>
              <a:t>Pb</a:t>
            </a:r>
            <a:r>
              <a:rPr lang="en-US" sz="2000" dirty="0" smtClean="0">
                <a:solidFill>
                  <a:schemeClr val="bg1"/>
                </a:solidFill>
              </a:rPr>
              <a:t> run:</a:t>
            </a:r>
            <a:endParaRPr lang="it-IT" sz="2000" dirty="0">
              <a:solidFill>
                <a:schemeClr val="bg1"/>
              </a:solidFill>
            </a:endParaRPr>
          </a:p>
        </p:txBody>
      </p:sp>
      <p:sp>
        <p:nvSpPr>
          <p:cNvPr id="25" name="AutoShape 13"/>
          <p:cNvSpPr>
            <a:spLocks noChangeArrowheads="1"/>
          </p:cNvSpPr>
          <p:nvPr/>
        </p:nvSpPr>
        <p:spPr bwMode="auto">
          <a:xfrm>
            <a:off x="977058" y="2125207"/>
            <a:ext cx="304800" cy="3048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sp>
        <p:nvSpPr>
          <p:cNvPr id="26" name="AutoShape 13"/>
          <p:cNvSpPr>
            <a:spLocks noChangeArrowheads="1"/>
          </p:cNvSpPr>
          <p:nvPr/>
        </p:nvSpPr>
        <p:spPr bwMode="auto">
          <a:xfrm>
            <a:off x="1333374" y="5544110"/>
            <a:ext cx="304800" cy="3048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820070" y="5543490"/>
            <a:ext cx="48093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Comparison with theoretical models</a:t>
            </a:r>
            <a:endParaRPr lang="it-IT" sz="2000" dirty="0">
              <a:solidFill>
                <a:schemeClr val="bg1"/>
              </a:solidFill>
            </a:endParaRPr>
          </a:p>
        </p:txBody>
      </p:sp>
      <p:sp>
        <p:nvSpPr>
          <p:cNvPr id="15" name="AutoShape 13"/>
          <p:cNvSpPr>
            <a:spLocks noChangeArrowheads="1"/>
          </p:cNvSpPr>
          <p:nvPr/>
        </p:nvSpPr>
        <p:spPr bwMode="auto">
          <a:xfrm>
            <a:off x="1324896" y="4060686"/>
            <a:ext cx="304800" cy="3048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96844" y="4038600"/>
            <a:ext cx="68170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J/</a:t>
            </a:r>
            <a:r>
              <a:rPr lang="en-US" sz="2000" dirty="0" smtClean="0">
                <a:solidFill>
                  <a:schemeClr val="bg1"/>
                </a:solidFill>
                <a:sym typeface="Symbol"/>
              </a:rPr>
              <a:t> forward to backward ratio </a:t>
            </a:r>
            <a:r>
              <a:rPr lang="en-US" sz="2000" i="1" dirty="0" smtClean="0">
                <a:solidFill>
                  <a:schemeClr val="bg1"/>
                </a:solidFill>
                <a:sym typeface="Symbol"/>
              </a:rPr>
              <a:t>R</a:t>
            </a:r>
            <a:r>
              <a:rPr lang="en-US" sz="2000" baseline="-25000" dirty="0" smtClean="0">
                <a:solidFill>
                  <a:schemeClr val="bg1"/>
                </a:solidFill>
                <a:sym typeface="Symbol"/>
              </a:rPr>
              <a:t>FB</a:t>
            </a:r>
            <a:r>
              <a:rPr lang="en-US" sz="2000" dirty="0" smtClean="0">
                <a:solidFill>
                  <a:schemeClr val="bg1"/>
                </a:solidFill>
                <a:sym typeface="Symbol"/>
              </a:rPr>
              <a:t> in the range 2.96&lt;</a:t>
            </a:r>
            <a:r>
              <a:rPr lang="en-US" sz="2000" i="1" dirty="0" err="1" smtClean="0">
                <a:solidFill>
                  <a:schemeClr val="bg1"/>
                </a:solidFill>
                <a:sym typeface="Symbol"/>
              </a:rPr>
              <a:t>y</a:t>
            </a:r>
            <a:r>
              <a:rPr lang="en-US" sz="2000" baseline="-25000" dirty="0" err="1" smtClean="0">
                <a:solidFill>
                  <a:schemeClr val="bg1"/>
                </a:solidFill>
                <a:sym typeface="Symbol"/>
              </a:rPr>
              <a:t>CMS</a:t>
            </a:r>
            <a:r>
              <a:rPr lang="en-US" sz="2000" dirty="0" smtClean="0">
                <a:solidFill>
                  <a:schemeClr val="bg1"/>
                </a:solidFill>
                <a:sym typeface="Symbol"/>
              </a:rPr>
              <a:t>&lt;3.53 </a:t>
            </a:r>
            <a:endParaRPr lang="it-IT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600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B9B30-E5F8-46F9-9F7A-E148ABA8B836}" type="slidenum">
              <a:rPr lang="it-IT" smtClean="0"/>
              <a:pPr>
                <a:defRPr/>
              </a:pPr>
              <a:t>20</a:t>
            </a:fld>
            <a:endParaRPr lang="it-IT" dirty="0"/>
          </a:p>
        </p:txBody>
      </p:sp>
      <p:sp>
        <p:nvSpPr>
          <p:cNvPr id="3" name="Flowchart: Process 2"/>
          <p:cNvSpPr/>
          <p:nvPr/>
        </p:nvSpPr>
        <p:spPr bwMode="auto">
          <a:xfrm>
            <a:off x="228600" y="0"/>
            <a:ext cx="8686800" cy="925200"/>
          </a:xfrm>
          <a:prstGeom prst="flowChartProcess">
            <a:avLst/>
          </a:prstGeom>
          <a:solidFill>
            <a:srgbClr val="0000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endParaRPr lang="it-IT" dirty="0"/>
          </a:p>
        </p:txBody>
      </p:sp>
      <p:sp>
        <p:nvSpPr>
          <p:cNvPr id="4" name="TextBox 3"/>
          <p:cNvSpPr txBox="1"/>
          <p:nvPr/>
        </p:nvSpPr>
        <p:spPr>
          <a:xfrm>
            <a:off x="2294899" y="170212"/>
            <a:ext cx="47596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i="1" dirty="0" err="1" smtClean="0">
                <a:solidFill>
                  <a:schemeClr val="bg1"/>
                </a:solidFill>
              </a:rPr>
              <a:t>R</a:t>
            </a:r>
            <a:r>
              <a:rPr lang="en-US" sz="3200" baseline="-25000" dirty="0" err="1" smtClean="0">
                <a:solidFill>
                  <a:schemeClr val="bg1"/>
                </a:solidFill>
              </a:rPr>
              <a:t>pA</a:t>
            </a:r>
            <a:r>
              <a:rPr lang="en-US" sz="3200" dirty="0" smtClean="0">
                <a:solidFill>
                  <a:schemeClr val="bg1"/>
                </a:solidFill>
              </a:rPr>
              <a:t> and </a:t>
            </a:r>
            <a:r>
              <a:rPr lang="en-US" sz="3200" i="1" dirty="0" err="1" smtClean="0">
                <a:solidFill>
                  <a:schemeClr val="bg1"/>
                </a:solidFill>
              </a:rPr>
              <a:t>R</a:t>
            </a:r>
            <a:r>
              <a:rPr lang="en-US" sz="3200" baseline="-25000" dirty="0" err="1" smtClean="0">
                <a:solidFill>
                  <a:schemeClr val="bg1"/>
                </a:solidFill>
              </a:rPr>
              <a:t>Ap</a:t>
            </a:r>
            <a:r>
              <a:rPr lang="en-US" sz="3200" baseline="-25000" dirty="0" smtClean="0">
                <a:solidFill>
                  <a:schemeClr val="bg1"/>
                </a:solidFill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</a:rPr>
              <a:t>vs</a:t>
            </a:r>
            <a:r>
              <a:rPr lang="en-US" sz="3200" dirty="0" smtClean="0">
                <a:solidFill>
                  <a:schemeClr val="bg1"/>
                </a:solidFill>
              </a:rPr>
              <a:t> rapidity</a:t>
            </a:r>
            <a:endParaRPr lang="it-IT" sz="2400" dirty="0">
              <a:solidFill>
                <a:srgbClr val="0099FF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8275562" y="282415"/>
            <a:ext cx="685800" cy="743970"/>
            <a:chOff x="8275562" y="282415"/>
            <a:chExt cx="685800" cy="743970"/>
          </a:xfrm>
        </p:grpSpPr>
        <p:sp>
          <p:nvSpPr>
            <p:cNvPr id="6" name="Rectangle 5"/>
            <p:cNvSpPr/>
            <p:nvPr/>
          </p:nvSpPr>
          <p:spPr bwMode="auto">
            <a:xfrm rot="599010">
              <a:off x="8275562" y="282415"/>
              <a:ext cx="685800" cy="743970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rgbClr val="FFCC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charset="0"/>
              </a:endParaRPr>
            </a:p>
          </p:txBody>
        </p:sp>
        <p:pic>
          <p:nvPicPr>
            <p:cNvPr id="7" name="Picture 2" descr="C:\Users\Roberta\Documents\QM2012\2012-Jul-04-4_Color_Logo_small_CB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99010">
              <a:off x="8381630" y="330236"/>
              <a:ext cx="462303" cy="62456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  <a:extLst/>
          </p:spPr>
        </p:pic>
      </p:grpSp>
      <p:sp>
        <p:nvSpPr>
          <p:cNvPr id="11" name="TextBox 10"/>
          <p:cNvSpPr txBox="1"/>
          <p:nvPr/>
        </p:nvSpPr>
        <p:spPr>
          <a:xfrm>
            <a:off x="6934200" y="2819400"/>
            <a:ext cx="21336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  <a:buSzPct val="160000"/>
            </a:pPr>
            <a:r>
              <a:rPr lang="en-US" sz="1400" dirty="0" smtClean="0">
                <a:solidFill>
                  <a:srgbClr val="0070C0"/>
                </a:solidFill>
              </a:rPr>
              <a:t>Uncertainties:</a:t>
            </a:r>
          </a:p>
          <a:p>
            <a:pPr marL="285750" indent="-285750">
              <a:buClr>
                <a:srgbClr val="FF0000"/>
              </a:buClr>
              <a:buSzPct val="160000"/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accent2"/>
                </a:solidFill>
              </a:rPr>
              <a:t>uncorrelated (box around points)</a:t>
            </a:r>
          </a:p>
          <a:p>
            <a:pPr marL="285750" indent="-285750">
              <a:buClr>
                <a:srgbClr val="FF0000"/>
              </a:buClr>
              <a:buSzPct val="160000"/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accent2"/>
                </a:solidFill>
              </a:rPr>
              <a:t>partially correlated ([])</a:t>
            </a:r>
          </a:p>
          <a:p>
            <a:pPr marL="285750" indent="-285750">
              <a:buClr>
                <a:srgbClr val="FF0000"/>
              </a:buClr>
              <a:buSzPct val="160000"/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accent2"/>
                </a:solidFill>
              </a:rPr>
              <a:t>100% correlated (grey box)</a:t>
            </a:r>
            <a:endParaRPr lang="en-US" sz="1400" dirty="0">
              <a:solidFill>
                <a:schemeClr val="accent2"/>
              </a:solidFill>
            </a:endParaRPr>
          </a:p>
        </p:txBody>
      </p:sp>
      <p:sp>
        <p:nvSpPr>
          <p:cNvPr id="15" name="AutoShape 14"/>
          <p:cNvSpPr>
            <a:spLocks noChangeArrowheads="1"/>
          </p:cNvSpPr>
          <p:nvPr/>
        </p:nvSpPr>
        <p:spPr bwMode="auto">
          <a:xfrm>
            <a:off x="102662" y="6459792"/>
            <a:ext cx="302265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" y="6412468"/>
            <a:ext cx="7100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Results are dominated by uncertainties on the </a:t>
            </a:r>
            <a:r>
              <a:rPr lang="en-US" dirty="0" err="1" smtClean="0"/>
              <a:t>pp</a:t>
            </a:r>
            <a:r>
              <a:rPr lang="en-US" dirty="0" smtClean="0"/>
              <a:t> reference</a:t>
            </a:r>
            <a:endParaRPr lang="it-IT" dirty="0"/>
          </a:p>
        </p:txBody>
      </p:sp>
      <p:sp>
        <p:nvSpPr>
          <p:cNvPr id="20" name="TextBox 19"/>
          <p:cNvSpPr txBox="1"/>
          <p:nvPr/>
        </p:nvSpPr>
        <p:spPr>
          <a:xfrm>
            <a:off x="609600" y="838200"/>
            <a:ext cx="6641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Due to the large collected statistics, we can study  the </a:t>
            </a:r>
            <a:r>
              <a:rPr lang="en-US" i="1" dirty="0" smtClean="0">
                <a:solidFill>
                  <a:srgbClr val="0070C0"/>
                </a:solidFill>
              </a:rPr>
              <a:t>y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dependence of </a:t>
            </a:r>
            <a:r>
              <a:rPr lang="en-US" i="1" dirty="0" err="1" smtClean="0">
                <a:solidFill>
                  <a:srgbClr val="0070C0"/>
                </a:solidFill>
              </a:rPr>
              <a:t>R</a:t>
            </a:r>
            <a:r>
              <a:rPr lang="en-US" baseline="-25000" dirty="0" err="1" smtClean="0">
                <a:solidFill>
                  <a:srgbClr val="0070C0"/>
                </a:solidFill>
              </a:rPr>
              <a:t>pA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13" name="AutoShape 14"/>
          <p:cNvSpPr>
            <a:spLocks noChangeArrowheads="1"/>
          </p:cNvSpPr>
          <p:nvPr/>
        </p:nvSpPr>
        <p:spPr bwMode="auto">
          <a:xfrm>
            <a:off x="102662" y="5866843"/>
            <a:ext cx="302265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0" y="5791200"/>
            <a:ext cx="85473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 backward </a:t>
            </a:r>
            <a:r>
              <a:rPr lang="en-US" i="1" dirty="0" smtClean="0"/>
              <a:t>y</a:t>
            </a:r>
            <a:r>
              <a:rPr lang="en-US" dirty="0" smtClean="0"/>
              <a:t>, models including coherent </a:t>
            </a:r>
            <a:r>
              <a:rPr lang="en-US" dirty="0" err="1" smtClean="0"/>
              <a:t>parton</a:t>
            </a:r>
            <a:r>
              <a:rPr lang="en-US" dirty="0" smtClean="0"/>
              <a:t> energy loss show a slightly steeper pattern than the one observed in data</a:t>
            </a:r>
          </a:p>
        </p:txBody>
      </p:sp>
      <p:pic>
        <p:nvPicPr>
          <p:cNvPr id="18" name="Picture 3" descr="C:\Users\Roberta\Application Data\SSH\temp\RpA_RAp_Y_theory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92624"/>
            <a:ext cx="6781800" cy="437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AutoShape 14"/>
          <p:cNvSpPr>
            <a:spLocks noChangeArrowheads="1"/>
          </p:cNvSpPr>
          <p:nvPr/>
        </p:nvSpPr>
        <p:spPr bwMode="auto">
          <a:xfrm>
            <a:off x="307335" y="914400"/>
            <a:ext cx="302265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54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B9B30-E5F8-46F9-9F7A-E148ABA8B836}" type="slidenum">
              <a:rPr lang="it-IT" smtClean="0"/>
              <a:pPr>
                <a:defRPr/>
              </a:pPr>
              <a:t>21</a:t>
            </a:fld>
            <a:endParaRPr lang="it-IT" dirty="0"/>
          </a:p>
        </p:txBody>
      </p:sp>
      <p:sp>
        <p:nvSpPr>
          <p:cNvPr id="3" name="Flowchart: Process 2"/>
          <p:cNvSpPr/>
          <p:nvPr/>
        </p:nvSpPr>
        <p:spPr bwMode="auto">
          <a:xfrm>
            <a:off x="228600" y="0"/>
            <a:ext cx="8686800" cy="925200"/>
          </a:xfrm>
          <a:prstGeom prst="flowChartProcess">
            <a:avLst/>
          </a:prstGeom>
          <a:solidFill>
            <a:srgbClr val="0000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endParaRPr lang="it-IT" dirty="0"/>
          </a:p>
        </p:txBody>
      </p:sp>
      <p:sp>
        <p:nvSpPr>
          <p:cNvPr id="4" name="TextBox 3"/>
          <p:cNvSpPr txBox="1"/>
          <p:nvPr/>
        </p:nvSpPr>
        <p:spPr>
          <a:xfrm>
            <a:off x="1385998" y="170212"/>
            <a:ext cx="65774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Forward to backward ratio: </a:t>
            </a:r>
            <a:r>
              <a:rPr lang="en-US" sz="3200" i="1" dirty="0" smtClean="0">
                <a:solidFill>
                  <a:schemeClr val="bg1"/>
                </a:solidFill>
              </a:rPr>
              <a:t>R</a:t>
            </a:r>
            <a:r>
              <a:rPr lang="en-US" sz="3200" baseline="-25000" dirty="0" smtClean="0">
                <a:solidFill>
                  <a:schemeClr val="bg1"/>
                </a:solidFill>
              </a:rPr>
              <a:t>FB</a:t>
            </a:r>
            <a:endParaRPr lang="it-IT" sz="2400" baseline="-25000" dirty="0">
              <a:solidFill>
                <a:srgbClr val="0099FF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8275562" y="282415"/>
            <a:ext cx="685800" cy="743970"/>
            <a:chOff x="8275562" y="282415"/>
            <a:chExt cx="685800" cy="743970"/>
          </a:xfrm>
        </p:grpSpPr>
        <p:sp>
          <p:nvSpPr>
            <p:cNvPr id="6" name="Rectangle 5"/>
            <p:cNvSpPr/>
            <p:nvPr/>
          </p:nvSpPr>
          <p:spPr bwMode="auto">
            <a:xfrm rot="599010">
              <a:off x="8275562" y="282415"/>
              <a:ext cx="685800" cy="743970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rgbClr val="FFCC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charset="0"/>
              </a:endParaRPr>
            </a:p>
          </p:txBody>
        </p:sp>
        <p:pic>
          <p:nvPicPr>
            <p:cNvPr id="7" name="Picture 2" descr="C:\Users\Roberta\Documents\QM2012\2012-Jul-04-4_Color_Logo_small_CB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99010">
              <a:off x="8381630" y="330236"/>
              <a:ext cx="462303" cy="62456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  <a:extLst/>
          </p:spPr>
        </p:pic>
      </p:grpSp>
      <p:sp>
        <p:nvSpPr>
          <p:cNvPr id="9" name="Right Arrow 8"/>
          <p:cNvSpPr/>
          <p:nvPr/>
        </p:nvSpPr>
        <p:spPr bwMode="auto">
          <a:xfrm>
            <a:off x="216037" y="927800"/>
            <a:ext cx="382913" cy="396000"/>
          </a:xfrm>
          <a:prstGeom prst="rightArrow">
            <a:avLst/>
          </a:prstGeom>
          <a:solidFill>
            <a:srgbClr val="FF99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4361" y="929640"/>
            <a:ext cx="830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be free of the uncertainty on the </a:t>
            </a:r>
            <a:r>
              <a:rPr lang="en-US" dirty="0" err="1" smtClean="0"/>
              <a:t>pp</a:t>
            </a:r>
            <a:r>
              <a:rPr lang="en-US" dirty="0" smtClean="0"/>
              <a:t> reference the forward to backward ratio of the nuclear modification factors (</a:t>
            </a:r>
            <a:r>
              <a:rPr lang="en-US" i="1" dirty="0" smtClean="0"/>
              <a:t>R</a:t>
            </a:r>
            <a:r>
              <a:rPr lang="en-US" baseline="-25000" dirty="0" smtClean="0"/>
              <a:t>FB</a:t>
            </a:r>
            <a:r>
              <a:rPr lang="en-US" dirty="0" smtClean="0"/>
              <a:t>)  is studied in the range 2.96&lt;|</a:t>
            </a:r>
            <a:r>
              <a:rPr lang="en-US" i="1" dirty="0" err="1" smtClean="0"/>
              <a:t>y</a:t>
            </a:r>
            <a:r>
              <a:rPr lang="en-US" baseline="-25000" dirty="0" err="1" smtClean="0"/>
              <a:t>CMS</a:t>
            </a:r>
            <a:r>
              <a:rPr lang="en-US" dirty="0" smtClean="0"/>
              <a:t>|&lt;3.53</a:t>
            </a:r>
            <a:endParaRPr lang="it-IT" dirty="0"/>
          </a:p>
        </p:txBody>
      </p:sp>
      <p:sp>
        <p:nvSpPr>
          <p:cNvPr id="11" name="AutoShape 14"/>
          <p:cNvSpPr>
            <a:spLocks noChangeArrowheads="1"/>
          </p:cNvSpPr>
          <p:nvPr/>
        </p:nvSpPr>
        <p:spPr bwMode="auto">
          <a:xfrm>
            <a:off x="5334000" y="2715678"/>
            <a:ext cx="302265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5800" y="1960269"/>
            <a:ext cx="4538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0070C0"/>
                </a:solidFill>
              </a:rPr>
              <a:t>R</a:t>
            </a:r>
            <a:r>
              <a:rPr lang="en-US" baseline="-25000" dirty="0" smtClean="0">
                <a:solidFill>
                  <a:srgbClr val="0070C0"/>
                </a:solidFill>
              </a:rPr>
              <a:t>FB</a:t>
            </a:r>
            <a:r>
              <a:rPr lang="en-US" dirty="0" smtClean="0">
                <a:solidFill>
                  <a:srgbClr val="0070C0"/>
                </a:solidFill>
              </a:rPr>
              <a:t> = 0.60 </a:t>
            </a:r>
            <a:r>
              <a:rPr lang="en-US" dirty="0" smtClean="0">
                <a:solidFill>
                  <a:srgbClr val="0070C0"/>
                </a:solidFill>
                <a:sym typeface="Symbol"/>
              </a:rPr>
              <a:t> 0.01 (stat)  0.06 (</a:t>
            </a:r>
            <a:r>
              <a:rPr lang="en-US" dirty="0" err="1" smtClean="0">
                <a:solidFill>
                  <a:srgbClr val="0070C0"/>
                </a:solidFill>
                <a:sym typeface="Symbol"/>
              </a:rPr>
              <a:t>syst</a:t>
            </a:r>
            <a:r>
              <a:rPr lang="en-US" dirty="0" smtClean="0">
                <a:solidFill>
                  <a:srgbClr val="0070C0"/>
                </a:solidFill>
                <a:sym typeface="Symbol"/>
              </a:rPr>
              <a:t>)</a:t>
            </a:r>
            <a:endParaRPr lang="en-US" dirty="0" smtClean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15000" y="4687669"/>
            <a:ext cx="318704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Agreement between data and model including energy loss contribution is rather good, while pure shadowing </a:t>
            </a:r>
            <a:r>
              <a:rPr lang="en-US" i="1" dirty="0">
                <a:solidFill>
                  <a:srgbClr val="0070C0"/>
                </a:solidFill>
              </a:rPr>
              <a:t>R</a:t>
            </a:r>
            <a:r>
              <a:rPr lang="en-US" baseline="-25000" dirty="0">
                <a:solidFill>
                  <a:srgbClr val="0070C0"/>
                </a:solidFill>
              </a:rPr>
              <a:t>FB </a:t>
            </a:r>
            <a:r>
              <a:rPr lang="en-US" dirty="0" smtClean="0">
                <a:solidFill>
                  <a:srgbClr val="0070C0"/>
                </a:solidFill>
              </a:rPr>
              <a:t>seems to slightly overestimate the data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666999" y="2715678"/>
            <a:ext cx="347700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limiting the </a:t>
            </a:r>
            <a:r>
              <a:rPr lang="en-US" i="1" dirty="0" smtClean="0"/>
              <a:t>y</a:t>
            </a:r>
            <a:r>
              <a:rPr lang="en-US" dirty="0" smtClean="0"/>
              <a:t> range implies a reduction of the J/</a:t>
            </a:r>
            <a:r>
              <a:rPr lang="en-US" dirty="0" smtClean="0">
                <a:sym typeface="Symbol"/>
              </a:rPr>
              <a:t> statistics </a:t>
            </a:r>
            <a:r>
              <a:rPr lang="en-US" dirty="0" smtClean="0">
                <a:sym typeface="Wingdings" pitchFamily="2" charset="2"/>
              </a:rPr>
              <a:t> compensated by </a:t>
            </a:r>
            <a:r>
              <a:rPr lang="en-US" dirty="0" smtClean="0">
                <a:sym typeface="Symbol"/>
              </a:rPr>
              <a:t> a sizable decrease of the systematic uncertainty </a:t>
            </a:r>
            <a:r>
              <a:rPr lang="en-US" dirty="0" err="1" smtClean="0">
                <a:sym typeface="Symbol"/>
              </a:rPr>
              <a:t>wrt</a:t>
            </a:r>
            <a:r>
              <a:rPr lang="en-US" dirty="0" smtClean="0">
                <a:sym typeface="Symbol"/>
              </a:rPr>
              <a:t> </a:t>
            </a:r>
            <a:r>
              <a:rPr lang="en-US" i="1" dirty="0" err="1" smtClean="0">
                <a:sym typeface="Symbol"/>
              </a:rPr>
              <a:t>R</a:t>
            </a:r>
            <a:r>
              <a:rPr lang="en-US" baseline="-25000" dirty="0" err="1" smtClean="0">
                <a:sym typeface="Symbol"/>
              </a:rPr>
              <a:t>pA</a:t>
            </a:r>
            <a:r>
              <a:rPr lang="en-US" dirty="0" smtClean="0">
                <a:sym typeface="Symbol"/>
              </a:rPr>
              <a:t> (from 20-25% to 10%)</a:t>
            </a:r>
            <a:endParaRPr lang="it-IT" dirty="0"/>
          </a:p>
        </p:txBody>
      </p:sp>
      <p:sp>
        <p:nvSpPr>
          <p:cNvPr id="19" name="AutoShape 14"/>
          <p:cNvSpPr>
            <a:spLocks noChangeArrowheads="1"/>
          </p:cNvSpPr>
          <p:nvPr/>
        </p:nvSpPr>
        <p:spPr bwMode="auto">
          <a:xfrm>
            <a:off x="5391257" y="4711949"/>
            <a:ext cx="302265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pic>
        <p:nvPicPr>
          <p:cNvPr id="61442" name="Picture 2" descr="C:\Users\Roberta\Application Data\SSH\temp\RFB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37883"/>
            <a:ext cx="5324562" cy="3862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483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B9B30-E5F8-46F9-9F7A-E148ABA8B836}" type="slidenum">
              <a:rPr lang="it-IT" smtClean="0"/>
              <a:pPr>
                <a:defRPr/>
              </a:pPr>
              <a:t>22</a:t>
            </a:fld>
            <a:endParaRPr lang="it-IT" dirty="0"/>
          </a:p>
        </p:txBody>
      </p:sp>
      <p:sp>
        <p:nvSpPr>
          <p:cNvPr id="3" name="Flowchart: Process 2"/>
          <p:cNvSpPr/>
          <p:nvPr/>
        </p:nvSpPr>
        <p:spPr bwMode="auto">
          <a:xfrm>
            <a:off x="228600" y="0"/>
            <a:ext cx="8686800" cy="925200"/>
          </a:xfrm>
          <a:prstGeom prst="flowChartProcess">
            <a:avLst/>
          </a:prstGeom>
          <a:solidFill>
            <a:srgbClr val="0000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endParaRPr lang="it-IT" dirty="0"/>
          </a:p>
        </p:txBody>
      </p:sp>
      <p:sp>
        <p:nvSpPr>
          <p:cNvPr id="4" name="TextBox 3"/>
          <p:cNvSpPr txBox="1"/>
          <p:nvPr/>
        </p:nvSpPr>
        <p:spPr>
          <a:xfrm>
            <a:off x="2696457" y="170212"/>
            <a:ext cx="39565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i="1" dirty="0" smtClean="0">
                <a:solidFill>
                  <a:schemeClr val="bg1"/>
                </a:solidFill>
              </a:rPr>
              <a:t>R</a:t>
            </a:r>
            <a:r>
              <a:rPr lang="en-US" sz="3200" baseline="-25000" dirty="0" smtClean="0">
                <a:solidFill>
                  <a:schemeClr val="bg1"/>
                </a:solidFill>
              </a:rPr>
              <a:t>FB </a:t>
            </a:r>
            <a:r>
              <a:rPr lang="en-US" sz="3200" dirty="0" smtClean="0">
                <a:solidFill>
                  <a:schemeClr val="bg1"/>
                </a:solidFill>
              </a:rPr>
              <a:t>versus rapidity</a:t>
            </a:r>
            <a:endParaRPr lang="it-IT" sz="2400" dirty="0">
              <a:solidFill>
                <a:srgbClr val="0099FF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8275562" y="282415"/>
            <a:ext cx="685800" cy="743970"/>
            <a:chOff x="8275562" y="282415"/>
            <a:chExt cx="685800" cy="743970"/>
          </a:xfrm>
        </p:grpSpPr>
        <p:sp>
          <p:nvSpPr>
            <p:cNvPr id="6" name="Rectangle 5"/>
            <p:cNvSpPr/>
            <p:nvPr/>
          </p:nvSpPr>
          <p:spPr bwMode="auto">
            <a:xfrm rot="599010">
              <a:off x="8275562" y="282415"/>
              <a:ext cx="685800" cy="743970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rgbClr val="FFCC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charset="0"/>
              </a:endParaRPr>
            </a:p>
          </p:txBody>
        </p:sp>
        <p:pic>
          <p:nvPicPr>
            <p:cNvPr id="7" name="Picture 2" descr="C:\Users\Roberta\Documents\QM2012\2012-Jul-04-4_Color_Logo_small_CB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99010">
              <a:off x="8381630" y="330236"/>
              <a:ext cx="462303" cy="62456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  <a:extLst/>
          </p:spPr>
        </p:pic>
      </p:grpSp>
      <p:sp>
        <p:nvSpPr>
          <p:cNvPr id="10" name="Right Arrow 9"/>
          <p:cNvSpPr/>
          <p:nvPr/>
        </p:nvSpPr>
        <p:spPr bwMode="auto">
          <a:xfrm>
            <a:off x="216037" y="975600"/>
            <a:ext cx="382913" cy="396000"/>
          </a:xfrm>
          <a:prstGeom prst="rightArrow">
            <a:avLst/>
          </a:prstGeom>
          <a:solidFill>
            <a:srgbClr val="FF99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5800" y="990600"/>
            <a:ext cx="6651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</a:t>
            </a:r>
            <a:r>
              <a:rPr lang="en-US" i="1" dirty="0" smtClean="0"/>
              <a:t>R</a:t>
            </a:r>
            <a:r>
              <a:rPr lang="en-US" baseline="-25000" dirty="0" smtClean="0"/>
              <a:t>FB</a:t>
            </a:r>
            <a:r>
              <a:rPr lang="en-US" dirty="0" smtClean="0"/>
              <a:t> rapidity dependence has also been investigated</a:t>
            </a:r>
            <a:endParaRPr lang="it-IT" dirty="0"/>
          </a:p>
        </p:txBody>
      </p:sp>
      <p:pic>
        <p:nvPicPr>
          <p:cNvPr id="15" name="Picture 3" descr="C:\Users\Roberta\Application Data\SSH\temp\RFB_Y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5611" y="1346970"/>
            <a:ext cx="6652989" cy="4291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233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B9B30-E5F8-46F9-9F7A-E148ABA8B836}" type="slidenum">
              <a:rPr lang="it-IT" smtClean="0"/>
              <a:pPr>
                <a:defRPr/>
              </a:pPr>
              <a:t>23</a:t>
            </a:fld>
            <a:endParaRPr lang="it-IT" dirty="0"/>
          </a:p>
        </p:txBody>
      </p:sp>
      <p:sp>
        <p:nvSpPr>
          <p:cNvPr id="3" name="Flowchart: Process 2"/>
          <p:cNvSpPr/>
          <p:nvPr/>
        </p:nvSpPr>
        <p:spPr bwMode="auto">
          <a:xfrm>
            <a:off x="228600" y="0"/>
            <a:ext cx="8686800" cy="925200"/>
          </a:xfrm>
          <a:prstGeom prst="flowChartProcess">
            <a:avLst/>
          </a:prstGeom>
          <a:solidFill>
            <a:srgbClr val="0000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endParaRPr lang="it-IT" dirty="0"/>
          </a:p>
        </p:txBody>
      </p:sp>
      <p:sp>
        <p:nvSpPr>
          <p:cNvPr id="4" name="TextBox 3"/>
          <p:cNvSpPr txBox="1"/>
          <p:nvPr/>
        </p:nvSpPr>
        <p:spPr>
          <a:xfrm>
            <a:off x="2696457" y="170212"/>
            <a:ext cx="39565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i="1" dirty="0" smtClean="0">
                <a:solidFill>
                  <a:schemeClr val="bg1"/>
                </a:solidFill>
              </a:rPr>
              <a:t>R</a:t>
            </a:r>
            <a:r>
              <a:rPr lang="en-US" sz="3200" baseline="-25000" dirty="0" smtClean="0">
                <a:solidFill>
                  <a:schemeClr val="bg1"/>
                </a:solidFill>
              </a:rPr>
              <a:t>FB </a:t>
            </a:r>
            <a:r>
              <a:rPr lang="en-US" sz="3200" dirty="0" smtClean="0">
                <a:solidFill>
                  <a:schemeClr val="bg1"/>
                </a:solidFill>
              </a:rPr>
              <a:t>versus rapidity</a:t>
            </a:r>
            <a:endParaRPr lang="it-IT" sz="2400" dirty="0">
              <a:solidFill>
                <a:srgbClr val="0099FF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8275562" y="282415"/>
            <a:ext cx="685800" cy="743970"/>
            <a:chOff x="8275562" y="282415"/>
            <a:chExt cx="685800" cy="743970"/>
          </a:xfrm>
        </p:grpSpPr>
        <p:sp>
          <p:nvSpPr>
            <p:cNvPr id="6" name="Rectangle 5"/>
            <p:cNvSpPr/>
            <p:nvPr/>
          </p:nvSpPr>
          <p:spPr bwMode="auto">
            <a:xfrm rot="599010">
              <a:off x="8275562" y="282415"/>
              <a:ext cx="685800" cy="743970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rgbClr val="FFCC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charset="0"/>
              </a:endParaRPr>
            </a:p>
          </p:txBody>
        </p:sp>
        <p:pic>
          <p:nvPicPr>
            <p:cNvPr id="7" name="Picture 2" descr="C:\Users\Roberta\Documents\QM2012\2012-Jul-04-4_Color_Logo_small_CB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99010">
              <a:off x="8381630" y="330236"/>
              <a:ext cx="462303" cy="62456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  <a:extLst/>
          </p:spPr>
        </p:pic>
      </p:grpSp>
      <p:sp>
        <p:nvSpPr>
          <p:cNvPr id="10" name="Right Arrow 9"/>
          <p:cNvSpPr/>
          <p:nvPr/>
        </p:nvSpPr>
        <p:spPr bwMode="auto">
          <a:xfrm>
            <a:off x="216037" y="975600"/>
            <a:ext cx="382913" cy="396000"/>
          </a:xfrm>
          <a:prstGeom prst="rightArrow">
            <a:avLst/>
          </a:prstGeom>
          <a:solidFill>
            <a:srgbClr val="FF99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5800" y="990600"/>
            <a:ext cx="6651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</a:t>
            </a:r>
            <a:r>
              <a:rPr lang="en-US" i="1" dirty="0" smtClean="0"/>
              <a:t>R</a:t>
            </a:r>
            <a:r>
              <a:rPr lang="en-US" baseline="-25000" dirty="0" smtClean="0"/>
              <a:t>FB</a:t>
            </a:r>
            <a:r>
              <a:rPr lang="en-US" dirty="0" smtClean="0"/>
              <a:t> rapidity dependence has also been investigated</a:t>
            </a:r>
            <a:endParaRPr lang="it-IT" dirty="0"/>
          </a:p>
        </p:txBody>
      </p:sp>
      <p:sp>
        <p:nvSpPr>
          <p:cNvPr id="16" name="AutoShape 14"/>
          <p:cNvSpPr>
            <a:spLocks noChangeArrowheads="1"/>
          </p:cNvSpPr>
          <p:nvPr/>
        </p:nvSpPr>
        <p:spPr bwMode="auto">
          <a:xfrm>
            <a:off x="152400" y="5586601"/>
            <a:ext cx="302265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7200" y="6172200"/>
            <a:ext cx="79326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Calculations including both shadowing and energy loss seems consistent with the data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9" name="AutoShape 14"/>
          <p:cNvSpPr>
            <a:spLocks noChangeArrowheads="1"/>
          </p:cNvSpPr>
          <p:nvPr/>
        </p:nvSpPr>
        <p:spPr bwMode="auto">
          <a:xfrm>
            <a:off x="152400" y="6210949"/>
            <a:ext cx="302265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pic>
        <p:nvPicPr>
          <p:cNvPr id="22" name="Picture 2" descr="C:\Users\Roberta\Application Data\SSH\temp\RFB_Y_theoryNew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468" y="1361718"/>
            <a:ext cx="6652989" cy="4291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457200" y="5545392"/>
            <a:ext cx="8545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comparison with theoretical models confirms previous observations done on the </a:t>
            </a:r>
            <a:r>
              <a:rPr lang="en-US" i="1" dirty="0" smtClean="0"/>
              <a:t>y</a:t>
            </a:r>
            <a:r>
              <a:rPr lang="en-US" dirty="0" smtClean="0"/>
              <a:t>-integrated results</a:t>
            </a:r>
          </a:p>
        </p:txBody>
      </p:sp>
    </p:spTree>
    <p:extLst>
      <p:ext uri="{BB962C8B-B14F-4D97-AF65-F5344CB8AC3E}">
        <p14:creationId xmlns:p14="http://schemas.microsoft.com/office/powerpoint/2010/main" val="45374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50249" y="1436132"/>
            <a:ext cx="6181643" cy="4375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B9B30-E5F8-46F9-9F7A-E148ABA8B836}" type="slidenum">
              <a:rPr lang="it-IT" smtClean="0"/>
              <a:pPr>
                <a:defRPr/>
              </a:pPr>
              <a:t>24</a:t>
            </a:fld>
            <a:endParaRPr lang="it-IT" dirty="0"/>
          </a:p>
        </p:txBody>
      </p:sp>
      <p:sp>
        <p:nvSpPr>
          <p:cNvPr id="3" name="Flowchart: Process 2"/>
          <p:cNvSpPr/>
          <p:nvPr/>
        </p:nvSpPr>
        <p:spPr bwMode="auto">
          <a:xfrm>
            <a:off x="228600" y="0"/>
            <a:ext cx="8686800" cy="925200"/>
          </a:xfrm>
          <a:prstGeom prst="flowChartProcess">
            <a:avLst/>
          </a:prstGeom>
          <a:solidFill>
            <a:srgbClr val="0000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endParaRPr lang="it-IT" dirty="0"/>
          </a:p>
        </p:txBody>
      </p:sp>
      <p:sp>
        <p:nvSpPr>
          <p:cNvPr id="4" name="TextBox 3"/>
          <p:cNvSpPr txBox="1"/>
          <p:nvPr/>
        </p:nvSpPr>
        <p:spPr>
          <a:xfrm>
            <a:off x="3219228" y="170212"/>
            <a:ext cx="29109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i="1" dirty="0" smtClean="0">
                <a:solidFill>
                  <a:schemeClr val="bg1"/>
                </a:solidFill>
              </a:rPr>
              <a:t>R</a:t>
            </a:r>
            <a:r>
              <a:rPr lang="en-US" sz="3200" baseline="-25000" dirty="0" smtClean="0">
                <a:solidFill>
                  <a:schemeClr val="bg1"/>
                </a:solidFill>
              </a:rPr>
              <a:t>FB </a:t>
            </a:r>
            <a:r>
              <a:rPr lang="en-US" sz="3200" dirty="0" smtClean="0">
                <a:solidFill>
                  <a:schemeClr val="bg1"/>
                </a:solidFill>
              </a:rPr>
              <a:t>versus </a:t>
            </a:r>
            <a:r>
              <a:rPr lang="en-US" sz="3200" i="1" dirty="0" err="1" smtClean="0">
                <a:solidFill>
                  <a:schemeClr val="bg1"/>
                </a:solidFill>
              </a:rPr>
              <a:t>p</a:t>
            </a:r>
            <a:r>
              <a:rPr lang="en-US" sz="3200" baseline="-25000" dirty="0" err="1" smtClean="0">
                <a:solidFill>
                  <a:schemeClr val="bg1"/>
                </a:solidFill>
              </a:rPr>
              <a:t>T</a:t>
            </a:r>
            <a:endParaRPr lang="it-IT" sz="2400" baseline="-25000" dirty="0">
              <a:solidFill>
                <a:srgbClr val="0099FF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275562" y="282415"/>
            <a:ext cx="685800" cy="743970"/>
            <a:chOff x="8275562" y="282415"/>
            <a:chExt cx="685800" cy="743970"/>
          </a:xfrm>
        </p:grpSpPr>
        <p:sp>
          <p:nvSpPr>
            <p:cNvPr id="8" name="Rectangle 7"/>
            <p:cNvSpPr/>
            <p:nvPr/>
          </p:nvSpPr>
          <p:spPr bwMode="auto">
            <a:xfrm rot="599010">
              <a:off x="8275562" y="282415"/>
              <a:ext cx="685800" cy="743970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rgbClr val="FFCC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charset="0"/>
              </a:endParaRPr>
            </a:p>
          </p:txBody>
        </p:sp>
        <p:pic>
          <p:nvPicPr>
            <p:cNvPr id="9" name="Picture 2" descr="C:\Users\Roberta\Documents\QM2012\2012-Jul-04-4_Color_Logo_small_CB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99010">
              <a:off x="8381630" y="330236"/>
              <a:ext cx="462303" cy="62456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  <a:extLst/>
          </p:spPr>
        </p:pic>
      </p:grpSp>
      <p:sp>
        <p:nvSpPr>
          <p:cNvPr id="10" name="Right Arrow 9"/>
          <p:cNvSpPr/>
          <p:nvPr/>
        </p:nvSpPr>
        <p:spPr bwMode="auto">
          <a:xfrm>
            <a:off x="152400" y="1051800"/>
            <a:ext cx="382913" cy="396000"/>
          </a:xfrm>
          <a:prstGeom prst="rightArrow">
            <a:avLst/>
          </a:prstGeom>
          <a:solidFill>
            <a:srgbClr val="FF99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5963" y="1066800"/>
            <a:ext cx="7453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</a:t>
            </a:r>
            <a:r>
              <a:rPr lang="en-US" i="1" dirty="0" smtClean="0"/>
              <a:t>R</a:t>
            </a:r>
            <a:r>
              <a:rPr lang="en-US" baseline="-25000" dirty="0" smtClean="0"/>
              <a:t>FB</a:t>
            </a:r>
            <a:r>
              <a:rPr lang="en-US" dirty="0" smtClean="0"/>
              <a:t> </a:t>
            </a:r>
            <a:r>
              <a:rPr lang="en-US" i="1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dependence is studied in the range 0&lt;</a:t>
            </a:r>
            <a:r>
              <a:rPr lang="en-US" i="1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&lt;15 </a:t>
            </a:r>
            <a:r>
              <a:rPr lang="en-US" dirty="0" err="1" smtClean="0"/>
              <a:t>GeV</a:t>
            </a:r>
            <a:r>
              <a:rPr lang="en-US" dirty="0" smtClean="0"/>
              <a:t>/c</a:t>
            </a:r>
            <a:endParaRPr lang="it-IT" dirty="0"/>
          </a:p>
        </p:txBody>
      </p:sp>
      <p:sp>
        <p:nvSpPr>
          <p:cNvPr id="5" name="TextBox 4"/>
          <p:cNvSpPr txBox="1"/>
          <p:nvPr/>
        </p:nvSpPr>
        <p:spPr>
          <a:xfrm>
            <a:off x="6477000" y="1676400"/>
            <a:ext cx="27171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The </a:t>
            </a:r>
            <a:r>
              <a:rPr lang="en-US" i="1" dirty="0" smtClean="0">
                <a:solidFill>
                  <a:srgbClr val="0070C0"/>
                </a:solidFill>
              </a:rPr>
              <a:t>R</a:t>
            </a:r>
            <a:r>
              <a:rPr lang="en-US" baseline="-25000" dirty="0" smtClean="0">
                <a:solidFill>
                  <a:srgbClr val="0070C0"/>
                </a:solidFill>
              </a:rPr>
              <a:t>FB</a:t>
            </a:r>
            <a:r>
              <a:rPr lang="en-US" dirty="0" smtClean="0">
                <a:solidFill>
                  <a:srgbClr val="0070C0"/>
                </a:solidFill>
              </a:rPr>
              <a:t> ratio shows a </a:t>
            </a:r>
            <a:r>
              <a:rPr lang="en-US" i="1" dirty="0" err="1" smtClean="0">
                <a:solidFill>
                  <a:srgbClr val="0070C0"/>
                </a:solidFill>
              </a:rPr>
              <a:t>p</a:t>
            </a:r>
            <a:r>
              <a:rPr lang="en-US" baseline="-25000" dirty="0" err="1" smtClean="0">
                <a:solidFill>
                  <a:srgbClr val="0070C0"/>
                </a:solidFill>
              </a:rPr>
              <a:t>T</a:t>
            </a:r>
            <a:r>
              <a:rPr lang="en-US" baseline="-25000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dependence with a stronger suppression at low </a:t>
            </a:r>
            <a:r>
              <a:rPr lang="en-US" i="1" dirty="0" err="1" smtClean="0">
                <a:solidFill>
                  <a:srgbClr val="0070C0"/>
                </a:solidFill>
              </a:rPr>
              <a:t>p</a:t>
            </a:r>
            <a:r>
              <a:rPr lang="en-US" baseline="-25000" dirty="0" err="1" smtClean="0">
                <a:solidFill>
                  <a:srgbClr val="0070C0"/>
                </a:solidFill>
              </a:rPr>
              <a:t>T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12" name="AutoShape 14"/>
          <p:cNvSpPr>
            <a:spLocks noChangeArrowheads="1"/>
          </p:cNvSpPr>
          <p:nvPr/>
        </p:nvSpPr>
        <p:spPr bwMode="auto">
          <a:xfrm>
            <a:off x="6096000" y="1728309"/>
            <a:ext cx="302265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869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22" name="Picture 10" descr="C:\Users\Roberta\Desktop\2013-May-07-RFBvsPt-WithModel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28" y="1539240"/>
            <a:ext cx="5905500" cy="427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B9B30-E5F8-46F9-9F7A-E148ABA8B836}" type="slidenum">
              <a:rPr lang="it-IT" smtClean="0"/>
              <a:pPr>
                <a:defRPr/>
              </a:pPr>
              <a:t>25</a:t>
            </a:fld>
            <a:endParaRPr lang="it-IT" dirty="0"/>
          </a:p>
        </p:txBody>
      </p:sp>
      <p:sp>
        <p:nvSpPr>
          <p:cNvPr id="3" name="Flowchart: Process 2"/>
          <p:cNvSpPr/>
          <p:nvPr/>
        </p:nvSpPr>
        <p:spPr bwMode="auto">
          <a:xfrm>
            <a:off x="228600" y="0"/>
            <a:ext cx="8686800" cy="925200"/>
          </a:xfrm>
          <a:prstGeom prst="flowChartProcess">
            <a:avLst/>
          </a:prstGeom>
          <a:solidFill>
            <a:srgbClr val="0000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endParaRPr lang="it-IT" dirty="0"/>
          </a:p>
        </p:txBody>
      </p:sp>
      <p:sp>
        <p:nvSpPr>
          <p:cNvPr id="4" name="TextBox 3"/>
          <p:cNvSpPr txBox="1"/>
          <p:nvPr/>
        </p:nvSpPr>
        <p:spPr>
          <a:xfrm>
            <a:off x="3219228" y="170212"/>
            <a:ext cx="29109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i="1" dirty="0" smtClean="0">
                <a:solidFill>
                  <a:schemeClr val="bg1"/>
                </a:solidFill>
              </a:rPr>
              <a:t>R</a:t>
            </a:r>
            <a:r>
              <a:rPr lang="en-US" sz="3200" baseline="-25000" dirty="0" smtClean="0">
                <a:solidFill>
                  <a:schemeClr val="bg1"/>
                </a:solidFill>
              </a:rPr>
              <a:t>FB </a:t>
            </a:r>
            <a:r>
              <a:rPr lang="en-US" sz="3200" dirty="0" smtClean="0">
                <a:solidFill>
                  <a:schemeClr val="bg1"/>
                </a:solidFill>
              </a:rPr>
              <a:t>versus </a:t>
            </a:r>
            <a:r>
              <a:rPr lang="en-US" sz="3200" i="1" dirty="0" err="1" smtClean="0">
                <a:solidFill>
                  <a:schemeClr val="bg1"/>
                </a:solidFill>
              </a:rPr>
              <a:t>p</a:t>
            </a:r>
            <a:r>
              <a:rPr lang="en-US" sz="3200" baseline="-25000" dirty="0" err="1" smtClean="0">
                <a:solidFill>
                  <a:schemeClr val="bg1"/>
                </a:solidFill>
              </a:rPr>
              <a:t>T</a:t>
            </a:r>
            <a:endParaRPr lang="it-IT" sz="2400" baseline="-25000" dirty="0">
              <a:solidFill>
                <a:srgbClr val="0099FF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275562" y="282415"/>
            <a:ext cx="685800" cy="743970"/>
            <a:chOff x="8275562" y="282415"/>
            <a:chExt cx="685800" cy="743970"/>
          </a:xfrm>
        </p:grpSpPr>
        <p:sp>
          <p:nvSpPr>
            <p:cNvPr id="8" name="Rectangle 7"/>
            <p:cNvSpPr/>
            <p:nvPr/>
          </p:nvSpPr>
          <p:spPr bwMode="auto">
            <a:xfrm rot="599010">
              <a:off x="8275562" y="282415"/>
              <a:ext cx="685800" cy="743970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rgbClr val="FFCC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charset="0"/>
              </a:endParaRPr>
            </a:p>
          </p:txBody>
        </p:sp>
        <p:pic>
          <p:nvPicPr>
            <p:cNvPr id="9" name="Picture 2" descr="C:\Users\Roberta\Documents\QM2012\2012-Jul-04-4_Color_Logo_small_CB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99010">
              <a:off x="8381630" y="330236"/>
              <a:ext cx="462303" cy="62456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  <a:extLst/>
          </p:spPr>
        </p:pic>
      </p:grpSp>
      <p:sp>
        <p:nvSpPr>
          <p:cNvPr id="10" name="Right Arrow 9"/>
          <p:cNvSpPr/>
          <p:nvPr/>
        </p:nvSpPr>
        <p:spPr bwMode="auto">
          <a:xfrm>
            <a:off x="152400" y="1051800"/>
            <a:ext cx="382913" cy="396000"/>
          </a:xfrm>
          <a:prstGeom prst="rightArrow">
            <a:avLst/>
          </a:prstGeom>
          <a:solidFill>
            <a:srgbClr val="FF99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5963" y="1066800"/>
            <a:ext cx="7453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</a:t>
            </a:r>
            <a:r>
              <a:rPr lang="en-US" i="1" dirty="0" smtClean="0"/>
              <a:t>R</a:t>
            </a:r>
            <a:r>
              <a:rPr lang="en-US" baseline="-25000" dirty="0" smtClean="0"/>
              <a:t>FB</a:t>
            </a:r>
            <a:r>
              <a:rPr lang="en-US" dirty="0" smtClean="0"/>
              <a:t> </a:t>
            </a:r>
            <a:r>
              <a:rPr lang="en-US" i="1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dependence is studied in the range 0&lt;</a:t>
            </a:r>
            <a:r>
              <a:rPr lang="en-US" i="1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&lt;15 </a:t>
            </a:r>
            <a:r>
              <a:rPr lang="en-US" dirty="0" err="1" smtClean="0"/>
              <a:t>GeV</a:t>
            </a:r>
            <a:r>
              <a:rPr lang="en-US" dirty="0" smtClean="0"/>
              <a:t>/c</a:t>
            </a:r>
            <a:endParaRPr lang="it-IT" dirty="0"/>
          </a:p>
        </p:txBody>
      </p:sp>
      <p:sp>
        <p:nvSpPr>
          <p:cNvPr id="16" name="TextBox 15"/>
          <p:cNvSpPr txBox="1"/>
          <p:nvPr/>
        </p:nvSpPr>
        <p:spPr>
          <a:xfrm>
            <a:off x="6477000" y="3505200"/>
            <a:ext cx="2667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theoretical predictions including energy loss show strong nuclear effects at low </a:t>
            </a:r>
            <a:r>
              <a:rPr lang="en-US" i="1" dirty="0" err="1" smtClean="0">
                <a:solidFill>
                  <a:srgbClr val="0070C0"/>
                </a:solidFill>
              </a:rPr>
              <a:t>p</a:t>
            </a:r>
            <a:r>
              <a:rPr lang="en-US" baseline="-25000" dirty="0" err="1" smtClean="0">
                <a:solidFill>
                  <a:srgbClr val="0070C0"/>
                </a:solidFill>
              </a:rPr>
              <a:t>T</a:t>
            </a:r>
            <a:r>
              <a:rPr lang="en-US" baseline="-25000" dirty="0" smtClean="0">
                <a:solidFill>
                  <a:srgbClr val="0070C0"/>
                </a:solidFill>
              </a:rPr>
              <a:t>, </a:t>
            </a:r>
            <a:r>
              <a:rPr lang="en-US" dirty="0" smtClean="0">
                <a:solidFill>
                  <a:srgbClr val="0070C0"/>
                </a:solidFill>
              </a:rPr>
              <a:t>in fair agreement with the data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77000" y="1676400"/>
            <a:ext cx="27171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The </a:t>
            </a:r>
            <a:r>
              <a:rPr lang="en-US" i="1" dirty="0" smtClean="0">
                <a:solidFill>
                  <a:srgbClr val="0070C0"/>
                </a:solidFill>
              </a:rPr>
              <a:t>R</a:t>
            </a:r>
            <a:r>
              <a:rPr lang="en-US" baseline="-25000" dirty="0" smtClean="0">
                <a:solidFill>
                  <a:srgbClr val="0070C0"/>
                </a:solidFill>
              </a:rPr>
              <a:t>FB</a:t>
            </a:r>
            <a:r>
              <a:rPr lang="en-US" dirty="0" smtClean="0">
                <a:solidFill>
                  <a:srgbClr val="0070C0"/>
                </a:solidFill>
              </a:rPr>
              <a:t> ratio shows a </a:t>
            </a:r>
            <a:r>
              <a:rPr lang="en-US" i="1" dirty="0" err="1" smtClean="0">
                <a:solidFill>
                  <a:srgbClr val="0070C0"/>
                </a:solidFill>
              </a:rPr>
              <a:t>p</a:t>
            </a:r>
            <a:r>
              <a:rPr lang="en-US" baseline="-25000" dirty="0" err="1" smtClean="0">
                <a:solidFill>
                  <a:srgbClr val="0070C0"/>
                </a:solidFill>
              </a:rPr>
              <a:t>T</a:t>
            </a:r>
            <a:r>
              <a:rPr lang="en-US" baseline="-25000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dependence with a stronger suppression at low </a:t>
            </a:r>
            <a:r>
              <a:rPr lang="en-US" i="1" dirty="0" err="1" smtClean="0">
                <a:solidFill>
                  <a:srgbClr val="0070C0"/>
                </a:solidFill>
              </a:rPr>
              <a:t>p</a:t>
            </a:r>
            <a:r>
              <a:rPr lang="en-US" baseline="-25000" dirty="0" err="1" smtClean="0">
                <a:solidFill>
                  <a:srgbClr val="0070C0"/>
                </a:solidFill>
              </a:rPr>
              <a:t>T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20" name="AutoShape 14"/>
          <p:cNvSpPr>
            <a:spLocks noChangeArrowheads="1"/>
          </p:cNvSpPr>
          <p:nvPr/>
        </p:nvSpPr>
        <p:spPr bwMode="auto">
          <a:xfrm>
            <a:off x="152400" y="6112435"/>
            <a:ext cx="302265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6059269"/>
            <a:ext cx="845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</a:t>
            </a:r>
            <a:r>
              <a:rPr lang="en-US" dirty="0" smtClean="0"/>
              <a:t>he observed </a:t>
            </a:r>
            <a:r>
              <a:rPr lang="en-US" i="1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dependence is smoother than the one expected in coherent energy loss models</a:t>
            </a:r>
            <a:endParaRPr lang="it-IT" dirty="0"/>
          </a:p>
        </p:txBody>
      </p:sp>
      <p:sp>
        <p:nvSpPr>
          <p:cNvPr id="12" name="AutoShape 14"/>
          <p:cNvSpPr>
            <a:spLocks noChangeArrowheads="1"/>
          </p:cNvSpPr>
          <p:nvPr/>
        </p:nvSpPr>
        <p:spPr bwMode="auto">
          <a:xfrm>
            <a:off x="6096001" y="1728309"/>
            <a:ext cx="302265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sp>
        <p:nvSpPr>
          <p:cNvPr id="14" name="AutoShape 14"/>
          <p:cNvSpPr>
            <a:spLocks noChangeArrowheads="1"/>
          </p:cNvSpPr>
          <p:nvPr/>
        </p:nvSpPr>
        <p:spPr bwMode="auto">
          <a:xfrm>
            <a:off x="6096000" y="3537418"/>
            <a:ext cx="302265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sp>
        <p:nvSpPr>
          <p:cNvPr id="15" name="AutoShape 6" descr="https://aliceinfo.cern.ch/Figure/sites/aliceinfo.cern.ch.Figure/files/Figures/cynthia/2013-May-07-RFBvsPt-WithModels.gif?136795244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7" name="AutoShape 8" descr="https://aliceinfo.cern.ch/Figure/sites/aliceinfo.cern.ch.Figure/files/Figures/cynthia/2013-May-07-RFBvsPt-WithModels.gif?1367952447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94287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B9B30-E5F8-46F9-9F7A-E148ABA8B836}" type="slidenum">
              <a:rPr lang="it-IT" smtClean="0"/>
              <a:pPr>
                <a:defRPr/>
              </a:pPr>
              <a:t>26</a:t>
            </a:fld>
            <a:endParaRPr lang="it-IT" dirty="0"/>
          </a:p>
        </p:txBody>
      </p:sp>
      <p:sp>
        <p:nvSpPr>
          <p:cNvPr id="3" name="Flowchart: Process 2"/>
          <p:cNvSpPr/>
          <p:nvPr/>
        </p:nvSpPr>
        <p:spPr bwMode="auto">
          <a:xfrm>
            <a:off x="228600" y="0"/>
            <a:ext cx="8686800" cy="925200"/>
          </a:xfrm>
          <a:prstGeom prst="flowChartProcess">
            <a:avLst/>
          </a:prstGeom>
          <a:solidFill>
            <a:srgbClr val="0000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endParaRPr lang="it-IT" dirty="0"/>
          </a:p>
        </p:txBody>
      </p:sp>
      <p:sp>
        <p:nvSpPr>
          <p:cNvPr id="4" name="TextBox 3"/>
          <p:cNvSpPr txBox="1"/>
          <p:nvPr/>
        </p:nvSpPr>
        <p:spPr>
          <a:xfrm>
            <a:off x="3145300" y="170212"/>
            <a:ext cx="30588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Conclusions…</a:t>
            </a:r>
            <a:endParaRPr lang="it-IT" sz="2400" baseline="-25000" dirty="0">
              <a:solidFill>
                <a:srgbClr val="0099FF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8275562" y="282415"/>
            <a:ext cx="685800" cy="743970"/>
            <a:chOff x="8275562" y="282415"/>
            <a:chExt cx="685800" cy="743970"/>
          </a:xfrm>
        </p:grpSpPr>
        <p:sp>
          <p:nvSpPr>
            <p:cNvPr id="6" name="Rectangle 5"/>
            <p:cNvSpPr/>
            <p:nvPr/>
          </p:nvSpPr>
          <p:spPr bwMode="auto">
            <a:xfrm rot="599010">
              <a:off x="8275562" y="282415"/>
              <a:ext cx="685800" cy="743970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rgbClr val="FFCC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charset="0"/>
              </a:endParaRPr>
            </a:p>
          </p:txBody>
        </p:sp>
        <p:pic>
          <p:nvPicPr>
            <p:cNvPr id="7" name="Picture 2" descr="C:\Users\Roberta\Documents\QM2012\2012-Jul-04-4_Color_Logo_small_CB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99010">
              <a:off x="8381630" y="330236"/>
              <a:ext cx="462303" cy="62456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  <a:extLst/>
          </p:spPr>
        </p:pic>
      </p:grpSp>
      <p:sp>
        <p:nvSpPr>
          <p:cNvPr id="13" name="AutoShape 14"/>
          <p:cNvSpPr>
            <a:spLocks noChangeArrowheads="1"/>
          </p:cNvSpPr>
          <p:nvPr/>
        </p:nvSpPr>
        <p:spPr bwMode="auto">
          <a:xfrm>
            <a:off x="789684" y="2371921"/>
            <a:ext cx="302265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sp>
        <p:nvSpPr>
          <p:cNvPr id="14" name="Right Arrow 13"/>
          <p:cNvSpPr/>
          <p:nvPr/>
        </p:nvSpPr>
        <p:spPr bwMode="auto">
          <a:xfrm>
            <a:off x="154313" y="1371600"/>
            <a:ext cx="382913" cy="396000"/>
          </a:xfrm>
          <a:prstGeom prst="rightArrow">
            <a:avLst/>
          </a:prstGeom>
          <a:solidFill>
            <a:srgbClr val="FF99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9851" y="1371600"/>
            <a:ext cx="7551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First ALICE results </a:t>
            </a:r>
            <a:r>
              <a:rPr lang="en-US" dirty="0">
                <a:solidFill>
                  <a:srgbClr val="0070C0"/>
                </a:solidFill>
              </a:rPr>
              <a:t>on J/</a:t>
            </a:r>
            <a:r>
              <a:rPr lang="en-US" dirty="0">
                <a:solidFill>
                  <a:srgbClr val="0070C0"/>
                </a:solidFill>
                <a:sym typeface="Symbol"/>
              </a:rPr>
              <a:t> production </a:t>
            </a:r>
            <a:r>
              <a:rPr lang="en-US" dirty="0" smtClean="0">
                <a:solidFill>
                  <a:srgbClr val="0070C0"/>
                </a:solidFill>
              </a:rPr>
              <a:t>from p-</a:t>
            </a:r>
            <a:r>
              <a:rPr lang="en-US" dirty="0" err="1" smtClean="0">
                <a:solidFill>
                  <a:srgbClr val="0070C0"/>
                </a:solidFill>
              </a:rPr>
              <a:t>Pb</a:t>
            </a:r>
            <a:r>
              <a:rPr lang="en-US" dirty="0" smtClean="0">
                <a:solidFill>
                  <a:srgbClr val="0070C0"/>
                </a:solidFill>
              </a:rPr>
              <a:t> collisions at </a:t>
            </a:r>
            <a:r>
              <a:rPr lang="en-US" dirty="0" smtClean="0">
                <a:solidFill>
                  <a:srgbClr val="0070C0"/>
                </a:solidFill>
                <a:sym typeface="Symbol"/>
              </a:rPr>
              <a:t>s=5.02 </a:t>
            </a:r>
            <a:r>
              <a:rPr lang="en-US" dirty="0" err="1" smtClean="0">
                <a:solidFill>
                  <a:srgbClr val="0070C0"/>
                </a:solidFill>
                <a:sym typeface="Symbol"/>
              </a:rPr>
              <a:t>TeV</a:t>
            </a:r>
            <a:r>
              <a:rPr lang="en-US" dirty="0" smtClean="0">
                <a:solidFill>
                  <a:srgbClr val="0070C0"/>
                </a:solidFill>
                <a:sym typeface="Symbol"/>
              </a:rPr>
              <a:t> have been presented 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44914" y="2310469"/>
            <a:ext cx="75229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/>
              <a:t>R</a:t>
            </a:r>
            <a:r>
              <a:rPr lang="en-US" baseline="-25000" dirty="0" err="1"/>
              <a:t>pA</a:t>
            </a:r>
            <a:r>
              <a:rPr lang="en-US" dirty="0"/>
              <a:t> </a:t>
            </a:r>
            <a:r>
              <a:rPr lang="en-US" dirty="0" smtClean="0"/>
              <a:t>result shows an increasing suppression of the J/</a:t>
            </a:r>
            <a:r>
              <a:rPr lang="en-US" dirty="0" smtClean="0">
                <a:sym typeface="Symbol"/>
              </a:rPr>
              <a:t> yield </a:t>
            </a:r>
            <a:r>
              <a:rPr lang="en-US" dirty="0" smtClean="0"/>
              <a:t>towards forward </a:t>
            </a:r>
            <a:r>
              <a:rPr lang="en-US" i="1" dirty="0" smtClean="0"/>
              <a:t>y</a:t>
            </a:r>
            <a:endParaRPr lang="en-US" dirty="0" smtClean="0"/>
          </a:p>
        </p:txBody>
      </p:sp>
      <p:sp>
        <p:nvSpPr>
          <p:cNvPr id="17" name="AutoShape 14"/>
          <p:cNvSpPr>
            <a:spLocks noChangeArrowheads="1"/>
          </p:cNvSpPr>
          <p:nvPr/>
        </p:nvSpPr>
        <p:spPr bwMode="auto">
          <a:xfrm>
            <a:off x="824873" y="3256357"/>
            <a:ext cx="302265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44913" y="3176722"/>
            <a:ext cx="77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</a:t>
            </a:r>
            <a:r>
              <a:rPr lang="en-US" i="1" dirty="0" smtClean="0"/>
              <a:t>R</a:t>
            </a:r>
            <a:r>
              <a:rPr lang="en-US" baseline="-25000" dirty="0" smtClean="0"/>
              <a:t>FB</a:t>
            </a:r>
            <a:r>
              <a:rPr lang="en-US" dirty="0" smtClean="0"/>
              <a:t> ratio decreases at low </a:t>
            </a:r>
            <a:r>
              <a:rPr lang="en-US" i="1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in fair agreement with models including coherent energy loss contribution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221113" y="4023600"/>
            <a:ext cx="698271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pure </a:t>
            </a:r>
            <a:r>
              <a:rPr lang="en-US" dirty="0"/>
              <a:t>nuclear shadowing and/or energy loss seem to </a:t>
            </a:r>
            <a:r>
              <a:rPr lang="en-US" dirty="0" smtClean="0"/>
              <a:t>reasonably </a:t>
            </a:r>
            <a:r>
              <a:rPr lang="en-US" dirty="0"/>
              <a:t>describe the data, </a:t>
            </a:r>
            <a:r>
              <a:rPr lang="en-US" dirty="0" smtClean="0"/>
              <a:t>indicating that </a:t>
            </a:r>
            <a:r>
              <a:rPr lang="en-US" dirty="0"/>
              <a:t>final state </a:t>
            </a:r>
            <a:r>
              <a:rPr lang="en-US" dirty="0" smtClean="0"/>
              <a:t>absorption may indeed be negligible at LHC energies</a:t>
            </a:r>
            <a:endParaRPr lang="it-IT" dirty="0"/>
          </a:p>
        </p:txBody>
      </p:sp>
      <p:sp>
        <p:nvSpPr>
          <p:cNvPr id="22" name="AutoShape 14"/>
          <p:cNvSpPr>
            <a:spLocks noChangeArrowheads="1"/>
          </p:cNvSpPr>
          <p:nvPr/>
        </p:nvSpPr>
        <p:spPr bwMode="auto">
          <a:xfrm>
            <a:off x="840113" y="4043226"/>
            <a:ext cx="302265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225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B9B30-E5F8-46F9-9F7A-E148ABA8B836}" type="slidenum">
              <a:rPr lang="it-IT" smtClean="0"/>
              <a:pPr>
                <a:defRPr/>
              </a:pPr>
              <a:t>27</a:t>
            </a:fld>
            <a:endParaRPr lang="it-IT" dirty="0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54"/>
          <a:stretch/>
        </p:blipFill>
        <p:spPr bwMode="auto">
          <a:xfrm>
            <a:off x="152400" y="1524000"/>
            <a:ext cx="4267200" cy="4940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lowchart: Process 3"/>
          <p:cNvSpPr/>
          <p:nvPr/>
        </p:nvSpPr>
        <p:spPr bwMode="auto">
          <a:xfrm>
            <a:off x="228600" y="0"/>
            <a:ext cx="8686800" cy="925200"/>
          </a:xfrm>
          <a:prstGeom prst="flowChartProcess">
            <a:avLst/>
          </a:prstGeom>
          <a:solidFill>
            <a:srgbClr val="0000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endParaRPr lang="it-IT" dirty="0"/>
          </a:p>
        </p:txBody>
      </p:sp>
      <p:grpSp>
        <p:nvGrpSpPr>
          <p:cNvPr id="5" name="Group 4"/>
          <p:cNvGrpSpPr/>
          <p:nvPr/>
        </p:nvGrpSpPr>
        <p:grpSpPr>
          <a:xfrm>
            <a:off x="8275562" y="282415"/>
            <a:ext cx="685800" cy="743970"/>
            <a:chOff x="8275562" y="282415"/>
            <a:chExt cx="685800" cy="743970"/>
          </a:xfrm>
        </p:grpSpPr>
        <p:sp>
          <p:nvSpPr>
            <p:cNvPr id="6" name="Rectangle 5"/>
            <p:cNvSpPr/>
            <p:nvPr/>
          </p:nvSpPr>
          <p:spPr bwMode="auto">
            <a:xfrm rot="599010">
              <a:off x="8275562" y="282415"/>
              <a:ext cx="685800" cy="743970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rgbClr val="FFCC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charset="0"/>
              </a:endParaRPr>
            </a:p>
          </p:txBody>
        </p:sp>
        <p:pic>
          <p:nvPicPr>
            <p:cNvPr id="7" name="Picture 2" descr="C:\Users\Roberta\Documents\QM2012\2012-Jul-04-4_Color_Logo_small_CB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99010">
              <a:off x="8381630" y="330236"/>
              <a:ext cx="462303" cy="62456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  <a:extLst/>
          </p:spPr>
        </p:pic>
      </p:grpSp>
      <p:sp>
        <p:nvSpPr>
          <p:cNvPr id="8" name="TextBox 7"/>
          <p:cNvSpPr txBox="1"/>
          <p:nvPr/>
        </p:nvSpPr>
        <p:spPr>
          <a:xfrm>
            <a:off x="2968971" y="170212"/>
            <a:ext cx="34115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…and prospects</a:t>
            </a:r>
            <a:endParaRPr lang="it-IT" sz="2400" baseline="-25000" dirty="0">
              <a:solidFill>
                <a:srgbClr val="0099FF"/>
              </a:solidFill>
            </a:endParaRPr>
          </a:p>
        </p:txBody>
      </p:sp>
      <p:sp>
        <p:nvSpPr>
          <p:cNvPr id="9" name="Right Arrow 8"/>
          <p:cNvSpPr/>
          <p:nvPr/>
        </p:nvSpPr>
        <p:spPr bwMode="auto">
          <a:xfrm>
            <a:off x="152400" y="1069260"/>
            <a:ext cx="382913" cy="396000"/>
          </a:xfrm>
          <a:prstGeom prst="rightArrow">
            <a:avLst/>
          </a:prstGeom>
          <a:solidFill>
            <a:srgbClr val="FF99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5313" y="1093845"/>
            <a:ext cx="7591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Many more results still to be extracted from the 2013 p-A data!</a:t>
            </a:r>
            <a:endParaRPr lang="it-IT" dirty="0"/>
          </a:p>
        </p:txBody>
      </p:sp>
      <p:sp>
        <p:nvSpPr>
          <p:cNvPr id="10" name="TextBox 9"/>
          <p:cNvSpPr txBox="1"/>
          <p:nvPr/>
        </p:nvSpPr>
        <p:spPr>
          <a:xfrm>
            <a:off x="4451555" y="1963160"/>
            <a:ext cx="421984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SzPct val="160000"/>
              <a:buFont typeface="Arial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Centrality and </a:t>
            </a:r>
            <a:r>
              <a:rPr lang="en-US" i="1" dirty="0" err="1" smtClean="0">
                <a:solidFill>
                  <a:srgbClr val="0070C0"/>
                </a:solidFill>
              </a:rPr>
              <a:t>p</a:t>
            </a:r>
            <a:r>
              <a:rPr lang="en-US" baseline="-25000" dirty="0" err="1" smtClean="0">
                <a:solidFill>
                  <a:srgbClr val="0070C0"/>
                </a:solidFill>
              </a:rPr>
              <a:t>T</a:t>
            </a:r>
            <a:r>
              <a:rPr lang="en-US" dirty="0" smtClean="0">
                <a:solidFill>
                  <a:srgbClr val="0070C0"/>
                </a:solidFill>
              </a:rPr>
              <a:t> dependence of the J/</a:t>
            </a:r>
            <a:r>
              <a:rPr lang="en-US" dirty="0" smtClean="0">
                <a:solidFill>
                  <a:srgbClr val="0070C0"/>
                </a:solidFill>
                <a:sym typeface="Symbol"/>
              </a:rPr>
              <a:t> </a:t>
            </a:r>
            <a:r>
              <a:rPr lang="en-US" dirty="0" smtClean="0">
                <a:solidFill>
                  <a:srgbClr val="0070C0"/>
                </a:solidFill>
              </a:rPr>
              <a:t>nuclear modification factor and </a:t>
            </a:r>
            <a:r>
              <a:rPr lang="en-US" i="1" dirty="0" smtClean="0">
                <a:solidFill>
                  <a:srgbClr val="0070C0"/>
                </a:solidFill>
              </a:rPr>
              <a:t>R</a:t>
            </a:r>
            <a:r>
              <a:rPr lang="en-US" baseline="-25000" dirty="0" smtClean="0">
                <a:solidFill>
                  <a:srgbClr val="0070C0"/>
                </a:solidFill>
              </a:rPr>
              <a:t>FB</a:t>
            </a:r>
          </a:p>
          <a:p>
            <a:pPr marL="285750" indent="-285750">
              <a:buClr>
                <a:srgbClr val="FF0000"/>
              </a:buClr>
              <a:buSzPct val="160000"/>
              <a:buFont typeface="Arial" pitchFamily="34" charset="0"/>
              <a:buChar char="•"/>
            </a:pPr>
            <a:endParaRPr lang="en-US" dirty="0" smtClean="0">
              <a:solidFill>
                <a:srgbClr val="0070C0"/>
              </a:solidFill>
            </a:endParaRPr>
          </a:p>
          <a:p>
            <a:pPr marL="285750" indent="-285750">
              <a:buClr>
                <a:srgbClr val="FF0000"/>
              </a:buClr>
              <a:buSzPct val="160000"/>
              <a:buFont typeface="Arial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  <a:sym typeface="Symbol"/>
              </a:rPr>
              <a:t>(2S) production in p-</a:t>
            </a:r>
            <a:r>
              <a:rPr lang="en-US" dirty="0" err="1" smtClean="0">
                <a:solidFill>
                  <a:srgbClr val="0070C0"/>
                </a:solidFill>
                <a:sym typeface="Symbol"/>
              </a:rPr>
              <a:t>Pb</a:t>
            </a:r>
            <a:endParaRPr lang="en-US" dirty="0">
              <a:solidFill>
                <a:srgbClr val="0070C0"/>
              </a:solidFill>
            </a:endParaRPr>
          </a:p>
          <a:p>
            <a:pPr marL="285750" indent="-285750">
              <a:buClr>
                <a:srgbClr val="FF0000"/>
              </a:buClr>
              <a:buSzPct val="160000"/>
              <a:buFont typeface="Arial" pitchFamily="34" charset="0"/>
              <a:buChar char="•"/>
            </a:pPr>
            <a:endParaRPr lang="en-US" dirty="0">
              <a:solidFill>
                <a:srgbClr val="0070C0"/>
              </a:solidFill>
            </a:endParaRPr>
          </a:p>
          <a:p>
            <a:pPr marL="285750" indent="-285750">
              <a:buClr>
                <a:srgbClr val="FF0000"/>
              </a:buClr>
              <a:buSzPct val="160000"/>
              <a:buFont typeface="Arial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J/</a:t>
            </a:r>
            <a:r>
              <a:rPr lang="en-US" dirty="0" smtClean="0">
                <a:solidFill>
                  <a:srgbClr val="0070C0"/>
                </a:solidFill>
                <a:sym typeface="Symbol"/>
              </a:rPr>
              <a:t> studies at mid-rapidity in the </a:t>
            </a:r>
            <a:r>
              <a:rPr lang="en-US" dirty="0" err="1" smtClean="0">
                <a:solidFill>
                  <a:srgbClr val="0070C0"/>
                </a:solidFill>
                <a:sym typeface="Symbol"/>
              </a:rPr>
              <a:t>e</a:t>
            </a:r>
            <a:r>
              <a:rPr lang="en-US" baseline="30000" dirty="0" err="1" smtClean="0">
                <a:solidFill>
                  <a:srgbClr val="0070C0"/>
                </a:solidFill>
                <a:sym typeface="Symbol"/>
              </a:rPr>
              <a:t>+</a:t>
            </a:r>
            <a:r>
              <a:rPr lang="en-US" dirty="0" err="1" smtClean="0">
                <a:solidFill>
                  <a:srgbClr val="0070C0"/>
                </a:solidFill>
                <a:sym typeface="Symbol"/>
              </a:rPr>
              <a:t>e</a:t>
            </a:r>
            <a:r>
              <a:rPr lang="en-US" baseline="30000" dirty="0" smtClean="0">
                <a:solidFill>
                  <a:srgbClr val="0070C0"/>
                </a:solidFill>
                <a:sym typeface="Symbol"/>
              </a:rPr>
              <a:t>-</a:t>
            </a:r>
            <a:r>
              <a:rPr lang="en-US" dirty="0" smtClean="0">
                <a:solidFill>
                  <a:srgbClr val="0070C0"/>
                </a:solidFill>
                <a:sym typeface="Symbol"/>
              </a:rPr>
              <a:t> channel and lots more…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24413" y="5269468"/>
            <a:ext cx="28712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Wickenden Cafe NDP" pitchFamily="2" charset="0"/>
              </a:rPr>
              <a:t>…stay tuned!</a:t>
            </a:r>
            <a:endParaRPr lang="it-IT" sz="3200" b="1" dirty="0">
              <a:solidFill>
                <a:srgbClr val="FF0000"/>
              </a:solidFill>
              <a:latin typeface="Wickenden Cafe NDP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22127" y="1497229"/>
            <a:ext cx="128432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J/</a:t>
            </a:r>
            <a:r>
              <a:rPr lang="en-US" dirty="0" smtClean="0">
                <a:solidFill>
                  <a:srgbClr val="0070C0"/>
                </a:solidFill>
                <a:sym typeface="Symbol"/>
              </a:rPr>
              <a:t></a:t>
            </a:r>
            <a:r>
              <a:rPr lang="en-US" dirty="0" smtClean="0">
                <a:solidFill>
                  <a:srgbClr val="0070C0"/>
                </a:solidFill>
                <a:sym typeface="Wingdings" pitchFamily="2" charset="2"/>
              </a:rPr>
              <a:t></a:t>
            </a:r>
            <a:r>
              <a:rPr lang="en-US" dirty="0" err="1" smtClean="0">
                <a:solidFill>
                  <a:srgbClr val="0070C0"/>
                </a:solidFill>
                <a:sym typeface="Wingdings" pitchFamily="2" charset="2"/>
              </a:rPr>
              <a:t>e</a:t>
            </a:r>
            <a:r>
              <a:rPr lang="en-US" baseline="30000" dirty="0" err="1" smtClean="0">
                <a:solidFill>
                  <a:srgbClr val="0070C0"/>
                </a:solidFill>
                <a:sym typeface="Wingdings" pitchFamily="2" charset="2"/>
              </a:rPr>
              <a:t>+</a:t>
            </a:r>
            <a:r>
              <a:rPr lang="en-US" dirty="0" err="1" smtClean="0">
                <a:solidFill>
                  <a:srgbClr val="0070C0"/>
                </a:solidFill>
                <a:sym typeface="Wingdings" pitchFamily="2" charset="2"/>
              </a:rPr>
              <a:t>e</a:t>
            </a:r>
            <a:r>
              <a:rPr lang="en-US" baseline="30000" dirty="0" smtClean="0">
                <a:solidFill>
                  <a:srgbClr val="0070C0"/>
                </a:solidFill>
                <a:sym typeface="Wingdings" pitchFamily="2" charset="2"/>
              </a:rPr>
              <a:t>-</a:t>
            </a:r>
            <a:endParaRPr lang="it-IT" baseline="30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35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B9B30-E5F8-46F9-9F7A-E148ABA8B836}" type="slidenum">
              <a:rPr lang="it-IT" smtClean="0"/>
              <a:pPr>
                <a:defRPr/>
              </a:pPr>
              <a:t>3</a:t>
            </a:fld>
            <a:endParaRPr lang="it-IT" dirty="0"/>
          </a:p>
        </p:txBody>
      </p:sp>
      <p:sp>
        <p:nvSpPr>
          <p:cNvPr id="5" name="TextBox 4"/>
          <p:cNvSpPr txBox="1"/>
          <p:nvPr/>
        </p:nvSpPr>
        <p:spPr>
          <a:xfrm>
            <a:off x="183282" y="1727303"/>
            <a:ext cx="361285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CC00"/>
              </a:buClr>
              <a:buSzPct val="160000"/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70C0"/>
                </a:solidFill>
              </a:rPr>
              <a:t>Production models:</a:t>
            </a:r>
          </a:p>
          <a:p>
            <a:pPr marL="285750" indent="-285750">
              <a:buClr>
                <a:srgbClr val="FFCC00"/>
              </a:buClr>
              <a:buSzPct val="160000"/>
              <a:buFont typeface="Arial" pitchFamily="34" charset="0"/>
              <a:buChar char="•"/>
            </a:pPr>
            <a:endParaRPr lang="en-US" sz="1200" b="1" dirty="0" smtClean="0">
              <a:solidFill>
                <a:srgbClr val="0066FF"/>
              </a:solidFill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609600" y="884904"/>
            <a:ext cx="789781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dirty="0" smtClean="0"/>
              <a:t>Several aspects on </a:t>
            </a:r>
            <a:r>
              <a:rPr lang="en-US" dirty="0" err="1" smtClean="0"/>
              <a:t>quarkonium</a:t>
            </a:r>
            <a:r>
              <a:rPr lang="en-US" dirty="0" smtClean="0"/>
              <a:t> production can be addressed studying its </a:t>
            </a:r>
            <a:r>
              <a:rPr lang="en-US" dirty="0" err="1" smtClean="0"/>
              <a:t>behaviour</a:t>
            </a:r>
            <a:r>
              <a:rPr lang="en-US" dirty="0" smtClean="0"/>
              <a:t> in p-A collisions:</a:t>
            </a:r>
            <a:endParaRPr lang="en-US" dirty="0"/>
          </a:p>
        </p:txBody>
      </p:sp>
      <p:sp>
        <p:nvSpPr>
          <p:cNvPr id="13" name="AutoShape 11"/>
          <p:cNvSpPr>
            <a:spLocks noChangeArrowheads="1"/>
          </p:cNvSpPr>
          <p:nvPr/>
        </p:nvSpPr>
        <p:spPr bwMode="auto">
          <a:xfrm>
            <a:off x="152400" y="921635"/>
            <a:ext cx="457200" cy="3048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" name="Flowchart: Process 70"/>
          <p:cNvSpPr/>
          <p:nvPr/>
        </p:nvSpPr>
        <p:spPr bwMode="auto">
          <a:xfrm>
            <a:off x="228600" y="-10800"/>
            <a:ext cx="8686800" cy="925200"/>
          </a:xfrm>
          <a:prstGeom prst="flowChartProcess">
            <a:avLst/>
          </a:prstGeom>
          <a:solidFill>
            <a:srgbClr val="0000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endParaRPr lang="it-IT" dirty="0"/>
          </a:p>
        </p:txBody>
      </p:sp>
      <p:sp>
        <p:nvSpPr>
          <p:cNvPr id="72" name="TextBox 71"/>
          <p:cNvSpPr txBox="1"/>
          <p:nvPr/>
        </p:nvSpPr>
        <p:spPr>
          <a:xfrm>
            <a:off x="1465916" y="159412"/>
            <a:ext cx="64175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err="1" smtClean="0">
                <a:solidFill>
                  <a:schemeClr val="bg1"/>
                </a:solidFill>
              </a:rPr>
              <a:t>Quarkonium</a:t>
            </a:r>
            <a:r>
              <a:rPr lang="en-US" sz="3200" dirty="0" smtClean="0">
                <a:solidFill>
                  <a:schemeClr val="bg1"/>
                </a:solidFill>
              </a:rPr>
              <a:t> production in p-A</a:t>
            </a:r>
            <a:endParaRPr lang="it-IT" sz="2400" dirty="0">
              <a:solidFill>
                <a:srgbClr val="0099FF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275562" y="282415"/>
            <a:ext cx="685800" cy="743970"/>
            <a:chOff x="8275562" y="282415"/>
            <a:chExt cx="685800" cy="743970"/>
          </a:xfrm>
        </p:grpSpPr>
        <p:sp>
          <p:nvSpPr>
            <p:cNvPr id="9" name="Rectangle 8"/>
            <p:cNvSpPr/>
            <p:nvPr/>
          </p:nvSpPr>
          <p:spPr bwMode="auto">
            <a:xfrm rot="599010">
              <a:off x="8275562" y="282415"/>
              <a:ext cx="685800" cy="743970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rgbClr val="FFCC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charset="0"/>
              </a:endParaRPr>
            </a:p>
          </p:txBody>
        </p:sp>
        <p:pic>
          <p:nvPicPr>
            <p:cNvPr id="10" name="Picture 2" descr="C:\Users\Roberta\Documents\QM2012\2012-Jul-04-4_Color_Logo_small_CB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99010">
              <a:off x="8381630" y="330236"/>
              <a:ext cx="462303" cy="62456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  <a:extLst/>
          </p:spPr>
        </p:pic>
      </p:grpSp>
      <p:sp>
        <p:nvSpPr>
          <p:cNvPr id="73" name="TextBox 72"/>
          <p:cNvSpPr txBox="1"/>
          <p:nvPr/>
        </p:nvSpPr>
        <p:spPr>
          <a:xfrm>
            <a:off x="198030" y="3379776"/>
            <a:ext cx="5065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C000"/>
              </a:buClr>
              <a:buSzPct val="160000"/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70C0"/>
                </a:solidFill>
              </a:rPr>
              <a:t>Initial/final state nuclear effects:</a:t>
            </a:r>
          </a:p>
        </p:txBody>
      </p:sp>
      <p:sp>
        <p:nvSpPr>
          <p:cNvPr id="74" name="Rectangle 53"/>
          <p:cNvSpPr>
            <a:spLocks noChangeArrowheads="1"/>
          </p:cNvSpPr>
          <p:nvPr/>
        </p:nvSpPr>
        <p:spPr bwMode="auto">
          <a:xfrm>
            <a:off x="6019800" y="4507139"/>
            <a:ext cx="261529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Clr>
                <a:srgbClr val="FFCC00"/>
              </a:buClr>
              <a:buSzPct val="130000"/>
            </a:pPr>
            <a:r>
              <a:rPr lang="en-US" sz="1400" dirty="0" smtClean="0">
                <a:solidFill>
                  <a:schemeClr val="accent2"/>
                </a:solidFill>
              </a:rPr>
              <a:t>cc in-medium dissociation </a:t>
            </a:r>
            <a:r>
              <a:rPr lang="en-US" sz="1400" dirty="0">
                <a:solidFill>
                  <a:schemeClr val="accent2"/>
                </a:solidFill>
              </a:rPr>
              <a:t/>
            </a:r>
            <a:br>
              <a:rPr lang="en-US" sz="1400" dirty="0">
                <a:solidFill>
                  <a:schemeClr val="accent2"/>
                </a:solidFill>
              </a:rPr>
            </a:br>
            <a:r>
              <a:rPr lang="en-US" sz="1400" dirty="0" smtClean="0">
                <a:solidFill>
                  <a:schemeClr val="accent2"/>
                </a:solidFill>
              </a:rPr>
              <a:t>final state energy </a:t>
            </a:r>
            <a:r>
              <a:rPr lang="en-US" sz="1400" dirty="0">
                <a:solidFill>
                  <a:schemeClr val="accent2"/>
                </a:solidFill>
              </a:rPr>
              <a:t>loss</a:t>
            </a:r>
            <a:endParaRPr lang="it-IT" sz="1400" dirty="0">
              <a:solidFill>
                <a:schemeClr val="accent2"/>
              </a:solidFill>
            </a:endParaRPr>
          </a:p>
        </p:txBody>
      </p:sp>
      <p:sp>
        <p:nvSpPr>
          <p:cNvPr id="104" name="Rectangle 75"/>
          <p:cNvSpPr>
            <a:spLocks noChangeArrowheads="1"/>
          </p:cNvSpPr>
          <p:nvPr/>
        </p:nvSpPr>
        <p:spPr bwMode="auto">
          <a:xfrm>
            <a:off x="1828800" y="4507420"/>
            <a:ext cx="320040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FFCC00"/>
              </a:buClr>
              <a:buSzPct val="130000"/>
            </a:pPr>
            <a:r>
              <a:rPr lang="en-US" sz="1400" dirty="0" smtClean="0">
                <a:solidFill>
                  <a:schemeClr val="accent2"/>
                </a:solidFill>
              </a:rPr>
              <a:t>   shadowing</a:t>
            </a:r>
            <a:r>
              <a:rPr lang="en-US" sz="1400" dirty="0">
                <a:solidFill>
                  <a:schemeClr val="accent2"/>
                </a:solidFill>
              </a:rPr>
              <a:t>, </a:t>
            </a:r>
            <a:r>
              <a:rPr lang="en-US" sz="1400" dirty="0" smtClean="0">
                <a:solidFill>
                  <a:schemeClr val="accent2"/>
                </a:solidFill>
              </a:rPr>
              <a:t>saturation,</a:t>
            </a:r>
            <a:endParaRPr lang="en-US" sz="1400" dirty="0">
              <a:solidFill>
                <a:schemeClr val="accent2"/>
              </a:solidFill>
            </a:endParaRPr>
          </a:p>
          <a:p>
            <a:pPr>
              <a:buClr>
                <a:srgbClr val="FFCC00"/>
              </a:buClr>
              <a:buSzPct val="130000"/>
            </a:pPr>
            <a:r>
              <a:rPr lang="en-US" sz="1400" dirty="0" smtClean="0">
                <a:solidFill>
                  <a:schemeClr val="accent2"/>
                </a:solidFill>
              </a:rPr>
              <a:t>   initial state energy </a:t>
            </a:r>
            <a:r>
              <a:rPr lang="en-US" sz="1400" dirty="0">
                <a:solidFill>
                  <a:schemeClr val="accent2"/>
                </a:solidFill>
              </a:rPr>
              <a:t>loss, </a:t>
            </a:r>
          </a:p>
          <a:p>
            <a:pPr>
              <a:buClr>
                <a:srgbClr val="FFCC00"/>
              </a:buClr>
              <a:buSzPct val="130000"/>
            </a:pPr>
            <a:r>
              <a:rPr lang="en-US" sz="1400" dirty="0">
                <a:solidFill>
                  <a:schemeClr val="accent2"/>
                </a:solidFill>
              </a:rPr>
              <a:t>   intrinsic charm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805173" y="4507420"/>
            <a:ext cx="1212191" cy="307777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Initial state</a:t>
            </a:r>
            <a:endParaRPr lang="it-IT" sz="1400" dirty="0">
              <a:solidFill>
                <a:schemeClr val="bg1"/>
              </a:solidFill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4876800" y="4488773"/>
            <a:ext cx="1119217" cy="307777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Final state</a:t>
            </a:r>
            <a:endParaRPr lang="it-IT" sz="1400" dirty="0">
              <a:solidFill>
                <a:schemeClr val="bg1"/>
              </a:solidFill>
            </a:endParaRPr>
          </a:p>
        </p:txBody>
      </p:sp>
      <p:sp>
        <p:nvSpPr>
          <p:cNvPr id="48" name="Text Box 108"/>
          <p:cNvSpPr txBox="1">
            <a:spLocks noChangeArrowheads="1"/>
          </p:cNvSpPr>
          <p:nvPr/>
        </p:nvSpPr>
        <p:spPr bwMode="auto">
          <a:xfrm>
            <a:off x="381000" y="2032103"/>
            <a:ext cx="8686799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1600" dirty="0"/>
              <a:t>the study of the interaction of the cc pair with the </a:t>
            </a:r>
            <a:r>
              <a:rPr lang="en-US" sz="1600" dirty="0" smtClean="0"/>
              <a:t>nuclei provides </a:t>
            </a:r>
            <a:r>
              <a:rPr lang="en-US" sz="1600" dirty="0"/>
              <a:t>constraints to the production models </a:t>
            </a:r>
          </a:p>
          <a:p>
            <a:r>
              <a:rPr lang="en-US" sz="1600" dirty="0">
                <a:solidFill>
                  <a:srgbClr val="FFCC00"/>
                </a:solidFill>
                <a:sym typeface="Wingdings" pitchFamily="2" charset="2"/>
              </a:rPr>
              <a:t></a:t>
            </a:r>
            <a:r>
              <a:rPr lang="en-US" sz="1600" dirty="0">
                <a:solidFill>
                  <a:srgbClr val="0099FF"/>
                </a:solidFill>
                <a:sym typeface="Wingdings" pitchFamily="2" charset="2"/>
              </a:rPr>
              <a:t> </a:t>
            </a:r>
            <a:r>
              <a:rPr lang="en-US" sz="1600" dirty="0">
                <a:solidFill>
                  <a:srgbClr val="0070C0"/>
                </a:solidFill>
              </a:rPr>
              <a:t>the strength of this interaction </a:t>
            </a:r>
            <a:r>
              <a:rPr lang="en-US" sz="1600" dirty="0" smtClean="0">
                <a:solidFill>
                  <a:srgbClr val="0070C0"/>
                </a:solidFill>
              </a:rPr>
              <a:t>may depend </a:t>
            </a:r>
            <a:r>
              <a:rPr lang="en-US" sz="1600" dirty="0">
                <a:solidFill>
                  <a:srgbClr val="0070C0"/>
                </a:solidFill>
              </a:rPr>
              <a:t>on the cc quantum </a:t>
            </a:r>
            <a:r>
              <a:rPr lang="en-US" sz="1600" dirty="0" smtClean="0">
                <a:solidFill>
                  <a:srgbClr val="0070C0"/>
                </a:solidFill>
              </a:rPr>
              <a:t>states </a:t>
            </a:r>
            <a:r>
              <a:rPr lang="en-US" sz="1600" dirty="0">
                <a:solidFill>
                  <a:srgbClr val="0070C0"/>
                </a:solidFill>
              </a:rPr>
              <a:t>and </a:t>
            </a:r>
            <a:r>
              <a:rPr lang="en-US" sz="1600" dirty="0" smtClean="0">
                <a:solidFill>
                  <a:srgbClr val="0070C0"/>
                </a:solidFill>
              </a:rPr>
              <a:t>  </a:t>
            </a:r>
            <a:br>
              <a:rPr lang="en-US" sz="1600" dirty="0" smtClean="0">
                <a:solidFill>
                  <a:srgbClr val="0070C0"/>
                </a:solidFill>
              </a:rPr>
            </a:br>
            <a:r>
              <a:rPr lang="en-US" sz="1600" dirty="0" smtClean="0">
                <a:solidFill>
                  <a:srgbClr val="0070C0"/>
                </a:solidFill>
              </a:rPr>
              <a:t>    kinematics </a:t>
            </a:r>
            <a:r>
              <a:rPr lang="en-US" sz="1200" dirty="0" smtClean="0"/>
              <a:t>(</a:t>
            </a:r>
            <a:r>
              <a:rPr lang="en-US" sz="1200" dirty="0" err="1" smtClean="0"/>
              <a:t>R.Vogt</a:t>
            </a:r>
            <a:r>
              <a:rPr lang="en-US" sz="1200" dirty="0"/>
              <a:t>, </a:t>
            </a:r>
            <a:r>
              <a:rPr lang="en-US" sz="1200" dirty="0" err="1"/>
              <a:t>Nucl.Phys</a:t>
            </a:r>
            <a:r>
              <a:rPr lang="en-US" sz="1200" dirty="0"/>
              <a:t>. A700,539 (2002), B.Z. </a:t>
            </a:r>
            <a:r>
              <a:rPr lang="en-US" sz="1200" dirty="0" err="1"/>
              <a:t>Kopeliovich</a:t>
            </a:r>
            <a:r>
              <a:rPr lang="en-US" sz="1200" dirty="0"/>
              <a:t> et al, Phys. Rev.D44, 3466 (1991))</a:t>
            </a:r>
            <a:endParaRPr lang="it-IT" sz="1200" dirty="0"/>
          </a:p>
        </p:txBody>
      </p:sp>
      <p:sp>
        <p:nvSpPr>
          <p:cNvPr id="49" name="AutoShape 14"/>
          <p:cNvSpPr>
            <a:spLocks noChangeArrowheads="1"/>
          </p:cNvSpPr>
          <p:nvPr/>
        </p:nvSpPr>
        <p:spPr bwMode="auto">
          <a:xfrm>
            <a:off x="206916" y="1749426"/>
            <a:ext cx="302265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sp>
        <p:nvSpPr>
          <p:cNvPr id="50" name="AutoShape 14"/>
          <p:cNvSpPr>
            <a:spLocks noChangeArrowheads="1"/>
          </p:cNvSpPr>
          <p:nvPr/>
        </p:nvSpPr>
        <p:spPr bwMode="auto">
          <a:xfrm>
            <a:off x="213762" y="3389029"/>
            <a:ext cx="302265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1882" y="3734360"/>
            <a:ext cx="67581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J/</a:t>
            </a:r>
            <a:r>
              <a:rPr lang="en-US" sz="1600" dirty="0" smtClean="0">
                <a:sym typeface="Symbol"/>
              </a:rPr>
              <a:t> </a:t>
            </a:r>
            <a:r>
              <a:rPr lang="en-US" sz="1600" dirty="0" err="1" smtClean="0">
                <a:sym typeface="Symbol"/>
              </a:rPr>
              <a:t>behaviour</a:t>
            </a:r>
            <a:r>
              <a:rPr lang="en-US" sz="1600" dirty="0" smtClean="0">
                <a:sym typeface="Symbol"/>
              </a:rPr>
              <a:t> in cold nuclear matter (CNM) can be investigated</a:t>
            </a:r>
          </a:p>
          <a:p>
            <a:r>
              <a:rPr lang="en-US" sz="1600" dirty="0">
                <a:solidFill>
                  <a:srgbClr val="FFCC00"/>
                </a:solidFill>
                <a:sym typeface="Wingdings" pitchFamily="2" charset="2"/>
              </a:rPr>
              <a:t></a:t>
            </a:r>
            <a:r>
              <a:rPr lang="en-US" sz="1600" dirty="0">
                <a:solidFill>
                  <a:srgbClr val="0099FF"/>
                </a:solidFill>
                <a:sym typeface="Wingdings" pitchFamily="2" charset="2"/>
              </a:rPr>
              <a:t> </a:t>
            </a:r>
            <a:r>
              <a:rPr lang="en-US" sz="1600" dirty="0" smtClean="0">
                <a:solidFill>
                  <a:srgbClr val="0070C0"/>
                </a:solidFill>
              </a:rPr>
              <a:t>complicated issue, interplay of many competing mechanisms</a:t>
            </a:r>
            <a:endParaRPr lang="en-US" sz="1600" dirty="0">
              <a:solidFill>
                <a:srgbClr val="0070C0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52400" y="1691640"/>
            <a:ext cx="8763000" cy="1518648"/>
          </a:xfrm>
          <a:prstGeom prst="rect">
            <a:avLst/>
          </a:prstGeom>
          <a:noFill/>
          <a:ln w="28575" cap="flat" cmpd="sng" algn="ctr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endParaRPr>
          </a:p>
        </p:txBody>
      </p:sp>
      <p:sp>
        <p:nvSpPr>
          <p:cNvPr id="54" name="Rectangle 53"/>
          <p:cNvSpPr/>
          <p:nvPr/>
        </p:nvSpPr>
        <p:spPr bwMode="auto">
          <a:xfrm>
            <a:off x="167640" y="3368099"/>
            <a:ext cx="8763000" cy="1981141"/>
          </a:xfrm>
          <a:prstGeom prst="rect">
            <a:avLst/>
          </a:prstGeom>
          <a:noFill/>
          <a:ln w="28575" cap="flat" cmpd="sng" algn="ctr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endParaRPr>
          </a:p>
        </p:txBody>
      </p:sp>
      <p:sp>
        <p:nvSpPr>
          <p:cNvPr id="55" name="Rectangle 54"/>
          <p:cNvSpPr/>
          <p:nvPr/>
        </p:nvSpPr>
        <p:spPr bwMode="auto">
          <a:xfrm>
            <a:off x="152400" y="5503605"/>
            <a:ext cx="8763000" cy="1248810"/>
          </a:xfrm>
          <a:prstGeom prst="rect">
            <a:avLst/>
          </a:prstGeom>
          <a:noFill/>
          <a:ln w="28575" cap="flat" cmpd="sng" algn="ctr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28600" y="5541794"/>
            <a:ext cx="8018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C000"/>
              </a:buClr>
              <a:buSzPct val="160000"/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70C0"/>
                </a:solidFill>
              </a:rPr>
              <a:t>Reference for understanding dissociation in a hot medium</a:t>
            </a:r>
            <a:endParaRPr lang="it-IT" b="1" dirty="0">
              <a:solidFill>
                <a:srgbClr val="0070C0"/>
              </a:solidFill>
            </a:endParaRPr>
          </a:p>
        </p:txBody>
      </p:sp>
      <p:sp>
        <p:nvSpPr>
          <p:cNvPr id="57" name="AutoShape 14"/>
          <p:cNvSpPr>
            <a:spLocks noChangeArrowheads="1"/>
          </p:cNvSpPr>
          <p:nvPr/>
        </p:nvSpPr>
        <p:spPr bwMode="auto">
          <a:xfrm>
            <a:off x="245883" y="5574370"/>
            <a:ext cx="302265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sp>
        <p:nvSpPr>
          <p:cNvPr id="58" name="Text Box 9"/>
          <p:cNvSpPr txBox="1">
            <a:spLocks noChangeArrowheads="1"/>
          </p:cNvSpPr>
          <p:nvPr/>
        </p:nvSpPr>
        <p:spPr bwMode="auto">
          <a:xfrm>
            <a:off x="550252" y="5926641"/>
            <a:ext cx="831482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1600" dirty="0">
                <a:cs typeface="Arial" pitchFamily="34" charset="0"/>
              </a:rPr>
              <a:t>k</a:t>
            </a:r>
            <a:r>
              <a:rPr lang="en-US" sz="1600" dirty="0" smtClean="0">
                <a:cs typeface="Arial" pitchFamily="34" charset="0"/>
              </a:rPr>
              <a:t>nowledge of J/</a:t>
            </a:r>
            <a:r>
              <a:rPr lang="en-US" sz="1600" dirty="0" smtClean="0">
                <a:cs typeface="Arial" pitchFamily="34" charset="0"/>
                <a:sym typeface="Symbol"/>
              </a:rPr>
              <a:t></a:t>
            </a:r>
            <a:r>
              <a:rPr lang="en-US" sz="1600" dirty="0" smtClean="0">
                <a:cs typeface="Arial" pitchFamily="34" charset="0"/>
              </a:rPr>
              <a:t> </a:t>
            </a:r>
            <a:r>
              <a:rPr lang="en-US" sz="1600" dirty="0" err="1" smtClean="0">
                <a:cs typeface="Arial" pitchFamily="34" charset="0"/>
              </a:rPr>
              <a:t>behaviour</a:t>
            </a:r>
            <a:r>
              <a:rPr lang="en-US" sz="1600" dirty="0" smtClean="0">
                <a:cs typeface="Arial" pitchFamily="34" charset="0"/>
              </a:rPr>
              <a:t> in p-A is fundamental to disentangle genuine QGP effects in A-A collisions</a:t>
            </a:r>
            <a:endParaRPr lang="en-US" sz="1600" dirty="0">
              <a:cs typeface="Arial" pitchFamily="34" charset="0"/>
            </a:endParaRPr>
          </a:p>
          <a:p>
            <a:r>
              <a:rPr lang="en-US" sz="1600" dirty="0">
                <a:solidFill>
                  <a:srgbClr val="FFCC00"/>
                </a:solidFill>
                <a:cs typeface="Arial" pitchFamily="34" charset="0"/>
                <a:sym typeface="Wingdings" pitchFamily="2" charset="2"/>
              </a:rPr>
              <a:t></a:t>
            </a:r>
            <a:r>
              <a:rPr lang="en-US" sz="1600" dirty="0">
                <a:solidFill>
                  <a:srgbClr val="6699FF"/>
                </a:solidFill>
                <a:cs typeface="Arial" pitchFamily="34" charset="0"/>
                <a:sym typeface="Wingdings" pitchFamily="2" charset="2"/>
              </a:rPr>
              <a:t> </a:t>
            </a:r>
            <a:r>
              <a:rPr lang="en-US" sz="1600" dirty="0">
                <a:solidFill>
                  <a:srgbClr val="0070C0"/>
                </a:solidFill>
                <a:cs typeface="Arial" pitchFamily="34" charset="0"/>
              </a:rPr>
              <a:t>approach followed at SPS </a:t>
            </a:r>
            <a:r>
              <a:rPr lang="en-US" sz="1600" dirty="0" smtClean="0">
                <a:solidFill>
                  <a:srgbClr val="0070C0"/>
                </a:solidFill>
                <a:cs typeface="Arial" pitchFamily="34" charset="0"/>
              </a:rPr>
              <a:t>(p-A) and similarly at </a:t>
            </a:r>
            <a:r>
              <a:rPr lang="en-US" sz="1600" dirty="0">
                <a:solidFill>
                  <a:srgbClr val="0070C0"/>
                </a:solidFill>
                <a:cs typeface="Arial" pitchFamily="34" charset="0"/>
              </a:rPr>
              <a:t>RHIC </a:t>
            </a:r>
            <a:r>
              <a:rPr lang="en-US" sz="1600" dirty="0" smtClean="0">
                <a:solidFill>
                  <a:srgbClr val="0070C0"/>
                </a:solidFill>
                <a:cs typeface="Arial" pitchFamily="34" charset="0"/>
              </a:rPr>
              <a:t>(d-Au </a:t>
            </a:r>
            <a:r>
              <a:rPr lang="en-US" sz="1600" dirty="0">
                <a:solidFill>
                  <a:srgbClr val="0070C0"/>
                </a:solidFill>
                <a:cs typeface="Arial" pitchFamily="34" charset="0"/>
              </a:rPr>
              <a:t>data)</a:t>
            </a:r>
            <a:endParaRPr lang="it-IT" sz="1600" dirty="0">
              <a:solidFill>
                <a:srgbClr val="0070C0"/>
              </a:solidFill>
              <a:cs typeface="Arial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4065922" y="2123543"/>
            <a:ext cx="1440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Straight Connector 5"/>
          <p:cNvCxnSpPr/>
          <p:nvPr/>
        </p:nvCxnSpPr>
        <p:spPr bwMode="auto">
          <a:xfrm>
            <a:off x="6117230" y="2601192"/>
            <a:ext cx="110841" cy="0"/>
          </a:xfrm>
          <a:prstGeom prst="line">
            <a:avLst/>
          </a:prstGeom>
          <a:noFill/>
          <a:ln w="9525" cap="flat" cmpd="sng" algn="ctr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057087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6374489"/>
            <a:ext cx="2133600" cy="476250"/>
          </a:xfrm>
        </p:spPr>
        <p:txBody>
          <a:bodyPr/>
          <a:lstStyle/>
          <a:p>
            <a:pPr>
              <a:defRPr/>
            </a:pPr>
            <a:fld id="{A4BB9B30-E5F8-46F9-9F7A-E148ABA8B836}" type="slidenum">
              <a:rPr lang="it-IT" smtClean="0"/>
              <a:pPr>
                <a:defRPr/>
              </a:pPr>
              <a:t>4</a:t>
            </a:fld>
            <a:endParaRPr lang="it-IT" dirty="0"/>
          </a:p>
        </p:txBody>
      </p:sp>
      <p:sp>
        <p:nvSpPr>
          <p:cNvPr id="3" name="Flowchart: Process 2"/>
          <p:cNvSpPr/>
          <p:nvPr/>
        </p:nvSpPr>
        <p:spPr bwMode="auto">
          <a:xfrm>
            <a:off x="228600" y="-10800"/>
            <a:ext cx="8686800" cy="925200"/>
          </a:xfrm>
          <a:prstGeom prst="flowChartProcess">
            <a:avLst/>
          </a:prstGeom>
          <a:solidFill>
            <a:srgbClr val="0000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endParaRPr lang="it-IT" dirty="0"/>
          </a:p>
        </p:txBody>
      </p:sp>
      <p:sp>
        <p:nvSpPr>
          <p:cNvPr id="4" name="TextBox 3"/>
          <p:cNvSpPr txBox="1"/>
          <p:nvPr/>
        </p:nvSpPr>
        <p:spPr>
          <a:xfrm>
            <a:off x="1779501" y="159412"/>
            <a:ext cx="57903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Cold nuclear matter effects</a:t>
            </a:r>
            <a:endParaRPr lang="it-IT" sz="2400" dirty="0">
              <a:solidFill>
                <a:srgbClr val="0099FF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8275562" y="282415"/>
            <a:ext cx="685800" cy="743970"/>
            <a:chOff x="8275562" y="282415"/>
            <a:chExt cx="685800" cy="743970"/>
          </a:xfrm>
        </p:grpSpPr>
        <p:sp>
          <p:nvSpPr>
            <p:cNvPr id="6" name="Rectangle 5"/>
            <p:cNvSpPr/>
            <p:nvPr/>
          </p:nvSpPr>
          <p:spPr bwMode="auto">
            <a:xfrm rot="599010">
              <a:off x="8275562" y="282415"/>
              <a:ext cx="685800" cy="743970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rgbClr val="FFCC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charset="0"/>
              </a:endParaRPr>
            </a:p>
          </p:txBody>
        </p:sp>
        <p:pic>
          <p:nvPicPr>
            <p:cNvPr id="7" name="Picture 2" descr="C:\Users\Roberta\Documents\QM2012\2012-Jul-04-4_Color_Logo_small_CB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99010">
              <a:off x="8381630" y="330236"/>
              <a:ext cx="462303" cy="62456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  <a:extLst/>
          </p:spPr>
        </p:pic>
      </p:grpSp>
      <p:pic>
        <p:nvPicPr>
          <p:cNvPr id="27650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1"/>
          <a:stretch/>
        </p:blipFill>
        <p:spPr bwMode="auto">
          <a:xfrm>
            <a:off x="0" y="2590800"/>
            <a:ext cx="5321039" cy="3568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Box 41"/>
          <p:cNvSpPr txBox="1"/>
          <p:nvPr/>
        </p:nvSpPr>
        <p:spPr>
          <a:xfrm>
            <a:off x="200754" y="6019800"/>
            <a:ext cx="3728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NA60 Coll., Phys. </a:t>
            </a:r>
            <a:r>
              <a:rPr lang="en-US" sz="1200" dirty="0" err="1" smtClean="0"/>
              <a:t>Lett</a:t>
            </a:r>
            <a:r>
              <a:rPr lang="en-US" sz="1200" dirty="0" smtClean="0"/>
              <a:t>. B 706 (2012) 263-367</a:t>
            </a:r>
            <a:endParaRPr lang="it-IT" sz="1200" dirty="0"/>
          </a:p>
        </p:txBody>
      </p:sp>
      <p:sp>
        <p:nvSpPr>
          <p:cNvPr id="48" name="Text Box 17"/>
          <p:cNvSpPr txBox="1">
            <a:spLocks noChangeArrowheads="1"/>
          </p:cNvSpPr>
          <p:nvPr/>
        </p:nvSpPr>
        <p:spPr bwMode="auto">
          <a:xfrm>
            <a:off x="5072826" y="3925431"/>
            <a:ext cx="3993193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>
              <a:buClr>
                <a:srgbClr val="FFC000"/>
              </a:buClr>
              <a:buSzPct val="160000"/>
              <a:buFont typeface="Arial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J/</a:t>
            </a:r>
            <a:r>
              <a:rPr lang="en-US" dirty="0" smtClean="0">
                <a:solidFill>
                  <a:srgbClr val="0070C0"/>
                </a:solidFill>
                <a:sym typeface="Symbol"/>
              </a:rPr>
              <a:t> yield in p-A is suppressed with respect to </a:t>
            </a:r>
            <a:r>
              <a:rPr lang="en-US" dirty="0" err="1" smtClean="0">
                <a:solidFill>
                  <a:srgbClr val="0070C0"/>
                </a:solidFill>
                <a:sym typeface="Symbol"/>
              </a:rPr>
              <a:t>pp</a:t>
            </a:r>
            <a:r>
              <a:rPr lang="en-US" dirty="0" smtClean="0">
                <a:solidFill>
                  <a:srgbClr val="0070C0"/>
                </a:solidFill>
                <a:sym typeface="Symbol"/>
              </a:rPr>
              <a:t> collisions</a:t>
            </a:r>
          </a:p>
          <a:p>
            <a:pPr marL="285750" indent="-285750">
              <a:buClr>
                <a:srgbClr val="FFC000"/>
              </a:buClr>
              <a:buSzPct val="160000"/>
              <a:buFont typeface="Arial" pitchFamily="34" charset="0"/>
              <a:buChar char="•"/>
            </a:pPr>
            <a:endParaRPr lang="en-US" sz="800" dirty="0">
              <a:solidFill>
                <a:srgbClr val="0070C0"/>
              </a:solidFill>
              <a:sym typeface="Symbol"/>
            </a:endParaRPr>
          </a:p>
          <a:p>
            <a:pPr marL="285750" indent="-285750">
              <a:buClr>
                <a:srgbClr val="FFC000"/>
              </a:buClr>
              <a:buSzPct val="160000"/>
              <a:buFont typeface="Arial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suppression increases with </a:t>
            </a:r>
            <a:r>
              <a:rPr lang="en-US" dirty="0" err="1" smtClean="0">
                <a:solidFill>
                  <a:srgbClr val="0070C0"/>
                </a:solidFill>
              </a:rPr>
              <a:t>x</a:t>
            </a:r>
            <a:r>
              <a:rPr lang="en-US" baseline="-25000" dirty="0" err="1" smtClean="0">
                <a:solidFill>
                  <a:srgbClr val="0070C0"/>
                </a:solidFill>
              </a:rPr>
              <a:t>F</a:t>
            </a:r>
            <a:r>
              <a:rPr lang="en-US" baseline="-25000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(forward </a:t>
            </a:r>
            <a:r>
              <a:rPr lang="en-US" i="1" dirty="0" smtClean="0">
                <a:solidFill>
                  <a:srgbClr val="0070C0"/>
                </a:solidFill>
              </a:rPr>
              <a:t>y</a:t>
            </a:r>
            <a:r>
              <a:rPr lang="en-US" dirty="0" smtClean="0">
                <a:solidFill>
                  <a:srgbClr val="0070C0"/>
                </a:solidFill>
              </a:rPr>
              <a:t>)</a:t>
            </a:r>
          </a:p>
          <a:p>
            <a:pPr marL="285750" indent="-285750">
              <a:buClr>
                <a:srgbClr val="FFC000"/>
              </a:buClr>
              <a:buSzPct val="160000"/>
              <a:buFont typeface="Arial" pitchFamily="34" charset="0"/>
              <a:buChar char="•"/>
            </a:pPr>
            <a:endParaRPr lang="en-US" sz="800" dirty="0">
              <a:solidFill>
                <a:srgbClr val="0070C0"/>
              </a:solidFill>
            </a:endParaRPr>
          </a:p>
          <a:p>
            <a:pPr marL="285750" indent="-285750">
              <a:buClr>
                <a:srgbClr val="FFC000"/>
              </a:buClr>
              <a:buSzPct val="160000"/>
              <a:buFont typeface="Arial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CNM effects are more important at low </a:t>
            </a:r>
            <a:r>
              <a:rPr lang="en-US" dirty="0" smtClean="0">
                <a:solidFill>
                  <a:srgbClr val="0070C0"/>
                </a:solidFill>
                <a:sym typeface="Symbol"/>
              </a:rPr>
              <a:t>s</a:t>
            </a:r>
            <a:r>
              <a:rPr lang="en-US" sz="1600" dirty="0">
                <a:solidFill>
                  <a:srgbClr val="0070C0"/>
                </a:solidFill>
                <a:cs typeface="Arial" pitchFamily="34" charset="0"/>
                <a:sym typeface="Wingdings" pitchFamily="2" charset="2"/>
              </a:rPr>
              <a:t> </a:t>
            </a:r>
            <a:endParaRPr lang="en-US" sz="1600" dirty="0" smtClean="0">
              <a:solidFill>
                <a:srgbClr val="0070C0"/>
              </a:solidFill>
              <a:cs typeface="Arial" pitchFamily="34" charset="0"/>
              <a:sym typeface="Wingdings" pitchFamily="2" charset="2"/>
            </a:endParaRPr>
          </a:p>
          <a:p>
            <a:pPr>
              <a:buClr>
                <a:srgbClr val="FFC000"/>
              </a:buClr>
              <a:buSzPct val="160000"/>
            </a:pPr>
            <a:r>
              <a:rPr lang="en-US" sz="1600" dirty="0" smtClean="0">
                <a:solidFill>
                  <a:srgbClr val="0070C0"/>
                </a:solidFill>
                <a:cs typeface="Arial" pitchFamily="34" charset="0"/>
                <a:sym typeface="Wingdings" pitchFamily="2" charset="2"/>
              </a:rPr>
              <a:t>    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59770" y="1752600"/>
            <a:ext cx="77794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C000"/>
              </a:buClr>
              <a:buSzPct val="160000"/>
            </a:pPr>
            <a:r>
              <a:rPr lang="en-US" dirty="0" smtClean="0">
                <a:solidFill>
                  <a:srgbClr val="0070C0"/>
                </a:solidFill>
                <a:sym typeface="Wingdings" pitchFamily="2" charset="2"/>
              </a:rPr>
              <a:t>constraints can be provided to theoretical </a:t>
            </a:r>
            <a:r>
              <a:rPr lang="en-US" dirty="0">
                <a:solidFill>
                  <a:srgbClr val="0070C0"/>
                </a:solidFill>
                <a:sym typeface="Wingdings" pitchFamily="2" charset="2"/>
              </a:rPr>
              <a:t>models in order to disentangle the different </a:t>
            </a:r>
            <a:r>
              <a:rPr lang="en-US" dirty="0" smtClean="0">
                <a:solidFill>
                  <a:srgbClr val="0070C0"/>
                </a:solidFill>
                <a:sym typeface="Wingdings" pitchFamily="2" charset="2"/>
              </a:rPr>
              <a:t>CNM mechanisms</a:t>
            </a:r>
            <a:endParaRPr lang="it-IT" sz="1100" dirty="0">
              <a:solidFill>
                <a:srgbClr val="0070C0"/>
              </a:solidFill>
            </a:endParaRPr>
          </a:p>
        </p:txBody>
      </p:sp>
      <p:sp>
        <p:nvSpPr>
          <p:cNvPr id="20" name="AutoShape 11"/>
          <p:cNvSpPr>
            <a:spLocks noChangeArrowheads="1"/>
          </p:cNvSpPr>
          <p:nvPr/>
        </p:nvSpPr>
        <p:spPr bwMode="auto">
          <a:xfrm>
            <a:off x="121920" y="1036320"/>
            <a:ext cx="457200" cy="3048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1" name="AutoShape 14"/>
          <p:cNvSpPr>
            <a:spLocks noChangeArrowheads="1"/>
          </p:cNvSpPr>
          <p:nvPr/>
        </p:nvSpPr>
        <p:spPr bwMode="auto">
          <a:xfrm>
            <a:off x="755047" y="1825961"/>
            <a:ext cx="302265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5523725" y="3089828"/>
            <a:ext cx="36202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dirty="0" smtClean="0"/>
              <a:t>From a compilation </a:t>
            </a:r>
            <a:r>
              <a:rPr lang="en-US" dirty="0">
                <a:solidFill>
                  <a:srgbClr val="0070C0"/>
                </a:solidFill>
              </a:rPr>
              <a:t>of </a:t>
            </a:r>
            <a:r>
              <a:rPr lang="en-US" dirty="0" smtClean="0">
                <a:solidFill>
                  <a:srgbClr val="0070C0"/>
                </a:solidFill>
              </a:rPr>
              <a:t>fixed target </a:t>
            </a:r>
            <a:r>
              <a:rPr lang="en-US" dirty="0" smtClean="0"/>
              <a:t>results of J</a:t>
            </a:r>
            <a:r>
              <a:rPr lang="en-US" dirty="0"/>
              <a:t>/</a:t>
            </a:r>
            <a:r>
              <a:rPr lang="en-US" dirty="0">
                <a:sym typeface="Symbol" pitchFamily="18" charset="2"/>
              </a:rPr>
              <a:t> </a:t>
            </a:r>
            <a:r>
              <a:rPr lang="en-US" dirty="0" smtClean="0">
                <a:sym typeface="Symbol" pitchFamily="18" charset="2"/>
              </a:rPr>
              <a:t>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/>
              <a:t>x</a:t>
            </a:r>
            <a:r>
              <a:rPr lang="en-US" baseline="-25000" dirty="0" err="1"/>
              <a:t>F</a:t>
            </a:r>
            <a:r>
              <a:rPr lang="en-US" dirty="0"/>
              <a:t>:</a:t>
            </a:r>
            <a:endParaRPr lang="it-IT" dirty="0"/>
          </a:p>
        </p:txBody>
      </p:sp>
      <p:sp>
        <p:nvSpPr>
          <p:cNvPr id="18" name="AutoShape 11"/>
          <p:cNvSpPr>
            <a:spLocks noChangeArrowheads="1"/>
          </p:cNvSpPr>
          <p:nvPr/>
        </p:nvSpPr>
        <p:spPr bwMode="auto">
          <a:xfrm>
            <a:off x="5064188" y="3152438"/>
            <a:ext cx="384515" cy="3048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572780"/>
              </p:ext>
            </p:extLst>
          </p:nvPr>
        </p:nvGraphicFramePr>
        <p:xfrm>
          <a:off x="627062" y="5079089"/>
          <a:ext cx="1963738" cy="538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73" name="Equation" r:id="rId6" imgW="927000" imgH="253800" progId="Equation.3">
                  <p:embed/>
                </p:oleObj>
              </mc:Choice>
              <mc:Fallback>
                <p:oleObj name="Equation" r:id="rId6" imgW="927000" imgH="2538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7062" y="5079089"/>
                        <a:ext cx="1963738" cy="538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9" name="Straight Connector 18"/>
          <p:cNvCxnSpPr/>
          <p:nvPr/>
        </p:nvCxnSpPr>
        <p:spPr bwMode="auto">
          <a:xfrm>
            <a:off x="5177039" y="1099056"/>
            <a:ext cx="1440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TextBox 8"/>
          <p:cNvSpPr txBox="1"/>
          <p:nvPr/>
        </p:nvSpPr>
        <p:spPr>
          <a:xfrm>
            <a:off x="600781" y="1004054"/>
            <a:ext cx="82384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Crossing of the nuclear matter by the cc pair can be investigated, under different conditions, varying </a:t>
            </a:r>
            <a:r>
              <a:rPr lang="en-US" dirty="0" smtClean="0">
                <a:sym typeface="Symbol"/>
              </a:rPr>
              <a:t>s, colliding </a:t>
            </a:r>
            <a:r>
              <a:rPr lang="en-US" dirty="0" smtClean="0"/>
              <a:t>nuclei, kinematics…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27567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B9B30-E5F8-46F9-9F7A-E148ABA8B836}" type="slidenum">
              <a:rPr lang="it-IT" smtClean="0"/>
              <a:pPr>
                <a:defRPr/>
              </a:pPr>
              <a:t>5</a:t>
            </a:fld>
            <a:endParaRPr lang="it-IT" dirty="0"/>
          </a:p>
        </p:txBody>
      </p:sp>
      <p:sp>
        <p:nvSpPr>
          <p:cNvPr id="3" name="Flowchart: Process 2"/>
          <p:cNvSpPr/>
          <p:nvPr/>
        </p:nvSpPr>
        <p:spPr bwMode="auto">
          <a:xfrm>
            <a:off x="228600" y="-10800"/>
            <a:ext cx="8686800" cy="925200"/>
          </a:xfrm>
          <a:prstGeom prst="flowChartProcess">
            <a:avLst/>
          </a:prstGeom>
          <a:solidFill>
            <a:srgbClr val="0000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endParaRPr lang="it-IT" dirty="0"/>
          </a:p>
        </p:txBody>
      </p:sp>
      <p:sp>
        <p:nvSpPr>
          <p:cNvPr id="4" name="TextBox 3"/>
          <p:cNvSpPr txBox="1"/>
          <p:nvPr/>
        </p:nvSpPr>
        <p:spPr>
          <a:xfrm>
            <a:off x="1779501" y="159412"/>
            <a:ext cx="57903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Cold nuclear matter effects</a:t>
            </a:r>
            <a:endParaRPr lang="it-IT" sz="2400" dirty="0">
              <a:solidFill>
                <a:srgbClr val="0099FF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8275562" y="282415"/>
            <a:ext cx="685800" cy="743970"/>
            <a:chOff x="8275562" y="282415"/>
            <a:chExt cx="685800" cy="743970"/>
          </a:xfrm>
        </p:grpSpPr>
        <p:sp>
          <p:nvSpPr>
            <p:cNvPr id="6" name="Rectangle 5"/>
            <p:cNvSpPr/>
            <p:nvPr/>
          </p:nvSpPr>
          <p:spPr bwMode="auto">
            <a:xfrm rot="599010">
              <a:off x="8275562" y="282415"/>
              <a:ext cx="685800" cy="743970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rgbClr val="FFCC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charset="0"/>
              </a:endParaRPr>
            </a:p>
          </p:txBody>
        </p:sp>
        <p:pic>
          <p:nvPicPr>
            <p:cNvPr id="7" name="Picture 2" descr="C:\Users\Roberta\Documents\QM2012\2012-Jul-04-4_Color_Logo_small_CB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99010">
              <a:off x="8381630" y="330236"/>
              <a:ext cx="462303" cy="62456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  <a:extLst/>
          </p:spPr>
        </p:pic>
      </p:grpSp>
      <p:sp>
        <p:nvSpPr>
          <p:cNvPr id="19" name="TextBox 18"/>
          <p:cNvSpPr txBox="1"/>
          <p:nvPr/>
        </p:nvSpPr>
        <p:spPr>
          <a:xfrm>
            <a:off x="4062068" y="3505200"/>
            <a:ext cx="4720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LHC data should help to clarify this scenario:</a:t>
            </a:r>
          </a:p>
        </p:txBody>
      </p:sp>
      <p:sp>
        <p:nvSpPr>
          <p:cNvPr id="21" name="AutoShape 14"/>
          <p:cNvSpPr>
            <a:spLocks noChangeArrowheads="1"/>
          </p:cNvSpPr>
          <p:nvPr/>
        </p:nvSpPr>
        <p:spPr bwMode="auto">
          <a:xfrm>
            <a:off x="1145535" y="2057710"/>
            <a:ext cx="302265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58563" y="1752600"/>
            <a:ext cx="39758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disentangling CNM mechanisms is challenging</a:t>
            </a:r>
          </a:p>
        </p:txBody>
      </p:sp>
      <p:sp>
        <p:nvSpPr>
          <p:cNvPr id="10" name="Rectangle 9"/>
          <p:cNvSpPr/>
          <p:nvPr/>
        </p:nvSpPr>
        <p:spPr>
          <a:xfrm>
            <a:off x="4614964" y="2453640"/>
            <a:ext cx="45290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theoretical </a:t>
            </a:r>
            <a:r>
              <a:rPr lang="en-US" dirty="0">
                <a:solidFill>
                  <a:srgbClr val="0070C0"/>
                </a:solidFill>
              </a:rPr>
              <a:t>description still meets difficulties! 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48200" y="5221069"/>
            <a:ext cx="37080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dominant effects should be shadowing </a:t>
            </a:r>
            <a:r>
              <a:rPr lang="en-US" dirty="0" smtClean="0">
                <a:solidFill>
                  <a:srgbClr val="0070C0"/>
                </a:solidFill>
              </a:rPr>
              <a:t>and/or </a:t>
            </a:r>
            <a:r>
              <a:rPr lang="en-US" dirty="0">
                <a:solidFill>
                  <a:srgbClr val="0070C0"/>
                </a:solidFill>
              </a:rPr>
              <a:t>energy loss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27" name="AutoShape 14"/>
          <p:cNvSpPr>
            <a:spLocks noChangeArrowheads="1"/>
          </p:cNvSpPr>
          <p:nvPr/>
        </p:nvSpPr>
        <p:spPr bwMode="auto">
          <a:xfrm>
            <a:off x="4316347" y="5281869"/>
            <a:ext cx="302265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7"/>
          <a:stretch/>
        </p:blipFill>
        <p:spPr bwMode="auto">
          <a:xfrm>
            <a:off x="0" y="1047750"/>
            <a:ext cx="3756052" cy="558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68248" y="6525696"/>
            <a:ext cx="37255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A. </a:t>
            </a:r>
            <a:r>
              <a:rPr lang="en-US" sz="1200" dirty="0" err="1" smtClean="0"/>
              <a:t>Frawley</a:t>
            </a:r>
            <a:r>
              <a:rPr lang="en-US" sz="1200" dirty="0" smtClean="0"/>
              <a:t> (PHENIX </a:t>
            </a:r>
            <a:r>
              <a:rPr lang="en-US" sz="1200" dirty="0" err="1" smtClean="0"/>
              <a:t>Collab</a:t>
            </a:r>
            <a:r>
              <a:rPr lang="en-US" sz="1200" dirty="0" smtClean="0"/>
              <a:t>.) arXiv:1209.1159</a:t>
            </a:r>
            <a:endParaRPr lang="it-IT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4099560" y="990600"/>
            <a:ext cx="5135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RHIC</a:t>
            </a:r>
            <a:r>
              <a:rPr lang="en-US" dirty="0"/>
              <a:t>:</a:t>
            </a:r>
            <a:r>
              <a:rPr lang="en-US" dirty="0" smtClean="0"/>
              <a:t> the nuclear modification factor </a:t>
            </a:r>
            <a:r>
              <a:rPr lang="en-US" i="1" dirty="0" err="1" smtClean="0"/>
              <a:t>R</a:t>
            </a:r>
            <a:r>
              <a:rPr lang="en-US" baseline="-25000" dirty="0" err="1" smtClean="0"/>
              <a:t>dAu</a:t>
            </a:r>
            <a:r>
              <a:rPr lang="en-US" dirty="0" smtClean="0"/>
              <a:t> is studied versus centrality, </a:t>
            </a:r>
            <a:r>
              <a:rPr lang="en-US" i="1" dirty="0" smtClean="0"/>
              <a:t>y</a:t>
            </a:r>
            <a:r>
              <a:rPr lang="en-US" dirty="0" smtClean="0"/>
              <a:t> and </a:t>
            </a:r>
            <a:r>
              <a:rPr lang="en-US" i="1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</a:t>
            </a:r>
            <a:endParaRPr lang="it-IT" dirty="0"/>
          </a:p>
        </p:txBody>
      </p:sp>
      <p:sp>
        <p:nvSpPr>
          <p:cNvPr id="29" name="AutoShape 14"/>
          <p:cNvSpPr>
            <a:spLocks noChangeArrowheads="1"/>
          </p:cNvSpPr>
          <p:nvPr/>
        </p:nvSpPr>
        <p:spPr bwMode="auto">
          <a:xfrm>
            <a:off x="4317614" y="2510757"/>
            <a:ext cx="302265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40378" y="6019800"/>
            <a:ext cx="5059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low-x probed region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/>
              <a:t>parton</a:t>
            </a:r>
            <a:r>
              <a:rPr lang="en-US" dirty="0" smtClean="0"/>
              <a:t> saturation effects can also be investigated</a:t>
            </a:r>
            <a:endParaRPr lang="it-IT" dirty="0"/>
          </a:p>
        </p:txBody>
      </p:sp>
      <p:sp>
        <p:nvSpPr>
          <p:cNvPr id="15" name="Rectangle 14"/>
          <p:cNvSpPr/>
          <p:nvPr/>
        </p:nvSpPr>
        <p:spPr>
          <a:xfrm>
            <a:off x="3985868" y="4191000"/>
            <a:ext cx="51019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short </a:t>
            </a:r>
            <a:r>
              <a:rPr lang="en-US" dirty="0"/>
              <a:t>crossing time of the cc pair in the nuclear </a:t>
            </a:r>
            <a:r>
              <a:rPr lang="en-US" dirty="0" smtClean="0"/>
              <a:t>matter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</a:t>
            </a:r>
            <a:r>
              <a:rPr lang="en-US" dirty="0"/>
              <a:t>final state effects might be </a:t>
            </a:r>
            <a:r>
              <a:rPr lang="en-US" dirty="0" smtClean="0"/>
              <a:t>negligible (in particular at forward </a:t>
            </a:r>
            <a:r>
              <a:rPr lang="en-US" i="1" dirty="0" smtClean="0"/>
              <a:t>y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 bwMode="auto">
          <a:xfrm>
            <a:off x="7265772" y="4283424"/>
            <a:ext cx="1440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AutoShape 11"/>
          <p:cNvSpPr>
            <a:spLocks noChangeArrowheads="1"/>
          </p:cNvSpPr>
          <p:nvPr/>
        </p:nvSpPr>
        <p:spPr bwMode="auto">
          <a:xfrm>
            <a:off x="3733800" y="3550200"/>
            <a:ext cx="328268" cy="278165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31" name="AutoShape 11"/>
          <p:cNvSpPr>
            <a:spLocks noChangeArrowheads="1"/>
          </p:cNvSpPr>
          <p:nvPr/>
        </p:nvSpPr>
        <p:spPr bwMode="auto">
          <a:xfrm>
            <a:off x="3733800" y="1036320"/>
            <a:ext cx="328268" cy="278165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30" name="AutoShape 14"/>
          <p:cNvSpPr>
            <a:spLocks noChangeArrowheads="1"/>
          </p:cNvSpPr>
          <p:nvPr/>
        </p:nvSpPr>
        <p:spPr bwMode="auto">
          <a:xfrm>
            <a:off x="4269735" y="1794966"/>
            <a:ext cx="302265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9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B9B30-E5F8-46F9-9F7A-E148ABA8B836}" type="slidenum">
              <a:rPr lang="it-IT" smtClean="0"/>
              <a:pPr>
                <a:defRPr/>
              </a:pPr>
              <a:t>6</a:t>
            </a:fld>
            <a:endParaRPr lang="it-IT" dirty="0"/>
          </a:p>
        </p:txBody>
      </p:sp>
      <p:sp>
        <p:nvSpPr>
          <p:cNvPr id="3" name="Flowchart: Process 2"/>
          <p:cNvSpPr/>
          <p:nvPr/>
        </p:nvSpPr>
        <p:spPr bwMode="auto">
          <a:xfrm>
            <a:off x="228600" y="-10800"/>
            <a:ext cx="8686800" cy="925200"/>
          </a:xfrm>
          <a:prstGeom prst="flowChartProcess">
            <a:avLst/>
          </a:prstGeom>
          <a:solidFill>
            <a:srgbClr val="0000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endParaRPr lang="it-IT" dirty="0"/>
          </a:p>
        </p:txBody>
      </p:sp>
      <p:sp>
        <p:nvSpPr>
          <p:cNvPr id="4" name="TextBox 3"/>
          <p:cNvSpPr txBox="1"/>
          <p:nvPr/>
        </p:nvSpPr>
        <p:spPr>
          <a:xfrm>
            <a:off x="1890685" y="159412"/>
            <a:ext cx="55679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p-A as a reference for A-A</a:t>
            </a:r>
            <a:endParaRPr lang="it-IT" sz="2400" dirty="0">
              <a:solidFill>
                <a:srgbClr val="0099FF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8275562" y="282415"/>
            <a:ext cx="685800" cy="743970"/>
            <a:chOff x="8275562" y="282415"/>
            <a:chExt cx="685800" cy="743970"/>
          </a:xfrm>
        </p:grpSpPr>
        <p:sp>
          <p:nvSpPr>
            <p:cNvPr id="6" name="Rectangle 5"/>
            <p:cNvSpPr/>
            <p:nvPr/>
          </p:nvSpPr>
          <p:spPr bwMode="auto">
            <a:xfrm rot="599010">
              <a:off x="8275562" y="282415"/>
              <a:ext cx="685800" cy="743970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rgbClr val="FFCC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charset="0"/>
              </a:endParaRPr>
            </a:p>
          </p:txBody>
        </p:sp>
        <p:pic>
          <p:nvPicPr>
            <p:cNvPr id="7" name="Picture 2" descr="C:\Users\Roberta\Documents\QM2012\2012-Jul-04-4_Color_Logo_small_CB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99010">
              <a:off x="8381630" y="330236"/>
              <a:ext cx="462303" cy="62456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  <a:extLst/>
          </p:spPr>
        </p:pic>
      </p:grpSp>
      <p:sp>
        <p:nvSpPr>
          <p:cNvPr id="9" name="TextBox 8"/>
          <p:cNvSpPr txBox="1"/>
          <p:nvPr/>
        </p:nvSpPr>
        <p:spPr>
          <a:xfrm>
            <a:off x="533400" y="877669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Charmonium</a:t>
            </a:r>
            <a:r>
              <a:rPr lang="en-US" dirty="0" smtClean="0"/>
              <a:t> suppression is predicted to be a signature for QGP formation as indeed observed at SPS, RHIC and LHC </a:t>
            </a:r>
            <a:endParaRPr lang="it-IT" dirty="0"/>
          </a:p>
        </p:txBody>
      </p:sp>
      <p:sp>
        <p:nvSpPr>
          <p:cNvPr id="14" name="AutoShape 11"/>
          <p:cNvSpPr>
            <a:spLocks noChangeArrowheads="1"/>
          </p:cNvSpPr>
          <p:nvPr/>
        </p:nvSpPr>
        <p:spPr bwMode="auto">
          <a:xfrm>
            <a:off x="121920" y="908149"/>
            <a:ext cx="457200" cy="3048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" name="AutoShape 14"/>
          <p:cNvSpPr>
            <a:spLocks noChangeArrowheads="1"/>
          </p:cNvSpPr>
          <p:nvPr/>
        </p:nvSpPr>
        <p:spPr bwMode="auto">
          <a:xfrm>
            <a:off x="4495800" y="5660441"/>
            <a:ext cx="302265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sp>
        <p:nvSpPr>
          <p:cNvPr id="20" name="AutoShape 14"/>
          <p:cNvSpPr>
            <a:spLocks noChangeArrowheads="1"/>
          </p:cNvSpPr>
          <p:nvPr/>
        </p:nvSpPr>
        <p:spPr bwMode="auto">
          <a:xfrm>
            <a:off x="4498334" y="6191103"/>
            <a:ext cx="302265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800600" y="6135469"/>
            <a:ext cx="4334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cs typeface="Arial" pitchFamily="34" charset="0"/>
              </a:rPr>
              <a:t>p-A results will help to quantify J</a:t>
            </a:r>
            <a:r>
              <a:rPr lang="en-US" dirty="0">
                <a:cs typeface="Arial" pitchFamily="34" charset="0"/>
              </a:rPr>
              <a:t>/</a:t>
            </a:r>
            <a:r>
              <a:rPr lang="en-US" dirty="0">
                <a:cs typeface="Arial" pitchFamily="34" charset="0"/>
                <a:sym typeface="Symbol" pitchFamily="18" charset="2"/>
              </a:rPr>
              <a:t></a:t>
            </a:r>
            <a:r>
              <a:rPr lang="en-US" dirty="0">
                <a:cs typeface="Arial" pitchFamily="34" charset="0"/>
              </a:rPr>
              <a:t> dissociation </a:t>
            </a:r>
            <a:r>
              <a:rPr lang="en-US" dirty="0" smtClean="0">
                <a:cs typeface="Arial" pitchFamily="34" charset="0"/>
              </a:rPr>
              <a:t>in the hot matter</a:t>
            </a:r>
            <a:endParaRPr lang="en-US" dirty="0"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2132" y="1752600"/>
            <a:ext cx="442467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L</a:t>
            </a:r>
            <a:r>
              <a:rPr lang="en-US" dirty="0" smtClean="0">
                <a:solidFill>
                  <a:srgbClr val="0070C0"/>
                </a:solidFill>
              </a:rPr>
              <a:t>ower energy experiments: </a:t>
            </a:r>
          </a:p>
          <a:p>
            <a:endParaRPr lang="en-US" sz="1000" dirty="0" smtClean="0">
              <a:solidFill>
                <a:srgbClr val="0099FF"/>
              </a:solidFill>
            </a:endParaRPr>
          </a:p>
          <a:p>
            <a:r>
              <a:rPr lang="en-US" dirty="0" smtClean="0"/>
              <a:t>p-A (d-A) </a:t>
            </a:r>
            <a:r>
              <a:rPr lang="en-US" dirty="0"/>
              <a:t>data collected in the same kinematic domain as </a:t>
            </a:r>
            <a:r>
              <a:rPr lang="en-US" dirty="0" smtClean="0"/>
              <a:t>A-A turned out to be crucial to interpret A-A results</a:t>
            </a:r>
            <a:endParaRPr lang="it-IT" dirty="0"/>
          </a:p>
        </p:txBody>
      </p:sp>
      <p:pic>
        <p:nvPicPr>
          <p:cNvPr id="21" name="Picture 16" descr="NA60_Pheni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61" r="5696" b="2599"/>
          <a:stretch>
            <a:fillRect/>
          </a:stretch>
        </p:blipFill>
        <p:spPr bwMode="auto">
          <a:xfrm>
            <a:off x="5278628" y="1676400"/>
            <a:ext cx="3865372" cy="3561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4799964" y="5109675"/>
            <a:ext cx="226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LHC energies:</a:t>
            </a:r>
          </a:p>
        </p:txBody>
      </p:sp>
      <p:sp>
        <p:nvSpPr>
          <p:cNvPr id="22" name="AutoShape 14"/>
          <p:cNvSpPr>
            <a:spLocks noChangeArrowheads="1"/>
          </p:cNvSpPr>
          <p:nvPr/>
        </p:nvSpPr>
        <p:spPr bwMode="auto">
          <a:xfrm>
            <a:off x="152400" y="1782096"/>
            <a:ext cx="302265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sp>
        <p:nvSpPr>
          <p:cNvPr id="25" name="AutoShape 14"/>
          <p:cNvSpPr>
            <a:spLocks noChangeArrowheads="1"/>
          </p:cNvSpPr>
          <p:nvPr/>
        </p:nvSpPr>
        <p:spPr bwMode="auto">
          <a:xfrm>
            <a:off x="4523551" y="5122008"/>
            <a:ext cx="302265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4800599" y="5660441"/>
            <a:ext cx="4419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6699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dirty="0" smtClean="0">
                <a:cs typeface="Arial" pitchFamily="34" charset="0"/>
              </a:rPr>
              <a:t>sizeable CNM effects (shadowing)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25004" y="1475601"/>
            <a:ext cx="29951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N. </a:t>
            </a:r>
            <a:r>
              <a:rPr lang="en-US" sz="1200" dirty="0" err="1" smtClean="0"/>
              <a:t>Brambilla</a:t>
            </a:r>
            <a:r>
              <a:rPr lang="en-US" sz="1200" dirty="0" smtClean="0"/>
              <a:t> et al., arXiv:1010.5827</a:t>
            </a:r>
            <a:endParaRPr lang="it-IT" sz="1200" dirty="0"/>
          </a:p>
        </p:txBody>
      </p:sp>
      <p:pic>
        <p:nvPicPr>
          <p:cNvPr id="26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3605"/>
          <a:stretch/>
        </p:blipFill>
        <p:spPr bwMode="auto">
          <a:xfrm>
            <a:off x="0" y="3558905"/>
            <a:ext cx="4495800" cy="3299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0480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152400" y="2735201"/>
            <a:ext cx="5867400" cy="4122902"/>
            <a:chOff x="0" y="3053496"/>
            <a:chExt cx="5236249" cy="3845871"/>
          </a:xfrm>
        </p:grpSpPr>
        <p:pic>
          <p:nvPicPr>
            <p:cNvPr id="20482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061054"/>
              <a:ext cx="5236249" cy="38383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Rectangle 8"/>
            <p:cNvSpPr/>
            <p:nvPr/>
          </p:nvSpPr>
          <p:spPr bwMode="auto">
            <a:xfrm>
              <a:off x="3581400" y="3053496"/>
              <a:ext cx="1654849" cy="13082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charset="0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32523" y="6362085"/>
            <a:ext cx="2133600" cy="476250"/>
          </a:xfrm>
        </p:spPr>
        <p:txBody>
          <a:bodyPr/>
          <a:lstStyle/>
          <a:p>
            <a:pPr>
              <a:defRPr/>
            </a:pPr>
            <a:fld id="{A4BB9B30-E5F8-46F9-9F7A-E148ABA8B836}" type="slidenum">
              <a:rPr lang="it-IT" smtClean="0"/>
              <a:pPr>
                <a:defRPr/>
              </a:pPr>
              <a:t>7</a:t>
            </a:fld>
            <a:endParaRPr lang="it-IT" dirty="0"/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685800" y="929148"/>
            <a:ext cx="693419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Quarkonium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in ALICE can be measured in two ways:</a:t>
            </a:r>
            <a:endParaRPr lang="en-US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3" name="Right Arrow 22"/>
          <p:cNvSpPr/>
          <p:nvPr/>
        </p:nvSpPr>
        <p:spPr bwMode="auto">
          <a:xfrm>
            <a:off x="152400" y="931883"/>
            <a:ext cx="489611" cy="396000"/>
          </a:xfrm>
          <a:prstGeom prst="rightArrow">
            <a:avLst/>
          </a:prstGeom>
          <a:solidFill>
            <a:srgbClr val="FF99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2400" y="1401833"/>
            <a:ext cx="4544770" cy="1415772"/>
          </a:xfrm>
          <a:prstGeom prst="rect">
            <a:avLst/>
          </a:prstGeom>
          <a:noFill/>
          <a:ln w="28575">
            <a:solidFill>
              <a:srgbClr val="0066FF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Central Barrel               </a:t>
            </a:r>
            <a:r>
              <a:rPr lang="en-US" b="1" dirty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J/</a:t>
            </a:r>
            <a:r>
              <a:rPr lang="en-US" b="1" dirty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</a:t>
            </a:r>
            <a:r>
              <a:rPr lang="en-US" b="1" dirty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b="1" dirty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</a:t>
            </a:r>
            <a:r>
              <a:rPr lang="en-US" b="1" dirty="0" err="1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e</a:t>
            </a:r>
            <a:r>
              <a:rPr lang="en-US" b="1" baseline="30000" dirty="0" err="1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+</a:t>
            </a:r>
            <a:r>
              <a:rPr lang="en-US" b="1" dirty="0" err="1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e</a:t>
            </a:r>
            <a:r>
              <a:rPr lang="en-US" b="1" baseline="30000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-</a:t>
            </a:r>
            <a:endParaRPr lang="en-US" b="1" dirty="0" smtClean="0">
              <a:solidFill>
                <a:srgbClr val="0070C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b="1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(|</a:t>
            </a:r>
            <a:r>
              <a:rPr lang="en-US" b="1" i="1" dirty="0" err="1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y</a:t>
            </a:r>
            <a:r>
              <a:rPr lang="en-US" b="1" baseline="-25000" dirty="0" err="1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LAB</a:t>
            </a:r>
            <a:r>
              <a:rPr lang="en-US" b="1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|&lt;0.9)</a:t>
            </a:r>
          </a:p>
          <a:p>
            <a:endParaRPr lang="en-US" sz="1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Electrons tracked using ITS and TPC</a:t>
            </a:r>
          </a:p>
          <a:p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Particle identification: TPC, TOF, TRD</a:t>
            </a:r>
            <a:endParaRPr lang="it-IT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800600" y="1403628"/>
            <a:ext cx="4248137" cy="1415772"/>
          </a:xfrm>
          <a:prstGeom prst="rect">
            <a:avLst/>
          </a:prstGeom>
          <a:noFill/>
          <a:ln w="28575">
            <a:solidFill>
              <a:srgbClr val="0066FF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Forward </a:t>
            </a:r>
            <a:r>
              <a:rPr lang="en-US" b="1" dirty="0" err="1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muon</a:t>
            </a:r>
            <a:r>
              <a:rPr lang="en-US" b="1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arm     J</a:t>
            </a:r>
            <a:r>
              <a:rPr lang="en-US" b="1" dirty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en-US" b="1" dirty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</a:t>
            </a:r>
            <a:r>
              <a:rPr lang="en-US" b="1" dirty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b="1" dirty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</a:t>
            </a:r>
            <a:r>
              <a:rPr lang="en-US" b="1" dirty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</a:t>
            </a:r>
            <a:r>
              <a:rPr lang="en-US" b="1" baseline="30000" dirty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+</a:t>
            </a:r>
            <a:r>
              <a:rPr lang="en-US" b="1" dirty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</a:t>
            </a:r>
            <a:r>
              <a:rPr lang="en-US" b="1" baseline="30000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-</a:t>
            </a:r>
            <a:endParaRPr lang="en-US" b="1" dirty="0" smtClean="0">
              <a:solidFill>
                <a:srgbClr val="0070C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b="1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(2.5&lt;</a:t>
            </a:r>
            <a:r>
              <a:rPr lang="en-US" b="1" i="1" dirty="0" err="1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y</a:t>
            </a:r>
            <a:r>
              <a:rPr lang="en-US" b="1" baseline="-25000" dirty="0" err="1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LAB</a:t>
            </a:r>
            <a:r>
              <a:rPr lang="en-US" b="1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&lt;4)</a:t>
            </a:r>
          </a:p>
          <a:p>
            <a:endParaRPr lang="en-US" sz="1400" dirty="0" smtClean="0">
              <a:solidFill>
                <a:srgbClr val="0070C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dirty="0" err="1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Muons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identified and tracked in the </a:t>
            </a:r>
            <a:r>
              <a:rPr lang="en-US" dirty="0" err="1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muon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spectrometer</a:t>
            </a:r>
            <a:endParaRPr lang="it-IT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325350" y="3200400"/>
            <a:ext cx="27216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Acceptance coverage in both </a:t>
            </a:r>
            <a:r>
              <a:rPr lang="en-US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y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regions down to zero </a:t>
            </a:r>
            <a:r>
              <a:rPr lang="en-US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</a:t>
            </a:r>
            <a:r>
              <a:rPr lang="en-US" baseline="-25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</a:t>
            </a:r>
            <a:endParaRPr lang="en-US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8" name="Text Box 19"/>
          <p:cNvSpPr txBox="1">
            <a:spLocks noChangeArrowheads="1"/>
          </p:cNvSpPr>
          <p:nvPr/>
        </p:nvSpPr>
        <p:spPr bwMode="auto">
          <a:xfrm>
            <a:off x="6342536" y="4443278"/>
            <a:ext cx="2801464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ALICE </a:t>
            </a:r>
            <a:r>
              <a:rPr lang="en-US" dirty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results </a:t>
            </a:r>
            <a:r>
              <a:rPr lang="en-US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presented in this talk refer </a:t>
            </a:r>
            <a:r>
              <a:rPr lang="en-US" dirty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to inclusive J/</a:t>
            </a:r>
            <a:r>
              <a:rPr lang="en-US" dirty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Symbol" pitchFamily="18" charset="2"/>
              </a:rPr>
              <a:t></a:t>
            </a:r>
            <a:r>
              <a:rPr lang="en-US" dirty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production in the </a:t>
            </a:r>
            <a:r>
              <a:rPr lang="en-US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</a:t>
            </a:r>
            <a:r>
              <a:rPr lang="en-US" baseline="30000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+</a:t>
            </a:r>
            <a:r>
              <a:rPr lang="en-US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</a:t>
            </a:r>
            <a:r>
              <a:rPr lang="en-US" baseline="30000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-</a:t>
            </a:r>
            <a:r>
              <a:rPr lang="en-US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 decay channel</a:t>
            </a:r>
            <a:endParaRPr lang="it-IT" dirty="0">
              <a:solidFill>
                <a:srgbClr val="0070C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9" name="AutoShape 14"/>
          <p:cNvSpPr>
            <a:spLocks noChangeArrowheads="1"/>
          </p:cNvSpPr>
          <p:nvPr/>
        </p:nvSpPr>
        <p:spPr bwMode="auto">
          <a:xfrm>
            <a:off x="6019800" y="4499897"/>
            <a:ext cx="302265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sp>
        <p:nvSpPr>
          <p:cNvPr id="30" name="AutoShape 14"/>
          <p:cNvSpPr>
            <a:spLocks noChangeArrowheads="1"/>
          </p:cNvSpPr>
          <p:nvPr/>
        </p:nvSpPr>
        <p:spPr bwMode="auto">
          <a:xfrm>
            <a:off x="6019800" y="3209330"/>
            <a:ext cx="302265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grpSp>
        <p:nvGrpSpPr>
          <p:cNvPr id="33" name="Grouper 29"/>
          <p:cNvGrpSpPr/>
          <p:nvPr/>
        </p:nvGrpSpPr>
        <p:grpSpPr>
          <a:xfrm>
            <a:off x="2079086" y="4488938"/>
            <a:ext cx="3712114" cy="1406401"/>
            <a:chOff x="3960240" y="3379421"/>
            <a:chExt cx="3889577" cy="1735779"/>
          </a:xfrm>
        </p:grpSpPr>
        <p:sp>
          <p:nvSpPr>
            <p:cNvPr id="34" name="Forme libre 25"/>
            <p:cNvSpPr/>
            <p:nvPr/>
          </p:nvSpPr>
          <p:spPr>
            <a:xfrm rot="181548">
              <a:off x="3960240" y="3815219"/>
              <a:ext cx="3640338" cy="908257"/>
            </a:xfrm>
            <a:custGeom>
              <a:avLst/>
              <a:gdLst>
                <a:gd name="connsiteX0" fmla="*/ 0 w 3865217"/>
                <a:gd name="connsiteY0" fmla="*/ 28691 h 1155126"/>
                <a:gd name="connsiteX1" fmla="*/ 1634435 w 3865217"/>
                <a:gd name="connsiteY1" fmla="*/ 28691 h 1155126"/>
                <a:gd name="connsiteX2" fmla="*/ 2672522 w 3865217"/>
                <a:gd name="connsiteY2" fmla="*/ 326865 h 1155126"/>
                <a:gd name="connsiteX3" fmla="*/ 3865217 w 3865217"/>
                <a:gd name="connsiteY3" fmla="*/ 1155126 h 1155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65217" h="1155126">
                  <a:moveTo>
                    <a:pt x="0" y="28691"/>
                  </a:moveTo>
                  <a:cubicBezTo>
                    <a:pt x="594507" y="3843"/>
                    <a:pt x="1189015" y="-21005"/>
                    <a:pt x="1634435" y="28691"/>
                  </a:cubicBezTo>
                  <a:cubicBezTo>
                    <a:pt x="2079855" y="78387"/>
                    <a:pt x="2300725" y="139126"/>
                    <a:pt x="2672522" y="326865"/>
                  </a:cubicBezTo>
                  <a:cubicBezTo>
                    <a:pt x="3044319" y="514604"/>
                    <a:pt x="3865217" y="1155126"/>
                    <a:pt x="3865217" y="1155126"/>
                  </a:cubicBezTo>
                </a:path>
              </a:pathLst>
            </a:custGeom>
            <a:ln w="28575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2400"/>
            </a:p>
          </p:txBody>
        </p:sp>
        <p:sp>
          <p:nvSpPr>
            <p:cNvPr id="35" name="Forme libre 26"/>
            <p:cNvSpPr/>
            <p:nvPr/>
          </p:nvSpPr>
          <p:spPr>
            <a:xfrm rot="10275696">
              <a:off x="3987161" y="3379421"/>
              <a:ext cx="3662690" cy="547335"/>
            </a:xfrm>
            <a:custGeom>
              <a:avLst/>
              <a:gdLst>
                <a:gd name="connsiteX0" fmla="*/ 0 w 3865217"/>
                <a:gd name="connsiteY0" fmla="*/ 28691 h 1155126"/>
                <a:gd name="connsiteX1" fmla="*/ 1634435 w 3865217"/>
                <a:gd name="connsiteY1" fmla="*/ 28691 h 1155126"/>
                <a:gd name="connsiteX2" fmla="*/ 2672522 w 3865217"/>
                <a:gd name="connsiteY2" fmla="*/ 326865 h 1155126"/>
                <a:gd name="connsiteX3" fmla="*/ 3865217 w 3865217"/>
                <a:gd name="connsiteY3" fmla="*/ 1155126 h 1155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65217" h="1155126">
                  <a:moveTo>
                    <a:pt x="0" y="28691"/>
                  </a:moveTo>
                  <a:cubicBezTo>
                    <a:pt x="594507" y="3843"/>
                    <a:pt x="1189015" y="-21005"/>
                    <a:pt x="1634435" y="28691"/>
                  </a:cubicBezTo>
                  <a:cubicBezTo>
                    <a:pt x="2079855" y="78387"/>
                    <a:pt x="2300725" y="139126"/>
                    <a:pt x="2672522" y="326865"/>
                  </a:cubicBezTo>
                  <a:cubicBezTo>
                    <a:pt x="3044319" y="514604"/>
                    <a:pt x="3865217" y="1155126"/>
                    <a:pt x="3865217" y="1155126"/>
                  </a:cubicBezTo>
                </a:path>
              </a:pathLst>
            </a:custGeom>
            <a:ln w="28575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2400"/>
            </a:p>
          </p:txBody>
        </p:sp>
        <p:sp>
          <p:nvSpPr>
            <p:cNvPr id="36" name="ZoneTexte 27"/>
            <p:cNvSpPr txBox="1"/>
            <p:nvPr/>
          </p:nvSpPr>
          <p:spPr>
            <a:xfrm>
              <a:off x="7343911" y="3533916"/>
              <a:ext cx="505906" cy="56978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400" b="1" dirty="0" smtClean="0">
                  <a:solidFill>
                    <a:srgbClr val="FF0000"/>
                  </a:solidFill>
                </a:rPr>
                <a:t>µ</a:t>
              </a:r>
              <a:r>
                <a:rPr lang="en-US" sz="2400" b="1" baseline="30000" dirty="0" smtClean="0">
                  <a:solidFill>
                    <a:srgbClr val="FF0000"/>
                  </a:solidFill>
                </a:rPr>
                <a:t>+</a:t>
              </a:r>
              <a:endParaRPr lang="en-US" sz="2400" b="1" baseline="30000" dirty="0">
                <a:solidFill>
                  <a:srgbClr val="FF0000"/>
                </a:solidFill>
              </a:endParaRPr>
            </a:p>
          </p:txBody>
        </p:sp>
        <p:sp>
          <p:nvSpPr>
            <p:cNvPr id="37" name="ZoneTexte 28"/>
            <p:cNvSpPr txBox="1"/>
            <p:nvPr/>
          </p:nvSpPr>
          <p:spPr>
            <a:xfrm>
              <a:off x="7078866" y="4545414"/>
              <a:ext cx="452158" cy="56978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400" b="1" dirty="0" smtClean="0">
                  <a:solidFill>
                    <a:srgbClr val="FF0000"/>
                  </a:solidFill>
                </a:rPr>
                <a:t>µ</a:t>
              </a:r>
              <a:r>
                <a:rPr lang="en-US" sz="2400" b="1" baseline="30000" dirty="0" smtClean="0">
                  <a:solidFill>
                    <a:srgbClr val="FF0000"/>
                  </a:solidFill>
                </a:rPr>
                <a:t>-</a:t>
              </a:r>
              <a:endParaRPr lang="en-US" sz="2400" b="1" baseline="30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58064" y="3614716"/>
            <a:ext cx="3262359" cy="2324877"/>
            <a:chOff x="1067664" y="3614716"/>
            <a:chExt cx="3262359" cy="2324877"/>
          </a:xfrm>
        </p:grpSpPr>
        <p:grpSp>
          <p:nvGrpSpPr>
            <p:cNvPr id="39" name="Grouper 27"/>
            <p:cNvGrpSpPr>
              <a:grpSpLocks/>
            </p:cNvGrpSpPr>
            <p:nvPr/>
          </p:nvGrpSpPr>
          <p:grpSpPr bwMode="auto">
            <a:xfrm>
              <a:off x="1067664" y="3614716"/>
              <a:ext cx="1633316" cy="2324877"/>
              <a:chOff x="2185401" y="1949429"/>
              <a:chExt cx="2061781" cy="2755900"/>
            </a:xfrm>
          </p:grpSpPr>
          <p:sp>
            <p:nvSpPr>
              <p:cNvPr id="43" name="Arc 42"/>
              <p:cNvSpPr/>
              <p:nvPr/>
            </p:nvSpPr>
            <p:spPr bwMode="auto">
              <a:xfrm flipV="1">
                <a:off x="2185401" y="1949429"/>
                <a:ext cx="2018889" cy="2755900"/>
              </a:xfrm>
              <a:prstGeom prst="arc">
                <a:avLst>
                  <a:gd name="adj1" fmla="val 16376953"/>
                  <a:gd name="adj2" fmla="val 0"/>
                </a:avLst>
              </a:prstGeom>
              <a:noFill/>
              <a:ln w="38100" cap="flat" cmpd="sng" algn="ctr">
                <a:solidFill>
                  <a:schemeClr val="accent6">
                    <a:lumMod val="75000"/>
                  </a:schemeClr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en-GB">
                  <a:solidFill>
                    <a:srgbClr val="000066"/>
                  </a:solidFill>
                  <a:latin typeface="Arial" pitchFamily="34" charset="0"/>
                  <a:ea typeface="+mn-ea"/>
                </a:endParaRPr>
              </a:p>
            </p:txBody>
          </p:sp>
          <p:sp>
            <p:nvSpPr>
              <p:cNvPr id="44" name="ZoneTexte 29"/>
              <p:cNvSpPr txBox="1">
                <a:spLocks noChangeArrowheads="1"/>
              </p:cNvSpPr>
              <p:nvPr/>
            </p:nvSpPr>
            <p:spPr bwMode="auto">
              <a:xfrm>
                <a:off x="3521209" y="3816351"/>
                <a:ext cx="725973" cy="547256"/>
              </a:xfrm>
              <a:prstGeom prst="rect">
                <a:avLst/>
              </a:prstGeom>
              <a:noFill/>
              <a:ln w="9525">
                <a:noFill/>
                <a:prstDash val="sysDot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GB" dirty="0" smtClean="0">
                    <a:solidFill>
                      <a:srgbClr val="000066"/>
                    </a:solidFill>
                  </a:rPr>
                  <a:t>e</a:t>
                </a:r>
                <a:r>
                  <a:rPr lang="en-GB" baseline="30000" dirty="0" smtClean="0">
                    <a:solidFill>
                      <a:srgbClr val="000066"/>
                    </a:solidFill>
                  </a:rPr>
                  <a:t>+</a:t>
                </a:r>
                <a:endParaRPr lang="en-GB" baseline="30000" dirty="0">
                  <a:solidFill>
                    <a:srgbClr val="000066"/>
                  </a:solidFill>
                </a:endParaRPr>
              </a:p>
            </p:txBody>
          </p:sp>
        </p:grpSp>
        <p:grpSp>
          <p:nvGrpSpPr>
            <p:cNvPr id="40" name="Grouper 30"/>
            <p:cNvGrpSpPr>
              <a:grpSpLocks/>
            </p:cNvGrpSpPr>
            <p:nvPr/>
          </p:nvGrpSpPr>
          <p:grpSpPr bwMode="auto">
            <a:xfrm flipH="1">
              <a:off x="2670606" y="3753907"/>
              <a:ext cx="1659417" cy="2051509"/>
              <a:chOff x="2080206" y="1996457"/>
              <a:chExt cx="2018785" cy="2757812"/>
            </a:xfrm>
          </p:grpSpPr>
          <p:sp>
            <p:nvSpPr>
              <p:cNvPr id="41" name="Arc 40"/>
              <p:cNvSpPr/>
              <p:nvPr/>
            </p:nvSpPr>
            <p:spPr bwMode="auto">
              <a:xfrm flipV="1">
                <a:off x="2080206" y="1996457"/>
                <a:ext cx="2018785" cy="2757812"/>
              </a:xfrm>
              <a:prstGeom prst="arc">
                <a:avLst>
                  <a:gd name="adj1" fmla="val 16376953"/>
                  <a:gd name="adj2" fmla="val 0"/>
                </a:avLst>
              </a:prstGeom>
              <a:noFill/>
              <a:ln w="38100" cap="flat" cmpd="sng" algn="ctr">
                <a:solidFill>
                  <a:schemeClr val="accent6">
                    <a:lumMod val="75000"/>
                  </a:schemeClr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en-GB">
                  <a:solidFill>
                    <a:srgbClr val="000066"/>
                  </a:solidFill>
                  <a:latin typeface="Arial" pitchFamily="34" charset="0"/>
                  <a:ea typeface="+mn-ea"/>
                </a:endParaRPr>
              </a:p>
            </p:txBody>
          </p:sp>
          <p:sp>
            <p:nvSpPr>
              <p:cNvPr id="42" name="ZoneTexte 32"/>
              <p:cNvSpPr txBox="1">
                <a:spLocks noChangeArrowheads="1"/>
              </p:cNvSpPr>
              <p:nvPr/>
            </p:nvSpPr>
            <p:spPr bwMode="auto">
              <a:xfrm>
                <a:off x="3089599" y="3816350"/>
                <a:ext cx="787447" cy="620609"/>
              </a:xfrm>
              <a:prstGeom prst="rect">
                <a:avLst/>
              </a:prstGeom>
              <a:noFill/>
              <a:ln w="9525">
                <a:noFill/>
                <a:prstDash val="sysDot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r>
                  <a:rPr lang="en-GB" dirty="0" smtClean="0">
                    <a:solidFill>
                      <a:srgbClr val="000066"/>
                    </a:solidFill>
                  </a:rPr>
                  <a:t>e</a:t>
                </a:r>
                <a:r>
                  <a:rPr lang="en-GB" baseline="30000" dirty="0" smtClean="0">
                    <a:solidFill>
                      <a:srgbClr val="000066"/>
                    </a:solidFill>
                  </a:rPr>
                  <a:t>-</a:t>
                </a:r>
                <a:endParaRPr lang="en-GB" baseline="30000" dirty="0">
                  <a:solidFill>
                    <a:srgbClr val="000066"/>
                  </a:solidFill>
                </a:endParaRPr>
              </a:p>
            </p:txBody>
          </p:sp>
        </p:grpSp>
      </p:grpSp>
      <p:sp>
        <p:nvSpPr>
          <p:cNvPr id="31" name="Flowchart: Process 30"/>
          <p:cNvSpPr/>
          <p:nvPr/>
        </p:nvSpPr>
        <p:spPr bwMode="auto">
          <a:xfrm>
            <a:off x="228600" y="0"/>
            <a:ext cx="8686800" cy="925200"/>
          </a:xfrm>
          <a:prstGeom prst="flowChartProcess">
            <a:avLst/>
          </a:prstGeom>
          <a:solidFill>
            <a:srgbClr val="0000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endParaRPr lang="it-IT" dirty="0"/>
          </a:p>
        </p:txBody>
      </p:sp>
      <p:sp>
        <p:nvSpPr>
          <p:cNvPr id="38" name="TextBox 37"/>
          <p:cNvSpPr txBox="1"/>
          <p:nvPr/>
        </p:nvSpPr>
        <p:spPr>
          <a:xfrm>
            <a:off x="685800" y="170212"/>
            <a:ext cx="75929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err="1" smtClean="0">
                <a:solidFill>
                  <a:schemeClr val="bg1"/>
                </a:solidFill>
              </a:rPr>
              <a:t>Quarkonium</a:t>
            </a:r>
            <a:r>
              <a:rPr lang="en-US" sz="3200" dirty="0" smtClean="0">
                <a:solidFill>
                  <a:schemeClr val="bg1"/>
                </a:solidFill>
              </a:rPr>
              <a:t> measurement in ALICE</a:t>
            </a:r>
            <a:endParaRPr lang="it-IT" sz="2400" dirty="0">
              <a:solidFill>
                <a:srgbClr val="0099FF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275562" y="282415"/>
            <a:ext cx="685800" cy="743970"/>
            <a:chOff x="8275562" y="282415"/>
            <a:chExt cx="685800" cy="743970"/>
          </a:xfrm>
        </p:grpSpPr>
        <p:sp>
          <p:nvSpPr>
            <p:cNvPr id="6" name="Rectangle 5"/>
            <p:cNvSpPr/>
            <p:nvPr/>
          </p:nvSpPr>
          <p:spPr bwMode="auto">
            <a:xfrm rot="599010">
              <a:off x="8275562" y="282415"/>
              <a:ext cx="685800" cy="743970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rgbClr val="FFCC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charset="0"/>
              </a:endParaRPr>
            </a:p>
          </p:txBody>
        </p:sp>
        <p:pic>
          <p:nvPicPr>
            <p:cNvPr id="7" name="Picture 2" descr="C:\Users\Roberta\Documents\QM2012\2012-Jul-04-4_Color_Logo_small_CB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99010">
              <a:off x="8381630" y="330236"/>
              <a:ext cx="462303" cy="62456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  <a:extLst/>
          </p:spPr>
        </p:pic>
      </p:grpSp>
    </p:spTree>
    <p:extLst>
      <p:ext uri="{BB962C8B-B14F-4D97-AF65-F5344CB8AC3E}">
        <p14:creationId xmlns:p14="http://schemas.microsoft.com/office/powerpoint/2010/main" val="70311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4496" y="6375194"/>
            <a:ext cx="2133600" cy="476250"/>
          </a:xfrm>
        </p:spPr>
        <p:txBody>
          <a:bodyPr/>
          <a:lstStyle/>
          <a:p>
            <a:pPr>
              <a:defRPr/>
            </a:pPr>
            <a:fld id="{A4BB9B30-E5F8-46F9-9F7A-E148ABA8B836}" type="slidenum">
              <a:rPr lang="it-IT" smtClean="0"/>
              <a:pPr>
                <a:defRPr/>
              </a:pPr>
              <a:t>8</a:t>
            </a:fld>
            <a:endParaRPr lang="it-IT" dirty="0"/>
          </a:p>
        </p:txBody>
      </p:sp>
      <p:sp>
        <p:nvSpPr>
          <p:cNvPr id="10" name="TextBox 9"/>
          <p:cNvSpPr txBox="1"/>
          <p:nvPr/>
        </p:nvSpPr>
        <p:spPr>
          <a:xfrm>
            <a:off x="609600" y="1002268"/>
            <a:ext cx="8284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Results from data collected in January/February 2013</a:t>
            </a:r>
            <a:endParaRPr lang="it-IT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4" name="Right Arrow 13"/>
          <p:cNvSpPr/>
          <p:nvPr/>
        </p:nvSpPr>
        <p:spPr bwMode="auto">
          <a:xfrm>
            <a:off x="152400" y="973756"/>
            <a:ext cx="489611" cy="396000"/>
          </a:xfrm>
          <a:prstGeom prst="rightArrow">
            <a:avLst/>
          </a:prstGeom>
          <a:solidFill>
            <a:srgbClr val="FF99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endParaRPr>
          </a:p>
        </p:txBody>
      </p:sp>
      <p:sp>
        <p:nvSpPr>
          <p:cNvPr id="16" name="Text Box 19"/>
          <p:cNvSpPr txBox="1">
            <a:spLocks noChangeArrowheads="1"/>
          </p:cNvSpPr>
          <p:nvPr/>
        </p:nvSpPr>
        <p:spPr bwMode="auto">
          <a:xfrm>
            <a:off x="728535" y="5827693"/>
            <a:ext cx="6529689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ea typeface="Verdana" pitchFamily="34" charset="0"/>
                <a:cs typeface="Verdana" pitchFamily="34" charset="0"/>
              </a:rPr>
              <a:t>Integrated luminosity used for this analysis:</a:t>
            </a:r>
            <a:endParaRPr lang="en-US" dirty="0" smtClean="0">
              <a:solidFill>
                <a:srgbClr val="0070C0"/>
              </a:solidFill>
              <a:ea typeface="Verdana" pitchFamily="34" charset="0"/>
              <a:cs typeface="Verdana" pitchFamily="34" charset="0"/>
            </a:endParaRPr>
          </a:p>
          <a:p>
            <a:r>
              <a:rPr lang="en-US" dirty="0" smtClean="0">
                <a:ea typeface="Verdana" pitchFamily="34" charset="0"/>
                <a:cs typeface="Verdana" pitchFamily="34" charset="0"/>
              </a:rPr>
              <a:t>p-</a:t>
            </a:r>
            <a:r>
              <a:rPr lang="en-US" dirty="0" err="1" smtClean="0">
                <a:ea typeface="Verdana" pitchFamily="34" charset="0"/>
                <a:cs typeface="Verdana" pitchFamily="34" charset="0"/>
              </a:rPr>
              <a:t>Pb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dirty="0">
                <a:ea typeface="Verdana" pitchFamily="34" charset="0"/>
                <a:cs typeface="Verdana" pitchFamily="34" charset="0"/>
              </a:rPr>
              <a:t>(2.03&lt;</a:t>
            </a:r>
            <a:r>
              <a:rPr lang="en-US" i="1" dirty="0" err="1">
                <a:ea typeface="Verdana" pitchFamily="34" charset="0"/>
                <a:cs typeface="Verdana" pitchFamily="34" charset="0"/>
              </a:rPr>
              <a:t>y</a:t>
            </a:r>
            <a:r>
              <a:rPr lang="en-US" baseline="-25000" dirty="0" err="1">
                <a:ea typeface="Verdana" pitchFamily="34" charset="0"/>
                <a:cs typeface="Verdana" pitchFamily="34" charset="0"/>
              </a:rPr>
              <a:t>CMS</a:t>
            </a:r>
            <a:r>
              <a:rPr lang="en-US" dirty="0">
                <a:ea typeface="Verdana" pitchFamily="34" charset="0"/>
                <a:cs typeface="Verdana" pitchFamily="34" charset="0"/>
              </a:rPr>
              <a:t>&lt;3.53) ~ 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4.9 </a:t>
            </a:r>
            <a:r>
              <a:rPr lang="en-US" dirty="0" smtClean="0">
                <a:ea typeface="Verdana" pitchFamily="34" charset="0"/>
                <a:cs typeface="Verdana" pitchFamily="34" charset="0"/>
                <a:sym typeface="Symbol"/>
              </a:rPr>
              <a:t>n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b</a:t>
            </a:r>
            <a:r>
              <a:rPr lang="en-US" baseline="30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-1</a:t>
            </a:r>
          </a:p>
          <a:p>
            <a:r>
              <a:rPr lang="en-US" dirty="0" smtClean="0">
                <a:ea typeface="Verdana" pitchFamily="34" charset="0"/>
                <a:cs typeface="Verdana" pitchFamily="34" charset="0"/>
              </a:rPr>
              <a:t>p-</a:t>
            </a:r>
            <a:r>
              <a:rPr lang="en-US" dirty="0" err="1" smtClean="0">
                <a:ea typeface="Verdana" pitchFamily="34" charset="0"/>
                <a:cs typeface="Verdana" pitchFamily="34" charset="0"/>
              </a:rPr>
              <a:t>Pb</a:t>
            </a:r>
            <a:r>
              <a:rPr lang="en-US" dirty="0" smtClean="0">
                <a:ea typeface="Verdana" pitchFamily="34" charset="0"/>
                <a:cs typeface="Verdana" pitchFamily="34" charset="0"/>
              </a:rPr>
              <a:t> (-4.46&lt;</a:t>
            </a:r>
            <a:r>
              <a:rPr lang="en-US" i="1" dirty="0" err="1" smtClean="0">
                <a:ea typeface="Verdana" pitchFamily="34" charset="0"/>
                <a:cs typeface="Verdana" pitchFamily="34" charset="0"/>
              </a:rPr>
              <a:t>y</a:t>
            </a:r>
            <a:r>
              <a:rPr lang="en-US" baseline="-25000" dirty="0" err="1" smtClean="0">
                <a:ea typeface="Verdana" pitchFamily="34" charset="0"/>
                <a:cs typeface="Verdana" pitchFamily="34" charset="0"/>
              </a:rPr>
              <a:t>CMS</a:t>
            </a:r>
            <a:r>
              <a:rPr lang="en-US" dirty="0" smtClean="0">
                <a:ea typeface="Verdana" pitchFamily="34" charset="0"/>
                <a:cs typeface="Verdana" pitchFamily="34" charset="0"/>
              </a:rPr>
              <a:t>&lt;-2.96) </a:t>
            </a:r>
            <a:r>
              <a:rPr lang="en-US" dirty="0">
                <a:ea typeface="Verdana" pitchFamily="34" charset="0"/>
                <a:cs typeface="Verdana" pitchFamily="34" charset="0"/>
              </a:rPr>
              <a:t>~  </a:t>
            </a:r>
            <a:r>
              <a:rPr lang="en-US" dirty="0" smtClean="0">
                <a:ea typeface="Verdana" pitchFamily="34" charset="0"/>
                <a:cs typeface="Verdana" pitchFamily="34" charset="0"/>
              </a:rPr>
              <a:t>5.5 </a:t>
            </a:r>
            <a:r>
              <a:rPr lang="en-US" dirty="0" smtClean="0">
                <a:ea typeface="Verdana" pitchFamily="34" charset="0"/>
                <a:cs typeface="Verdana" pitchFamily="34" charset="0"/>
                <a:sym typeface="Symbol"/>
              </a:rPr>
              <a:t>nb</a:t>
            </a:r>
            <a:r>
              <a:rPr lang="en-US" baseline="30000" dirty="0" smtClean="0">
                <a:ea typeface="Verdana" pitchFamily="34" charset="0"/>
                <a:cs typeface="Verdana" pitchFamily="34" charset="0"/>
                <a:sym typeface="Symbol"/>
              </a:rPr>
              <a:t>-1</a:t>
            </a:r>
            <a:endParaRPr lang="en-US" baseline="30000" dirty="0">
              <a:ea typeface="Verdana" pitchFamily="34" charset="0"/>
              <a:cs typeface="Verdana" pitchFamily="34" charset="0"/>
              <a:sym typeface="Symbo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7069" y="1521970"/>
            <a:ext cx="8207504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b="1" dirty="0" smtClean="0">
                <a:solidFill>
                  <a:srgbClr val="0070C0"/>
                </a:solidFill>
                <a:sym typeface="Symbol" pitchFamily="18" charset="2"/>
              </a:rPr>
              <a:t>Beam energy: </a:t>
            </a:r>
            <a:r>
              <a:rPr lang="en-US" b="1" dirty="0" err="1">
                <a:solidFill>
                  <a:srgbClr val="0070C0"/>
                </a:solidFill>
                <a:sym typeface="Symbol" pitchFamily="18" charset="2"/>
              </a:rPr>
              <a:t>s</a:t>
            </a:r>
            <a:r>
              <a:rPr lang="en-US" b="1" baseline="-25000" dirty="0" err="1">
                <a:solidFill>
                  <a:srgbClr val="0070C0"/>
                </a:solidFill>
                <a:sym typeface="Symbol" pitchFamily="18" charset="2"/>
              </a:rPr>
              <a:t>NN</a:t>
            </a:r>
            <a:r>
              <a:rPr lang="en-US" b="1" dirty="0">
                <a:solidFill>
                  <a:srgbClr val="0070C0"/>
                </a:solidFill>
                <a:sym typeface="Symbol" pitchFamily="18" charset="2"/>
              </a:rPr>
              <a:t> = 5</a:t>
            </a:r>
            <a:r>
              <a:rPr lang="en-US" b="1" dirty="0">
                <a:solidFill>
                  <a:srgbClr val="0070C0"/>
                </a:solidFill>
              </a:rPr>
              <a:t>.02 </a:t>
            </a:r>
            <a:r>
              <a:rPr lang="en-US" b="1" dirty="0" err="1">
                <a:solidFill>
                  <a:srgbClr val="0070C0"/>
                </a:solidFill>
              </a:rPr>
              <a:t>TeV</a:t>
            </a:r>
            <a:r>
              <a:rPr lang="en-US" b="1" dirty="0">
                <a:solidFill>
                  <a:srgbClr val="0070C0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  <a:buClr>
                <a:srgbClr val="FF0000"/>
              </a:buClr>
              <a:buSzPct val="150000"/>
            </a:pPr>
            <a:r>
              <a:rPr lang="en-US" dirty="0"/>
              <a:t>E</a:t>
            </a:r>
            <a:r>
              <a:rPr lang="en-US" dirty="0" smtClean="0"/>
              <a:t>nergy asymmetry of the LHC beams (</a:t>
            </a:r>
            <a:r>
              <a:rPr lang="en-US" dirty="0" err="1" smtClean="0"/>
              <a:t>E</a:t>
            </a:r>
            <a:r>
              <a:rPr lang="en-US" baseline="-25000" dirty="0" err="1" smtClean="0"/>
              <a:t>p</a:t>
            </a:r>
            <a:r>
              <a:rPr lang="en-US" dirty="0" smtClean="0"/>
              <a:t> = 4 </a:t>
            </a:r>
            <a:r>
              <a:rPr lang="en-US" dirty="0" err="1" smtClean="0"/>
              <a:t>TeV</a:t>
            </a:r>
            <a:r>
              <a:rPr lang="en-US" dirty="0" smtClean="0"/>
              <a:t>,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Pb</a:t>
            </a:r>
            <a:r>
              <a:rPr lang="en-US" dirty="0" smtClean="0"/>
              <a:t>= 1.58 </a:t>
            </a:r>
            <a:r>
              <a:rPr lang="en-US" dirty="0" err="1" smtClean="0"/>
              <a:t>A</a:t>
            </a:r>
            <a:r>
              <a:rPr lang="en-US" dirty="0" err="1" smtClean="0">
                <a:sym typeface="Symbol"/>
              </a:rPr>
              <a:t></a:t>
            </a:r>
            <a:r>
              <a:rPr lang="en-US" dirty="0" err="1" smtClean="0"/>
              <a:t>TeV</a:t>
            </a:r>
            <a:r>
              <a:rPr lang="en-US" dirty="0" smtClean="0"/>
              <a:t>) </a:t>
            </a:r>
          </a:p>
          <a:p>
            <a:pPr eaLnBrk="1" hangingPunct="1">
              <a:lnSpc>
                <a:spcPct val="90000"/>
              </a:lnSpc>
              <a:buClr>
                <a:srgbClr val="FF0000"/>
              </a:buClr>
              <a:buSzPct val="150000"/>
            </a:pP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rapidity </a:t>
            </a:r>
            <a:r>
              <a:rPr lang="en-US" dirty="0"/>
              <a:t>shift </a:t>
            </a:r>
            <a:r>
              <a:rPr lang="en-US" dirty="0" smtClean="0">
                <a:sym typeface="Symbol"/>
              </a:rPr>
              <a:t></a:t>
            </a:r>
            <a:r>
              <a:rPr lang="en-US" i="1" dirty="0" smtClean="0">
                <a:sym typeface="Symbol"/>
              </a:rPr>
              <a:t>y</a:t>
            </a:r>
            <a:r>
              <a:rPr lang="en-US" dirty="0" smtClean="0">
                <a:sym typeface="Symbol"/>
              </a:rPr>
              <a:t>=</a:t>
            </a:r>
            <a:r>
              <a:rPr lang="en-US" dirty="0" smtClean="0"/>
              <a:t> </a:t>
            </a:r>
            <a:r>
              <a:rPr lang="en-US" dirty="0"/>
              <a:t>0.465 in </a:t>
            </a:r>
            <a:r>
              <a:rPr lang="en-US" dirty="0" smtClean="0"/>
              <a:t>the proton </a:t>
            </a:r>
            <a:r>
              <a:rPr lang="en-US" dirty="0"/>
              <a:t>direction</a:t>
            </a:r>
          </a:p>
        </p:txBody>
      </p:sp>
      <p:sp>
        <p:nvSpPr>
          <p:cNvPr id="35" name="Flowchart: Process 34"/>
          <p:cNvSpPr/>
          <p:nvPr/>
        </p:nvSpPr>
        <p:spPr bwMode="auto">
          <a:xfrm>
            <a:off x="228600" y="0"/>
            <a:ext cx="8686800" cy="925200"/>
          </a:xfrm>
          <a:prstGeom prst="flowChartProcess">
            <a:avLst/>
          </a:prstGeom>
          <a:solidFill>
            <a:srgbClr val="0000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endParaRPr lang="it-IT" dirty="0"/>
          </a:p>
        </p:txBody>
      </p:sp>
      <p:sp>
        <p:nvSpPr>
          <p:cNvPr id="36" name="TextBox 35"/>
          <p:cNvSpPr txBox="1"/>
          <p:nvPr/>
        </p:nvSpPr>
        <p:spPr>
          <a:xfrm>
            <a:off x="1136515" y="170212"/>
            <a:ext cx="70763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p-A collisions at </a:t>
            </a:r>
            <a:r>
              <a:rPr lang="en-US" sz="3200" dirty="0" smtClean="0">
                <a:solidFill>
                  <a:schemeClr val="bg1"/>
                </a:solidFill>
                <a:sym typeface="Symbol"/>
              </a:rPr>
              <a:t></a:t>
            </a:r>
            <a:r>
              <a:rPr lang="en-US" sz="3200" dirty="0" err="1" smtClean="0">
                <a:solidFill>
                  <a:schemeClr val="bg1"/>
                </a:solidFill>
                <a:sym typeface="Symbol"/>
              </a:rPr>
              <a:t>s</a:t>
            </a:r>
            <a:r>
              <a:rPr lang="en-US" sz="3200" baseline="-25000" dirty="0" err="1" smtClean="0">
                <a:solidFill>
                  <a:schemeClr val="bg1"/>
                </a:solidFill>
                <a:sym typeface="Symbol"/>
              </a:rPr>
              <a:t>NN</a:t>
            </a:r>
            <a:r>
              <a:rPr lang="en-US" sz="3200" dirty="0" smtClean="0">
                <a:solidFill>
                  <a:schemeClr val="bg1"/>
                </a:solidFill>
                <a:sym typeface="Symbol"/>
              </a:rPr>
              <a:t> = 5.02 </a:t>
            </a:r>
            <a:r>
              <a:rPr lang="en-US" sz="3200" dirty="0" err="1" smtClean="0">
                <a:solidFill>
                  <a:schemeClr val="bg1"/>
                </a:solidFill>
                <a:sym typeface="Symbol"/>
              </a:rPr>
              <a:t>TeV</a:t>
            </a:r>
            <a:endParaRPr lang="it-IT" sz="2400" dirty="0">
              <a:solidFill>
                <a:srgbClr val="0099FF"/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8275562" y="282415"/>
            <a:ext cx="685800" cy="743970"/>
            <a:chOff x="8275562" y="282415"/>
            <a:chExt cx="685800" cy="743970"/>
          </a:xfrm>
        </p:grpSpPr>
        <p:sp>
          <p:nvSpPr>
            <p:cNvPr id="26" name="Rectangle 25"/>
            <p:cNvSpPr/>
            <p:nvPr/>
          </p:nvSpPr>
          <p:spPr bwMode="auto">
            <a:xfrm rot="599010">
              <a:off x="8275562" y="282415"/>
              <a:ext cx="685800" cy="743970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rgbClr val="FFCC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charset="0"/>
              </a:endParaRPr>
            </a:p>
          </p:txBody>
        </p:sp>
        <p:pic>
          <p:nvPicPr>
            <p:cNvPr id="27" name="Picture 2" descr="C:\Users\Roberta\Documents\QM2012\2012-Jul-04-4_Color_Logo_small_CB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99010">
              <a:off x="8381630" y="330236"/>
              <a:ext cx="462303" cy="62456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  <a:extLst/>
          </p:spPr>
        </p:pic>
      </p:grpSp>
      <p:sp>
        <p:nvSpPr>
          <p:cNvPr id="5" name="TextBox 4"/>
          <p:cNvSpPr txBox="1"/>
          <p:nvPr/>
        </p:nvSpPr>
        <p:spPr>
          <a:xfrm>
            <a:off x="701041" y="2514600"/>
            <a:ext cx="79174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Beam configurations</a:t>
            </a:r>
            <a:r>
              <a:rPr lang="en-US" dirty="0" smtClean="0">
                <a:solidFill>
                  <a:srgbClr val="0070C0"/>
                </a:solidFill>
              </a:rPr>
              <a:t>:</a:t>
            </a:r>
            <a:endParaRPr lang="en-US" dirty="0">
              <a:solidFill>
                <a:srgbClr val="0070C0"/>
              </a:solidFill>
            </a:endParaRPr>
          </a:p>
          <a:p>
            <a:r>
              <a:rPr lang="en-US" dirty="0" smtClean="0"/>
              <a:t>Data collected with two beam configurations: p-</a:t>
            </a:r>
            <a:r>
              <a:rPr lang="en-US" dirty="0" err="1" smtClean="0"/>
              <a:t>Pb</a:t>
            </a:r>
            <a:r>
              <a:rPr lang="en-US" dirty="0" smtClean="0"/>
              <a:t> and </a:t>
            </a:r>
            <a:r>
              <a:rPr lang="en-US" dirty="0" err="1" smtClean="0"/>
              <a:t>Pb</a:t>
            </a:r>
            <a:r>
              <a:rPr lang="en-US" dirty="0" smtClean="0"/>
              <a:t>-p in the range 2.5&lt;</a:t>
            </a:r>
            <a:r>
              <a:rPr lang="en-US" i="1" dirty="0" err="1" smtClean="0"/>
              <a:t>y</a:t>
            </a:r>
            <a:r>
              <a:rPr lang="en-US" baseline="-25000" dirty="0" err="1" smtClean="0"/>
              <a:t>LAB</a:t>
            </a:r>
            <a:r>
              <a:rPr lang="en-US" dirty="0" smtClean="0"/>
              <a:t>&lt;4</a:t>
            </a:r>
            <a:endParaRPr lang="it-IT" dirty="0"/>
          </a:p>
        </p:txBody>
      </p:sp>
      <p:sp>
        <p:nvSpPr>
          <p:cNvPr id="39" name="AutoShape 14"/>
          <p:cNvSpPr>
            <a:spLocks noChangeArrowheads="1"/>
          </p:cNvSpPr>
          <p:nvPr/>
        </p:nvSpPr>
        <p:spPr bwMode="auto">
          <a:xfrm>
            <a:off x="412747" y="1523452"/>
            <a:ext cx="302265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sp>
        <p:nvSpPr>
          <p:cNvPr id="40" name="AutoShape 14"/>
          <p:cNvSpPr>
            <a:spLocks noChangeArrowheads="1"/>
          </p:cNvSpPr>
          <p:nvPr/>
        </p:nvSpPr>
        <p:spPr bwMode="auto">
          <a:xfrm>
            <a:off x="397508" y="2561687"/>
            <a:ext cx="302265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sp>
        <p:nvSpPr>
          <p:cNvPr id="41" name="AutoShape 14"/>
          <p:cNvSpPr>
            <a:spLocks noChangeArrowheads="1"/>
          </p:cNvSpPr>
          <p:nvPr/>
        </p:nvSpPr>
        <p:spPr bwMode="auto">
          <a:xfrm>
            <a:off x="382268" y="5878317"/>
            <a:ext cx="302265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481263" y="3597930"/>
            <a:ext cx="2362200" cy="1659870"/>
            <a:chOff x="0" y="3053496"/>
            <a:chExt cx="5236249" cy="3845871"/>
          </a:xfrm>
        </p:grpSpPr>
        <p:pic>
          <p:nvPicPr>
            <p:cNvPr id="42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061054"/>
              <a:ext cx="5236249" cy="38383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3" name="Rectangle 42"/>
            <p:cNvSpPr/>
            <p:nvPr/>
          </p:nvSpPr>
          <p:spPr bwMode="auto">
            <a:xfrm>
              <a:off x="3581400" y="3053496"/>
              <a:ext cx="1654849" cy="13082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charset="0"/>
              </a:endParaRPr>
            </a:p>
          </p:txBody>
        </p:sp>
      </p:grpSp>
      <p:cxnSp>
        <p:nvCxnSpPr>
          <p:cNvPr id="6" name="Straight Connector 5"/>
          <p:cNvCxnSpPr/>
          <p:nvPr/>
        </p:nvCxnSpPr>
        <p:spPr bwMode="auto">
          <a:xfrm>
            <a:off x="795463" y="4162576"/>
            <a:ext cx="3760295" cy="675806"/>
          </a:xfrm>
          <a:prstGeom prst="line">
            <a:avLst/>
          </a:prstGeom>
          <a:noFill/>
          <a:ln w="28575" cap="flat" cmpd="sng" algn="ctr">
            <a:solidFill>
              <a:srgbClr val="0099FF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Straight Connector 43"/>
          <p:cNvCxnSpPr/>
          <p:nvPr/>
        </p:nvCxnSpPr>
        <p:spPr bwMode="auto">
          <a:xfrm>
            <a:off x="3279582" y="4647882"/>
            <a:ext cx="712295" cy="7620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dash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Straight Connector 44"/>
          <p:cNvCxnSpPr/>
          <p:nvPr/>
        </p:nvCxnSpPr>
        <p:spPr bwMode="auto">
          <a:xfrm flipH="1" flipV="1">
            <a:off x="1189710" y="4223536"/>
            <a:ext cx="583105" cy="10668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dash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TextBox 17"/>
          <p:cNvSpPr txBox="1"/>
          <p:nvPr/>
        </p:nvSpPr>
        <p:spPr>
          <a:xfrm>
            <a:off x="1298383" y="3849773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p</a:t>
            </a:r>
            <a:endParaRPr lang="it-IT" b="1" dirty="0">
              <a:solidFill>
                <a:srgbClr val="00206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635729" y="4304733"/>
            <a:ext cx="516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2060"/>
                </a:solidFill>
              </a:rPr>
              <a:t>Pb</a:t>
            </a:r>
            <a:endParaRPr lang="it-IT" b="1" dirty="0">
              <a:solidFill>
                <a:srgbClr val="00206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81261" y="5257800"/>
            <a:ext cx="2093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2.03&lt;</a:t>
            </a:r>
            <a:r>
              <a:rPr lang="en-US" i="1" dirty="0" err="1" smtClean="0">
                <a:solidFill>
                  <a:srgbClr val="002060"/>
                </a:solidFill>
              </a:rPr>
              <a:t>y</a:t>
            </a:r>
            <a:r>
              <a:rPr lang="en-US" baseline="-25000" dirty="0" err="1" smtClean="0">
                <a:solidFill>
                  <a:srgbClr val="002060"/>
                </a:solidFill>
              </a:rPr>
              <a:t>CMS</a:t>
            </a:r>
            <a:r>
              <a:rPr lang="en-US" dirty="0" smtClean="0">
                <a:solidFill>
                  <a:srgbClr val="002060"/>
                </a:solidFill>
              </a:rPr>
              <a:t>&lt;3.53</a:t>
            </a:r>
            <a:endParaRPr lang="it-IT" dirty="0">
              <a:solidFill>
                <a:srgbClr val="002060"/>
              </a:solidFill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5459905" y="3581400"/>
            <a:ext cx="2362200" cy="1659870"/>
            <a:chOff x="0" y="3053496"/>
            <a:chExt cx="5236249" cy="3845871"/>
          </a:xfrm>
        </p:grpSpPr>
        <p:pic>
          <p:nvPicPr>
            <p:cNvPr id="47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061054"/>
              <a:ext cx="5236249" cy="38383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8" name="Rectangle 47"/>
            <p:cNvSpPr/>
            <p:nvPr/>
          </p:nvSpPr>
          <p:spPr bwMode="auto">
            <a:xfrm>
              <a:off x="3581400" y="3053496"/>
              <a:ext cx="1654849" cy="13082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charset="0"/>
              </a:endParaRPr>
            </a:p>
          </p:txBody>
        </p:sp>
      </p:grpSp>
      <p:cxnSp>
        <p:nvCxnSpPr>
          <p:cNvPr id="49" name="Straight Connector 48"/>
          <p:cNvCxnSpPr/>
          <p:nvPr/>
        </p:nvCxnSpPr>
        <p:spPr bwMode="auto">
          <a:xfrm>
            <a:off x="4774105" y="4146046"/>
            <a:ext cx="3760295" cy="675806"/>
          </a:xfrm>
          <a:prstGeom prst="line">
            <a:avLst/>
          </a:prstGeom>
          <a:noFill/>
          <a:ln w="28575" cap="flat" cmpd="sng" algn="ctr">
            <a:solidFill>
              <a:srgbClr val="0099FF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Straight Connector 49"/>
          <p:cNvCxnSpPr/>
          <p:nvPr/>
        </p:nvCxnSpPr>
        <p:spPr bwMode="auto">
          <a:xfrm>
            <a:off x="7258224" y="4631352"/>
            <a:ext cx="712295" cy="7620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dash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" name="Straight Connector 50"/>
          <p:cNvCxnSpPr/>
          <p:nvPr/>
        </p:nvCxnSpPr>
        <p:spPr bwMode="auto">
          <a:xfrm flipH="1" flipV="1">
            <a:off x="5168352" y="4207006"/>
            <a:ext cx="583105" cy="106680"/>
          </a:xfrm>
          <a:prstGeom prst="line">
            <a:avLst/>
          </a:prstGeom>
          <a:noFill/>
          <a:ln w="76200" cap="flat" cmpd="sng" algn="ctr">
            <a:solidFill>
              <a:srgbClr val="FF0000"/>
            </a:solidFill>
            <a:prstDash val="dash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2" name="TextBox 51"/>
          <p:cNvSpPr txBox="1"/>
          <p:nvPr/>
        </p:nvSpPr>
        <p:spPr>
          <a:xfrm>
            <a:off x="5181600" y="3810000"/>
            <a:ext cx="516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2060"/>
                </a:solidFill>
              </a:rPr>
              <a:t>Pb</a:t>
            </a:r>
            <a:endParaRPr lang="it-IT" b="1" dirty="0">
              <a:solidFill>
                <a:srgbClr val="00206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614371" y="4288203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p</a:t>
            </a:r>
            <a:endParaRPr lang="it-IT" b="1" dirty="0">
              <a:solidFill>
                <a:srgbClr val="00206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459903" y="5241270"/>
            <a:ext cx="2302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-4.46&lt;</a:t>
            </a:r>
            <a:r>
              <a:rPr lang="en-US" i="1" dirty="0" err="1" smtClean="0">
                <a:solidFill>
                  <a:srgbClr val="002060"/>
                </a:solidFill>
              </a:rPr>
              <a:t>y</a:t>
            </a:r>
            <a:r>
              <a:rPr lang="en-US" baseline="-25000" dirty="0" err="1" smtClean="0">
                <a:solidFill>
                  <a:srgbClr val="002060"/>
                </a:solidFill>
              </a:rPr>
              <a:t>CMS</a:t>
            </a:r>
            <a:r>
              <a:rPr lang="en-US" dirty="0" smtClean="0">
                <a:solidFill>
                  <a:srgbClr val="002060"/>
                </a:solidFill>
              </a:rPr>
              <a:t>&lt;-2.96</a:t>
            </a:r>
            <a:endParaRPr lang="it-IT" dirty="0">
              <a:solidFill>
                <a:srgbClr val="002060"/>
              </a:solidFill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609600" y="3596640"/>
            <a:ext cx="3961398" cy="2045732"/>
          </a:xfrm>
          <a:prstGeom prst="rect">
            <a:avLst/>
          </a:prstGeom>
          <a:noFill/>
          <a:ln w="28575" cap="flat" cmpd="sng" algn="ctr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endParaRPr>
          </a:p>
        </p:txBody>
      </p:sp>
      <p:sp>
        <p:nvSpPr>
          <p:cNvPr id="55" name="Rectangle 54"/>
          <p:cNvSpPr/>
          <p:nvPr/>
        </p:nvSpPr>
        <p:spPr bwMode="auto">
          <a:xfrm>
            <a:off x="4666423" y="3596640"/>
            <a:ext cx="3961398" cy="2045732"/>
          </a:xfrm>
          <a:prstGeom prst="rect">
            <a:avLst/>
          </a:prstGeom>
          <a:noFill/>
          <a:ln w="28575" cap="flat" cmpd="sng" algn="ctr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679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B9B30-E5F8-46F9-9F7A-E148ABA8B836}" type="slidenum">
              <a:rPr lang="it-IT" smtClean="0"/>
              <a:pPr>
                <a:defRPr/>
              </a:pPr>
              <a:t>9</a:t>
            </a:fld>
            <a:endParaRPr lang="it-IT" dirty="0"/>
          </a:p>
        </p:txBody>
      </p:sp>
      <p:sp>
        <p:nvSpPr>
          <p:cNvPr id="11" name="Right Arrow 10"/>
          <p:cNvSpPr/>
          <p:nvPr/>
        </p:nvSpPr>
        <p:spPr bwMode="auto">
          <a:xfrm>
            <a:off x="152400" y="2118600"/>
            <a:ext cx="489611" cy="396000"/>
          </a:xfrm>
          <a:prstGeom prst="rightArrow">
            <a:avLst/>
          </a:prstGeom>
          <a:solidFill>
            <a:srgbClr val="FF99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2103120"/>
            <a:ext cx="4305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Nuclear modification factor </a:t>
            </a:r>
            <a:r>
              <a:rPr lang="en-US" b="1" i="1" dirty="0" err="1" smtClean="0">
                <a:solidFill>
                  <a:srgbClr val="FF0000"/>
                </a:solidFill>
              </a:rPr>
              <a:t>R</a:t>
            </a:r>
            <a:r>
              <a:rPr lang="en-US" b="1" baseline="-25000" dirty="0" err="1" smtClean="0">
                <a:solidFill>
                  <a:srgbClr val="FF0000"/>
                </a:solidFill>
              </a:rPr>
              <a:t>pA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2" name="Right Arrow 11"/>
          <p:cNvSpPr/>
          <p:nvPr/>
        </p:nvSpPr>
        <p:spPr bwMode="auto">
          <a:xfrm>
            <a:off x="152400" y="4618912"/>
            <a:ext cx="489611" cy="396000"/>
          </a:xfrm>
          <a:prstGeom prst="rightArrow">
            <a:avLst/>
          </a:prstGeom>
          <a:solidFill>
            <a:srgbClr val="FF99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0" y="4603432"/>
            <a:ext cx="4213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Forward to backward ratio </a:t>
            </a:r>
            <a:r>
              <a:rPr lang="en-US" b="1" i="1" dirty="0" smtClean="0">
                <a:solidFill>
                  <a:srgbClr val="FF0000"/>
                </a:solidFill>
              </a:rPr>
              <a:t>R</a:t>
            </a:r>
            <a:r>
              <a:rPr lang="en-US" b="1" baseline="-25000" dirty="0" smtClean="0">
                <a:solidFill>
                  <a:srgbClr val="FF0000"/>
                </a:solidFill>
              </a:rPr>
              <a:t>FB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4449954"/>
              </p:ext>
            </p:extLst>
          </p:nvPr>
        </p:nvGraphicFramePr>
        <p:xfrm>
          <a:off x="344488" y="2813050"/>
          <a:ext cx="2513012" cy="109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666" name="Equation" r:id="rId3" imgW="1168200" imgH="507960" progId="Equation.3">
                  <p:embed/>
                </p:oleObj>
              </mc:Choice>
              <mc:Fallback>
                <p:oleObj name="Equation" r:id="rId3" imgW="116820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488" y="2813050"/>
                        <a:ext cx="2513012" cy="1092200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rgbClr val="0099FF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8288543"/>
              </p:ext>
            </p:extLst>
          </p:nvPr>
        </p:nvGraphicFramePr>
        <p:xfrm>
          <a:off x="7042150" y="1642447"/>
          <a:ext cx="2025650" cy="801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667" name="Equation" r:id="rId5" imgW="1155600" imgH="457200" progId="Equation.3">
                  <p:embed/>
                </p:oleObj>
              </mc:Choice>
              <mc:Fallback>
                <p:oleObj name="Equation" r:id="rId5" imgW="11556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42150" y="1642447"/>
                        <a:ext cx="2025650" cy="801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6000127"/>
              </p:ext>
            </p:extLst>
          </p:nvPr>
        </p:nvGraphicFramePr>
        <p:xfrm>
          <a:off x="213360" y="5319712"/>
          <a:ext cx="1746250" cy="928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668" name="Equation" r:id="rId7" imgW="939600" imgH="482400" progId="Equation.3">
                  <p:embed/>
                </p:oleObj>
              </mc:Choice>
              <mc:Fallback>
                <p:oleObj name="Equation" r:id="rId7" imgW="93960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" y="5319712"/>
                        <a:ext cx="1746250" cy="928688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rgbClr val="0099FF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2751401" y="5726668"/>
            <a:ext cx="266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endParaRPr lang="en-US" dirty="0" smtClean="0">
              <a:solidFill>
                <a:srgbClr val="0099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49463" y="2551424"/>
            <a:ext cx="551833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Pros:</a:t>
            </a:r>
          </a:p>
          <a:p>
            <a:r>
              <a:rPr lang="en-US" dirty="0" smtClean="0"/>
              <a:t>The full coverage of the ALICE </a:t>
            </a:r>
            <a:r>
              <a:rPr lang="en-US" dirty="0" err="1" smtClean="0"/>
              <a:t>muon</a:t>
            </a:r>
            <a:r>
              <a:rPr lang="en-US" dirty="0" smtClean="0"/>
              <a:t> spectrometer </a:t>
            </a:r>
            <a:r>
              <a:rPr lang="en-US" dirty="0">
                <a:solidFill>
                  <a:srgbClr val="0070C0"/>
                </a:solidFill>
              </a:rPr>
              <a:t>2.5&lt;</a:t>
            </a:r>
            <a:r>
              <a:rPr lang="en-US" dirty="0" err="1">
                <a:solidFill>
                  <a:srgbClr val="0070C0"/>
                </a:solidFill>
              </a:rPr>
              <a:t>y</a:t>
            </a:r>
            <a:r>
              <a:rPr lang="en-US" baseline="-25000" dirty="0" err="1">
                <a:solidFill>
                  <a:srgbClr val="0070C0"/>
                </a:solidFill>
              </a:rPr>
              <a:t>LAB</a:t>
            </a:r>
            <a:r>
              <a:rPr lang="en-US" dirty="0">
                <a:solidFill>
                  <a:srgbClr val="0070C0"/>
                </a:solidFill>
              </a:rPr>
              <a:t>&lt;4 </a:t>
            </a:r>
            <a:r>
              <a:rPr lang="en-US" dirty="0" smtClean="0"/>
              <a:t>can be exploited 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Cons:</a:t>
            </a:r>
          </a:p>
          <a:p>
            <a:r>
              <a:rPr lang="en-US" dirty="0" smtClean="0"/>
              <a:t>Rely on an estimate of the </a:t>
            </a:r>
            <a:r>
              <a:rPr lang="en-US" dirty="0" smtClean="0">
                <a:sym typeface="Symbol"/>
              </a:rPr>
              <a:t></a:t>
            </a:r>
            <a:r>
              <a:rPr lang="en-US" baseline="30000" dirty="0" smtClean="0">
                <a:sym typeface="Symbol"/>
              </a:rPr>
              <a:t>J/</a:t>
            </a:r>
            <a:r>
              <a:rPr lang="en-US" baseline="-25000" dirty="0" err="1" smtClean="0">
                <a:sym typeface="Symbol"/>
              </a:rPr>
              <a:t>pp</a:t>
            </a:r>
            <a:r>
              <a:rPr lang="en-US" baseline="-25000" dirty="0" smtClean="0">
                <a:sym typeface="Symbol"/>
              </a:rPr>
              <a:t> </a:t>
            </a:r>
            <a:r>
              <a:rPr lang="en-US" dirty="0" smtClean="0">
                <a:sym typeface="Symbol"/>
              </a:rPr>
              <a:t>reference at </a:t>
            </a:r>
            <a:r>
              <a:rPr lang="en-US" dirty="0" err="1" smtClean="0">
                <a:sym typeface="Symbol"/>
              </a:rPr>
              <a:t>s</a:t>
            </a:r>
            <a:r>
              <a:rPr lang="en-US" baseline="-25000" dirty="0" err="1" smtClean="0">
                <a:sym typeface="Symbol"/>
              </a:rPr>
              <a:t>NN</a:t>
            </a:r>
            <a:r>
              <a:rPr lang="en-US" dirty="0" smtClean="0">
                <a:sym typeface="Symbol"/>
              </a:rPr>
              <a:t>=5.02TeV</a:t>
            </a:r>
            <a:endParaRPr lang="it-IT" dirty="0"/>
          </a:p>
        </p:txBody>
      </p:sp>
      <p:sp>
        <p:nvSpPr>
          <p:cNvPr id="21" name="TextBox 20"/>
          <p:cNvSpPr txBox="1"/>
          <p:nvPr/>
        </p:nvSpPr>
        <p:spPr>
          <a:xfrm>
            <a:off x="2050287" y="5029200"/>
            <a:ext cx="694131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Pros:</a:t>
            </a:r>
          </a:p>
          <a:p>
            <a:r>
              <a:rPr lang="en-US" dirty="0" smtClean="0"/>
              <a:t>Does not depend on the estimate of the </a:t>
            </a:r>
            <a:r>
              <a:rPr lang="en-US" dirty="0" smtClean="0">
                <a:sym typeface="Symbol"/>
              </a:rPr>
              <a:t></a:t>
            </a:r>
            <a:r>
              <a:rPr lang="en-US" baseline="30000" dirty="0">
                <a:sym typeface="Symbol"/>
              </a:rPr>
              <a:t>J/</a:t>
            </a:r>
            <a:r>
              <a:rPr lang="en-US" baseline="-25000" dirty="0" err="1" smtClean="0">
                <a:sym typeface="Symbol"/>
              </a:rPr>
              <a:t>pp</a:t>
            </a:r>
            <a:r>
              <a:rPr lang="en-US" baseline="-25000" dirty="0" smtClean="0">
                <a:sym typeface="Symbol"/>
              </a:rPr>
              <a:t> </a:t>
            </a:r>
            <a:r>
              <a:rPr lang="en-US" dirty="0" smtClean="0">
                <a:sym typeface="Symbol"/>
              </a:rPr>
              <a:t>reference </a:t>
            </a:r>
            <a:r>
              <a:rPr lang="en-US" dirty="0">
                <a:sym typeface="Symbol"/>
              </a:rPr>
              <a:t>at </a:t>
            </a:r>
            <a:r>
              <a:rPr lang="en-US" dirty="0" err="1" smtClean="0">
                <a:sym typeface="Symbol"/>
              </a:rPr>
              <a:t>s</a:t>
            </a:r>
            <a:r>
              <a:rPr lang="en-US" baseline="-25000" dirty="0" err="1" smtClean="0">
                <a:sym typeface="Symbol"/>
              </a:rPr>
              <a:t>NN</a:t>
            </a:r>
            <a:r>
              <a:rPr lang="en-US" dirty="0" smtClean="0">
                <a:sym typeface="Symbol"/>
              </a:rPr>
              <a:t>=5.02TeV</a:t>
            </a:r>
            <a:endParaRPr lang="en-US" dirty="0" smtClean="0">
              <a:solidFill>
                <a:srgbClr val="0066FF"/>
              </a:solidFill>
            </a:endParaRPr>
          </a:p>
          <a:p>
            <a:r>
              <a:rPr lang="en-US" b="1" dirty="0" smtClean="0">
                <a:solidFill>
                  <a:srgbClr val="0070C0"/>
                </a:solidFill>
              </a:rPr>
              <a:t>Cons:</a:t>
            </a:r>
          </a:p>
          <a:p>
            <a:r>
              <a:rPr lang="en-US" dirty="0" smtClean="0"/>
              <a:t>The forward and backward yields have to be computed in the common (restricted) </a:t>
            </a:r>
            <a:r>
              <a:rPr lang="en-US" i="1" dirty="0" err="1" smtClean="0"/>
              <a:t>y</a:t>
            </a:r>
            <a:r>
              <a:rPr lang="en-US" baseline="-25000" dirty="0" err="1" smtClean="0"/>
              <a:t>CMS</a:t>
            </a:r>
            <a:r>
              <a:rPr lang="en-US" baseline="-25000" dirty="0" smtClean="0"/>
              <a:t>  </a:t>
            </a:r>
            <a:r>
              <a:rPr lang="en-US" dirty="0" smtClean="0"/>
              <a:t>range </a:t>
            </a:r>
            <a:r>
              <a:rPr lang="en-US" dirty="0" smtClean="0">
                <a:solidFill>
                  <a:srgbClr val="0070C0"/>
                </a:solidFill>
              </a:rPr>
              <a:t>2.96</a:t>
            </a:r>
            <a:r>
              <a:rPr lang="en-US" dirty="0">
                <a:solidFill>
                  <a:srgbClr val="0070C0"/>
                </a:solidFill>
              </a:rPr>
              <a:t>&lt; </a:t>
            </a:r>
            <a:r>
              <a:rPr lang="en-US" dirty="0" smtClean="0">
                <a:solidFill>
                  <a:srgbClr val="0070C0"/>
                </a:solidFill>
              </a:rPr>
              <a:t>|</a:t>
            </a:r>
            <a:r>
              <a:rPr lang="en-US" i="1" dirty="0" err="1" smtClean="0">
                <a:solidFill>
                  <a:srgbClr val="0070C0"/>
                </a:solidFill>
              </a:rPr>
              <a:t>y</a:t>
            </a:r>
            <a:r>
              <a:rPr lang="en-US" baseline="-25000" dirty="0" err="1" smtClean="0">
                <a:solidFill>
                  <a:srgbClr val="0070C0"/>
                </a:solidFill>
              </a:rPr>
              <a:t>CMS</a:t>
            </a:r>
            <a:r>
              <a:rPr lang="en-US" dirty="0" smtClean="0">
                <a:solidFill>
                  <a:srgbClr val="0070C0"/>
                </a:solidFill>
              </a:rPr>
              <a:t>|&lt; 3.53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1153168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Nuclear effects on J/</a:t>
            </a:r>
            <a:r>
              <a:rPr lang="en-US" dirty="0" smtClean="0">
                <a:sym typeface="Symbol"/>
              </a:rPr>
              <a:t> production can be parameterized via:</a:t>
            </a:r>
            <a:endParaRPr lang="it-IT" dirty="0"/>
          </a:p>
          <a:p>
            <a:endParaRPr lang="it-IT" dirty="0"/>
          </a:p>
        </p:txBody>
      </p:sp>
      <p:sp>
        <p:nvSpPr>
          <p:cNvPr id="23" name="Flowchart: Process 22"/>
          <p:cNvSpPr/>
          <p:nvPr/>
        </p:nvSpPr>
        <p:spPr bwMode="auto">
          <a:xfrm>
            <a:off x="228600" y="0"/>
            <a:ext cx="8686800" cy="925200"/>
          </a:xfrm>
          <a:prstGeom prst="flowChartProcess">
            <a:avLst/>
          </a:prstGeom>
          <a:solidFill>
            <a:srgbClr val="0000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/>
        </p:spPr>
        <p:txBody>
          <a:bodyPr wrap="none">
            <a:spAutoFit/>
          </a:bodyPr>
          <a:lstStyle/>
          <a:p>
            <a:pPr>
              <a:defRPr/>
            </a:pPr>
            <a:endParaRPr lang="it-IT" dirty="0"/>
          </a:p>
        </p:txBody>
      </p:sp>
      <p:sp>
        <p:nvSpPr>
          <p:cNvPr id="24" name="TextBox 23"/>
          <p:cNvSpPr txBox="1"/>
          <p:nvPr/>
        </p:nvSpPr>
        <p:spPr>
          <a:xfrm>
            <a:off x="2537336" y="170212"/>
            <a:ext cx="42746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Physics observables</a:t>
            </a:r>
            <a:endParaRPr lang="it-IT" sz="2400" dirty="0">
              <a:solidFill>
                <a:srgbClr val="0099FF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275562" y="282415"/>
            <a:ext cx="685800" cy="743970"/>
            <a:chOff x="8275562" y="282415"/>
            <a:chExt cx="685800" cy="743970"/>
          </a:xfrm>
        </p:grpSpPr>
        <p:sp>
          <p:nvSpPr>
            <p:cNvPr id="9" name="Rectangle 8"/>
            <p:cNvSpPr/>
            <p:nvPr/>
          </p:nvSpPr>
          <p:spPr bwMode="auto">
            <a:xfrm rot="599010">
              <a:off x="8275562" y="282415"/>
              <a:ext cx="685800" cy="743970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rgbClr val="FFCC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cs typeface="Arial" charset="0"/>
              </a:endParaRPr>
            </a:p>
          </p:txBody>
        </p:sp>
        <p:pic>
          <p:nvPicPr>
            <p:cNvPr id="10" name="Picture 2" descr="C:\Users\Roberta\Documents\QM2012\2012-Jul-04-4_Color_Logo_small_CB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99010">
              <a:off x="8381630" y="330236"/>
              <a:ext cx="462303" cy="62456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  <a:extLst/>
          </p:spPr>
        </p:pic>
      </p:grpSp>
      <p:sp>
        <p:nvSpPr>
          <p:cNvPr id="20" name="AutoShape 14"/>
          <p:cNvSpPr>
            <a:spLocks noChangeArrowheads="1"/>
          </p:cNvSpPr>
          <p:nvPr/>
        </p:nvSpPr>
        <p:spPr bwMode="auto">
          <a:xfrm>
            <a:off x="140961" y="1183969"/>
            <a:ext cx="302265" cy="280799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latin typeface="Verdana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957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48452</TotalTime>
  <Words>2230</Words>
  <Application>Microsoft Office PowerPoint</Application>
  <PresentationFormat>On-screen Show (4:3)</PresentationFormat>
  <Paragraphs>300</Paragraphs>
  <Slides>27</Slides>
  <Notes>10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Default Design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Roberta</dc:creator>
  <cp:lastModifiedBy>Roberta</cp:lastModifiedBy>
  <cp:revision>12960</cp:revision>
  <cp:lastPrinted>2013-05-06T15:16:53Z</cp:lastPrinted>
  <dcterms:created xsi:type="dcterms:W3CDTF">1601-01-01T00:00:00Z</dcterms:created>
  <dcterms:modified xsi:type="dcterms:W3CDTF">2013-05-09T09:36:07Z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