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80" r:id="rId4"/>
    <p:sldId id="270" r:id="rId5"/>
    <p:sldId id="258" r:id="rId6"/>
    <p:sldId id="259" r:id="rId7"/>
    <p:sldId id="281" r:id="rId8"/>
    <p:sldId id="266" r:id="rId9"/>
    <p:sldId id="261" r:id="rId10"/>
    <p:sldId id="277" r:id="rId11"/>
    <p:sldId id="265" r:id="rId12"/>
    <p:sldId id="267" r:id="rId13"/>
    <p:sldId id="271" r:id="rId14"/>
    <p:sldId id="282" r:id="rId15"/>
    <p:sldId id="272" r:id="rId16"/>
    <p:sldId id="278" r:id="rId17"/>
    <p:sldId id="283" r:id="rId18"/>
    <p:sldId id="274" r:id="rId19"/>
    <p:sldId id="262" r:id="rId20"/>
    <p:sldId id="268" r:id="rId21"/>
    <p:sldId id="269" r:id="rId22"/>
    <p:sldId id="263" r:id="rId23"/>
    <p:sldId id="276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6" d="100"/>
          <a:sy n="106" d="100"/>
        </p:scale>
        <p:origin x="-840" y="-4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Departments\AB\Groups\RF\Machines\LHC\ACS\SM18TestStand\Teststand%20SPL%20V3\Test%20RF\saclay%20cavity%20test%2008_2012\31_08_2012_TJ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Workspaces\t\therasse\SPL\RF%20tests\Test%20RF\RI%20Monocell\2012_11_01_RI_Monocell_2K_new_callibration_more_data_at_low_field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Saclay cavity RF test at 2K</a:t>
            </a:r>
          </a:p>
        </c:rich>
      </c:tx>
      <c:layout>
        <c:manualLayout>
          <c:xMode val="edge"/>
          <c:yMode val="edge"/>
          <c:x val="0.39093738689829888"/>
          <c:y val="5.1381802651342713E-3"/>
        </c:manualLayout>
      </c:layout>
    </c:title>
    <c:plotArea>
      <c:layout>
        <c:manualLayout>
          <c:layoutTarget val="inner"/>
          <c:xMode val="edge"/>
          <c:yMode val="edge"/>
          <c:x val="0.13091507629342941"/>
          <c:y val="5.7560392082356998E-2"/>
          <c:w val="0.81570970710778956"/>
          <c:h val="0.87076256218642911"/>
        </c:manualLayout>
      </c:layout>
      <c:scatterChart>
        <c:scatterStyle val="lineMarker"/>
        <c:ser>
          <c:idx val="0"/>
          <c:order val="0"/>
          <c:tx>
            <c:v>After EP</c:v>
          </c:tx>
          <c:spPr>
            <a:ln w="28575">
              <a:noFill/>
            </a:ln>
          </c:spPr>
          <c:errBars>
            <c:errDir val="y"/>
            <c:errBarType val="both"/>
            <c:errValType val="percentage"/>
            <c:val val="60"/>
          </c:errBars>
          <c:errBars>
            <c:errDir val="x"/>
            <c:errBarType val="both"/>
            <c:errValType val="percentage"/>
            <c:val val="30"/>
          </c:errBars>
          <c:xVal>
            <c:numRef>
              <c:f>'Data (2)'!$L$22:$L$66</c:f>
              <c:numCache>
                <c:formatCode>General</c:formatCode>
                <c:ptCount val="45"/>
                <c:pt idx="0">
                  <c:v>0.33434974383070426</c:v>
                </c:pt>
                <c:pt idx="1">
                  <c:v>0.42237771344415864</c:v>
                </c:pt>
                <c:pt idx="2">
                  <c:v>0.52929890409448199</c:v>
                </c:pt>
                <c:pt idx="3">
                  <c:v>0.66865330380850119</c:v>
                </c:pt>
                <c:pt idx="4">
                  <c:v>0.84761960818485926</c:v>
                </c:pt>
                <c:pt idx="5">
                  <c:v>1.0597440693227262</c:v>
                </c:pt>
                <c:pt idx="6">
                  <c:v>1.3402968434894393</c:v>
                </c:pt>
                <c:pt idx="7">
                  <c:v>1.6776485846424471</c:v>
                </c:pt>
                <c:pt idx="8">
                  <c:v>2.1169031774689073</c:v>
                </c:pt>
                <c:pt idx="9">
                  <c:v>2.6497261683163797</c:v>
                </c:pt>
                <c:pt idx="10">
                  <c:v>3.3473489986979539</c:v>
                </c:pt>
                <c:pt idx="11">
                  <c:v>4.1995329660507021</c:v>
                </c:pt>
                <c:pt idx="12">
                  <c:v>5.2444626257354603</c:v>
                </c:pt>
                <c:pt idx="13">
                  <c:v>6.5117991213265913</c:v>
                </c:pt>
                <c:pt idx="14">
                  <c:v>8.3023491765311501</c:v>
                </c:pt>
                <c:pt idx="15">
                  <c:v>10.416000565243891</c:v>
                </c:pt>
                <c:pt idx="16">
                  <c:v>13.08280881180908</c:v>
                </c:pt>
                <c:pt idx="17">
                  <c:v>14.578102343024577</c:v>
                </c:pt>
                <c:pt idx="18">
                  <c:v>16.188290707164924</c:v>
                </c:pt>
                <c:pt idx="19">
                  <c:v>18.205432249300245</c:v>
                </c:pt>
                <c:pt idx="20">
                  <c:v>20.216268398080267</c:v>
                </c:pt>
                <c:pt idx="21">
                  <c:v>22.423375765735809</c:v>
                </c:pt>
                <c:pt idx="22">
                  <c:v>24.643420906333315</c:v>
                </c:pt>
                <c:pt idx="23">
                  <c:v>24.277334086239222</c:v>
                </c:pt>
                <c:pt idx="24">
                  <c:v>25.246489288849371</c:v>
                </c:pt>
                <c:pt idx="25">
                  <c:v>26.193950036826315</c:v>
                </c:pt>
                <c:pt idx="26">
                  <c:v>26.375517824402294</c:v>
                </c:pt>
                <c:pt idx="27">
                  <c:v>26.043598700734975</c:v>
                </c:pt>
                <c:pt idx="28">
                  <c:v>26.558344179755917</c:v>
                </c:pt>
              </c:numCache>
            </c:numRef>
          </c:xVal>
          <c:yVal>
            <c:numRef>
              <c:f>'Data (2)'!$P$22:$P$66</c:f>
              <c:numCache>
                <c:formatCode>0.00E+00</c:formatCode>
                <c:ptCount val="45"/>
                <c:pt idx="0">
                  <c:v>23717725700.629162</c:v>
                </c:pt>
                <c:pt idx="1">
                  <c:v>24002870378.2127</c:v>
                </c:pt>
                <c:pt idx="2">
                  <c:v>23866973328.747005</c:v>
                </c:pt>
                <c:pt idx="3">
                  <c:v>23454425552.280918</c:v>
                </c:pt>
                <c:pt idx="4">
                  <c:v>24194596423.619289</c:v>
                </c:pt>
                <c:pt idx="5">
                  <c:v>26163692890.991554</c:v>
                </c:pt>
                <c:pt idx="6">
                  <c:v>26164613106.591003</c:v>
                </c:pt>
                <c:pt idx="7">
                  <c:v>26353595170.080349</c:v>
                </c:pt>
                <c:pt idx="8">
                  <c:v>24669632119.716766</c:v>
                </c:pt>
                <c:pt idx="9">
                  <c:v>23386090966.231068</c:v>
                </c:pt>
                <c:pt idx="10">
                  <c:v>22876736505.686291</c:v>
                </c:pt>
                <c:pt idx="11">
                  <c:v>22659119266.878925</c:v>
                </c:pt>
                <c:pt idx="12">
                  <c:v>22497542000.507645</c:v>
                </c:pt>
                <c:pt idx="13">
                  <c:v>23604653020.257198</c:v>
                </c:pt>
                <c:pt idx="14">
                  <c:v>21015012955.98222</c:v>
                </c:pt>
                <c:pt idx="15">
                  <c:v>19664396692.914497</c:v>
                </c:pt>
                <c:pt idx="16">
                  <c:v>16871227314.802795</c:v>
                </c:pt>
                <c:pt idx="17">
                  <c:v>15771906512.247387</c:v>
                </c:pt>
                <c:pt idx="18">
                  <c:v>15198727908.192553</c:v>
                </c:pt>
                <c:pt idx="19">
                  <c:v>13819475414.794436</c:v>
                </c:pt>
                <c:pt idx="20">
                  <c:v>13062405369.784859</c:v>
                </c:pt>
                <c:pt idx="21">
                  <c:v>12309068553.635878</c:v>
                </c:pt>
                <c:pt idx="22">
                  <c:v>11609675680.108351</c:v>
                </c:pt>
                <c:pt idx="23">
                  <c:v>11582481259.593132</c:v>
                </c:pt>
                <c:pt idx="24">
                  <c:v>11066570326.679251</c:v>
                </c:pt>
                <c:pt idx="25">
                  <c:v>10784847789.877861</c:v>
                </c:pt>
                <c:pt idx="26">
                  <c:v>10907120433.123035</c:v>
                </c:pt>
                <c:pt idx="27">
                  <c:v>11097925757.030888</c:v>
                </c:pt>
                <c:pt idx="28">
                  <c:v>10827997296.794245</c:v>
                </c:pt>
              </c:numCache>
            </c:numRef>
          </c:yVal>
        </c:ser>
        <c:ser>
          <c:idx val="1"/>
          <c:order val="1"/>
          <c:tx>
            <c:v>After EP from emitted power</c:v>
          </c:tx>
          <c:spPr>
            <a:ln w="28575">
              <a:noFill/>
            </a:ln>
          </c:spPr>
          <c:xVal>
            <c:numRef>
              <c:f>'Data (2)'!$M$22:$M$50</c:f>
              <c:numCache>
                <c:formatCode>General</c:formatCode>
                <c:ptCount val="29"/>
                <c:pt idx="0">
                  <c:v>0.34727250775026464</c:v>
                </c:pt>
                <c:pt idx="1">
                  <c:v>0.4387027969127027</c:v>
                </c:pt>
                <c:pt idx="2">
                  <c:v>0.54975653837326988</c:v>
                </c:pt>
                <c:pt idx="3">
                  <c:v>0.6944970466214957</c:v>
                </c:pt>
                <c:pt idx="4">
                  <c:v>0.8803804769825021</c:v>
                </c:pt>
                <c:pt idx="5">
                  <c:v>1.1007036413747571</c:v>
                </c:pt>
                <c:pt idx="6">
                  <c:v>1.3920999030405063</c:v>
                </c:pt>
                <c:pt idx="7">
                  <c:v>1.7424904366233365</c:v>
                </c:pt>
                <c:pt idx="8">
                  <c:v>2.1987224116922466</c:v>
                </c:pt>
                <c:pt idx="9">
                  <c:v>2.7521392443137462</c:v>
                </c:pt>
                <c:pt idx="10">
                  <c:v>3.4767255023882133</c:v>
                </c:pt>
                <c:pt idx="11">
                  <c:v>4.3618467530179297</c:v>
                </c:pt>
                <c:pt idx="12">
                  <c:v>5.447163401339024</c:v>
                </c:pt>
                <c:pt idx="13">
                  <c:v>6.7634830071055285</c:v>
                </c:pt>
                <c:pt idx="14">
                  <c:v>8.6232386055369457</c:v>
                </c:pt>
                <c:pt idx="15">
                  <c:v>10.818583545414528</c:v>
                </c:pt>
                <c:pt idx="16">
                  <c:v>13.588465097776981</c:v>
                </c:pt>
                <c:pt idx="17">
                  <c:v>15.141552378354902</c:v>
                </c:pt>
                <c:pt idx="18">
                  <c:v>16.813975227431314</c:v>
                </c:pt>
                <c:pt idx="19">
                  <c:v>18.90908017292594</c:v>
                </c:pt>
                <c:pt idx="20">
                  <c:v>20.997636018852671</c:v>
                </c:pt>
                <c:pt idx="21">
                  <c:v>23.290049052158061</c:v>
                </c:pt>
                <c:pt idx="22">
                  <c:v>25.595899908991544</c:v>
                </c:pt>
                <c:pt idx="23">
                  <c:v>25.215663673091303</c:v>
                </c:pt>
                <c:pt idx="24">
                  <c:v>26.222277148410903</c:v>
                </c:pt>
                <c:pt idx="25">
                  <c:v>27.206357668931638</c:v>
                </c:pt>
                <c:pt idx="26">
                  <c:v>27.39494313095641</c:v>
                </c:pt>
                <c:pt idx="27">
                  <c:v>27.050195187902549</c:v>
                </c:pt>
                <c:pt idx="28">
                  <c:v>27.584835804954217</c:v>
                </c:pt>
              </c:numCache>
            </c:numRef>
          </c:xVal>
          <c:yVal>
            <c:numRef>
              <c:f>'Data (2)'!$Q$22:$Q$50</c:f>
              <c:numCache>
                <c:formatCode>0.00E+00</c:formatCode>
                <c:ptCount val="29"/>
                <c:pt idx="0">
                  <c:v>25586557530.967903</c:v>
                </c:pt>
                <c:pt idx="1">
                  <c:v>25894170106.88393</c:v>
                </c:pt>
                <c:pt idx="2">
                  <c:v>25747565085.882675</c:v>
                </c:pt>
                <c:pt idx="3">
                  <c:v>25302510718.104805</c:v>
                </c:pt>
                <c:pt idx="4">
                  <c:v>26101003154.57579</c:v>
                </c:pt>
                <c:pt idx="5">
                  <c:v>28225254049.555557</c:v>
                </c:pt>
                <c:pt idx="6">
                  <c:v>28226246773.296165</c:v>
                </c:pt>
                <c:pt idx="7">
                  <c:v>28430119627.752136</c:v>
                </c:pt>
                <c:pt idx="8">
                  <c:v>26613469160.839581</c:v>
                </c:pt>
                <c:pt idx="9">
                  <c:v>25228791726.689327</c:v>
                </c:pt>
                <c:pt idx="10">
                  <c:v>24679302818.145359</c:v>
                </c:pt>
                <c:pt idx="11">
                  <c:v>24444538487.418339</c:v>
                </c:pt>
                <c:pt idx="12">
                  <c:v>24270229783.713436</c:v>
                </c:pt>
                <c:pt idx="13">
                  <c:v>25464575319.096664</c:v>
                </c:pt>
                <c:pt idx="14">
                  <c:v>22670885261.060726</c:v>
                </c:pt>
                <c:pt idx="15">
                  <c:v>21213847552.073036</c:v>
                </c:pt>
                <c:pt idx="16">
                  <c:v>18200591142.547352</c:v>
                </c:pt>
                <c:pt idx="17">
                  <c:v>17014649652.431051</c:v>
                </c:pt>
                <c:pt idx="18">
                  <c:v>16396307594.120634</c:v>
                </c:pt>
                <c:pt idx="19">
                  <c:v>14908377270.720121</c:v>
                </c:pt>
                <c:pt idx="20">
                  <c:v>14091654094.724539</c:v>
                </c:pt>
                <c:pt idx="21">
                  <c:v>13278958306.355556</c:v>
                </c:pt>
                <c:pt idx="22">
                  <c:v>12524456959.087408</c:v>
                </c:pt>
                <c:pt idx="23">
                  <c:v>12495119761.507141</c:v>
                </c:pt>
                <c:pt idx="24">
                  <c:v>11938557765.113605</c:v>
                </c:pt>
                <c:pt idx="25">
                  <c:v>11634636976.644091</c:v>
                </c:pt>
                <c:pt idx="26">
                  <c:v>11766544059.993702</c:v>
                </c:pt>
                <c:pt idx="27">
                  <c:v>11972383838.183466</c:v>
                </c:pt>
                <c:pt idx="28">
                  <c:v>11681186437.375885</c:v>
                </c:pt>
              </c:numCache>
            </c:numRef>
          </c:yVal>
        </c:ser>
        <c:ser>
          <c:idx val="2"/>
          <c:order val="2"/>
          <c:tx>
            <c:v>Before EP</c:v>
          </c:tx>
          <c:spPr>
            <a:ln w="28575">
              <a:noFill/>
            </a:ln>
          </c:spPr>
          <c:errBars>
            <c:errDir val="x"/>
            <c:errBarType val="both"/>
            <c:errValType val="percentage"/>
            <c:val val="15"/>
          </c:errBars>
          <c:errBars>
            <c:errDir val="y"/>
            <c:errBarType val="both"/>
            <c:errValType val="percentage"/>
            <c:val val="20"/>
          </c:errBars>
          <c:xVal>
            <c:numRef>
              <c:f>'Data (2)'!$AC$75:$AC$81</c:f>
              <c:numCache>
                <c:formatCode>General</c:formatCode>
                <c:ptCount val="7"/>
                <c:pt idx="0">
                  <c:v>1.5385859687728023</c:v>
                </c:pt>
                <c:pt idx="1">
                  <c:v>2.082676264415757</c:v>
                </c:pt>
                <c:pt idx="2">
                  <c:v>2.935092330180241</c:v>
                </c:pt>
                <c:pt idx="3">
                  <c:v>4.0749451515530923</c:v>
                </c:pt>
                <c:pt idx="4">
                  <c:v>5.836087136257734</c:v>
                </c:pt>
                <c:pt idx="5">
                  <c:v>7.7200794093307206</c:v>
                </c:pt>
                <c:pt idx="6">
                  <c:v>8.7120782508214401</c:v>
                </c:pt>
              </c:numCache>
            </c:numRef>
          </c:xVal>
          <c:yVal>
            <c:numRef>
              <c:f>'Data (2)'!$AD$75:$AD$81</c:f>
              <c:numCache>
                <c:formatCode>General</c:formatCode>
                <c:ptCount val="7"/>
                <c:pt idx="0">
                  <c:v>1248749959.2527282</c:v>
                </c:pt>
                <c:pt idx="1">
                  <c:v>1299325918.944351</c:v>
                </c:pt>
                <c:pt idx="2">
                  <c:v>1254342772.0938876</c:v>
                </c:pt>
                <c:pt idx="3">
                  <c:v>1169146387.0550103</c:v>
                </c:pt>
                <c:pt idx="4">
                  <c:v>1220434095.2167563</c:v>
                </c:pt>
                <c:pt idx="5">
                  <c:v>758639366.6604917</c:v>
                </c:pt>
                <c:pt idx="6">
                  <c:v>388519399.58245206</c:v>
                </c:pt>
              </c:numCache>
            </c:numRef>
          </c:yVal>
        </c:ser>
        <c:ser>
          <c:idx val="3"/>
          <c:order val="3"/>
          <c:tx>
            <c:v>Saclay measurement</c:v>
          </c:tx>
          <c:spPr>
            <a:ln w="28575">
              <a:noFill/>
            </a:ln>
          </c:spPr>
          <c:marker>
            <c:symbol val="square"/>
            <c:size val="7"/>
          </c:marker>
          <c:xVal>
            <c:numRef>
              <c:f>Sheet3!$B$2:$B$31</c:f>
              <c:numCache>
                <c:formatCode>General</c:formatCode>
                <c:ptCount val="30"/>
                <c:pt idx="0">
                  <c:v>1.48</c:v>
                </c:pt>
                <c:pt idx="1">
                  <c:v>1.05</c:v>
                </c:pt>
                <c:pt idx="2">
                  <c:v>0.74</c:v>
                </c:pt>
                <c:pt idx="3">
                  <c:v>2.09</c:v>
                </c:pt>
                <c:pt idx="4">
                  <c:v>2.94</c:v>
                </c:pt>
                <c:pt idx="5">
                  <c:v>3.72</c:v>
                </c:pt>
                <c:pt idx="6">
                  <c:v>4.6399999999999997</c:v>
                </c:pt>
                <c:pt idx="7">
                  <c:v>5.65</c:v>
                </c:pt>
                <c:pt idx="8">
                  <c:v>7.13</c:v>
                </c:pt>
                <c:pt idx="9">
                  <c:v>8.86</c:v>
                </c:pt>
                <c:pt idx="10">
                  <c:v>11.14</c:v>
                </c:pt>
                <c:pt idx="11">
                  <c:v>12.37</c:v>
                </c:pt>
                <c:pt idx="12">
                  <c:v>13.77</c:v>
                </c:pt>
                <c:pt idx="13">
                  <c:v>15.29</c:v>
                </c:pt>
                <c:pt idx="14">
                  <c:v>16.79</c:v>
                </c:pt>
                <c:pt idx="15">
                  <c:v>18.28</c:v>
                </c:pt>
                <c:pt idx="16">
                  <c:v>19.47</c:v>
                </c:pt>
                <c:pt idx="17">
                  <c:v>20.41</c:v>
                </c:pt>
                <c:pt idx="18">
                  <c:v>21.21</c:v>
                </c:pt>
                <c:pt idx="19">
                  <c:v>21.9</c:v>
                </c:pt>
                <c:pt idx="20">
                  <c:v>22.46</c:v>
                </c:pt>
                <c:pt idx="21">
                  <c:v>23.33</c:v>
                </c:pt>
                <c:pt idx="22">
                  <c:v>24.1</c:v>
                </c:pt>
                <c:pt idx="23">
                  <c:v>24.74</c:v>
                </c:pt>
                <c:pt idx="24">
                  <c:v>25.23</c:v>
                </c:pt>
                <c:pt idx="25">
                  <c:v>25.67</c:v>
                </c:pt>
                <c:pt idx="26">
                  <c:v>25.97</c:v>
                </c:pt>
                <c:pt idx="27">
                  <c:v>26.12</c:v>
                </c:pt>
                <c:pt idx="28">
                  <c:v>26.21</c:v>
                </c:pt>
                <c:pt idx="29">
                  <c:v>26.21</c:v>
                </c:pt>
              </c:numCache>
            </c:numRef>
          </c:xVal>
          <c:yVal>
            <c:numRef>
              <c:f>Sheet3!$A$2:$A$31</c:f>
              <c:numCache>
                <c:formatCode>0.00E+00</c:formatCode>
                <c:ptCount val="30"/>
                <c:pt idx="0">
                  <c:v>69220000000</c:v>
                </c:pt>
                <c:pt idx="1">
                  <c:v>69210000000</c:v>
                </c:pt>
                <c:pt idx="2">
                  <c:v>67200000000</c:v>
                </c:pt>
                <c:pt idx="3">
                  <c:v>70450000000</c:v>
                </c:pt>
                <c:pt idx="4">
                  <c:v>71780000000</c:v>
                </c:pt>
                <c:pt idx="5">
                  <c:v>71260000000</c:v>
                </c:pt>
                <c:pt idx="6">
                  <c:v>71590000000</c:v>
                </c:pt>
                <c:pt idx="7">
                  <c:v>71360000000</c:v>
                </c:pt>
                <c:pt idx="8">
                  <c:v>68920000000</c:v>
                </c:pt>
                <c:pt idx="9">
                  <c:v>65230000000.000008</c:v>
                </c:pt>
                <c:pt idx="10">
                  <c:v>64220000000</c:v>
                </c:pt>
                <c:pt idx="11">
                  <c:v>61570000000</c:v>
                </c:pt>
                <c:pt idx="12">
                  <c:v>58280000000</c:v>
                </c:pt>
                <c:pt idx="13">
                  <c:v>54390000000</c:v>
                </c:pt>
                <c:pt idx="14">
                  <c:v>48450000000</c:v>
                </c:pt>
                <c:pt idx="15">
                  <c:v>40970000000</c:v>
                </c:pt>
                <c:pt idx="16">
                  <c:v>33170000000</c:v>
                </c:pt>
                <c:pt idx="17">
                  <c:v>26430000000</c:v>
                </c:pt>
                <c:pt idx="18">
                  <c:v>21040000000</c:v>
                </c:pt>
                <c:pt idx="19">
                  <c:v>16700000000</c:v>
                </c:pt>
                <c:pt idx="20">
                  <c:v>13790000000</c:v>
                </c:pt>
                <c:pt idx="21">
                  <c:v>9490000000</c:v>
                </c:pt>
                <c:pt idx="22">
                  <c:v>6760000000</c:v>
                </c:pt>
                <c:pt idx="23">
                  <c:v>4990000000</c:v>
                </c:pt>
                <c:pt idx="24">
                  <c:v>3860000000</c:v>
                </c:pt>
                <c:pt idx="25">
                  <c:v>3050000000</c:v>
                </c:pt>
                <c:pt idx="26">
                  <c:v>2550000000</c:v>
                </c:pt>
                <c:pt idx="27">
                  <c:v>2330000000</c:v>
                </c:pt>
                <c:pt idx="28">
                  <c:v>2220000000</c:v>
                </c:pt>
                <c:pt idx="29">
                  <c:v>2250000000</c:v>
                </c:pt>
              </c:numCache>
            </c:numRef>
          </c:yVal>
        </c:ser>
        <c:axId val="126996864"/>
        <c:axId val="126998784"/>
      </c:scatterChart>
      <c:valAx>
        <c:axId val="12699686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Eacc</a:t>
                </a:r>
                <a:r>
                  <a:rPr lang="en-US" sz="1400" baseline="0"/>
                  <a:t> in MV/m</a:t>
                </a:r>
                <a:endParaRPr lang="en-US" sz="1400"/>
              </a:p>
            </c:rich>
          </c:tx>
          <c:layout>
            <c:manualLayout>
              <c:xMode val="edge"/>
              <c:yMode val="edge"/>
              <c:x val="0.45571410369820275"/>
              <c:y val="0.84303333333333341"/>
            </c:manualLayout>
          </c:layout>
        </c:title>
        <c:numFmt formatCode="General" sourceLinked="1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26998784"/>
        <c:crosses val="autoZero"/>
        <c:crossBetween val="midCat"/>
      </c:valAx>
      <c:valAx>
        <c:axId val="126998784"/>
        <c:scaling>
          <c:logBase val="10"/>
          <c:orientation val="minMax"/>
          <c:min val="10000000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sz="1400"/>
                  <a:t>Q</a:t>
                </a:r>
                <a:r>
                  <a:rPr lang="en-US" sz="1400" baseline="-25000"/>
                  <a:t>0</a:t>
                </a:r>
              </a:p>
            </c:rich>
          </c:tx>
          <c:layout/>
        </c:title>
        <c:numFmt formatCode="0.00E+00" sourceLinked="1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26996864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68440502659476454"/>
          <c:y val="0.44286131317040339"/>
          <c:w val="0.31149082183759791"/>
          <c:h val="0.48951078725890557"/>
        </c:manualLayout>
      </c:layout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scatterChart>
        <c:scatterStyle val="lineMarker"/>
        <c:ser>
          <c:idx val="0"/>
          <c:order val="0"/>
          <c:tx>
            <c:v>Q0(Eacc) at 2K</c:v>
          </c:tx>
          <c:spPr>
            <a:ln w="28575">
              <a:noFill/>
            </a:ln>
          </c:spPr>
          <c:errBars>
            <c:errDir val="x"/>
            <c:errBarType val="both"/>
            <c:errValType val="percentage"/>
            <c:val val="10"/>
          </c:errBars>
          <c:errBars>
            <c:errDir val="y"/>
            <c:errBarType val="both"/>
            <c:errValType val="percentage"/>
            <c:val val="20"/>
          </c:errBars>
          <c:xVal>
            <c:numRef>
              <c:f>'2012_11_01_RI_Monocell_2K_new_c'!$M$9:$M$55</c:f>
              <c:numCache>
                <c:formatCode>0.00E+00</c:formatCode>
                <c:ptCount val="47"/>
                <c:pt idx="0">
                  <c:v>3.2546733649585482</c:v>
                </c:pt>
                <c:pt idx="1">
                  <c:v>4.356210247826696</c:v>
                </c:pt>
                <c:pt idx="2">
                  <c:v>4.8915420801660012</c:v>
                </c:pt>
                <c:pt idx="3">
                  <c:v>5.6177724729257577</c:v>
                </c:pt>
                <c:pt idx="4">
                  <c:v>6.702010792219899</c:v>
                </c:pt>
                <c:pt idx="5">
                  <c:v>7.6811461844317188</c:v>
                </c:pt>
                <c:pt idx="6">
                  <c:v>8.4679865503636549</c:v>
                </c:pt>
                <c:pt idx="7">
                  <c:v>9.123523479984275</c:v>
                </c:pt>
                <c:pt idx="8">
                  <c:v>10.244681127536516</c:v>
                </c:pt>
                <c:pt idx="9">
                  <c:v>11.903225467101111</c:v>
                </c:pt>
                <c:pt idx="10">
                  <c:v>11.91205297651282</c:v>
                </c:pt>
                <c:pt idx="11">
                  <c:v>12.480808778870488</c:v>
                </c:pt>
                <c:pt idx="12">
                  <c:v>13.377409054878425</c:v>
                </c:pt>
                <c:pt idx="13">
                  <c:v>13.996917794364451</c:v>
                </c:pt>
                <c:pt idx="14">
                  <c:v>14.467208076063265</c:v>
                </c:pt>
                <c:pt idx="15">
                  <c:v>14.844851444850818</c:v>
                </c:pt>
                <c:pt idx="16">
                  <c:v>15.34766302606878</c:v>
                </c:pt>
                <c:pt idx="17">
                  <c:v>15.578803287351349</c:v>
                </c:pt>
                <c:pt idx="18">
                  <c:v>16.16066406211359</c:v>
                </c:pt>
                <c:pt idx="19">
                  <c:v>15.84378582937145</c:v>
                </c:pt>
                <c:pt idx="20">
                  <c:v>16.597604810037272</c:v>
                </c:pt>
                <c:pt idx="21">
                  <c:v>16.72156736500645</c:v>
                </c:pt>
                <c:pt idx="22">
                  <c:v>16.896838507933904</c:v>
                </c:pt>
                <c:pt idx="23">
                  <c:v>16.984851502602901</c:v>
                </c:pt>
                <c:pt idx="24">
                  <c:v>17.838991668020096</c:v>
                </c:pt>
                <c:pt idx="25">
                  <c:v>3.9434906340999949</c:v>
                </c:pt>
                <c:pt idx="26">
                  <c:v>4.6034947867138909</c:v>
                </c:pt>
                <c:pt idx="27">
                  <c:v>5.20024595532107</c:v>
                </c:pt>
                <c:pt idx="28">
                  <c:v>5.9371825863364487</c:v>
                </c:pt>
                <c:pt idx="29">
                  <c:v>6.7086282790853025</c:v>
                </c:pt>
                <c:pt idx="30">
                  <c:v>6.309772677764828</c:v>
                </c:pt>
                <c:pt idx="31">
                  <c:v>5.5471398168585857</c:v>
                </c:pt>
                <c:pt idx="32">
                  <c:v>6.695659598393755</c:v>
                </c:pt>
                <c:pt idx="33">
                  <c:v>7.1708920272857695</c:v>
                </c:pt>
                <c:pt idx="34">
                  <c:v>8.097839225791482</c:v>
                </c:pt>
                <c:pt idx="35">
                  <c:v>9.1867974319468448</c:v>
                </c:pt>
                <c:pt idx="36">
                  <c:v>9.7623688683526719</c:v>
                </c:pt>
                <c:pt idx="37">
                  <c:v>11.052828081802677</c:v>
                </c:pt>
                <c:pt idx="38">
                  <c:v>1.2733367807051057</c:v>
                </c:pt>
                <c:pt idx="39">
                  <c:v>1.810520083545724</c:v>
                </c:pt>
                <c:pt idx="40">
                  <c:v>2.281856666241314</c:v>
                </c:pt>
                <c:pt idx="41">
                  <c:v>2.8827259413768953</c:v>
                </c:pt>
                <c:pt idx="42">
                  <c:v>3.6701355873100803</c:v>
                </c:pt>
                <c:pt idx="43">
                  <c:v>1.1452886195390994</c:v>
                </c:pt>
                <c:pt idx="44">
                  <c:v>1.0143621870739354</c:v>
                </c:pt>
                <c:pt idx="45">
                  <c:v>0.80363580340538643</c:v>
                </c:pt>
                <c:pt idx="46">
                  <c:v>0.50781684195825716</c:v>
                </c:pt>
              </c:numCache>
            </c:numRef>
          </c:xVal>
          <c:yVal>
            <c:numRef>
              <c:f>'2012_11_01_RI_Monocell_2K_new_c'!$N$9:$N$55</c:f>
              <c:numCache>
                <c:formatCode>0.00E+00</c:formatCode>
                <c:ptCount val="47"/>
                <c:pt idx="0">
                  <c:v>10349270000</c:v>
                </c:pt>
                <c:pt idx="1">
                  <c:v>10110840000</c:v>
                </c:pt>
                <c:pt idx="2">
                  <c:v>10058050000</c:v>
                </c:pt>
                <c:pt idx="3">
                  <c:v>9957655000</c:v>
                </c:pt>
                <c:pt idx="4">
                  <c:v>9565304000</c:v>
                </c:pt>
                <c:pt idx="5">
                  <c:v>9465089000</c:v>
                </c:pt>
                <c:pt idx="6">
                  <c:v>9435052000</c:v>
                </c:pt>
                <c:pt idx="7">
                  <c:v>9341452000</c:v>
                </c:pt>
                <c:pt idx="8">
                  <c:v>9246393000</c:v>
                </c:pt>
                <c:pt idx="9">
                  <c:v>8431722000</c:v>
                </c:pt>
                <c:pt idx="10">
                  <c:v>8472983000</c:v>
                </c:pt>
                <c:pt idx="11">
                  <c:v>7877996000</c:v>
                </c:pt>
                <c:pt idx="12">
                  <c:v>6787013000</c:v>
                </c:pt>
                <c:pt idx="13">
                  <c:v>5708389000</c:v>
                </c:pt>
                <c:pt idx="14">
                  <c:v>4870455000</c:v>
                </c:pt>
                <c:pt idx="15">
                  <c:v>4200525000</c:v>
                </c:pt>
                <c:pt idx="16">
                  <c:v>3446491000</c:v>
                </c:pt>
                <c:pt idx="17">
                  <c:v>3102236000</c:v>
                </c:pt>
                <c:pt idx="18">
                  <c:v>2329106000</c:v>
                </c:pt>
                <c:pt idx="19">
                  <c:v>2681572000</c:v>
                </c:pt>
                <c:pt idx="20">
                  <c:v>1840587000</c:v>
                </c:pt>
                <c:pt idx="21">
                  <c:v>1700961000</c:v>
                </c:pt>
                <c:pt idx="22">
                  <c:v>1516156000</c:v>
                </c:pt>
                <c:pt idx="23">
                  <c:v>1011926000</c:v>
                </c:pt>
                <c:pt idx="24">
                  <c:v>890661900</c:v>
                </c:pt>
                <c:pt idx="25">
                  <c:v>9758274000</c:v>
                </c:pt>
                <c:pt idx="26">
                  <c:v>9757949000</c:v>
                </c:pt>
                <c:pt idx="27">
                  <c:v>9685537000</c:v>
                </c:pt>
                <c:pt idx="28">
                  <c:v>9510898000</c:v>
                </c:pt>
                <c:pt idx="29">
                  <c:v>9377871000</c:v>
                </c:pt>
                <c:pt idx="30">
                  <c:v>9413743000</c:v>
                </c:pt>
                <c:pt idx="31">
                  <c:v>9631090000</c:v>
                </c:pt>
                <c:pt idx="32">
                  <c:v>9582198000</c:v>
                </c:pt>
                <c:pt idx="33">
                  <c:v>9388959000</c:v>
                </c:pt>
                <c:pt idx="34">
                  <c:v>9271684000</c:v>
                </c:pt>
                <c:pt idx="35">
                  <c:v>9124778000</c:v>
                </c:pt>
                <c:pt idx="36">
                  <c:v>9050989000</c:v>
                </c:pt>
                <c:pt idx="37">
                  <c:v>8820321000</c:v>
                </c:pt>
                <c:pt idx="38">
                  <c:v>10456060000</c:v>
                </c:pt>
                <c:pt idx="39">
                  <c:v>10420240000</c:v>
                </c:pt>
                <c:pt idx="40">
                  <c:v>10122130000</c:v>
                </c:pt>
                <c:pt idx="41">
                  <c:v>10008120000</c:v>
                </c:pt>
                <c:pt idx="42">
                  <c:v>10002980000</c:v>
                </c:pt>
                <c:pt idx="43">
                  <c:v>10667030000</c:v>
                </c:pt>
                <c:pt idx="44">
                  <c:v>10758520000</c:v>
                </c:pt>
                <c:pt idx="45">
                  <c:v>10524040000</c:v>
                </c:pt>
                <c:pt idx="46">
                  <c:v>10596200000</c:v>
                </c:pt>
              </c:numCache>
            </c:numRef>
          </c:yVal>
        </c:ser>
        <c:ser>
          <c:idx val="1"/>
          <c:order val="1"/>
          <c:tx>
            <c:v>Calibration point</c:v>
          </c:tx>
          <c:spPr>
            <a:ln w="28575">
              <a:noFill/>
            </a:ln>
          </c:spPr>
          <c:yVal>
            <c:numRef>
              <c:f>'2012_11_01_RI_Monocell_2K_new_c'!$AN$9</c:f>
              <c:numCache>
                <c:formatCode>0.00E+00</c:formatCode>
                <c:ptCount val="1"/>
                <c:pt idx="0">
                  <c:v>10483790000</c:v>
                </c:pt>
              </c:numCache>
            </c:numRef>
          </c:yVal>
        </c:ser>
        <c:axId val="62565760"/>
        <c:axId val="62576128"/>
      </c:scatterChart>
      <c:valAx>
        <c:axId val="6256576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GB" sz="1400" dirty="0" err="1"/>
                  <a:t>Eacc</a:t>
                </a:r>
                <a:r>
                  <a:rPr lang="en-GB" sz="1400" dirty="0"/>
                  <a:t> (MV/m)</a:t>
                </a:r>
              </a:p>
            </c:rich>
          </c:tx>
          <c:layout/>
        </c:title>
        <c:numFmt formatCode="#,##0.00" sourceLinked="0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62576128"/>
        <c:crosses val="autoZero"/>
        <c:crossBetween val="midCat"/>
      </c:valAx>
      <c:valAx>
        <c:axId val="62576128"/>
        <c:scaling>
          <c:logBase val="10"/>
          <c:orientation val="minMax"/>
          <c:min val="10000000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GB" sz="1400"/>
                  <a:t>Qo</a:t>
                </a:r>
              </a:p>
            </c:rich>
          </c:tx>
          <c:layout/>
        </c:title>
        <c:numFmt formatCode="0.00E+00" sourceLinked="1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62565760"/>
        <c:crosses val="autoZero"/>
        <c:crossBetween val="midCat"/>
      </c:valAx>
      <c:spPr>
        <a:noFill/>
      </c:spPr>
    </c:plotArea>
    <c:legend>
      <c:legendPos val="r"/>
      <c:layout>
        <c:manualLayout>
          <c:xMode val="edge"/>
          <c:yMode val="edge"/>
          <c:x val="0.7702004394029569"/>
          <c:y val="0.35272807434503789"/>
          <c:w val="0.22979956059704326"/>
          <c:h val="0.21755319955084376"/>
        </c:manualLayout>
      </c:layout>
      <c:overlay val="1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</c:chart>
  <c:externalData r:id="rId1"/>
</c:chartSpace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Relationship Id="rId5" Type="http://schemas.openxmlformats.org/officeDocument/2006/relationships/image" Target="../media/image25.wmf"/><Relationship Id="rId4" Type="http://schemas.openxmlformats.org/officeDocument/2006/relationships/image" Target="../media/image2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D2C6C8-0707-4599-B0C9-99AB94EAC7E8}" type="datetimeFigureOut">
              <a:rPr lang="en-US" smtClean="0"/>
              <a:pPr/>
              <a:t>12/6/2012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6F5525-1D05-4320-AC38-E421731344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1791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6F5525-1D05-4320-AC38-E421731344E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88795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12/07/2012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Mathieu Therasse BE/RF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D74C9-2F2A-452D-96C0-2F2499EAEC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12/07/2012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Mathieu Therasse BE/RF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D74C9-2F2A-452D-96C0-2F2499EAEC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12/07/2012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Mathieu Therasse BE/RF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D74C9-2F2A-452D-96C0-2F2499EAEC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12/07/2012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Mathieu Therasse BE/RF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D74C9-2F2A-452D-96C0-2F2499EAEC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12/07/2012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Mathieu Therasse BE/RF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D74C9-2F2A-452D-96C0-2F2499EAEC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12/07/2012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Mathieu Therasse BE/RF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D74C9-2F2A-452D-96C0-2F2499EAEC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12/07/2012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Mathieu Therasse BE/RF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D74C9-2F2A-452D-96C0-2F2499EAEC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12/07/2012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Mathieu Therasse BE/RF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D74C9-2F2A-452D-96C0-2F2499EAEC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12/07/2012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Mathieu Therasse BE/RF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D74C9-2F2A-452D-96C0-2F2499EAEC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12/07/2012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Mathieu Therasse BE/RF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D74C9-2F2A-452D-96C0-2F2499EAEC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12/07/2012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Mathieu Therasse BE/RF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D74C9-2F2A-452D-96C0-2F2499EAEC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12/07/2012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Mathieu Therasse BE/RF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8D74C9-2F2A-452D-96C0-2F2499EAEC2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.jpe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image" Target="../media/image26.jpeg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em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e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130425"/>
            <a:ext cx="8077200" cy="1470025"/>
          </a:xfrm>
        </p:spPr>
        <p:txBody>
          <a:bodyPr/>
          <a:lstStyle/>
          <a:p>
            <a:r>
              <a:rPr lang="en-US" b="1" dirty="0" smtClean="0"/>
              <a:t>OUTCOME OF FIRST CAVITY TESTS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886200"/>
            <a:ext cx="9144000" cy="1752600"/>
          </a:xfrm>
        </p:spPr>
        <p:txBody>
          <a:bodyPr>
            <a:normAutofit/>
          </a:bodyPr>
          <a:lstStyle/>
          <a:p>
            <a:r>
              <a:rPr lang="en-US" sz="1600" dirty="0" smtClean="0">
                <a:solidFill>
                  <a:schemeClr val="tx1"/>
                </a:solidFill>
              </a:rPr>
              <a:t>With help of T. Junginger, N. Schwerg, K. Liao, P. </a:t>
            </a:r>
            <a:r>
              <a:rPr lang="en-US" sz="1600" dirty="0" err="1" smtClean="0">
                <a:solidFill>
                  <a:schemeClr val="tx1"/>
                </a:solidFill>
              </a:rPr>
              <a:t>Maesen</a:t>
            </a:r>
            <a:r>
              <a:rPr lang="en-US" sz="1600" dirty="0" smtClean="0">
                <a:solidFill>
                  <a:schemeClr val="tx1"/>
                </a:solidFill>
              </a:rPr>
              <a:t>, M. Gourragne, A. Benoit, O. Brunner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3244334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dirty="0"/>
              <a:t>SPL Seminar </a:t>
            </a:r>
            <a:r>
              <a:rPr lang="en-GB" sz="2400" b="1" dirty="0" smtClean="0"/>
              <a:t>2012 at CERN</a:t>
            </a:r>
            <a:endParaRPr lang="en-GB" sz="2400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D74C9-2F2A-452D-96C0-2F2499EAEC2D}" type="slidenum">
              <a:rPr lang="en-US" smtClean="0">
                <a:solidFill>
                  <a:schemeClr val="tx1"/>
                </a:solidFill>
              </a:rPr>
              <a:pPr/>
              <a:t>1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12/07/2012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Mathieu </a:t>
            </a:r>
            <a:r>
              <a:rPr lang="en-US" dirty="0" err="1" smtClean="0">
                <a:solidFill>
                  <a:schemeClr val="tx1"/>
                </a:solidFill>
              </a:rPr>
              <a:t>Therasse</a:t>
            </a:r>
            <a:r>
              <a:rPr lang="en-US" dirty="0" smtClean="0">
                <a:solidFill>
                  <a:schemeClr val="tx1"/>
                </a:solidFill>
              </a:rPr>
              <a:t> BE/RF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2050" name="Picture 2" descr="cer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77470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5437736" y="838200"/>
            <a:ext cx="3249064" cy="3431078"/>
            <a:chOff x="5114925" y="1715539"/>
            <a:chExt cx="3249064" cy="3431078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5791200" y="1715539"/>
              <a:ext cx="2572789" cy="3431078"/>
            </a:xfrm>
            <a:prstGeom prst="rect">
              <a:avLst/>
            </a:prstGeom>
          </p:spPr>
        </p:pic>
        <p:cxnSp>
          <p:nvCxnSpPr>
            <p:cNvPr id="8" name="Straight Arrow Connector 7"/>
            <p:cNvCxnSpPr/>
            <p:nvPr/>
          </p:nvCxnSpPr>
          <p:spPr>
            <a:xfrm flipV="1">
              <a:off x="5638800" y="4343400"/>
              <a:ext cx="1438794" cy="191539"/>
            </a:xfrm>
            <a:prstGeom prst="straightConnector1">
              <a:avLst/>
            </a:prstGeom>
            <a:ln w="2222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5114925" y="4337057"/>
              <a:ext cx="914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dirty="0" err="1" smtClean="0"/>
                <a:t>leak</a:t>
              </a:r>
              <a:endParaRPr lang="en-GB" dirty="0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0" y="4419600"/>
            <a:ext cx="9144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Second mounting</a:t>
            </a:r>
          </a:p>
          <a:p>
            <a:r>
              <a:rPr lang="en-US" b="1" dirty="0" smtClean="0"/>
              <a:t>Parameters checked before cool down: </a:t>
            </a:r>
          </a:p>
          <a:p>
            <a:r>
              <a:rPr lang="en-US" dirty="0" smtClean="0"/>
              <a:t>Leak detection: 1.10</a:t>
            </a:r>
            <a:r>
              <a:rPr lang="en-US" baseline="30000" dirty="0" smtClean="0"/>
              <a:t>-8</a:t>
            </a:r>
            <a:r>
              <a:rPr lang="en-US" dirty="0" smtClean="0"/>
              <a:t> mbar l/s</a:t>
            </a:r>
          </a:p>
          <a:p>
            <a:r>
              <a:rPr lang="en-US" dirty="0" err="1" smtClean="0"/>
              <a:t>P</a:t>
            </a:r>
            <a:r>
              <a:rPr lang="en-US" baseline="-25000" dirty="0" err="1" smtClean="0"/>
              <a:t>cav</a:t>
            </a:r>
            <a:r>
              <a:rPr lang="en-US" dirty="0" smtClean="0"/>
              <a:t>= 2.10</a:t>
            </a:r>
            <a:r>
              <a:rPr lang="en-US" baseline="30000" dirty="0" smtClean="0"/>
              <a:t>-7</a:t>
            </a:r>
            <a:r>
              <a:rPr lang="en-US" dirty="0" smtClean="0"/>
              <a:t> mbar at 25°C</a:t>
            </a:r>
          </a:p>
          <a:p>
            <a:r>
              <a:rPr lang="en-US" dirty="0" err="1" smtClean="0"/>
              <a:t>f</a:t>
            </a:r>
            <a:r>
              <a:rPr lang="en-US" baseline="-25000" dirty="0" err="1" smtClean="0"/>
              <a:t>res</a:t>
            </a:r>
            <a:r>
              <a:rPr lang="en-US" dirty="0" smtClean="0"/>
              <a:t> = 704.1972 MHz at 25°C</a:t>
            </a:r>
          </a:p>
          <a:p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CAVITY MOUNTING FOR RF TEST</a:t>
            </a:r>
            <a:endParaRPr lang="en-US" sz="3200" b="1" dirty="0"/>
          </a:p>
        </p:txBody>
      </p:sp>
      <p:grpSp>
        <p:nvGrpSpPr>
          <p:cNvPr id="16" name="Group 15"/>
          <p:cNvGrpSpPr/>
          <p:nvPr/>
        </p:nvGrpSpPr>
        <p:grpSpPr>
          <a:xfrm>
            <a:off x="76200" y="988874"/>
            <a:ext cx="5562600" cy="3139321"/>
            <a:chOff x="76200" y="988874"/>
            <a:chExt cx="5562600" cy="3139321"/>
          </a:xfrm>
        </p:grpSpPr>
        <p:sp>
          <p:nvSpPr>
            <p:cNvPr id="5" name="TextBox 4"/>
            <p:cNvSpPr txBox="1"/>
            <p:nvPr/>
          </p:nvSpPr>
          <p:spPr>
            <a:xfrm>
              <a:off x="76200" y="988874"/>
              <a:ext cx="5562600" cy="31393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We found a </a:t>
              </a:r>
              <a:r>
                <a:rPr lang="en-US" b="1" dirty="0" smtClean="0"/>
                <a:t>Leak</a:t>
              </a:r>
              <a:r>
                <a:rPr lang="en-US" dirty="0" smtClean="0"/>
                <a:t> with a rate of </a:t>
              </a:r>
              <a:r>
                <a:rPr lang="en-US" b="1" dirty="0" smtClean="0"/>
                <a:t>10</a:t>
              </a:r>
              <a:r>
                <a:rPr lang="en-US" b="1" baseline="30000" dirty="0" smtClean="0"/>
                <a:t>-6</a:t>
              </a:r>
              <a:r>
                <a:rPr lang="en-US" b="1" dirty="0" smtClean="0"/>
                <a:t> mbar l/s</a:t>
              </a:r>
              <a:endParaRPr lang="en-US" dirty="0" smtClean="0"/>
            </a:p>
            <a:p>
              <a:endParaRPr lang="en-US" dirty="0" smtClean="0"/>
            </a:p>
            <a:p>
              <a:r>
                <a:rPr lang="en-US" dirty="0" smtClean="0"/>
                <a:t>We opened the cavity in the clean room ISO 5</a:t>
              </a:r>
            </a:p>
            <a:p>
              <a:endParaRPr lang="en-US" dirty="0" smtClean="0"/>
            </a:p>
            <a:p>
              <a:r>
                <a:rPr lang="en-US" dirty="0" err="1" smtClean="0"/>
                <a:t>Pb</a:t>
              </a:r>
              <a:r>
                <a:rPr lang="en-US" dirty="0" smtClean="0"/>
                <a:t> 	Copper Gasket</a:t>
              </a:r>
            </a:p>
            <a:p>
              <a:endParaRPr lang="en-US" dirty="0" smtClean="0"/>
            </a:p>
            <a:p>
              <a:r>
                <a:rPr lang="en-US" dirty="0" smtClean="0"/>
                <a:t>No time for a new HPWR (due to the </a:t>
              </a:r>
              <a:r>
                <a:rPr lang="en-US" dirty="0" err="1" smtClean="0"/>
                <a:t>cryo</a:t>
              </a:r>
              <a:r>
                <a:rPr lang="en-US" dirty="0" smtClean="0"/>
                <a:t> shutdown in SM18)</a:t>
              </a:r>
            </a:p>
            <a:p>
              <a:endParaRPr lang="en-US" dirty="0" smtClean="0"/>
            </a:p>
            <a:p>
              <a:pPr algn="ctr"/>
              <a:r>
                <a:rPr lang="en-US" b="1" dirty="0" smtClean="0">
                  <a:solidFill>
                    <a:srgbClr val="FF0000"/>
                  </a:solidFill>
                </a:rPr>
                <a:t>We lost the benefit of the HPWR for the RF test</a:t>
              </a:r>
            </a:p>
            <a:p>
              <a:endParaRPr lang="en-US" dirty="0"/>
            </a:p>
          </p:txBody>
        </p:sp>
        <p:sp>
          <p:nvSpPr>
            <p:cNvPr id="15" name="Right Arrow 14"/>
            <p:cNvSpPr/>
            <p:nvPr/>
          </p:nvSpPr>
          <p:spPr>
            <a:xfrm>
              <a:off x="547048" y="2268856"/>
              <a:ext cx="381000" cy="45719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D74C9-2F2A-452D-96C0-2F2499EAEC2D}" type="slidenum">
              <a:rPr lang="en-US" smtClean="0">
                <a:solidFill>
                  <a:schemeClr val="tx1"/>
                </a:solidFill>
              </a:rPr>
              <a:pPr/>
              <a:t>10</a:t>
            </a:fld>
            <a:endParaRPr lang="en-US">
              <a:solidFill>
                <a:schemeClr val="tx1"/>
              </a:solidFill>
            </a:endParaRPr>
          </a:p>
        </p:txBody>
      </p:sp>
      <p:pic>
        <p:nvPicPr>
          <p:cNvPr id="12" name="Picture 2" descr="cer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77470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910964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OSCILLATING SUPERLEAK TRANSDUCER</a:t>
            </a:r>
            <a:endParaRPr lang="en-GB" sz="3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52400" y="4355068"/>
            <a:ext cx="800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20 OSTs </a:t>
            </a:r>
            <a:r>
              <a:rPr lang="en-US" dirty="0" smtClean="0"/>
              <a:t>were installed to the </a:t>
            </a:r>
            <a:r>
              <a:rPr lang="en-US" b="1" dirty="0" smtClean="0"/>
              <a:t>equator</a:t>
            </a:r>
            <a:r>
              <a:rPr lang="en-US" dirty="0" smtClean="0"/>
              <a:t> and the </a:t>
            </a:r>
            <a:r>
              <a:rPr lang="en-US" b="1" dirty="0" smtClean="0"/>
              <a:t>Iris</a:t>
            </a:r>
            <a:r>
              <a:rPr lang="en-US" dirty="0" smtClean="0"/>
              <a:t> </a:t>
            </a:r>
            <a:endParaRPr lang="en-US" dirty="0"/>
          </a:p>
        </p:txBody>
      </p:sp>
      <p:grpSp>
        <p:nvGrpSpPr>
          <p:cNvPr id="22" name="Group 21"/>
          <p:cNvGrpSpPr/>
          <p:nvPr/>
        </p:nvGrpSpPr>
        <p:grpSpPr>
          <a:xfrm>
            <a:off x="152400" y="1496013"/>
            <a:ext cx="5988627" cy="2466387"/>
            <a:chOff x="381000" y="1371600"/>
            <a:chExt cx="5988627" cy="2466387"/>
          </a:xfrm>
        </p:grpSpPr>
        <p:pic>
          <p:nvPicPr>
            <p:cNvPr id="1026" name="Picture 2" descr="\\cern.ch\dfs\Workspaces\t\therasse\SPL\monocell RI 704 MHz\photos first test 11_2012\IMAG1442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28800" y="1371600"/>
              <a:ext cx="4540827" cy="24663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1" name="Straight Arrow Connector 10"/>
            <p:cNvCxnSpPr/>
            <p:nvPr/>
          </p:nvCxnSpPr>
          <p:spPr>
            <a:xfrm flipV="1">
              <a:off x="1295400" y="2514600"/>
              <a:ext cx="2057400" cy="30480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3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 l="24418" t="31726" r="50090" b="22668"/>
            <a:stretch>
              <a:fillRect/>
            </a:stretch>
          </p:blipFill>
          <p:spPr bwMode="auto">
            <a:xfrm>
              <a:off x="381000" y="2331494"/>
              <a:ext cx="824120" cy="945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5" name="TextBox 14"/>
          <p:cNvSpPr txBox="1"/>
          <p:nvPr/>
        </p:nvSpPr>
        <p:spPr>
          <a:xfrm>
            <a:off x="2057400" y="5345668"/>
            <a:ext cx="579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 cavity quench during the mono-cell RF measurement</a:t>
            </a:r>
            <a:endParaRPr lang="en-US" dirty="0"/>
          </a:p>
        </p:txBody>
      </p:sp>
      <p:sp>
        <p:nvSpPr>
          <p:cNvPr id="16" name="Right Arrow 15"/>
          <p:cNvSpPr/>
          <p:nvPr/>
        </p:nvSpPr>
        <p:spPr>
          <a:xfrm>
            <a:off x="1371600" y="5498068"/>
            <a:ext cx="457200" cy="7620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2" descr="G:\Services\MechanicalCAD\Catia\vmaire\SPL\Support OST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00800" y="1524000"/>
            <a:ext cx="2462851" cy="2372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Right Arrow 23"/>
          <p:cNvSpPr/>
          <p:nvPr/>
        </p:nvSpPr>
        <p:spPr>
          <a:xfrm>
            <a:off x="5029200" y="4514850"/>
            <a:ext cx="457200" cy="7620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5562600" y="4230469"/>
            <a:ext cx="32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Localized hot spot (default) with 2</a:t>
            </a:r>
            <a:r>
              <a:rPr lang="en-US" baseline="30000" dirty="0" smtClean="0"/>
              <a:t>nd</a:t>
            </a:r>
            <a:r>
              <a:rPr lang="en-US" dirty="0" smtClean="0"/>
              <a:t> sound propagation in He superfluid method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304800" y="6019800"/>
            <a:ext cx="3276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Ref</a:t>
            </a:r>
            <a:r>
              <a:rPr lang="en-US" sz="1600" dirty="0" smtClean="0"/>
              <a:t>: K. Liao BE/RF</a:t>
            </a:r>
            <a:endParaRPr lang="en-US" sz="16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D74C9-2F2A-452D-96C0-2F2499EAEC2D}" type="slidenum">
              <a:rPr lang="en-US" smtClean="0">
                <a:solidFill>
                  <a:schemeClr val="tx1"/>
                </a:solidFill>
              </a:rPr>
              <a:pPr/>
              <a:t>11</a:t>
            </a:fld>
            <a:endParaRPr lang="en-US">
              <a:solidFill>
                <a:schemeClr val="tx1"/>
              </a:solidFill>
            </a:endParaRPr>
          </a:p>
        </p:txBody>
      </p:sp>
      <p:pic>
        <p:nvPicPr>
          <p:cNvPr id="17" name="Picture 2" descr="cern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77470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09901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RF TEST FACILITY CONTROL ROOM</a:t>
            </a:r>
            <a:endParaRPr lang="en-US" sz="3200" b="1" dirty="0"/>
          </a:p>
        </p:txBody>
      </p:sp>
      <p:pic>
        <p:nvPicPr>
          <p:cNvPr id="4098" name="Picture 2" descr="\\cern.ch\dfs\Workspaces\t\therasse\SPL\monocell RI 704 MHz\Control Rack V3 SM18\Photo09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1219200"/>
            <a:ext cx="2809037" cy="3745382"/>
          </a:xfrm>
          <a:prstGeom prst="rect">
            <a:avLst/>
          </a:prstGeom>
          <a:noFill/>
        </p:spPr>
      </p:pic>
      <p:pic>
        <p:nvPicPr>
          <p:cNvPr id="4099" name="Picture 3" descr="\\cern.ch\dfs\Workspaces\t\therasse\SPL\monocell RI 704 MHz\Control Rack V3 SM18\Photo09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8963" y="1219200"/>
            <a:ext cx="2809037" cy="3745382"/>
          </a:xfrm>
          <a:prstGeom prst="rect">
            <a:avLst/>
          </a:prstGeom>
          <a:noFill/>
        </p:spPr>
      </p:pic>
      <p:pic>
        <p:nvPicPr>
          <p:cNvPr id="4100" name="Picture 4" descr="\\cern.ch\dfs\Workspaces\t\therasse\SPL\monocell RI 704 MHz\Control Rack V3 SM18\Photo092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6712916" y="2812085"/>
            <a:ext cx="1872691" cy="2496922"/>
          </a:xfrm>
          <a:prstGeom prst="rect">
            <a:avLst/>
          </a:prstGeom>
          <a:noFill/>
        </p:spPr>
      </p:pic>
      <p:pic>
        <p:nvPicPr>
          <p:cNvPr id="4101" name="Picture 5" descr="\\cern.ch\dfs\Workspaces\t\therasse\SPL\monocell RI 704 MHz\Control Rack V3 SM18\Photo092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400000">
            <a:off x="6730593" y="907085"/>
            <a:ext cx="1872691" cy="2496922"/>
          </a:xfrm>
          <a:prstGeom prst="rect">
            <a:avLst/>
          </a:prstGeom>
          <a:noFill/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D74C9-2F2A-452D-96C0-2F2499EAEC2D}" type="slidenum">
              <a:rPr lang="en-US" smtClean="0">
                <a:solidFill>
                  <a:schemeClr val="tx1"/>
                </a:solidFill>
              </a:rPr>
              <a:pPr/>
              <a:t>12</a:t>
            </a:fld>
            <a:endParaRPr lang="en-US">
              <a:solidFill>
                <a:schemeClr val="tx1"/>
              </a:solidFill>
            </a:endParaRPr>
          </a:p>
        </p:txBody>
      </p:sp>
      <p:pic>
        <p:nvPicPr>
          <p:cNvPr id="9" name="Picture 2" descr="cern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77470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TEST CONTROL PANEL PROGRAM</a:t>
            </a:r>
            <a:endParaRPr lang="en-US" sz="3200" b="1" dirty="0"/>
          </a:p>
        </p:txBody>
      </p:sp>
      <p:pic>
        <p:nvPicPr>
          <p:cNvPr id="5123" name="Picture 3" descr="G:\Departments\AB\Groups\RF\Machines\LHC\ACS\SM18TestStand\Teststand SPL V3\control panel V3.png"/>
          <p:cNvPicPr>
            <a:picLocks noChangeAspect="1" noChangeArrowheads="1"/>
          </p:cNvPicPr>
          <p:nvPr/>
        </p:nvPicPr>
        <p:blipFill>
          <a:blip r:embed="rId2" cstate="print"/>
          <a:srcRect r="45539"/>
          <a:stretch>
            <a:fillRect/>
          </a:stretch>
        </p:blipFill>
        <p:spPr bwMode="auto">
          <a:xfrm>
            <a:off x="362372" y="906119"/>
            <a:ext cx="8400628" cy="4732681"/>
          </a:xfrm>
          <a:prstGeom prst="rect">
            <a:avLst/>
          </a:prstGeom>
          <a:noFill/>
        </p:spPr>
      </p:pic>
      <p:pic>
        <p:nvPicPr>
          <p:cNvPr id="5122" name="Picture 2" descr="G:\Departments\AB\Groups\RF\Machines\LHC\ACS\SM18TestStand\Teststand SPL V3\new control panel V3.png"/>
          <p:cNvPicPr>
            <a:picLocks noChangeAspect="1" noChangeArrowheads="1"/>
          </p:cNvPicPr>
          <p:nvPr/>
        </p:nvPicPr>
        <p:blipFill>
          <a:blip r:embed="rId3" cstate="print"/>
          <a:srcRect r="45812"/>
          <a:stretch>
            <a:fillRect/>
          </a:stretch>
        </p:blipFill>
        <p:spPr bwMode="auto">
          <a:xfrm>
            <a:off x="381000" y="906119"/>
            <a:ext cx="8358517" cy="473268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81000" y="5715000"/>
            <a:ext cx="838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Improvement: automatic control of the PLL, </a:t>
            </a:r>
            <a:r>
              <a:rPr lang="el-GR" dirty="0" smtClean="0"/>
              <a:t>τ</a:t>
            </a:r>
            <a:r>
              <a:rPr lang="fr-CH" dirty="0" smtClean="0"/>
              <a:t> </a:t>
            </a:r>
            <a:r>
              <a:rPr lang="en-US" dirty="0" smtClean="0"/>
              <a:t>measurement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28600" y="6172200"/>
            <a:ext cx="3886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Program was done by A. Benoit BE/RF</a:t>
            </a:r>
            <a:endParaRPr lang="en-US" sz="1400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D74C9-2F2A-452D-96C0-2F2499EAEC2D}" type="slidenum">
              <a:rPr lang="en-US" smtClean="0">
                <a:solidFill>
                  <a:schemeClr val="tx1"/>
                </a:solidFill>
              </a:rPr>
              <a:pPr/>
              <a:t>13</a:t>
            </a:fld>
            <a:endParaRPr lang="en-US">
              <a:solidFill>
                <a:schemeClr val="tx1"/>
              </a:solidFill>
            </a:endParaRPr>
          </a:p>
        </p:txBody>
      </p:sp>
      <p:pic>
        <p:nvPicPr>
          <p:cNvPr id="11" name="Picture 2" descr="cer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77470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19400"/>
            <a:ext cx="8229600" cy="1143000"/>
          </a:xfrm>
        </p:spPr>
        <p:txBody>
          <a:bodyPr>
            <a:noAutofit/>
          </a:bodyPr>
          <a:lstStyle/>
          <a:p>
            <a:pPr lvl="1" algn="ctr" rtl="0">
              <a:spcBef>
                <a:spcPct val="0"/>
              </a:spcBef>
            </a:pPr>
            <a:r>
              <a:rPr lang="en-US" sz="4400" b="1" dirty="0" smtClean="0"/>
              <a:t>RF measurement setup</a:t>
            </a:r>
            <a:br>
              <a:rPr lang="en-US" sz="4400" b="1" dirty="0" smtClean="0"/>
            </a:br>
            <a:endParaRPr lang="en-GB" sz="4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D74C9-2F2A-452D-96C0-2F2499EAEC2D}" type="slidenum">
              <a:rPr lang="en-US" smtClean="0">
                <a:solidFill>
                  <a:schemeClr val="tx1"/>
                </a:solidFill>
              </a:rPr>
              <a:pPr/>
              <a:t>14</a:t>
            </a:fld>
            <a:endParaRPr lang="en-US">
              <a:solidFill>
                <a:schemeClr val="tx1"/>
              </a:solidFill>
            </a:endParaRPr>
          </a:p>
        </p:txBody>
      </p:sp>
      <p:pic>
        <p:nvPicPr>
          <p:cNvPr id="4" name="Picture 2" descr="cer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77470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781966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itle 1"/>
          <p:cNvSpPr>
            <a:spLocks noGrp="1"/>
          </p:cNvSpPr>
          <p:nvPr>
            <p:ph type="title"/>
          </p:nvPr>
        </p:nvSpPr>
        <p:spPr>
          <a:xfrm>
            <a:off x="457200" y="-26988"/>
            <a:ext cx="8229600" cy="1143001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RF MEASUREMENT SETUP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67" name="Group 28"/>
          <p:cNvGrpSpPr>
            <a:grpSpLocks/>
          </p:cNvGrpSpPr>
          <p:nvPr/>
        </p:nvGrpSpPr>
        <p:grpSpPr bwMode="auto">
          <a:xfrm>
            <a:off x="614363" y="1068388"/>
            <a:ext cx="7884232" cy="3960812"/>
            <a:chOff x="611560" y="1052736"/>
            <a:chExt cx="6523104" cy="3960440"/>
          </a:xfrm>
        </p:grpSpPr>
        <p:grpSp>
          <p:nvGrpSpPr>
            <p:cNvPr id="68" name="Group 146"/>
            <p:cNvGrpSpPr>
              <a:grpSpLocks/>
            </p:cNvGrpSpPr>
            <p:nvPr/>
          </p:nvGrpSpPr>
          <p:grpSpPr bwMode="auto">
            <a:xfrm>
              <a:off x="611560" y="1052736"/>
              <a:ext cx="6523104" cy="3960440"/>
              <a:chOff x="611560" y="1052736"/>
              <a:chExt cx="6523104" cy="3960440"/>
            </a:xfrm>
          </p:grpSpPr>
          <p:grpSp>
            <p:nvGrpSpPr>
              <p:cNvPr id="70" name="Group 144"/>
              <p:cNvGrpSpPr>
                <a:grpSpLocks/>
              </p:cNvGrpSpPr>
              <p:nvPr/>
            </p:nvGrpSpPr>
            <p:grpSpPr bwMode="auto">
              <a:xfrm>
                <a:off x="611560" y="1052736"/>
                <a:ext cx="6523104" cy="3960440"/>
                <a:chOff x="611560" y="1052736"/>
                <a:chExt cx="6523104" cy="3960440"/>
              </a:xfrm>
            </p:grpSpPr>
            <p:grpSp>
              <p:nvGrpSpPr>
                <p:cNvPr id="74" name="Group 140"/>
                <p:cNvGrpSpPr>
                  <a:grpSpLocks/>
                </p:cNvGrpSpPr>
                <p:nvPr/>
              </p:nvGrpSpPr>
              <p:grpSpPr bwMode="auto">
                <a:xfrm>
                  <a:off x="899202" y="1052736"/>
                  <a:ext cx="6235462" cy="3960440"/>
                  <a:chOff x="899202" y="1052736"/>
                  <a:chExt cx="6235462" cy="3960440"/>
                </a:xfrm>
              </p:grpSpPr>
              <p:grpSp>
                <p:nvGrpSpPr>
                  <p:cNvPr id="76" name="Group 138"/>
                  <p:cNvGrpSpPr>
                    <a:grpSpLocks/>
                  </p:cNvGrpSpPr>
                  <p:nvPr/>
                </p:nvGrpSpPr>
                <p:grpSpPr bwMode="auto">
                  <a:xfrm>
                    <a:off x="899202" y="1052736"/>
                    <a:ext cx="6235462" cy="3960440"/>
                    <a:chOff x="899202" y="1052736"/>
                    <a:chExt cx="6235462" cy="3960440"/>
                  </a:xfrm>
                </p:grpSpPr>
                <p:cxnSp>
                  <p:nvCxnSpPr>
                    <p:cNvPr id="78" name="Straight Connector 77"/>
                    <p:cNvCxnSpPr/>
                    <p:nvPr/>
                  </p:nvCxnSpPr>
                  <p:spPr>
                    <a:xfrm flipV="1">
                      <a:off x="2340041" y="2060703"/>
                      <a:ext cx="954867" cy="0"/>
                    </a:xfrm>
                    <a:prstGeom prst="line">
                      <a:avLst/>
                    </a:prstGeom>
                    <a:ln w="12700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79" name="Isosceles Triangle 78"/>
                    <p:cNvSpPr/>
                    <p:nvPr/>
                  </p:nvSpPr>
                  <p:spPr>
                    <a:xfrm rot="5400000">
                      <a:off x="3216298" y="1830659"/>
                      <a:ext cx="576208" cy="442627"/>
                    </a:xfrm>
                    <a:prstGeom prst="triangle">
                      <a:avLst/>
                    </a:prstGeom>
                    <a:noFill/>
                  </p:spPr>
                  <p:style>
                    <a:lnRef idx="2">
                      <a:schemeClr val="accent1"/>
                    </a:lnRef>
                    <a:fillRef idx="1">
                      <a:schemeClr val="l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GB" dirty="0">
                        <a:effectLst>
                          <a:outerShdw blurRad="50800" dist="38100" dir="2700000" algn="tl" rotWithShape="0">
                            <a:prstClr val="black">
                              <a:alpha val="40000"/>
                            </a:prstClr>
                          </a:outerShdw>
                        </a:effectLst>
                      </a:endParaRPr>
                    </a:p>
                  </p:txBody>
                </p:sp>
                <p:cxnSp>
                  <p:nvCxnSpPr>
                    <p:cNvPr id="80" name="Straight Connector 79"/>
                    <p:cNvCxnSpPr/>
                    <p:nvPr/>
                  </p:nvCxnSpPr>
                  <p:spPr>
                    <a:xfrm>
                      <a:off x="5659091" y="3014702"/>
                      <a:ext cx="215403" cy="0"/>
                    </a:xfrm>
                    <a:prstGeom prst="line">
                      <a:avLst/>
                    </a:prstGeom>
                    <a:ln w="12700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1" name="Straight Connector 6"/>
                    <p:cNvCxnSpPr/>
                    <p:nvPr/>
                  </p:nvCxnSpPr>
                  <p:spPr>
                    <a:xfrm flipV="1">
                      <a:off x="3699446" y="2052767"/>
                      <a:ext cx="746031" cy="0"/>
                    </a:xfrm>
                    <a:prstGeom prst="line">
                      <a:avLst/>
                    </a:prstGeom>
                    <a:ln w="12700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82" name="TextBox 8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3283311" y="1896813"/>
                      <a:ext cx="576064" cy="276999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>
                      <a:spAutoFit/>
                    </a:bodyPr>
                    <a:lstStyle/>
                    <a:p>
                      <a:r>
                        <a:rPr lang="en-GB" sz="1200" b="1">
                          <a:latin typeface="Calibri" pitchFamily="34" charset="0"/>
                        </a:rPr>
                        <a:t>A</a:t>
                      </a:r>
                    </a:p>
                  </p:txBody>
                </p:sp>
                <p:cxnSp>
                  <p:nvCxnSpPr>
                    <p:cNvPr id="83" name="Straight Connector 82"/>
                    <p:cNvCxnSpPr/>
                    <p:nvPr/>
                  </p:nvCxnSpPr>
                  <p:spPr>
                    <a:xfrm>
                      <a:off x="4867090" y="2060703"/>
                      <a:ext cx="1233315" cy="22223"/>
                    </a:xfrm>
                    <a:prstGeom prst="line">
                      <a:avLst/>
                    </a:prstGeom>
                    <a:ln w="12700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4" name="Straight Connector 83"/>
                    <p:cNvCxnSpPr/>
                    <p:nvPr/>
                  </p:nvCxnSpPr>
                  <p:spPr>
                    <a:xfrm>
                      <a:off x="4578135" y="2132135"/>
                      <a:ext cx="0" cy="1584176"/>
                    </a:xfrm>
                    <a:prstGeom prst="line">
                      <a:avLst/>
                    </a:prstGeom>
                    <a:ln w="12700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85" name="TextBox 46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139952" y="3440033"/>
                      <a:ext cx="527402" cy="276999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>
                      <a:spAutoFit/>
                    </a:bodyPr>
                    <a:lstStyle/>
                    <a:p>
                      <a:r>
                        <a:rPr lang="en-GB" sz="1200" b="1">
                          <a:latin typeface="Calibri" pitchFamily="34" charset="0"/>
                        </a:rPr>
                        <a:t>P</a:t>
                      </a:r>
                      <a:r>
                        <a:rPr lang="en-GB" sz="1200" b="1" baseline="-25000">
                          <a:latin typeface="Calibri" pitchFamily="34" charset="0"/>
                        </a:rPr>
                        <a:t>FWD</a:t>
                      </a:r>
                    </a:p>
                  </p:txBody>
                </p:sp>
                <p:sp>
                  <p:nvSpPr>
                    <p:cNvPr id="86" name="Rectangle 85"/>
                    <p:cNvSpPr/>
                    <p:nvPr/>
                  </p:nvSpPr>
                  <p:spPr>
                    <a:xfrm>
                      <a:off x="4434970" y="1916255"/>
                      <a:ext cx="432121" cy="215880"/>
                    </a:xfrm>
                    <a:prstGeom prst="rect">
                      <a:avLst/>
                    </a:prstGeom>
                    <a:noFill/>
                    <a:ln w="25400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GB"/>
                    </a:p>
                  </p:txBody>
                </p:sp>
                <p:sp>
                  <p:nvSpPr>
                    <p:cNvPr id="87" name="TextBox 48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650598" y="3429000"/>
                      <a:ext cx="527402" cy="276999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>
                      <a:spAutoFit/>
                    </a:bodyPr>
                    <a:lstStyle/>
                    <a:p>
                      <a:r>
                        <a:rPr lang="en-GB" sz="1200" b="1">
                          <a:latin typeface="Calibri" pitchFamily="34" charset="0"/>
                        </a:rPr>
                        <a:t>P</a:t>
                      </a:r>
                      <a:r>
                        <a:rPr lang="en-GB" sz="1200" b="1" baseline="-25000">
                          <a:latin typeface="Calibri" pitchFamily="34" charset="0"/>
                        </a:rPr>
                        <a:t>RFL</a:t>
                      </a:r>
                    </a:p>
                  </p:txBody>
                </p:sp>
                <p:sp>
                  <p:nvSpPr>
                    <p:cNvPr id="88" name="TextBox 49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434574" y="1890083"/>
                      <a:ext cx="497466" cy="276999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>
                      <a:spAutoFit/>
                    </a:bodyPr>
                    <a:lstStyle/>
                    <a:p>
                      <a:r>
                        <a:rPr lang="en-GB" sz="1200" b="1">
                          <a:latin typeface="Calibri" pitchFamily="34" charset="0"/>
                        </a:rPr>
                        <a:t>D.C.</a:t>
                      </a:r>
                    </a:p>
                  </p:txBody>
                </p:sp>
                <p:sp>
                  <p:nvSpPr>
                    <p:cNvPr id="89" name="TextBox 50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3930518" y="1700808"/>
                      <a:ext cx="1512168" cy="276999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>
                      <a:spAutoFit/>
                    </a:bodyPr>
                    <a:lstStyle/>
                    <a:p>
                      <a:r>
                        <a:rPr lang="en-GB" sz="1200" b="1" dirty="0">
                          <a:latin typeface="Calibri" pitchFamily="34" charset="0"/>
                        </a:rPr>
                        <a:t>Directional </a:t>
                      </a:r>
                      <a:r>
                        <a:rPr lang="en-GB" sz="1200" b="1" dirty="0" smtClean="0">
                          <a:latin typeface="Calibri" pitchFamily="34" charset="0"/>
                        </a:rPr>
                        <a:t>Coupler</a:t>
                      </a:r>
                      <a:endParaRPr lang="en-GB" sz="1200" b="1" dirty="0">
                        <a:latin typeface="Calibri" pitchFamily="34" charset="0"/>
                      </a:endParaRPr>
                    </a:p>
                  </p:txBody>
                </p:sp>
                <p:cxnSp>
                  <p:nvCxnSpPr>
                    <p:cNvPr id="90" name="Straight Connector 89"/>
                    <p:cNvCxnSpPr/>
                    <p:nvPr/>
                  </p:nvCxnSpPr>
                  <p:spPr>
                    <a:xfrm flipH="1">
                      <a:off x="4714732" y="2132135"/>
                      <a:ext cx="7881" cy="1585763"/>
                    </a:xfrm>
                    <a:prstGeom prst="line">
                      <a:avLst/>
                    </a:prstGeom>
                    <a:ln w="12700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91" name="Rectangle 90"/>
                    <p:cNvSpPr/>
                    <p:nvPr/>
                  </p:nvSpPr>
                  <p:spPr>
                    <a:xfrm>
                      <a:off x="4434970" y="3716311"/>
                      <a:ext cx="432121" cy="288898"/>
                    </a:xfrm>
                    <a:prstGeom prst="rect">
                      <a:avLst/>
                    </a:prstGeom>
                    <a:noFill/>
                    <a:ln w="25400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GB"/>
                    </a:p>
                  </p:txBody>
                </p:sp>
                <p:sp>
                  <p:nvSpPr>
                    <p:cNvPr id="92" name="TextBox 53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441164" y="3728065"/>
                      <a:ext cx="497466" cy="276999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>
                      <a:spAutoFit/>
                    </a:bodyPr>
                    <a:lstStyle/>
                    <a:p>
                      <a:r>
                        <a:rPr lang="en-GB" sz="1200" b="1">
                          <a:latin typeface="Calibri" pitchFamily="34" charset="0"/>
                        </a:rPr>
                        <a:t>P.M.</a:t>
                      </a:r>
                    </a:p>
                  </p:txBody>
                </p:sp>
                <p:sp>
                  <p:nvSpPr>
                    <p:cNvPr id="93" name="TextBox 54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218550" y="3944089"/>
                      <a:ext cx="1080120" cy="276999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>
                      <a:spAutoFit/>
                    </a:bodyPr>
                    <a:lstStyle/>
                    <a:p>
                      <a:r>
                        <a:rPr lang="en-GB" sz="1200" b="1">
                          <a:latin typeface="Calibri" pitchFamily="34" charset="0"/>
                        </a:rPr>
                        <a:t>Power Meter</a:t>
                      </a:r>
                    </a:p>
                  </p:txBody>
                </p:sp>
                <p:cxnSp>
                  <p:nvCxnSpPr>
                    <p:cNvPr id="94" name="Straight Connector 93"/>
                    <p:cNvCxnSpPr/>
                    <p:nvPr/>
                  </p:nvCxnSpPr>
                  <p:spPr>
                    <a:xfrm>
                      <a:off x="6092525" y="2060703"/>
                      <a:ext cx="7881" cy="953998"/>
                    </a:xfrm>
                    <a:prstGeom prst="line">
                      <a:avLst/>
                    </a:prstGeom>
                    <a:ln w="12700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95" name="TextBox 56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5810283" y="1712745"/>
                      <a:ext cx="648072" cy="276999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>
                      <a:spAutoFit/>
                    </a:bodyPr>
                    <a:lstStyle/>
                    <a:p>
                      <a:r>
                        <a:rPr lang="en-GB" sz="1200" b="1" dirty="0">
                          <a:latin typeface="Calibri" pitchFamily="34" charset="0"/>
                        </a:rPr>
                        <a:t>Cavity</a:t>
                      </a:r>
                    </a:p>
                  </p:txBody>
                </p:sp>
                <p:sp>
                  <p:nvSpPr>
                    <p:cNvPr id="96" name="TextBox 57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6270568" y="2066653"/>
                      <a:ext cx="864096" cy="276999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>
                      <a:spAutoFit/>
                    </a:bodyPr>
                    <a:lstStyle/>
                    <a:p>
                      <a:r>
                        <a:rPr lang="en-GB" sz="1200" b="1" dirty="0">
                          <a:latin typeface="Calibri" pitchFamily="34" charset="0"/>
                        </a:rPr>
                        <a:t>Coupler</a:t>
                      </a:r>
                    </a:p>
                  </p:txBody>
                </p:sp>
                <p:cxnSp>
                  <p:nvCxnSpPr>
                    <p:cNvPr id="98" name="Straight Connector 97"/>
                    <p:cNvCxnSpPr/>
                    <p:nvPr/>
                  </p:nvCxnSpPr>
                  <p:spPr>
                    <a:xfrm>
                      <a:off x="6155570" y="3303413"/>
                      <a:ext cx="0" cy="557347"/>
                    </a:xfrm>
                    <a:prstGeom prst="line">
                      <a:avLst/>
                    </a:prstGeom>
                    <a:ln w="12700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9" name="Straight Connector 98"/>
                    <p:cNvCxnSpPr/>
                    <p:nvPr/>
                  </p:nvCxnSpPr>
                  <p:spPr>
                    <a:xfrm>
                      <a:off x="4867090" y="3860759"/>
                      <a:ext cx="1288480" cy="0"/>
                    </a:xfrm>
                    <a:prstGeom prst="line">
                      <a:avLst/>
                    </a:prstGeom>
                    <a:ln w="12700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00" name="TextBox 61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5442686" y="3584049"/>
                      <a:ext cx="527402" cy="276999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>
                      <a:spAutoFit/>
                    </a:bodyPr>
                    <a:lstStyle/>
                    <a:p>
                      <a:r>
                        <a:rPr lang="en-GB" sz="1200" b="1">
                          <a:latin typeface="Calibri" pitchFamily="34" charset="0"/>
                        </a:rPr>
                        <a:t>P</a:t>
                      </a:r>
                      <a:r>
                        <a:rPr lang="en-GB" sz="1200" b="1" baseline="-25000">
                          <a:latin typeface="Calibri" pitchFamily="34" charset="0"/>
                        </a:rPr>
                        <a:t>TXM</a:t>
                      </a:r>
                    </a:p>
                  </p:txBody>
                </p:sp>
                <p:cxnSp>
                  <p:nvCxnSpPr>
                    <p:cNvPr id="101" name="Curved Connector 100"/>
                    <p:cNvCxnSpPr/>
                    <p:nvPr/>
                  </p:nvCxnSpPr>
                  <p:spPr>
                    <a:xfrm rot="5400000">
                      <a:off x="6111079" y="3680985"/>
                      <a:ext cx="287310" cy="72239"/>
                    </a:xfrm>
                    <a:prstGeom prst="curvedConnector3">
                      <a:avLst>
                        <a:gd name="adj1" fmla="val -2473"/>
                      </a:avLst>
                    </a:prstGeom>
                    <a:ln w="12700"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02" name="TextBox 63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6218938" y="3429000"/>
                      <a:ext cx="497466" cy="276999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>
                      <a:spAutoFit/>
                    </a:bodyPr>
                    <a:lstStyle/>
                    <a:p>
                      <a:r>
                        <a:rPr lang="en-GB" sz="1200" b="1">
                          <a:latin typeface="Calibri" pitchFamily="34" charset="0"/>
                        </a:rPr>
                        <a:t>D.C.</a:t>
                      </a:r>
                    </a:p>
                  </p:txBody>
                </p:sp>
                <p:cxnSp>
                  <p:nvCxnSpPr>
                    <p:cNvPr id="103" name="Straight Connector 102"/>
                    <p:cNvCxnSpPr/>
                    <p:nvPr/>
                  </p:nvCxnSpPr>
                  <p:spPr>
                    <a:xfrm>
                      <a:off x="6155570" y="3860759"/>
                      <a:ext cx="0" cy="720657"/>
                    </a:xfrm>
                    <a:prstGeom prst="line">
                      <a:avLst/>
                    </a:prstGeom>
                    <a:ln w="12700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4" name="Straight Connector 103"/>
                    <p:cNvCxnSpPr/>
                    <p:nvPr/>
                  </p:nvCxnSpPr>
                  <p:spPr>
                    <a:xfrm>
                      <a:off x="5010254" y="4581417"/>
                      <a:ext cx="1145316" cy="0"/>
                    </a:xfrm>
                    <a:prstGeom prst="line">
                      <a:avLst/>
                    </a:prstGeom>
                    <a:ln w="12700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05" name="Oval 104"/>
                    <p:cNvSpPr/>
                    <p:nvPr/>
                  </p:nvSpPr>
                  <p:spPr>
                    <a:xfrm>
                      <a:off x="5299210" y="4436968"/>
                      <a:ext cx="287643" cy="288898"/>
                    </a:xfrm>
                    <a:prstGeom prst="ellipse">
                      <a:avLst/>
                    </a:prstGeom>
                    <a:noFill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GB"/>
                    </a:p>
                  </p:txBody>
                </p:sp>
                <p:cxnSp>
                  <p:nvCxnSpPr>
                    <p:cNvPr id="106" name="Straight Arrow Connector 105"/>
                    <p:cNvCxnSpPr/>
                    <p:nvPr/>
                  </p:nvCxnSpPr>
                  <p:spPr>
                    <a:xfrm flipV="1">
                      <a:off x="5269001" y="4365537"/>
                      <a:ext cx="390090" cy="388901"/>
                    </a:xfrm>
                    <a:prstGeom prst="straightConnector1">
                      <a:avLst/>
                    </a:prstGeom>
                    <a:ln w="19050"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07" name="TextBox 68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5010638" y="4736177"/>
                      <a:ext cx="1512168" cy="276999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>
                      <a:spAutoFit/>
                    </a:bodyPr>
                    <a:lstStyle/>
                    <a:p>
                      <a:r>
                        <a:rPr lang="en-GB" sz="1200" b="1">
                          <a:latin typeface="Calibri" pitchFamily="34" charset="0"/>
                        </a:rPr>
                        <a:t>Phase Shifter</a:t>
                      </a:r>
                    </a:p>
                  </p:txBody>
                </p:sp>
                <p:sp>
                  <p:nvSpPr>
                    <p:cNvPr id="108" name="Rectangle 107"/>
                    <p:cNvSpPr/>
                    <p:nvPr/>
                  </p:nvSpPr>
                  <p:spPr>
                    <a:xfrm>
                      <a:off x="4290492" y="4365537"/>
                      <a:ext cx="728957" cy="431759"/>
                    </a:xfrm>
                    <a:prstGeom prst="rect">
                      <a:avLst/>
                    </a:prstGeom>
                    <a:noFill/>
                    <a:ln w="25400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GB"/>
                    </a:p>
                  </p:txBody>
                </p:sp>
                <p:sp>
                  <p:nvSpPr>
                    <p:cNvPr id="109" name="TextBox 70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349386" y="4437112"/>
                      <a:ext cx="726670" cy="276999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>
                      <a:spAutoFit/>
                    </a:bodyPr>
                    <a:lstStyle/>
                    <a:p>
                      <a:r>
                        <a:rPr lang="en-GB" sz="1200" b="1">
                          <a:latin typeface="Calibri" pitchFamily="34" charset="0"/>
                        </a:rPr>
                        <a:t>RF Box</a:t>
                      </a:r>
                    </a:p>
                  </p:txBody>
                </p:sp>
                <p:cxnSp>
                  <p:nvCxnSpPr>
                    <p:cNvPr id="110" name="Straight Connector 109"/>
                    <p:cNvCxnSpPr/>
                    <p:nvPr/>
                  </p:nvCxnSpPr>
                  <p:spPr>
                    <a:xfrm flipV="1">
                      <a:off x="3059804" y="4581417"/>
                      <a:ext cx="1224122" cy="0"/>
                    </a:xfrm>
                    <a:prstGeom prst="line">
                      <a:avLst/>
                    </a:prstGeom>
                    <a:ln w="12700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1" name="Straight Connector 110"/>
                    <p:cNvCxnSpPr/>
                    <p:nvPr/>
                  </p:nvCxnSpPr>
                  <p:spPr>
                    <a:xfrm>
                      <a:off x="3059804" y="2060703"/>
                      <a:ext cx="0" cy="2520713"/>
                    </a:xfrm>
                    <a:prstGeom prst="line">
                      <a:avLst/>
                    </a:prstGeom>
                    <a:ln w="12700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12" name="TextBox 73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2976170" y="1567825"/>
                      <a:ext cx="1512168" cy="276999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>
                      <a:spAutoFit/>
                    </a:bodyPr>
                    <a:lstStyle/>
                    <a:p>
                      <a:r>
                        <a:rPr lang="en-GB" sz="1200" b="1" dirty="0">
                          <a:latin typeface="Calibri" pitchFamily="34" charset="0"/>
                        </a:rPr>
                        <a:t>Amplifier</a:t>
                      </a:r>
                    </a:p>
                  </p:txBody>
                </p:sp>
                <p:sp>
                  <p:nvSpPr>
                    <p:cNvPr id="113" name="Rectangle 112"/>
                    <p:cNvSpPr/>
                    <p:nvPr/>
                  </p:nvSpPr>
                  <p:spPr>
                    <a:xfrm>
                      <a:off x="1475801" y="1844824"/>
                      <a:ext cx="922031" cy="431759"/>
                    </a:xfrm>
                    <a:prstGeom prst="rect">
                      <a:avLst/>
                    </a:prstGeom>
                    <a:noFill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GB"/>
                    </a:p>
                  </p:txBody>
                </p:sp>
                <p:sp>
                  <p:nvSpPr>
                    <p:cNvPr id="114" name="TextBox 75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475656" y="1844824"/>
                      <a:ext cx="936104" cy="461665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>
                      <a:spAutoFit/>
                    </a:bodyPr>
                    <a:lstStyle/>
                    <a:p>
                      <a:r>
                        <a:rPr lang="en-GB" sz="1200" b="1">
                          <a:latin typeface="Calibri" pitchFamily="34" charset="0"/>
                        </a:rPr>
                        <a:t>PIN Switch/Att</a:t>
                      </a:r>
                    </a:p>
                  </p:txBody>
                </p:sp>
                <p:cxnSp>
                  <p:nvCxnSpPr>
                    <p:cNvPr id="115" name="Straight Connector 114"/>
                    <p:cNvCxnSpPr/>
                    <p:nvPr/>
                  </p:nvCxnSpPr>
                  <p:spPr>
                    <a:xfrm>
                      <a:off x="2627683" y="1628944"/>
                      <a:ext cx="7881" cy="431759"/>
                    </a:xfrm>
                    <a:prstGeom prst="line">
                      <a:avLst/>
                    </a:prstGeom>
                    <a:ln w="12700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16" name="TextBox 77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979712" y="1052736"/>
                      <a:ext cx="1800200" cy="276999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>
                      <a:spAutoFit/>
                    </a:bodyPr>
                    <a:lstStyle/>
                    <a:p>
                      <a:r>
                        <a:rPr lang="en-GB" sz="1200" b="1">
                          <a:latin typeface="Calibri" pitchFamily="34" charset="0"/>
                        </a:rPr>
                        <a:t>Frequency meter</a:t>
                      </a:r>
                    </a:p>
                  </p:txBody>
                </p:sp>
                <p:sp>
                  <p:nvSpPr>
                    <p:cNvPr id="117" name="Rectangle 116"/>
                    <p:cNvSpPr/>
                    <p:nvPr/>
                  </p:nvSpPr>
                  <p:spPr>
                    <a:xfrm>
                      <a:off x="2340041" y="1340046"/>
                      <a:ext cx="503045" cy="288898"/>
                    </a:xfrm>
                    <a:prstGeom prst="rect">
                      <a:avLst/>
                    </a:prstGeom>
                    <a:noFill/>
                    <a:ln w="25400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GB"/>
                    </a:p>
                  </p:txBody>
                </p:sp>
                <p:sp>
                  <p:nvSpPr>
                    <p:cNvPr id="118" name="Oval 117"/>
                    <p:cNvSpPr/>
                    <p:nvPr/>
                  </p:nvSpPr>
                  <p:spPr>
                    <a:xfrm>
                      <a:off x="1043680" y="1916255"/>
                      <a:ext cx="287643" cy="288898"/>
                    </a:xfrm>
                    <a:prstGeom prst="ellipse">
                      <a:avLst/>
                    </a:prstGeom>
                    <a:noFill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GB"/>
                    </a:p>
                  </p:txBody>
                </p:sp>
                <p:cxnSp>
                  <p:nvCxnSpPr>
                    <p:cNvPr id="119" name="Straight Connector 118"/>
                    <p:cNvCxnSpPr>
                      <a:stCxn id="118" idx="6"/>
                    </p:cNvCxnSpPr>
                    <p:nvPr/>
                  </p:nvCxnSpPr>
                  <p:spPr>
                    <a:xfrm>
                      <a:off x="1331323" y="2060703"/>
                      <a:ext cx="144478" cy="0"/>
                    </a:xfrm>
                    <a:prstGeom prst="line">
                      <a:avLst/>
                    </a:prstGeom>
                    <a:ln w="12700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20" name="Freeform 119"/>
                    <p:cNvSpPr/>
                    <p:nvPr/>
                  </p:nvSpPr>
                  <p:spPr>
                    <a:xfrm>
                      <a:off x="1114606" y="2009908"/>
                      <a:ext cx="143165" cy="73018"/>
                    </a:xfrm>
                    <a:custGeom>
                      <a:avLst/>
                      <a:gdLst>
                        <a:gd name="connsiteX0" fmla="*/ 0 w 392965"/>
                        <a:gd name="connsiteY0" fmla="*/ 133998 h 270024"/>
                        <a:gd name="connsiteX1" fmla="*/ 37785 w 392965"/>
                        <a:gd name="connsiteY1" fmla="*/ 65985 h 270024"/>
                        <a:gd name="connsiteX2" fmla="*/ 52899 w 392965"/>
                        <a:gd name="connsiteY2" fmla="*/ 43314 h 270024"/>
                        <a:gd name="connsiteX3" fmla="*/ 98241 w 392965"/>
                        <a:gd name="connsiteY3" fmla="*/ 20642 h 270024"/>
                        <a:gd name="connsiteX4" fmla="*/ 120912 w 392965"/>
                        <a:gd name="connsiteY4" fmla="*/ 5528 h 270024"/>
                        <a:gd name="connsiteX5" fmla="*/ 158697 w 392965"/>
                        <a:gd name="connsiteY5" fmla="*/ 13085 h 270024"/>
                        <a:gd name="connsiteX6" fmla="*/ 166254 w 392965"/>
                        <a:gd name="connsiteY6" fmla="*/ 35757 h 270024"/>
                        <a:gd name="connsiteX7" fmla="*/ 181369 w 392965"/>
                        <a:gd name="connsiteY7" fmla="*/ 58428 h 270024"/>
                        <a:gd name="connsiteX8" fmla="*/ 188926 w 392965"/>
                        <a:gd name="connsiteY8" fmla="*/ 96213 h 270024"/>
                        <a:gd name="connsiteX9" fmla="*/ 204040 w 392965"/>
                        <a:gd name="connsiteY9" fmla="*/ 202011 h 270024"/>
                        <a:gd name="connsiteX10" fmla="*/ 234268 w 392965"/>
                        <a:gd name="connsiteY10" fmla="*/ 247353 h 270024"/>
                        <a:gd name="connsiteX11" fmla="*/ 279610 w 392965"/>
                        <a:gd name="connsiteY11" fmla="*/ 270024 h 270024"/>
                        <a:gd name="connsiteX12" fmla="*/ 324952 w 392965"/>
                        <a:gd name="connsiteY12" fmla="*/ 262467 h 270024"/>
                        <a:gd name="connsiteX13" fmla="*/ 347623 w 392965"/>
                        <a:gd name="connsiteY13" fmla="*/ 239796 h 270024"/>
                        <a:gd name="connsiteX14" fmla="*/ 392965 w 392965"/>
                        <a:gd name="connsiteY14" fmla="*/ 149112 h 270024"/>
                        <a:gd name="connsiteX15" fmla="*/ 392965 w 392965"/>
                        <a:gd name="connsiteY15" fmla="*/ 58428 h 2700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392965" h="270024">
                          <a:moveTo>
                            <a:pt x="0" y="133998"/>
                          </a:moveTo>
                          <a:cubicBezTo>
                            <a:pt x="13301" y="94094"/>
                            <a:pt x="3138" y="117955"/>
                            <a:pt x="37785" y="65985"/>
                          </a:cubicBezTo>
                          <a:cubicBezTo>
                            <a:pt x="42823" y="58428"/>
                            <a:pt x="45342" y="48352"/>
                            <a:pt x="52899" y="43314"/>
                          </a:cubicBezTo>
                          <a:cubicBezTo>
                            <a:pt x="117870" y="0"/>
                            <a:pt x="35667" y="51931"/>
                            <a:pt x="98241" y="20642"/>
                          </a:cubicBezTo>
                          <a:cubicBezTo>
                            <a:pt x="106364" y="16580"/>
                            <a:pt x="113355" y="10566"/>
                            <a:pt x="120912" y="5528"/>
                          </a:cubicBezTo>
                          <a:cubicBezTo>
                            <a:pt x="133507" y="8047"/>
                            <a:pt x="148010" y="5960"/>
                            <a:pt x="158697" y="13085"/>
                          </a:cubicBezTo>
                          <a:cubicBezTo>
                            <a:pt x="165325" y="17504"/>
                            <a:pt x="162691" y="28632"/>
                            <a:pt x="166254" y="35757"/>
                          </a:cubicBezTo>
                          <a:cubicBezTo>
                            <a:pt x="170316" y="43881"/>
                            <a:pt x="176331" y="50871"/>
                            <a:pt x="181369" y="58428"/>
                          </a:cubicBezTo>
                          <a:cubicBezTo>
                            <a:pt x="183888" y="71023"/>
                            <a:pt x="187333" y="83468"/>
                            <a:pt x="188926" y="96213"/>
                          </a:cubicBezTo>
                          <a:cubicBezTo>
                            <a:pt x="190153" y="106028"/>
                            <a:pt x="189703" y="176205"/>
                            <a:pt x="204040" y="202011"/>
                          </a:cubicBezTo>
                          <a:cubicBezTo>
                            <a:pt x="212862" y="217890"/>
                            <a:pt x="219154" y="237277"/>
                            <a:pt x="234268" y="247353"/>
                          </a:cubicBezTo>
                          <a:cubicBezTo>
                            <a:pt x="263567" y="266886"/>
                            <a:pt x="248323" y="259595"/>
                            <a:pt x="279610" y="270024"/>
                          </a:cubicBezTo>
                          <a:cubicBezTo>
                            <a:pt x="294724" y="267505"/>
                            <a:pt x="310950" y="268690"/>
                            <a:pt x="324952" y="262467"/>
                          </a:cubicBezTo>
                          <a:cubicBezTo>
                            <a:pt x="334718" y="258127"/>
                            <a:pt x="341062" y="248232"/>
                            <a:pt x="347623" y="239796"/>
                          </a:cubicBezTo>
                          <a:cubicBezTo>
                            <a:pt x="362906" y="220146"/>
                            <a:pt x="392965" y="177527"/>
                            <a:pt x="392965" y="149112"/>
                          </a:cubicBezTo>
                          <a:lnTo>
                            <a:pt x="392965" y="58428"/>
                          </a:lnTo>
                        </a:path>
                      </a:pathLst>
                    </a:custGeom>
                    <a:ln w="12700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GB"/>
                    </a:p>
                  </p:txBody>
                </p:sp>
                <p:cxnSp>
                  <p:nvCxnSpPr>
                    <p:cNvPr id="121" name="Straight Connector 120"/>
                    <p:cNvCxnSpPr/>
                    <p:nvPr/>
                  </p:nvCxnSpPr>
                  <p:spPr>
                    <a:xfrm>
                      <a:off x="899202" y="2060703"/>
                      <a:ext cx="144478" cy="0"/>
                    </a:xfrm>
                    <a:prstGeom prst="line">
                      <a:avLst/>
                    </a:prstGeom>
                    <a:ln w="12700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2" name="Straight Connector 121"/>
                    <p:cNvCxnSpPr/>
                    <p:nvPr/>
                  </p:nvCxnSpPr>
                  <p:spPr>
                    <a:xfrm>
                      <a:off x="899202" y="2060703"/>
                      <a:ext cx="0" cy="2808024"/>
                    </a:xfrm>
                    <a:prstGeom prst="line">
                      <a:avLst/>
                    </a:prstGeom>
                    <a:ln w="12700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3" name="Straight Connector 122"/>
                    <p:cNvCxnSpPr/>
                    <p:nvPr/>
                  </p:nvCxnSpPr>
                  <p:spPr>
                    <a:xfrm>
                      <a:off x="899202" y="4868728"/>
                      <a:ext cx="3744604" cy="0"/>
                    </a:xfrm>
                    <a:prstGeom prst="line">
                      <a:avLst/>
                    </a:prstGeom>
                    <a:ln w="12700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24" name="Straight Connector 123"/>
                    <p:cNvCxnSpPr/>
                    <p:nvPr/>
                  </p:nvCxnSpPr>
                  <p:spPr>
                    <a:xfrm>
                      <a:off x="4631985" y="4806820"/>
                      <a:ext cx="2627" cy="69843"/>
                    </a:xfrm>
                    <a:prstGeom prst="line">
                      <a:avLst/>
                    </a:prstGeom>
                    <a:ln w="12700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77" name="TextBox 3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475656" y="1567825"/>
                    <a:ext cx="1512168" cy="276999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r>
                      <a:rPr lang="en-GB" sz="1200" b="1">
                        <a:latin typeface="Calibri" pitchFamily="34" charset="0"/>
                      </a:rPr>
                      <a:t>Attenuator</a:t>
                    </a:r>
                  </a:p>
                </p:txBody>
              </p:sp>
            </p:grpSp>
            <p:sp>
              <p:nvSpPr>
                <p:cNvPr id="73" name="TextBox 34"/>
                <p:cNvSpPr txBox="1">
                  <a:spLocks noChangeArrowheads="1"/>
                </p:cNvSpPr>
                <p:nvPr/>
              </p:nvSpPr>
              <p:spPr bwMode="auto">
                <a:xfrm rot="-5400000">
                  <a:off x="-6024" y="2246385"/>
                  <a:ext cx="1512168" cy="27699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en-GB" sz="1200" b="1">
                      <a:latin typeface="Calibri" pitchFamily="34" charset="0"/>
                    </a:rPr>
                    <a:t>FM Modulation</a:t>
                  </a:r>
                </a:p>
              </p:txBody>
            </p:sp>
          </p:grpSp>
          <p:sp>
            <p:nvSpPr>
              <p:cNvPr id="71" name="TextBox 32"/>
              <p:cNvSpPr txBox="1">
                <a:spLocks noChangeArrowheads="1"/>
              </p:cNvSpPr>
              <p:nvPr/>
            </p:nvSpPr>
            <p:spPr bwMode="auto">
              <a:xfrm>
                <a:off x="683568" y="1412776"/>
                <a:ext cx="1512168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GB" sz="1200" b="1">
                    <a:latin typeface="Calibri" pitchFamily="34" charset="0"/>
                  </a:rPr>
                  <a:t>Signal</a:t>
                </a:r>
              </a:p>
              <a:p>
                <a:r>
                  <a:rPr lang="en-GB" sz="1200" b="1">
                    <a:latin typeface="Calibri" pitchFamily="34" charset="0"/>
                  </a:rPr>
                  <a:t>Generator</a:t>
                </a:r>
              </a:p>
            </p:txBody>
          </p:sp>
        </p:grpSp>
        <p:sp>
          <p:nvSpPr>
            <p:cNvPr id="69" name="TextBox 30"/>
            <p:cNvSpPr txBox="1">
              <a:spLocks noChangeArrowheads="1"/>
            </p:cNvSpPr>
            <p:nvPr/>
          </p:nvSpPr>
          <p:spPr bwMode="auto">
            <a:xfrm>
              <a:off x="2339752" y="1340768"/>
              <a:ext cx="497466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1200" b="1">
                  <a:latin typeface="Calibri" pitchFamily="34" charset="0"/>
                </a:rPr>
                <a:t>F.M.</a:t>
              </a:r>
            </a:p>
          </p:txBody>
        </p:sp>
      </p:grpSp>
      <p:sp>
        <p:nvSpPr>
          <p:cNvPr id="125" name="TextBox 86"/>
          <p:cNvSpPr txBox="1">
            <a:spLocks noChangeArrowheads="1"/>
          </p:cNvSpPr>
          <p:nvPr/>
        </p:nvSpPr>
        <p:spPr bwMode="auto">
          <a:xfrm>
            <a:off x="468313" y="5300663"/>
            <a:ext cx="80645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>
                <a:latin typeface="Calibri" pitchFamily="34" charset="0"/>
              </a:rPr>
              <a:t>In high Q system it is necessary to have a feedback system to power the cavity at his resonance frequency. </a:t>
            </a:r>
          </a:p>
          <a:p>
            <a:endParaRPr lang="en-GB" dirty="0">
              <a:latin typeface="Calibri" pitchFamily="34" charset="0"/>
            </a:endParaRPr>
          </a:p>
        </p:txBody>
      </p:sp>
      <p:pic>
        <p:nvPicPr>
          <p:cNvPr id="2050" name="Picture 2" descr="\\cern.ch\dfs\Workspaces\t\therasse\SPL\photos\photos cavity saclay\Photo031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847" t="32002" r="14796" b="12822"/>
          <a:stretch/>
        </p:blipFill>
        <p:spPr bwMode="auto">
          <a:xfrm>
            <a:off x="6700662" y="2286000"/>
            <a:ext cx="1058403" cy="1033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D74C9-2F2A-452D-96C0-2F2499EAEC2D}" type="slidenum">
              <a:rPr lang="en-US" smtClean="0">
                <a:solidFill>
                  <a:schemeClr val="tx1"/>
                </a:solidFill>
              </a:rPr>
              <a:pPr/>
              <a:t>15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61" name="Picture 2" descr="cer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77470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fr-CH" sz="3200" b="1" dirty="0" smtClean="0"/>
              <a:t>CALCULATION OF Q</a:t>
            </a:r>
            <a:r>
              <a:rPr lang="fr-CH" sz="3200" b="1" baseline="-25000" dirty="0" smtClean="0"/>
              <a:t>0</a:t>
            </a:r>
            <a:r>
              <a:rPr lang="fr-CH" sz="3200" b="1" dirty="0" smtClean="0"/>
              <a:t> AND E</a:t>
            </a:r>
            <a:r>
              <a:rPr lang="fr-CH" sz="3200" b="1" baseline="-25000" dirty="0" smtClean="0"/>
              <a:t>ACC</a:t>
            </a:r>
            <a:endParaRPr lang="en-GB" sz="3200" b="1" baseline="-25000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990600"/>
            <a:ext cx="868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 smtClean="0"/>
              <a:t>Calibration point </a:t>
            </a:r>
            <a:r>
              <a:rPr lang="en-US" b="1" dirty="0" smtClean="0"/>
              <a:t>measurements</a:t>
            </a:r>
          </a:p>
        </p:txBody>
      </p:sp>
      <p:pic>
        <p:nvPicPr>
          <p:cNvPr id="7" name="Picture 16" descr="IMAG057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5" y="1441454"/>
            <a:ext cx="3026248" cy="181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4585594" y="1447800"/>
            <a:ext cx="25010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Time decay </a:t>
            </a:r>
            <a:r>
              <a:rPr lang="en-US" dirty="0" smtClean="0">
                <a:sym typeface="Symbol"/>
              </a:rPr>
              <a:t> </a:t>
            </a:r>
            <a:r>
              <a:rPr lang="en-US" dirty="0" smtClean="0"/>
              <a:t>of the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trans</a:t>
            </a:r>
            <a:endParaRPr lang="en-US" baseline="-25000" dirty="0" smtClean="0"/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/>
        </p:nvGraphicFramePr>
        <p:xfrm>
          <a:off x="457200" y="5715000"/>
          <a:ext cx="1260764" cy="742950"/>
        </p:xfrm>
        <a:graphic>
          <a:graphicData uri="http://schemas.openxmlformats.org/presentationml/2006/ole">
            <p:oleObj spid="_x0000_s1571" name="Equation" r:id="rId4" imgW="710891" imgH="418918" progId="Equation.3">
              <p:embed/>
            </p:oleObj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390243650"/>
              </p:ext>
            </p:extLst>
          </p:nvPr>
        </p:nvGraphicFramePr>
        <p:xfrm>
          <a:off x="2362200" y="5743575"/>
          <a:ext cx="3213100" cy="661521"/>
        </p:xfrm>
        <a:graphic>
          <a:graphicData uri="http://schemas.openxmlformats.org/presentationml/2006/ole">
            <p:oleObj spid="_x0000_s1572" name="Equation" r:id="rId5" imgW="2158920" imgH="444240" progId="Equation.3">
              <p:embed/>
            </p:oleObj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228600" y="3364468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Q</a:t>
            </a:r>
            <a:r>
              <a:rPr lang="en-US" b="1" baseline="-25000" dirty="0" smtClean="0"/>
              <a:t>0</a:t>
            </a:r>
            <a:r>
              <a:rPr lang="en-US" b="1" dirty="0" smtClean="0"/>
              <a:t> calculation</a:t>
            </a:r>
            <a:endParaRPr lang="en-US" b="1" dirty="0"/>
          </a:p>
        </p:txBody>
      </p:sp>
      <p:grpSp>
        <p:nvGrpSpPr>
          <p:cNvPr id="22" name="Group 21"/>
          <p:cNvGrpSpPr/>
          <p:nvPr/>
        </p:nvGrpSpPr>
        <p:grpSpPr>
          <a:xfrm>
            <a:off x="228599" y="3810000"/>
            <a:ext cx="8153401" cy="1283732"/>
            <a:chOff x="228599" y="4114800"/>
            <a:chExt cx="8153401" cy="1283732"/>
          </a:xfrm>
        </p:grpSpPr>
        <p:sp>
          <p:nvSpPr>
            <p:cNvPr id="9" name="Rectangle 8"/>
            <p:cNvSpPr/>
            <p:nvPr/>
          </p:nvSpPr>
          <p:spPr>
            <a:xfrm>
              <a:off x="228599" y="5029200"/>
              <a:ext cx="5419725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 err="1" smtClean="0"/>
                <a:t>Pinc</a:t>
              </a:r>
              <a:r>
                <a:rPr lang="en-US" b="1" dirty="0" smtClean="0"/>
                <a:t>, </a:t>
              </a:r>
              <a:r>
                <a:rPr lang="en-US" b="1" dirty="0" err="1" smtClean="0"/>
                <a:t>Pref</a:t>
              </a:r>
              <a:r>
                <a:rPr lang="en-US" b="1" dirty="0" smtClean="0"/>
                <a:t>, </a:t>
              </a:r>
              <a:r>
                <a:rPr lang="en-US" b="1" dirty="0" err="1" smtClean="0"/>
                <a:t>Ptrans</a:t>
              </a:r>
              <a:r>
                <a:rPr lang="en-US" b="1" dirty="0" smtClean="0"/>
                <a:t> </a:t>
              </a:r>
              <a:r>
                <a:rPr lang="en-US" dirty="0" smtClean="0"/>
                <a:t>measured with power meters</a:t>
              </a:r>
              <a:endParaRPr lang="en-US" dirty="0"/>
            </a:p>
          </p:txBody>
        </p:sp>
        <p:graphicFrame>
          <p:nvGraphicFramePr>
            <p:cNvPr id="1026" name="Object 5"/>
            <p:cNvGraphicFramePr>
              <a:graphicFrameLocks noChangeAspect="1"/>
            </p:cNvGraphicFramePr>
            <p:nvPr/>
          </p:nvGraphicFramePr>
          <p:xfrm>
            <a:off x="2971800" y="4114800"/>
            <a:ext cx="3862848" cy="914400"/>
          </p:xfrm>
          <a:graphic>
            <a:graphicData uri="http://schemas.openxmlformats.org/presentationml/2006/ole">
              <p:oleObj spid="_x0000_s1573" name="Equation" r:id="rId6" imgW="3327400" imgH="787400" progId="Equation.3">
                <p:embed/>
              </p:oleObj>
            </a:graphicData>
          </a:graphic>
        </p:graphicFrame>
        <p:graphicFrame>
          <p:nvGraphicFramePr>
            <p:cNvPr id="13" name="Object 12"/>
            <p:cNvGraphicFramePr>
              <a:graphicFrameLocks noChangeAspect="1"/>
            </p:cNvGraphicFramePr>
            <p:nvPr/>
          </p:nvGraphicFramePr>
          <p:xfrm>
            <a:off x="381000" y="4114800"/>
            <a:ext cx="2387781" cy="679450"/>
          </p:xfrm>
          <a:graphic>
            <a:graphicData uri="http://schemas.openxmlformats.org/presentationml/2006/ole">
              <p:oleObj spid="_x0000_s1574" name="Equation" r:id="rId7" imgW="1562100" imgH="444500" progId="Equation.3">
                <p:embed/>
              </p:oleObj>
            </a:graphicData>
          </a:graphic>
        </p:graphicFrame>
        <p:graphicFrame>
          <p:nvGraphicFramePr>
            <p:cNvPr id="14" name="Object 13"/>
            <p:cNvGraphicFramePr>
              <a:graphicFrameLocks noChangeAspect="1"/>
            </p:cNvGraphicFramePr>
            <p:nvPr/>
          </p:nvGraphicFramePr>
          <p:xfrm>
            <a:off x="7162800" y="4114800"/>
            <a:ext cx="1219200" cy="609600"/>
          </p:xfrm>
          <a:graphic>
            <a:graphicData uri="http://schemas.openxmlformats.org/presentationml/2006/ole">
              <p:oleObj spid="_x0000_s1575" name="Equation" r:id="rId8" imgW="863225" imgH="431613" progId="Equation.3">
                <p:embed/>
              </p:oleObj>
            </a:graphicData>
          </a:graphic>
        </p:graphicFrame>
        <p:sp>
          <p:nvSpPr>
            <p:cNvPr id="18" name="TextBox 17"/>
            <p:cNvSpPr txBox="1"/>
            <p:nvPr/>
          </p:nvSpPr>
          <p:spPr>
            <a:xfrm>
              <a:off x="2971800" y="4278868"/>
              <a:ext cx="838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with</a:t>
              </a:r>
              <a:endParaRPr lang="en-US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362700" y="4248150"/>
              <a:ext cx="685800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and</a:t>
              </a:r>
              <a:endParaRPr lang="en-US" dirty="0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228600" y="5305425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E</a:t>
            </a:r>
            <a:r>
              <a:rPr lang="en-US" b="1" baseline="-25000" dirty="0" err="1" smtClean="0"/>
              <a:t>acc</a:t>
            </a:r>
            <a:r>
              <a:rPr lang="en-US" b="1" dirty="0" smtClean="0"/>
              <a:t> calculation</a:t>
            </a:r>
            <a:endParaRPr lang="en-US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1800225" y="5869543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and</a:t>
            </a:r>
            <a:endParaRPr lang="en-US" dirty="0"/>
          </a:p>
        </p:txBody>
      </p:sp>
      <p:sp>
        <p:nvSpPr>
          <p:cNvPr id="23" name="Right Arrow 22"/>
          <p:cNvSpPr/>
          <p:nvPr/>
        </p:nvSpPr>
        <p:spPr>
          <a:xfrm>
            <a:off x="5648325" y="5981700"/>
            <a:ext cx="609600" cy="152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6477000" y="58674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E</a:t>
            </a:r>
            <a:r>
              <a:rPr lang="en-US" baseline="-25000" dirty="0" err="1" smtClean="0"/>
              <a:t>acc</a:t>
            </a:r>
            <a:endParaRPr lang="en-US" baseline="-25000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D74C9-2F2A-452D-96C0-2F2499EAEC2D}" type="slidenum">
              <a:rPr lang="en-US" smtClean="0">
                <a:solidFill>
                  <a:schemeClr val="tx1"/>
                </a:solidFill>
              </a:rPr>
              <a:pPr/>
              <a:t>16</a:t>
            </a:fld>
            <a:endParaRPr lang="en-US">
              <a:solidFill>
                <a:schemeClr val="tx1"/>
              </a:solidFill>
            </a:endParaRPr>
          </a:p>
        </p:txBody>
      </p:sp>
      <p:pic>
        <p:nvPicPr>
          <p:cNvPr id="25" name="Picture 2" descr="cern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77470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740553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19400"/>
            <a:ext cx="8229600" cy="1143000"/>
          </a:xfrm>
        </p:spPr>
        <p:txBody>
          <a:bodyPr>
            <a:noAutofit/>
          </a:bodyPr>
          <a:lstStyle/>
          <a:p>
            <a:pPr lvl="1" algn="ctr" rtl="0">
              <a:spcBef>
                <a:spcPct val="0"/>
              </a:spcBef>
            </a:pPr>
            <a:r>
              <a:rPr lang="en-US" sz="4000" b="1" dirty="0" smtClean="0"/>
              <a:t>RF tests on </a:t>
            </a:r>
            <a:r>
              <a:rPr lang="en-US" sz="4000" b="1" dirty="0" err="1" smtClean="0"/>
              <a:t>Saclay</a:t>
            </a:r>
            <a:r>
              <a:rPr lang="en-US" sz="4000" b="1" dirty="0" smtClean="0"/>
              <a:t> (</a:t>
            </a:r>
            <a:r>
              <a:rPr lang="el-GR" sz="4000" b="1" dirty="0" smtClean="0"/>
              <a:t>β</a:t>
            </a:r>
            <a:r>
              <a:rPr lang="fr-CH" sz="4000" b="1" dirty="0" smtClean="0"/>
              <a:t>=0.65)</a:t>
            </a:r>
            <a:r>
              <a:rPr lang="en-US" sz="4000" b="1" dirty="0" smtClean="0"/>
              <a:t> and SPL (</a:t>
            </a:r>
            <a:r>
              <a:rPr lang="el-GR" sz="4000" b="1" dirty="0" smtClean="0"/>
              <a:t>β</a:t>
            </a:r>
            <a:r>
              <a:rPr lang="fr-CH" sz="4000" b="1" dirty="0" smtClean="0"/>
              <a:t>=1)</a:t>
            </a:r>
            <a:r>
              <a:rPr lang="en-US" sz="4000" b="1" dirty="0" smtClean="0"/>
              <a:t> 704MHz mono-cell cavities</a:t>
            </a:r>
            <a:br>
              <a:rPr lang="en-US" sz="4000" b="1" dirty="0" smtClean="0"/>
            </a:br>
            <a:endParaRPr lang="en-GB" sz="4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D74C9-2F2A-452D-96C0-2F2499EAEC2D}" type="slidenum">
              <a:rPr lang="en-US" smtClean="0">
                <a:solidFill>
                  <a:schemeClr val="tx1"/>
                </a:solidFill>
              </a:rPr>
              <a:pPr/>
              <a:t>17</a:t>
            </a:fld>
            <a:endParaRPr lang="en-US">
              <a:solidFill>
                <a:schemeClr val="tx1"/>
              </a:solidFill>
            </a:endParaRPr>
          </a:p>
        </p:txBody>
      </p:sp>
      <p:pic>
        <p:nvPicPr>
          <p:cNvPr id="4" name="Picture 2" descr="cer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77470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165112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704 MHz SACLAY CAVITY </a:t>
            </a:r>
            <a:r>
              <a:rPr lang="en-US" sz="3200" b="1" dirty="0" smtClean="0">
                <a:sym typeface="Symbol"/>
              </a:rPr>
              <a:t>0.65 AT 2K</a:t>
            </a:r>
            <a:endParaRPr lang="en-US" sz="3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30620" y="5486400"/>
            <a:ext cx="82847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Strongly overcoupled 	big error (uncertainty) ≈ 30% </a:t>
            </a:r>
          </a:p>
          <a:p>
            <a:r>
              <a:rPr lang="en-US" smtClean="0"/>
              <a:t>Min E</a:t>
            </a:r>
            <a:r>
              <a:rPr lang="en-US" baseline="-25000" smtClean="0"/>
              <a:t>acc</a:t>
            </a:r>
            <a:r>
              <a:rPr lang="en-US" smtClean="0"/>
              <a:t>  </a:t>
            </a:r>
            <a:r>
              <a:rPr lang="en-US" smtClean="0">
                <a:sym typeface="Symbol"/>
              </a:rPr>
              <a:t></a:t>
            </a:r>
            <a:r>
              <a:rPr lang="en-US" smtClean="0"/>
              <a:t> 18MV/m from different method</a:t>
            </a:r>
            <a:endParaRPr lang="en-US"/>
          </a:p>
        </p:txBody>
      </p:sp>
      <p:sp>
        <p:nvSpPr>
          <p:cNvPr id="11" name="Right Arrow 10"/>
          <p:cNvSpPr/>
          <p:nvPr/>
        </p:nvSpPr>
        <p:spPr>
          <a:xfrm>
            <a:off x="2790825" y="5666096"/>
            <a:ext cx="609600" cy="7620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545020" y="6183868"/>
            <a:ext cx="78275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Validation of the electro polishing , rinsing, mounting, RF test stand… </a:t>
            </a:r>
            <a:endParaRPr lang="en-US" dirty="0"/>
          </a:p>
        </p:txBody>
      </p:sp>
      <p:sp>
        <p:nvSpPr>
          <p:cNvPr id="12" name="Right Arrow 11"/>
          <p:cNvSpPr/>
          <p:nvPr/>
        </p:nvSpPr>
        <p:spPr>
          <a:xfrm>
            <a:off x="838200" y="6344861"/>
            <a:ext cx="609600" cy="62975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38100" y="1219200"/>
            <a:ext cx="2362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Test parameters:</a:t>
            </a:r>
          </a:p>
          <a:p>
            <a:r>
              <a:rPr lang="en-US" dirty="0" err="1" smtClean="0"/>
              <a:t>P</a:t>
            </a:r>
            <a:r>
              <a:rPr lang="en-US" baseline="-25000" dirty="0" err="1" smtClean="0"/>
              <a:t>cav</a:t>
            </a:r>
            <a:r>
              <a:rPr lang="en-US" dirty="0" smtClean="0"/>
              <a:t> = 1.3E^</a:t>
            </a:r>
            <a:r>
              <a:rPr lang="en-US" baseline="30000" dirty="0" smtClean="0"/>
              <a:t>-10</a:t>
            </a:r>
            <a:r>
              <a:rPr lang="en-US" dirty="0" smtClean="0"/>
              <a:t> mbar</a:t>
            </a:r>
          </a:p>
          <a:p>
            <a:r>
              <a:rPr lang="en-US" dirty="0" err="1" smtClean="0"/>
              <a:t>P</a:t>
            </a:r>
            <a:r>
              <a:rPr lang="en-US" baseline="-25000" dirty="0" err="1" smtClean="0"/>
              <a:t>He</a:t>
            </a:r>
            <a:r>
              <a:rPr lang="en-US" dirty="0" smtClean="0"/>
              <a:t>= 28 mbar</a:t>
            </a:r>
          </a:p>
          <a:p>
            <a:r>
              <a:rPr lang="en-US" dirty="0" smtClean="0"/>
              <a:t>T= 2K</a:t>
            </a:r>
          </a:p>
          <a:p>
            <a:r>
              <a:rPr lang="en-US" dirty="0" err="1" smtClean="0"/>
              <a:t>f</a:t>
            </a:r>
            <a:r>
              <a:rPr lang="en-US" baseline="-25000" dirty="0" err="1" smtClean="0"/>
              <a:t>res</a:t>
            </a:r>
            <a:r>
              <a:rPr lang="en-US" baseline="-25000" dirty="0" smtClean="0"/>
              <a:t>= </a:t>
            </a:r>
            <a:r>
              <a:rPr lang="en-US" dirty="0" smtClean="0"/>
              <a:t>700,65549 MHz</a:t>
            </a:r>
          </a:p>
          <a:p>
            <a:endParaRPr lang="en-GB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D74C9-2F2A-452D-96C0-2F2499EAEC2D}" type="slidenum">
              <a:rPr lang="en-US" smtClean="0">
                <a:solidFill>
                  <a:schemeClr val="tx1"/>
                </a:solidFill>
              </a:rPr>
              <a:pPr/>
              <a:t>18</a:t>
            </a:fld>
            <a:endParaRPr lang="en-US">
              <a:solidFill>
                <a:schemeClr val="tx1"/>
              </a:solidFill>
            </a:endParaRPr>
          </a:p>
        </p:txBody>
      </p:sp>
      <p:pic>
        <p:nvPicPr>
          <p:cNvPr id="10" name="Picture 2" descr="cer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77470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6" name="Chart 15"/>
          <p:cNvGraphicFramePr/>
          <p:nvPr/>
        </p:nvGraphicFramePr>
        <p:xfrm>
          <a:off x="2057400" y="1295400"/>
          <a:ext cx="6867525" cy="381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SPL </a:t>
            </a:r>
            <a:r>
              <a:rPr lang="el-GR" sz="3200" b="1" dirty="0" smtClean="0"/>
              <a:t>β</a:t>
            </a:r>
            <a:r>
              <a:rPr lang="fr-CH" sz="3200" b="1" dirty="0" smtClean="0"/>
              <a:t>=1 </a:t>
            </a:r>
            <a:r>
              <a:rPr lang="en-US" sz="3200" b="1" dirty="0" smtClean="0"/>
              <a:t>MONO-CELL CAVITY TEST AT 2K</a:t>
            </a:r>
            <a:endParaRPr lang="en-GB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2209800"/>
            <a:ext cx="2362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Test parameters:</a:t>
            </a:r>
          </a:p>
          <a:p>
            <a:r>
              <a:rPr lang="en-US" dirty="0" err="1" smtClean="0"/>
              <a:t>P</a:t>
            </a:r>
            <a:r>
              <a:rPr lang="en-US" baseline="-25000" dirty="0" err="1" smtClean="0"/>
              <a:t>cav</a:t>
            </a:r>
            <a:r>
              <a:rPr lang="en-US" dirty="0" smtClean="0"/>
              <a:t> = 10E^</a:t>
            </a:r>
            <a:r>
              <a:rPr lang="en-US" baseline="30000" dirty="0" smtClean="0"/>
              <a:t>-10</a:t>
            </a:r>
            <a:r>
              <a:rPr lang="en-US" dirty="0" smtClean="0"/>
              <a:t> mbar</a:t>
            </a:r>
          </a:p>
          <a:p>
            <a:r>
              <a:rPr lang="en-US" dirty="0" err="1" smtClean="0"/>
              <a:t>P</a:t>
            </a:r>
            <a:r>
              <a:rPr lang="en-US" baseline="-25000" dirty="0" err="1" smtClean="0"/>
              <a:t>He</a:t>
            </a:r>
            <a:r>
              <a:rPr lang="en-US" dirty="0" smtClean="0"/>
              <a:t>= 24 mbar</a:t>
            </a:r>
          </a:p>
          <a:p>
            <a:r>
              <a:rPr lang="en-US" dirty="0" smtClean="0"/>
              <a:t>T= 2K</a:t>
            </a:r>
          </a:p>
          <a:p>
            <a:r>
              <a:rPr lang="en-US" dirty="0" err="1" smtClean="0"/>
              <a:t>f</a:t>
            </a:r>
            <a:r>
              <a:rPr lang="en-US" baseline="-25000" dirty="0" err="1" smtClean="0"/>
              <a:t>res</a:t>
            </a:r>
            <a:r>
              <a:rPr lang="en-US" baseline="-25000" dirty="0" smtClean="0"/>
              <a:t>= </a:t>
            </a:r>
            <a:r>
              <a:rPr lang="en-US" dirty="0" smtClean="0"/>
              <a:t>705,3152 MHz</a:t>
            </a:r>
          </a:p>
          <a:p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-76200" y="4549676"/>
            <a:ext cx="9525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mtClean="0"/>
              <a:t>- Calibration points were taken at 4 and 10 MV/m and agree better than 2 %. </a:t>
            </a:r>
          </a:p>
          <a:p>
            <a:r>
              <a:rPr lang="en-US" sz="1600" smtClean="0"/>
              <a:t>- The cavity was </a:t>
            </a:r>
            <a:r>
              <a:rPr lang="en-US" sz="1600" b="1" smtClean="0"/>
              <a:t>strongly over coupled</a:t>
            </a:r>
            <a:r>
              <a:rPr lang="en-US" sz="1600" smtClean="0"/>
              <a:t> (</a:t>
            </a:r>
            <a:r>
              <a:rPr lang="en-US" sz="1600" b="1" smtClean="0"/>
              <a:t>Q</a:t>
            </a:r>
            <a:r>
              <a:rPr lang="en-US" sz="1600" b="1" baseline="-25000" smtClean="0"/>
              <a:t>ext</a:t>
            </a:r>
            <a:r>
              <a:rPr lang="en-US" sz="1600" b="1" smtClean="0"/>
              <a:t>=6*10^8</a:t>
            </a:r>
            <a:r>
              <a:rPr lang="en-US" sz="1600" smtClean="0"/>
              <a:t>). This results in the rather </a:t>
            </a:r>
            <a:r>
              <a:rPr lang="en-US" sz="1600" b="1" smtClean="0"/>
              <a:t>big error bars</a:t>
            </a:r>
            <a:r>
              <a:rPr lang="en-US" sz="1600" smtClean="0"/>
              <a:t>, especially for </a:t>
            </a:r>
            <a:r>
              <a:rPr lang="en-US" sz="1600" b="1" smtClean="0"/>
              <a:t>Q</a:t>
            </a:r>
            <a:r>
              <a:rPr lang="en-US" sz="1600" b="1" baseline="-25000" smtClean="0"/>
              <a:t>0</a:t>
            </a:r>
            <a:r>
              <a:rPr lang="en-US" sz="1600" smtClean="0"/>
              <a:t> </a:t>
            </a:r>
          </a:p>
          <a:p>
            <a:r>
              <a:rPr lang="en-US" sz="1600" smtClean="0"/>
              <a:t>- For </a:t>
            </a:r>
            <a:r>
              <a:rPr lang="en-US" sz="1600" b="1" smtClean="0"/>
              <a:t>E</a:t>
            </a:r>
            <a:r>
              <a:rPr lang="en-US" sz="1600" b="1" baseline="-25000" smtClean="0"/>
              <a:t>acc</a:t>
            </a:r>
            <a:r>
              <a:rPr lang="en-US" sz="1600" baseline="-25000" smtClean="0"/>
              <a:t> </a:t>
            </a:r>
            <a:r>
              <a:rPr lang="en-US" sz="1600" smtClean="0"/>
              <a:t>a lower estimate can be made from an emitted power measurement. This technique yields a value agreeing with the lower limit of the horizontal error bars given in the graph </a:t>
            </a:r>
          </a:p>
          <a:p>
            <a:r>
              <a:rPr lang="en-US" sz="1600" smtClean="0"/>
              <a:t>- </a:t>
            </a:r>
            <a:r>
              <a:rPr lang="en-US" sz="1600" b="1" smtClean="0"/>
              <a:t>Residual resistance </a:t>
            </a:r>
            <a:r>
              <a:rPr lang="en-US" sz="1600" smtClean="0"/>
              <a:t>is about </a:t>
            </a:r>
            <a:r>
              <a:rPr lang="en-US" sz="1600" b="1" smtClean="0"/>
              <a:t>20 n</a:t>
            </a:r>
            <a:r>
              <a:rPr lang="en-US" sz="1600" b="1" smtClean="0">
                <a:sym typeface="Symbol"/>
              </a:rPr>
              <a:t></a:t>
            </a:r>
            <a:r>
              <a:rPr lang="en-US" sz="1600" smtClean="0"/>
              <a:t>, which is a decent value for this frequency</a:t>
            </a:r>
          </a:p>
          <a:p>
            <a:r>
              <a:rPr lang="en-US" sz="1600" smtClean="0"/>
              <a:t>- Only mild medium Q-slope, no sign of Q-disease.</a:t>
            </a:r>
          </a:p>
          <a:p>
            <a:pPr marL="285750" indent="-285750"/>
            <a:r>
              <a:rPr lang="en-US" sz="1600" b="1" smtClean="0"/>
              <a:t>- Field emission </a:t>
            </a:r>
            <a:r>
              <a:rPr lang="en-US" sz="1600" smtClean="0"/>
              <a:t>starting at </a:t>
            </a:r>
            <a:r>
              <a:rPr lang="en-US" sz="1600" b="1" smtClean="0"/>
              <a:t>13 MV/m</a:t>
            </a:r>
            <a:r>
              <a:rPr lang="en-US" sz="1600" smtClean="0"/>
              <a:t>, clearly identified from</a:t>
            </a:r>
            <a:r>
              <a:rPr lang="en-US" sz="1600" b="1" smtClean="0"/>
              <a:t> x-ray </a:t>
            </a:r>
            <a:r>
              <a:rPr lang="en-US" sz="1600" smtClean="0"/>
              <a:t>measurements (higher fields up to </a:t>
            </a:r>
            <a:r>
              <a:rPr lang="en-US" sz="1600" b="1" smtClean="0"/>
              <a:t>2 mSv/h)</a:t>
            </a:r>
          </a:p>
          <a:p>
            <a:r>
              <a:rPr lang="en-US" sz="1600" smtClean="0"/>
              <a:t>- He processing was done unfortunately the RF Input connector  has been burnt (too much power)</a:t>
            </a:r>
          </a:p>
          <a:p>
            <a:endParaRPr lang="en-US" sz="1600"/>
          </a:p>
        </p:txBody>
      </p:sp>
      <p:graphicFrame>
        <p:nvGraphicFramePr>
          <p:cNvPr id="15" name="Chart 14"/>
          <p:cNvGraphicFramePr/>
          <p:nvPr/>
        </p:nvGraphicFramePr>
        <p:xfrm>
          <a:off x="2514601" y="990600"/>
          <a:ext cx="6172200" cy="365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228600" y="1219200"/>
            <a:ext cx="236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Specifications:</a:t>
            </a:r>
          </a:p>
          <a:p>
            <a:r>
              <a:rPr lang="en-US" dirty="0" smtClean="0"/>
              <a:t>Q</a:t>
            </a:r>
            <a:r>
              <a:rPr lang="en-US" baseline="-25000" dirty="0" smtClean="0"/>
              <a:t>0</a:t>
            </a:r>
            <a:r>
              <a:rPr lang="en-US" dirty="0" smtClean="0"/>
              <a:t>=10^</a:t>
            </a:r>
            <a:r>
              <a:rPr lang="en-US" baseline="30000" dirty="0" smtClean="0"/>
              <a:t>10 </a:t>
            </a:r>
            <a:r>
              <a:rPr lang="en-US" dirty="0" smtClean="0"/>
              <a:t>at 25 MV/m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D74C9-2F2A-452D-96C0-2F2499EAEC2D}" type="slidenum">
              <a:rPr lang="en-US" smtClean="0">
                <a:solidFill>
                  <a:schemeClr val="tx1"/>
                </a:solidFill>
              </a:rPr>
              <a:pPr/>
              <a:t>19</a:t>
            </a:fld>
            <a:endParaRPr lang="en-US">
              <a:solidFill>
                <a:schemeClr val="tx1"/>
              </a:solidFill>
            </a:endParaRPr>
          </a:p>
        </p:txBody>
      </p:sp>
      <p:pic>
        <p:nvPicPr>
          <p:cNvPr id="8" name="Picture 2" descr="cer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77470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870551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OUTLINE</a:t>
            </a:r>
            <a:endParaRPr lang="en-US" sz="3200" b="1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0" y="1112837"/>
            <a:ext cx="9144000" cy="5287963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Cavity Preparation for RF test</a:t>
            </a:r>
          </a:p>
          <a:p>
            <a:pPr marL="457200" lvl="1" indent="0">
              <a:buNone/>
            </a:pPr>
            <a:r>
              <a:rPr lang="en-US" sz="2000" dirty="0" smtClean="0"/>
              <a:t>- Antenna adjustment</a:t>
            </a:r>
          </a:p>
          <a:p>
            <a:pPr marL="457200" lvl="1" indent="0">
              <a:buNone/>
            </a:pPr>
            <a:r>
              <a:rPr lang="en-US" sz="2000" dirty="0" smtClean="0"/>
              <a:t>- Hydrogen desorption</a:t>
            </a:r>
          </a:p>
          <a:p>
            <a:pPr marL="457200" lvl="1" indent="0">
              <a:buNone/>
            </a:pPr>
            <a:r>
              <a:rPr lang="en-US" sz="2000" dirty="0" smtClean="0"/>
              <a:t>- Electro polishing and rinsing</a:t>
            </a:r>
          </a:p>
          <a:p>
            <a:pPr marL="0" lvl="1" indent="431800">
              <a:buFont typeface="Arial" pitchFamily="34" charset="0"/>
              <a:buChar char="•"/>
            </a:pPr>
            <a:r>
              <a:rPr lang="en-US" sz="2400" b="1" dirty="0" smtClean="0"/>
              <a:t>RF facilities at SM18</a:t>
            </a:r>
          </a:p>
          <a:p>
            <a:pPr marL="0" lvl="1" indent="0" defTabSz="450850">
              <a:buNone/>
            </a:pPr>
            <a:r>
              <a:rPr lang="en-US" sz="2400" dirty="0" smtClean="0"/>
              <a:t>	- </a:t>
            </a:r>
            <a:r>
              <a:rPr lang="en-US" sz="2000" dirty="0" smtClean="0"/>
              <a:t>2K RF test stand</a:t>
            </a:r>
          </a:p>
          <a:p>
            <a:pPr marL="0" lvl="1" indent="0" defTabSz="450850">
              <a:buNone/>
            </a:pPr>
            <a:r>
              <a:rPr lang="en-US" sz="2000" dirty="0" smtClean="0"/>
              <a:t>	- Cavity and diagnostic system mounting on the insert</a:t>
            </a:r>
          </a:p>
          <a:p>
            <a:pPr marL="0" lvl="1" indent="0" defTabSz="450850">
              <a:buNone/>
            </a:pPr>
            <a:r>
              <a:rPr lang="en-US" sz="2000" dirty="0" smtClean="0"/>
              <a:t>	- RF test control room</a:t>
            </a:r>
          </a:p>
          <a:p>
            <a:pPr marL="0" lvl="1" indent="0" defTabSz="450850">
              <a:buNone/>
            </a:pPr>
            <a:r>
              <a:rPr lang="en-US" sz="2000" dirty="0" smtClean="0"/>
              <a:t>	- Automatic measurement program development</a:t>
            </a:r>
          </a:p>
          <a:p>
            <a:pPr marL="342900" lvl="1" indent="-342900" defTabSz="450850">
              <a:buFont typeface="Arial" pitchFamily="34" charset="0"/>
              <a:buChar char="•"/>
            </a:pPr>
            <a:r>
              <a:rPr lang="en-US" sz="2400" b="1" dirty="0" smtClean="0"/>
              <a:t>RF measurement setup</a:t>
            </a:r>
          </a:p>
          <a:p>
            <a:pPr marL="342900" lvl="1" indent="-342900" defTabSz="450850">
              <a:buFont typeface="Arial" pitchFamily="34" charset="0"/>
              <a:buChar char="•"/>
            </a:pPr>
            <a:r>
              <a:rPr lang="en-US" sz="2400" b="1" dirty="0" smtClean="0"/>
              <a:t>RF tests on </a:t>
            </a:r>
            <a:r>
              <a:rPr lang="en-US" sz="2400" b="1" dirty="0" err="1" smtClean="0"/>
              <a:t>Saclay</a:t>
            </a:r>
            <a:r>
              <a:rPr lang="en-US" sz="2400" b="1" dirty="0" smtClean="0"/>
              <a:t> (</a:t>
            </a:r>
            <a:r>
              <a:rPr lang="el-GR" sz="2400" b="1" dirty="0" smtClean="0"/>
              <a:t>β</a:t>
            </a:r>
            <a:r>
              <a:rPr lang="fr-CH" sz="2400" b="1" dirty="0" smtClean="0"/>
              <a:t>=0.65)</a:t>
            </a:r>
            <a:r>
              <a:rPr lang="en-US" sz="2400" b="1" dirty="0" smtClean="0"/>
              <a:t> and SPL </a:t>
            </a:r>
            <a:r>
              <a:rPr lang="en-US" sz="2400" b="1" dirty="0"/>
              <a:t>(</a:t>
            </a:r>
            <a:r>
              <a:rPr lang="el-GR" sz="2400" b="1" dirty="0"/>
              <a:t>β</a:t>
            </a:r>
            <a:r>
              <a:rPr lang="fr-CH" sz="2400" b="1" dirty="0" smtClean="0"/>
              <a:t>=1)</a:t>
            </a:r>
            <a:r>
              <a:rPr lang="en-US" sz="2400" b="1" dirty="0" smtClean="0"/>
              <a:t> 704MHz mono-cell cavities</a:t>
            </a:r>
          </a:p>
          <a:p>
            <a:pPr marL="342900" lvl="1" indent="-342900" defTabSz="450850">
              <a:buFont typeface="Arial" pitchFamily="34" charset="0"/>
              <a:buChar char="•"/>
            </a:pPr>
            <a:r>
              <a:rPr lang="en-US" sz="2400" b="1" dirty="0" smtClean="0"/>
              <a:t>Integration of the 5 cells on the new vertical RF test stand</a:t>
            </a:r>
          </a:p>
          <a:p>
            <a:pPr marL="342900" lvl="1" indent="-342900" defTabSz="450850">
              <a:buFont typeface="Arial" pitchFamily="34" charset="0"/>
              <a:buChar char="•"/>
            </a:pPr>
            <a:r>
              <a:rPr lang="en-US" sz="2400" b="1" dirty="0"/>
              <a:t>O</a:t>
            </a:r>
            <a:r>
              <a:rPr lang="en-US" sz="2400" b="1" dirty="0" smtClean="0"/>
              <a:t>utlook</a:t>
            </a:r>
            <a:endParaRPr lang="en-US" sz="2000" dirty="0" smtClean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D74C9-2F2A-452D-96C0-2F2499EAEC2D}" type="slidenum">
              <a:rPr lang="en-US" smtClean="0">
                <a:solidFill>
                  <a:schemeClr val="tx1"/>
                </a:solidFill>
              </a:rPr>
              <a:pPr/>
              <a:t>2</a:t>
            </a:fld>
            <a:endParaRPr lang="en-US">
              <a:solidFill>
                <a:schemeClr val="tx1"/>
              </a:solidFill>
            </a:endParaRPr>
          </a:p>
        </p:txBody>
      </p:sp>
      <p:pic>
        <p:nvPicPr>
          <p:cNvPr id="5" name="Picture 2" descr="cer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77470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INTEGRATION OF THE 5 CELLS ON THE NEW VERTICAL RF TEST STAND </a:t>
            </a:r>
            <a:endParaRPr lang="en-US" sz="3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200400" y="1524000"/>
            <a:ext cx="5791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New support for the cavity and for diagnostic system (OST)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Temperature mapping : </a:t>
            </a:r>
            <a:r>
              <a:rPr lang="en-US" dirty="0"/>
              <a:t>octopus </a:t>
            </a:r>
            <a:r>
              <a:rPr lang="en-US" dirty="0" smtClean="0"/>
              <a:t>using  </a:t>
            </a:r>
            <a:r>
              <a:rPr lang="en-US" dirty="0"/>
              <a:t>Allen-Bradley resistors t</a:t>
            </a:r>
            <a:r>
              <a:rPr lang="en-US" dirty="0" smtClean="0"/>
              <a:t>emperature sensor (</a:t>
            </a:r>
            <a:r>
              <a:rPr lang="en-US" dirty="0" err="1" smtClean="0"/>
              <a:t>K.Liao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8" name="Picture 2" descr="G:\Services\MechanicalCAD\Catia\vmaire\SPL\Cavite equipee support OST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000" y="1295400"/>
            <a:ext cx="2768321" cy="5094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Content Placeholder 9" descr="C:\DOCUME~1\cliao\LOCALS~1\Temp\enhtmlclip\IMAG0141.jpg"/>
          <p:cNvPicPr>
            <a:picLocks/>
          </p:cNvPicPr>
          <p:nvPr/>
        </p:nvPicPr>
        <p:blipFill>
          <a:blip r:embed="rId3" cstate="print"/>
          <a:srcRect l="9958" r="16450"/>
          <a:stretch>
            <a:fillRect/>
          </a:stretch>
        </p:blipFill>
        <p:spPr bwMode="auto">
          <a:xfrm>
            <a:off x="4693124" y="2819400"/>
            <a:ext cx="2819400" cy="232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3352800" y="5334000"/>
            <a:ext cx="5638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/>
              <a:t> New cryostat  Height = 4m and New </a:t>
            </a:r>
            <a:r>
              <a:rPr lang="en-US" dirty="0" err="1"/>
              <a:t>cryo</a:t>
            </a:r>
            <a:r>
              <a:rPr lang="en-US" dirty="0"/>
              <a:t> line  at SM18 (P. </a:t>
            </a:r>
            <a:r>
              <a:rPr lang="en-US" dirty="0" err="1"/>
              <a:t>Measen</a:t>
            </a:r>
            <a:r>
              <a:rPr lang="en-US" dirty="0"/>
              <a:t>)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D74C9-2F2A-452D-96C0-2F2499EAEC2D}" type="slidenum">
              <a:rPr lang="en-US" smtClean="0">
                <a:solidFill>
                  <a:schemeClr val="tx1"/>
                </a:solidFill>
              </a:rPr>
              <a:pPr/>
              <a:t>20</a:t>
            </a:fld>
            <a:endParaRPr lang="en-US">
              <a:solidFill>
                <a:schemeClr val="tx1"/>
              </a:solidFill>
            </a:endParaRPr>
          </a:p>
        </p:txBody>
      </p:sp>
      <p:pic>
        <p:nvPicPr>
          <p:cNvPr id="10" name="Picture 2" descr="cer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77470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OUTLOOK</a:t>
            </a:r>
            <a:endParaRPr lang="en-US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1524000"/>
            <a:ext cx="88392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b="1" dirty="0" smtClean="0"/>
              <a:t>Refurbishment and development of the cavity preparation, diagnostic system, RF test facilities: </a:t>
            </a:r>
          </a:p>
          <a:p>
            <a:r>
              <a:rPr lang="en-US" dirty="0" smtClean="0"/>
              <a:t>	Electro polishing, Rinsing, RF test stand, New automatic  measurement program, 	2</a:t>
            </a:r>
            <a:r>
              <a:rPr lang="en-US" baseline="30000" dirty="0" smtClean="0"/>
              <a:t>nd</a:t>
            </a:r>
            <a:r>
              <a:rPr lang="en-US" dirty="0" smtClean="0"/>
              <a:t> sound Measurement, Temperature mapping, optical diagnostic</a:t>
            </a:r>
            <a:endParaRPr lang="en-US" baseline="30000" dirty="0" smtClean="0"/>
          </a:p>
          <a:p>
            <a:endParaRPr lang="en-US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en-US" b="1" dirty="0" smtClean="0"/>
              <a:t>Result of the First test of the SPL mono cell cavity 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	</a:t>
            </a:r>
            <a:r>
              <a:rPr lang="en-US" b="1" dirty="0" smtClean="0"/>
              <a:t>Q</a:t>
            </a:r>
            <a:r>
              <a:rPr lang="en-US" b="1" baseline="-25000" dirty="0" smtClean="0"/>
              <a:t>0</a:t>
            </a:r>
            <a:r>
              <a:rPr lang="en-US" b="1" dirty="0" smtClean="0"/>
              <a:t>=  10E^</a:t>
            </a:r>
            <a:r>
              <a:rPr lang="en-US" b="1" baseline="30000" dirty="0" smtClean="0"/>
              <a:t>10 </a:t>
            </a:r>
            <a:r>
              <a:rPr lang="en-US" dirty="0" smtClean="0"/>
              <a:t>until </a:t>
            </a:r>
            <a:r>
              <a:rPr lang="en-US" b="1" dirty="0" smtClean="0"/>
              <a:t>13 MV/m </a:t>
            </a:r>
            <a:r>
              <a:rPr lang="en-US" dirty="0" smtClean="0"/>
              <a:t>and field emission appears at </a:t>
            </a:r>
            <a:r>
              <a:rPr lang="en-US" dirty="0" err="1" smtClean="0"/>
              <a:t>E</a:t>
            </a:r>
            <a:r>
              <a:rPr lang="en-US" baseline="-25000" dirty="0" err="1" smtClean="0"/>
              <a:t>acc</a:t>
            </a:r>
            <a:r>
              <a:rPr lang="en-US" dirty="0" smtClean="0"/>
              <a:t>&gt; 13MV/m with </a:t>
            </a:r>
            <a:r>
              <a:rPr lang="en-US" smtClean="0"/>
              <a:t>X-Ray 	(</a:t>
            </a:r>
            <a:r>
              <a:rPr lang="en-US" dirty="0" smtClean="0"/>
              <a:t>maybe due to the fact that we opened the cavity due the leak) </a:t>
            </a:r>
          </a:p>
          <a:p>
            <a:endParaRPr lang="en-US" b="1" dirty="0" smtClean="0"/>
          </a:p>
          <a:p>
            <a:pPr marL="285750" indent="-285750">
              <a:buFont typeface="Wingdings" pitchFamily="2" charset="2"/>
              <a:buChar char="Ø"/>
            </a:pPr>
            <a:r>
              <a:rPr lang="en-US" b="1" dirty="0" smtClean="0"/>
              <a:t>Next steps:</a:t>
            </a:r>
          </a:p>
          <a:p>
            <a:r>
              <a:rPr lang="en-US" dirty="0" smtClean="0"/>
              <a:t>	Integration of the mono-cell and 5 cells cavities in the new cryostat</a:t>
            </a:r>
          </a:p>
          <a:p>
            <a:endParaRPr lang="en-US" dirty="0" smtClean="0"/>
          </a:p>
          <a:p>
            <a:r>
              <a:rPr lang="en-US" dirty="0" smtClean="0"/>
              <a:t>	New </a:t>
            </a:r>
            <a:r>
              <a:rPr lang="en-US" dirty="0"/>
              <a:t>RF test on the SPL </a:t>
            </a:r>
            <a:r>
              <a:rPr lang="en-US" dirty="0" smtClean="0"/>
              <a:t>mono-cell cavity </a:t>
            </a:r>
            <a:r>
              <a:rPr lang="el-GR" dirty="0"/>
              <a:t>β</a:t>
            </a:r>
            <a:r>
              <a:rPr lang="fr-CH" dirty="0" smtClean="0"/>
              <a:t>=1</a:t>
            </a:r>
          </a:p>
          <a:p>
            <a:r>
              <a:rPr lang="fr-CH" dirty="0"/>
              <a:t>	</a:t>
            </a:r>
            <a:endParaRPr lang="fr-CH" dirty="0" smtClean="0"/>
          </a:p>
          <a:p>
            <a:r>
              <a:rPr lang="fr-CH" dirty="0"/>
              <a:t>	5</a:t>
            </a:r>
            <a:r>
              <a:rPr lang="fr-CH" dirty="0" smtClean="0"/>
              <a:t> </a:t>
            </a:r>
            <a:r>
              <a:rPr lang="fr-CH" dirty="0" err="1" smtClean="0"/>
              <a:t>cells</a:t>
            </a:r>
            <a:r>
              <a:rPr lang="fr-CH" dirty="0" smtClean="0"/>
              <a:t> RF test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295400" y="6096000"/>
            <a:ext cx="609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2400" b="1" dirty="0" err="1" smtClean="0"/>
              <a:t>Thanks</a:t>
            </a:r>
            <a:r>
              <a:rPr lang="fr-CH" sz="2400" b="1" dirty="0" smtClean="0"/>
              <a:t> for </a:t>
            </a:r>
            <a:r>
              <a:rPr lang="fr-CH" sz="2400" b="1" dirty="0" err="1" smtClean="0"/>
              <a:t>your</a:t>
            </a:r>
            <a:r>
              <a:rPr lang="fr-CH" sz="2400" b="1" dirty="0" smtClean="0"/>
              <a:t> attention</a:t>
            </a:r>
            <a:endParaRPr lang="en-GB" sz="2400" b="1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D74C9-2F2A-452D-96C0-2F2499EAEC2D}" type="slidenum">
              <a:rPr lang="en-US" smtClean="0">
                <a:solidFill>
                  <a:schemeClr val="tx1"/>
                </a:solidFill>
              </a:rPr>
              <a:pPr/>
              <a:t>21</a:t>
            </a:fld>
            <a:endParaRPr lang="en-US">
              <a:solidFill>
                <a:schemeClr val="tx1"/>
              </a:solidFill>
            </a:endParaRPr>
          </a:p>
        </p:txBody>
      </p:sp>
      <p:pic>
        <p:nvPicPr>
          <p:cNvPr id="8" name="Picture 2" descr="cer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77470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8200" y="-457200"/>
            <a:ext cx="7147822" cy="2696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8200" y="2209800"/>
            <a:ext cx="8241799" cy="2458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0" name="Picture 10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87" r="20303"/>
          <a:stretch/>
        </p:blipFill>
        <p:spPr bwMode="auto">
          <a:xfrm>
            <a:off x="972000" y="4689954"/>
            <a:ext cx="7236000" cy="25490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D74C9-2F2A-452D-96C0-2F2499EAEC2D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34523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\\cern.ch\dfs\Workspaces\t\therasse\SPL\RF tests\Test RF\RI Monocell\cooldown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7174" y="1600200"/>
            <a:ext cx="6169026" cy="3956050"/>
          </a:xfrm>
          <a:prstGeom prst="rect">
            <a:avLst/>
          </a:prstGeom>
          <a:noFill/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CAVITY COOLDOWN</a:t>
            </a:r>
            <a:endParaRPr lang="en-US" sz="3200" b="1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D74C9-2F2A-452D-96C0-2F2499EAEC2D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Cavity Preparation for RF test</a:t>
            </a:r>
            <a:br>
              <a:rPr lang="en-US" b="1" dirty="0"/>
            </a:b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D74C9-2F2A-452D-96C0-2F2499EAEC2D}" type="slidenum">
              <a:rPr lang="en-US" smtClean="0">
                <a:solidFill>
                  <a:schemeClr val="tx1"/>
                </a:solidFill>
              </a:rPr>
              <a:pPr/>
              <a:t>3</a:t>
            </a:fld>
            <a:endParaRPr lang="en-US">
              <a:solidFill>
                <a:schemeClr val="tx1"/>
              </a:solidFill>
            </a:endParaRPr>
          </a:p>
        </p:txBody>
      </p:sp>
      <p:pic>
        <p:nvPicPr>
          <p:cNvPr id="4" name="Picture 2" descr="cer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77470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055138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SPL MONO CELL ANTENNA ADJUSTEMENT</a:t>
            </a:r>
            <a:endParaRPr lang="en-US" sz="3200" b="1" dirty="0"/>
          </a:p>
        </p:txBody>
      </p:sp>
      <p:sp>
        <p:nvSpPr>
          <p:cNvPr id="7" name="Rectangle 6"/>
          <p:cNvSpPr/>
          <p:nvPr/>
        </p:nvSpPr>
        <p:spPr>
          <a:xfrm>
            <a:off x="152400" y="4164151"/>
            <a:ext cx="3048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• Input Antenna:</a:t>
            </a:r>
          </a:p>
          <a:p>
            <a:pPr defTabSz="342900"/>
            <a:r>
              <a:rPr lang="en-US" dirty="0" smtClean="0"/>
              <a:t>	</a:t>
            </a:r>
            <a:r>
              <a:rPr lang="en-US" dirty="0" err="1" smtClean="0"/>
              <a:t>L</a:t>
            </a:r>
            <a:r>
              <a:rPr lang="en-US" baseline="-25000" dirty="0" err="1" smtClean="0"/>
              <a:t>input</a:t>
            </a:r>
            <a:r>
              <a:rPr lang="en-US" baseline="-25000" dirty="0" smtClean="0"/>
              <a:t> </a:t>
            </a:r>
            <a:r>
              <a:rPr lang="en-US" dirty="0" smtClean="0"/>
              <a:t>= </a:t>
            </a:r>
            <a:r>
              <a:rPr lang="en-US" b="1" dirty="0" smtClean="0"/>
              <a:t>17 mm</a:t>
            </a:r>
          </a:p>
          <a:p>
            <a:pPr defTabSz="342900"/>
            <a:r>
              <a:rPr lang="en-US" dirty="0" smtClean="0"/>
              <a:t>	</a:t>
            </a:r>
            <a:r>
              <a:rPr lang="en-US" dirty="0" err="1" smtClean="0"/>
              <a:t>Q</a:t>
            </a:r>
            <a:r>
              <a:rPr lang="en-US" baseline="-25000" dirty="0" err="1" smtClean="0"/>
              <a:t>ExtInput</a:t>
            </a:r>
            <a:r>
              <a:rPr lang="en-US" dirty="0" smtClean="0"/>
              <a:t> = </a:t>
            </a:r>
            <a:r>
              <a:rPr lang="en-US" b="1" dirty="0" smtClean="0"/>
              <a:t>3.75E+9</a:t>
            </a:r>
          </a:p>
          <a:p>
            <a:endParaRPr lang="en-US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00300" y="990600"/>
            <a:ext cx="4533900" cy="2145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93620" y="3992880"/>
            <a:ext cx="2354580" cy="1645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0" y="3992880"/>
            <a:ext cx="1847850" cy="1798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76200" y="6169223"/>
            <a:ext cx="6400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/>
              <a:t>REF</a:t>
            </a:r>
            <a:r>
              <a:rPr lang="en-US" sz="1400" dirty="0" smtClean="0"/>
              <a:t>: </a:t>
            </a:r>
            <a:r>
              <a:rPr lang="en-US" sz="1400" i="1" dirty="0" smtClean="0"/>
              <a:t>SPL Mono-Cell Antenna Adjustment</a:t>
            </a:r>
            <a:r>
              <a:rPr lang="en-US" sz="1400" b="1" dirty="0" smtClean="0"/>
              <a:t>, </a:t>
            </a:r>
            <a:r>
              <a:rPr lang="en-US" sz="1400" dirty="0" smtClean="0"/>
              <a:t>N</a:t>
            </a:r>
            <a:r>
              <a:rPr lang="en-US" sz="1400" b="1" dirty="0" smtClean="0"/>
              <a:t>. </a:t>
            </a:r>
            <a:r>
              <a:rPr lang="en-US" sz="1400" dirty="0" err="1" smtClean="0"/>
              <a:t>Schwerg</a:t>
            </a:r>
            <a:r>
              <a:rPr lang="en-US" sz="1400" dirty="0" smtClean="0"/>
              <a:t>, </a:t>
            </a:r>
            <a:r>
              <a:rPr lang="en-US" sz="1400" dirty="0" err="1" smtClean="0"/>
              <a:t>T.Junginger</a:t>
            </a:r>
            <a:r>
              <a:rPr lang="en-US" sz="1400" dirty="0" smtClean="0"/>
              <a:t> BE/RF, </a:t>
            </a:r>
            <a:r>
              <a:rPr lang="en-US" sz="1400" b="1" dirty="0" smtClean="0"/>
              <a:t>EDMS 1240961</a:t>
            </a:r>
            <a:endParaRPr lang="en-US" sz="1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2038350" y="3124200"/>
            <a:ext cx="525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Measurement setup</a:t>
            </a:r>
            <a:endParaRPr lang="en-US" b="1" dirty="0"/>
          </a:p>
        </p:txBody>
      </p:sp>
      <p:sp>
        <p:nvSpPr>
          <p:cNvPr id="14" name="Rectangle 13"/>
          <p:cNvSpPr/>
          <p:nvPr/>
        </p:nvSpPr>
        <p:spPr>
          <a:xfrm>
            <a:off x="6705600" y="4136350"/>
            <a:ext cx="3048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• </a:t>
            </a:r>
            <a:r>
              <a:rPr lang="en-US" b="1" dirty="0" smtClean="0"/>
              <a:t>Pick-up Antenna:</a:t>
            </a:r>
          </a:p>
          <a:p>
            <a:pPr>
              <a:tabLst>
                <a:tab pos="342900" algn="l"/>
              </a:tabLst>
            </a:pPr>
            <a:r>
              <a:rPr lang="en-US" dirty="0" smtClean="0"/>
              <a:t>	</a:t>
            </a:r>
            <a:r>
              <a:rPr lang="en-US" dirty="0" err="1" smtClean="0"/>
              <a:t>L</a:t>
            </a:r>
            <a:r>
              <a:rPr lang="en-US" baseline="-25000" dirty="0" err="1" smtClean="0"/>
              <a:t>pick</a:t>
            </a:r>
            <a:r>
              <a:rPr lang="en-US" baseline="-25000" dirty="0" smtClean="0"/>
              <a:t>-up</a:t>
            </a:r>
            <a:r>
              <a:rPr lang="en-US" b="1" dirty="0" smtClean="0"/>
              <a:t> = 86 mm</a:t>
            </a:r>
          </a:p>
          <a:p>
            <a:pPr defTabSz="342900"/>
            <a:r>
              <a:rPr lang="en-US" dirty="0" smtClean="0"/>
              <a:t>	</a:t>
            </a:r>
            <a:r>
              <a:rPr lang="en-US" dirty="0" err="1" smtClean="0"/>
              <a:t>Q</a:t>
            </a:r>
            <a:r>
              <a:rPr lang="en-US" baseline="-25000" dirty="0" err="1" smtClean="0"/>
              <a:t>ExtPick</a:t>
            </a:r>
            <a:r>
              <a:rPr lang="en-US" baseline="-25000" dirty="0" smtClean="0"/>
              <a:t>-up</a:t>
            </a:r>
            <a:r>
              <a:rPr lang="en-US" b="1" dirty="0" smtClean="0"/>
              <a:t> = 2.11E+11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52400" y="2438400"/>
            <a:ext cx="2438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 err="1"/>
              <a:t>f</a:t>
            </a:r>
            <a:r>
              <a:rPr lang="fr-CH" b="1" baseline="-25000" dirty="0" err="1" smtClean="0"/>
              <a:t>res</a:t>
            </a:r>
            <a:r>
              <a:rPr lang="fr-CH" b="1" dirty="0" smtClean="0"/>
              <a:t> = 704.1972MHz</a:t>
            </a:r>
            <a:endParaRPr lang="en-GB" b="1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D74C9-2F2A-452D-96C0-2F2499EAEC2D}" type="slidenum">
              <a:rPr lang="en-US" smtClean="0">
                <a:solidFill>
                  <a:schemeClr val="tx1"/>
                </a:solidFill>
              </a:rPr>
              <a:pPr/>
              <a:t>4</a:t>
            </a:fld>
            <a:endParaRPr lang="en-US">
              <a:solidFill>
                <a:schemeClr val="tx1"/>
              </a:solidFill>
            </a:endParaRPr>
          </a:p>
        </p:txBody>
      </p:sp>
      <p:pic>
        <p:nvPicPr>
          <p:cNvPr id="15" name="Picture 2" descr="cern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77470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HYDROGEN DESORPTION TREATMENT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5257800" cy="1447800"/>
          </a:xfrm>
        </p:spPr>
        <p:txBody>
          <a:bodyPr>
            <a:normAutofit fontScale="85000" lnSpcReduction="10000"/>
          </a:bodyPr>
          <a:lstStyle/>
          <a:p>
            <a:r>
              <a:rPr lang="en-US" sz="2400" dirty="0" smtClean="0"/>
              <a:t>Bake out under Vacuum</a:t>
            </a:r>
          </a:p>
          <a:p>
            <a:r>
              <a:rPr lang="en-US" sz="2400" dirty="0" smtClean="0"/>
              <a:t>24 h at T = 650°C  after reach the maximum </a:t>
            </a:r>
            <a:r>
              <a:rPr lang="en-US" sz="2400" dirty="0" err="1" smtClean="0"/>
              <a:t>outgasing</a:t>
            </a:r>
            <a:r>
              <a:rPr lang="en-US" sz="2400" dirty="0" smtClean="0"/>
              <a:t> of hydrogen</a:t>
            </a:r>
          </a:p>
          <a:p>
            <a:r>
              <a:rPr lang="en-US" sz="2400" dirty="0" smtClean="0"/>
              <a:t> p = 1.1 E</a:t>
            </a:r>
            <a:r>
              <a:rPr lang="en-US" sz="2400" baseline="30000" dirty="0" smtClean="0"/>
              <a:t>-7</a:t>
            </a:r>
            <a:r>
              <a:rPr lang="en-US" sz="2400" dirty="0" smtClean="0"/>
              <a:t> mbar at the end of the process</a:t>
            </a:r>
          </a:p>
        </p:txBody>
      </p:sp>
      <p:pic>
        <p:nvPicPr>
          <p:cNvPr id="3075" name="Picture 3" descr="\\cern.ch\dfs\Workspaces\t\therasse\SPL\monocell RI 704 MHz\photo Etuvage 05_10_2012\P81800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1600200"/>
            <a:ext cx="2706158" cy="360821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52400" y="6019800"/>
            <a:ext cx="4419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b="1" dirty="0" err="1" smtClean="0"/>
              <a:t>Ref</a:t>
            </a:r>
            <a:r>
              <a:rPr lang="fr-CH" sz="1400" dirty="0" smtClean="0"/>
              <a:t>: A. </a:t>
            </a:r>
            <a:r>
              <a:rPr lang="fr-CH" sz="1400" dirty="0" err="1" smtClean="0"/>
              <a:t>Mongeluzzo</a:t>
            </a:r>
            <a:r>
              <a:rPr lang="fr-CH" sz="1400" dirty="0" smtClean="0"/>
              <a:t> TE/VSC</a:t>
            </a:r>
            <a:endParaRPr lang="en-GB" sz="1400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D74C9-2F2A-452D-96C0-2F2499EAEC2D}" type="slidenum">
              <a:rPr lang="en-US" smtClean="0">
                <a:solidFill>
                  <a:schemeClr val="tx1"/>
                </a:solidFill>
              </a:rPr>
              <a:pPr/>
              <a:t>5</a:t>
            </a:fld>
            <a:endParaRPr lang="en-US">
              <a:solidFill>
                <a:schemeClr val="tx1"/>
              </a:solidFill>
            </a:endParaRPr>
          </a:p>
        </p:txBody>
      </p:sp>
      <p:pic>
        <p:nvPicPr>
          <p:cNvPr id="8" name="Picture 2" descr="cer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77470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ELECTRO-POLISHING AND HPWR RINSING</a:t>
            </a:r>
            <a:endParaRPr lang="en-GB" sz="3200" b="1" dirty="0"/>
          </a:p>
        </p:txBody>
      </p:sp>
      <p:pic>
        <p:nvPicPr>
          <p:cNvPr id="4098" name="Picture 2" descr="\\cern.ch\dfs\Workspaces\t\therasse\SPL\photos\elctropolishing saclay cavity rinsing 05_2012\Photo084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1" y="1752600"/>
            <a:ext cx="2192066" cy="2921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438400" y="1695271"/>
            <a:ext cx="2971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1</a:t>
            </a:r>
            <a:r>
              <a:rPr lang="en-US" b="1" baseline="30000" dirty="0" smtClean="0"/>
              <a:t>st</a:t>
            </a:r>
            <a:r>
              <a:rPr lang="en-US" b="1" dirty="0" smtClean="0"/>
              <a:t> : 31 </a:t>
            </a:r>
            <a:r>
              <a:rPr lang="el-GR" b="1" dirty="0" smtClean="0"/>
              <a:t>μ</a:t>
            </a:r>
            <a:r>
              <a:rPr lang="en-US" b="1" dirty="0" smtClean="0"/>
              <a:t>m</a:t>
            </a:r>
          </a:p>
          <a:p>
            <a:r>
              <a:rPr lang="en-US" sz="1400" dirty="0" err="1" smtClean="0"/>
              <a:t>T</a:t>
            </a:r>
            <a:r>
              <a:rPr lang="en-US" sz="1400" baseline="-25000" dirty="0" err="1" smtClean="0"/>
              <a:t>inlet</a:t>
            </a:r>
            <a:r>
              <a:rPr lang="en-US" sz="1400" dirty="0" smtClean="0"/>
              <a:t> 11.6C </a:t>
            </a:r>
            <a:r>
              <a:rPr lang="en-US" sz="1400" dirty="0" err="1" smtClean="0"/>
              <a:t>T</a:t>
            </a:r>
            <a:r>
              <a:rPr lang="en-US" sz="1400" baseline="-25000" dirty="0" err="1" smtClean="0"/>
              <a:t>outlet</a:t>
            </a:r>
            <a:r>
              <a:rPr lang="en-US" sz="1400" dirty="0" smtClean="0"/>
              <a:t> 12.5C</a:t>
            </a:r>
          </a:p>
          <a:p>
            <a:r>
              <a:rPr lang="en-US" sz="1400" dirty="0" smtClean="0"/>
              <a:t>Time 7h</a:t>
            </a:r>
          </a:p>
          <a:p>
            <a:r>
              <a:rPr lang="en-US" sz="1400" dirty="0" smtClean="0"/>
              <a:t>Potential 12.2V I= 29 to 50A </a:t>
            </a:r>
            <a:endParaRPr lang="en-GB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2438400" y="2743200"/>
            <a:ext cx="2971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2</a:t>
            </a:r>
            <a:r>
              <a:rPr lang="en-US" b="1" baseline="30000" dirty="0" smtClean="0"/>
              <a:t>nd</a:t>
            </a:r>
            <a:r>
              <a:rPr lang="en-US" b="1" dirty="0" smtClean="0"/>
              <a:t> : 32 </a:t>
            </a:r>
            <a:r>
              <a:rPr lang="el-GR" b="1" dirty="0" smtClean="0"/>
              <a:t>μ</a:t>
            </a:r>
            <a:r>
              <a:rPr lang="en-US" b="1" dirty="0" smtClean="0"/>
              <a:t>m</a:t>
            </a:r>
          </a:p>
          <a:p>
            <a:r>
              <a:rPr lang="en-US" sz="1400" dirty="0" err="1" smtClean="0"/>
              <a:t>T</a:t>
            </a:r>
            <a:r>
              <a:rPr lang="en-US" sz="1400" baseline="-25000" dirty="0" err="1"/>
              <a:t>inlet</a:t>
            </a:r>
            <a:r>
              <a:rPr lang="en-US" sz="1400" dirty="0" smtClean="0"/>
              <a:t> 9.5C </a:t>
            </a:r>
            <a:r>
              <a:rPr lang="en-US" sz="1400" dirty="0" err="1" smtClean="0"/>
              <a:t>T</a:t>
            </a:r>
            <a:r>
              <a:rPr lang="en-US" sz="1400" baseline="-25000" dirty="0" err="1"/>
              <a:t>outlet</a:t>
            </a:r>
            <a:r>
              <a:rPr lang="en-US" sz="1400" dirty="0" smtClean="0"/>
              <a:t> 10C</a:t>
            </a:r>
          </a:p>
          <a:p>
            <a:r>
              <a:rPr lang="en-US" sz="1400" dirty="0" smtClean="0"/>
              <a:t>Time 7h17</a:t>
            </a:r>
          </a:p>
          <a:p>
            <a:r>
              <a:rPr lang="en-US" sz="1400" dirty="0" smtClean="0"/>
              <a:t>Potential 12.2V I = 18 to 45A </a:t>
            </a:r>
            <a:endParaRPr lang="en-GB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2438400" y="3810000"/>
            <a:ext cx="2971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3</a:t>
            </a:r>
            <a:r>
              <a:rPr lang="en-US" b="1" baseline="30000" dirty="0" smtClean="0"/>
              <a:t>nd</a:t>
            </a:r>
            <a:r>
              <a:rPr lang="en-US" b="1" dirty="0" smtClean="0"/>
              <a:t> : 22 </a:t>
            </a:r>
            <a:r>
              <a:rPr lang="el-GR" b="1" dirty="0" smtClean="0"/>
              <a:t>μ</a:t>
            </a:r>
            <a:r>
              <a:rPr lang="en-US" b="1" dirty="0" smtClean="0"/>
              <a:t>m</a:t>
            </a:r>
          </a:p>
          <a:p>
            <a:r>
              <a:rPr lang="en-US" sz="1400" dirty="0" err="1" smtClean="0"/>
              <a:t>T</a:t>
            </a:r>
            <a:r>
              <a:rPr lang="en-US" sz="1400" baseline="-25000" dirty="0" err="1"/>
              <a:t>inlet</a:t>
            </a:r>
            <a:r>
              <a:rPr lang="en-US" sz="1400" dirty="0" smtClean="0"/>
              <a:t> 10.5C </a:t>
            </a:r>
            <a:r>
              <a:rPr lang="en-US" sz="1400" dirty="0" err="1" smtClean="0"/>
              <a:t>T</a:t>
            </a:r>
            <a:r>
              <a:rPr lang="en-US" sz="1400" baseline="-25000" dirty="0" err="1"/>
              <a:t>outlet</a:t>
            </a:r>
            <a:r>
              <a:rPr lang="en-US" sz="1400" dirty="0" smtClean="0"/>
              <a:t> 11.5C</a:t>
            </a:r>
          </a:p>
          <a:p>
            <a:r>
              <a:rPr lang="en-US" sz="1400" dirty="0" smtClean="0"/>
              <a:t>Time 5h</a:t>
            </a:r>
          </a:p>
          <a:p>
            <a:r>
              <a:rPr lang="en-US" sz="1400" dirty="0" smtClean="0"/>
              <a:t>Potential 12.2V I = 20 to 45</a:t>
            </a:r>
            <a:r>
              <a:rPr lang="en-US" dirty="0" smtClean="0"/>
              <a:t>A 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266700" y="5105400"/>
            <a:ext cx="5067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Nb</a:t>
            </a:r>
            <a:r>
              <a:rPr lang="en-US" dirty="0" smtClean="0"/>
              <a:t> removed  </a:t>
            </a:r>
            <a:r>
              <a:rPr lang="en-US" dirty="0" smtClean="0">
                <a:sym typeface="Symbol"/>
              </a:rPr>
              <a:t></a:t>
            </a:r>
            <a:r>
              <a:rPr lang="en-US" b="1" dirty="0" smtClean="0"/>
              <a:t>100</a:t>
            </a:r>
            <a:r>
              <a:rPr lang="el-GR" b="1" dirty="0" smtClean="0"/>
              <a:t> μ</a:t>
            </a:r>
            <a:r>
              <a:rPr lang="en-US" b="1" dirty="0" smtClean="0"/>
              <a:t>m</a:t>
            </a:r>
            <a:r>
              <a:rPr lang="en-US" dirty="0" smtClean="0"/>
              <a:t> (Spec 200</a:t>
            </a:r>
            <a:r>
              <a:rPr lang="el-GR" dirty="0"/>
              <a:t> </a:t>
            </a:r>
            <a:r>
              <a:rPr lang="el-GR" dirty="0" smtClean="0"/>
              <a:t>μ</a:t>
            </a:r>
            <a:r>
              <a:rPr lang="en-US" dirty="0" smtClean="0"/>
              <a:t>m)</a:t>
            </a:r>
            <a:endParaRPr lang="en-GB" dirty="0"/>
          </a:p>
        </p:txBody>
      </p:sp>
      <p:pic>
        <p:nvPicPr>
          <p:cNvPr id="11" name="Picture 3" descr="\\cern.ch\dfs\Workspaces\t\therasse\SPL\monocell RI 704 MHz\photo rinçage\IMG_20121022_14154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34000" y="1822094"/>
            <a:ext cx="3563750" cy="2673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5943600" y="4572000"/>
            <a:ext cx="2438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TOC &gt; </a:t>
            </a:r>
            <a:r>
              <a:rPr lang="en-US" b="1" dirty="0" smtClean="0"/>
              <a:t>40ppb</a:t>
            </a:r>
          </a:p>
          <a:p>
            <a:r>
              <a:rPr lang="en-US" dirty="0" smtClean="0"/>
              <a:t>Resistivity </a:t>
            </a:r>
            <a:r>
              <a:rPr lang="en-US" b="1" dirty="0" smtClean="0"/>
              <a:t>18MOhm.cm</a:t>
            </a:r>
          </a:p>
          <a:p>
            <a:r>
              <a:rPr lang="en-US" dirty="0" err="1" smtClean="0"/>
              <a:t>P</a:t>
            </a:r>
            <a:r>
              <a:rPr lang="en-US" baseline="-25000" dirty="0" err="1" smtClean="0"/>
              <a:t>cav</a:t>
            </a:r>
            <a:r>
              <a:rPr lang="en-US" b="1" dirty="0" smtClean="0"/>
              <a:t> = 1.4e-2 mbar</a:t>
            </a:r>
            <a:endParaRPr lang="en-GB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0" y="1185446"/>
            <a:ext cx="2667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Electro polishing setup</a:t>
            </a:r>
            <a:endParaRPr lang="en-US" sz="16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5791200" y="1185446"/>
            <a:ext cx="2667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Rinsing setup</a:t>
            </a:r>
            <a:endParaRPr lang="en-US" sz="1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42900" y="5650468"/>
            <a:ext cx="8115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 err="1" smtClean="0"/>
              <a:t>Rmq</a:t>
            </a:r>
            <a:r>
              <a:rPr lang="fr-CH" b="1" dirty="0" smtClean="0"/>
              <a:t>: </a:t>
            </a:r>
            <a:r>
              <a:rPr lang="fr-CH" dirty="0" smtClean="0"/>
              <a:t>Observation of cracks </a:t>
            </a:r>
            <a:r>
              <a:rPr lang="fr-CH" dirty="0" err="1" smtClean="0"/>
              <a:t>after</a:t>
            </a:r>
            <a:r>
              <a:rPr lang="fr-CH" dirty="0" smtClean="0"/>
              <a:t> </a:t>
            </a:r>
            <a:r>
              <a:rPr lang="fr-CH" dirty="0" err="1" smtClean="0"/>
              <a:t>electropolishing</a:t>
            </a:r>
            <a:r>
              <a:rPr lang="fr-CH" dirty="0" smtClean="0"/>
              <a:t> (J. Chambrillon, O. </a:t>
            </a:r>
            <a:r>
              <a:rPr lang="fr-CH" dirty="0" err="1" smtClean="0"/>
              <a:t>Capatina</a:t>
            </a:r>
            <a:r>
              <a:rPr lang="fr-CH" dirty="0" smtClean="0"/>
              <a:t>)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152400" y="6169223"/>
            <a:ext cx="4419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b="1" dirty="0" err="1" smtClean="0"/>
              <a:t>Ref</a:t>
            </a:r>
            <a:r>
              <a:rPr lang="fr-CH" sz="1400" dirty="0" smtClean="0"/>
              <a:t>: L. Ferreira  TE/VSC</a:t>
            </a:r>
            <a:endParaRPr lang="en-GB" sz="1400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D74C9-2F2A-452D-96C0-2F2499EAEC2D}" type="slidenum">
              <a:rPr lang="en-US" smtClean="0">
                <a:solidFill>
                  <a:schemeClr val="tx1"/>
                </a:solidFill>
              </a:rPr>
              <a:pPr/>
              <a:t>6</a:t>
            </a:fld>
            <a:endParaRPr lang="en-US">
              <a:solidFill>
                <a:schemeClr val="tx1"/>
              </a:solidFill>
            </a:endParaRPr>
          </a:p>
        </p:txBody>
      </p:sp>
      <p:pic>
        <p:nvPicPr>
          <p:cNvPr id="15" name="Picture 2" descr="cer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77470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500574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67000"/>
            <a:ext cx="8229600" cy="1143000"/>
          </a:xfrm>
        </p:spPr>
        <p:txBody>
          <a:bodyPr>
            <a:noAutofit/>
          </a:bodyPr>
          <a:lstStyle/>
          <a:p>
            <a:pPr lvl="1" algn="ctr" rtl="0">
              <a:spcBef>
                <a:spcPct val="0"/>
              </a:spcBef>
            </a:pPr>
            <a:r>
              <a:rPr lang="en-US" sz="4000" b="1" dirty="0" smtClean="0"/>
              <a:t>RF facilities at SM18</a:t>
            </a:r>
            <a:br>
              <a:rPr lang="en-US" sz="4000" b="1" dirty="0" smtClean="0"/>
            </a:br>
            <a:endParaRPr lang="en-GB" sz="4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D74C9-2F2A-452D-96C0-2F2499EAEC2D}" type="slidenum">
              <a:rPr lang="en-US" smtClean="0">
                <a:solidFill>
                  <a:schemeClr val="tx1"/>
                </a:solidFill>
              </a:rPr>
              <a:pPr/>
              <a:t>7</a:t>
            </a:fld>
            <a:endParaRPr lang="en-US">
              <a:solidFill>
                <a:schemeClr val="tx1"/>
              </a:solidFill>
            </a:endParaRPr>
          </a:p>
        </p:txBody>
      </p:sp>
      <p:pic>
        <p:nvPicPr>
          <p:cNvPr id="4" name="Picture 2" descr="cer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77470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747221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2K VERTICAL TEST STAND AT SM18</a:t>
            </a:r>
            <a:endParaRPr lang="en-US" sz="3200" b="1" dirty="0"/>
          </a:p>
        </p:txBody>
      </p:sp>
      <p:pic>
        <p:nvPicPr>
          <p:cNvPr id="1026" name="Picture 2" descr="\\cern.ch\dfs\Workspaces\t\therasse\SPL\photos\V3 test stand\Photo09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1789" y="1210270"/>
            <a:ext cx="2725411" cy="3632537"/>
          </a:xfrm>
          <a:prstGeom prst="rect">
            <a:avLst/>
          </a:prstGeom>
          <a:noFill/>
        </p:spPr>
      </p:pic>
      <p:pic>
        <p:nvPicPr>
          <p:cNvPr id="8" name="Picture 2" descr="\\cern.ch\dfs\Workspaces\t\therasse\SPL\monocell RI 704 MHz\photos first test 11_2012\DSC0187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90600" y="1239531"/>
            <a:ext cx="2721254" cy="3628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81000" y="4944070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ym typeface="Symbol"/>
              </a:rPr>
              <a:t></a:t>
            </a:r>
            <a:r>
              <a:rPr lang="en-US" dirty="0" smtClean="0"/>
              <a:t> = 1 mono-cell mounted on the insert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876800" y="4944070"/>
            <a:ext cx="4114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Cryostat  (Height: 2.4m) cover with RF and cryogenics connections</a:t>
            </a:r>
          </a:p>
          <a:p>
            <a:pPr algn="ctr"/>
            <a:r>
              <a:rPr lang="en-US" b="1" dirty="0" smtClean="0"/>
              <a:t>New cryostat 4m next year</a:t>
            </a:r>
            <a:endParaRPr lang="en-US" b="1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D74C9-2F2A-452D-96C0-2F2499EAEC2D}" type="slidenum">
              <a:rPr lang="en-US" smtClean="0">
                <a:solidFill>
                  <a:schemeClr val="tx1"/>
                </a:solidFill>
              </a:rPr>
              <a:pPr/>
              <a:t>8</a:t>
            </a:fld>
            <a:endParaRPr lang="en-US">
              <a:solidFill>
                <a:schemeClr val="tx1"/>
              </a:solidFill>
            </a:endParaRPr>
          </a:p>
        </p:txBody>
      </p:sp>
      <p:pic>
        <p:nvPicPr>
          <p:cNvPr id="12" name="Picture 2" descr="cer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77470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064619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52400" y="838200"/>
            <a:ext cx="4572000" cy="48320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b="1" dirty="0" smtClean="0">
                <a:solidFill>
                  <a:srgbClr val="002060"/>
                </a:solidFill>
              </a:rPr>
              <a:t>Thermal sensors</a:t>
            </a:r>
          </a:p>
          <a:p>
            <a:r>
              <a:rPr lang="en-US" sz="1400" dirty="0" smtClean="0">
                <a:solidFill>
                  <a:srgbClr val="002060"/>
                </a:solidFill>
              </a:rPr>
              <a:t>1- TT850</a:t>
            </a:r>
          </a:p>
          <a:p>
            <a:r>
              <a:rPr lang="en-US" sz="1400" dirty="0" smtClean="0">
                <a:solidFill>
                  <a:srgbClr val="002060"/>
                </a:solidFill>
              </a:rPr>
              <a:t>2- TT851</a:t>
            </a:r>
          </a:p>
          <a:p>
            <a:r>
              <a:rPr lang="en-US" sz="1400" dirty="0" smtClean="0">
                <a:solidFill>
                  <a:srgbClr val="002060"/>
                </a:solidFill>
              </a:rPr>
              <a:t>3- TT852</a:t>
            </a:r>
          </a:p>
          <a:p>
            <a:r>
              <a:rPr lang="en-US" sz="1400" dirty="0" smtClean="0">
                <a:solidFill>
                  <a:srgbClr val="002060"/>
                </a:solidFill>
              </a:rPr>
              <a:t>4- TT816 (520mm from the first screen)</a:t>
            </a:r>
          </a:p>
          <a:p>
            <a:r>
              <a:rPr lang="en-US" sz="1400" dirty="0" smtClean="0">
                <a:solidFill>
                  <a:srgbClr val="002060"/>
                </a:solidFill>
              </a:rPr>
              <a:t>5- TT813 (370mm from the first screen)</a:t>
            </a:r>
          </a:p>
          <a:p>
            <a:r>
              <a:rPr lang="en-US" sz="1400" dirty="0" smtClean="0">
                <a:solidFill>
                  <a:srgbClr val="002060"/>
                </a:solidFill>
              </a:rPr>
              <a:t>6- TT810 (1340mm from the first screen)</a:t>
            </a:r>
          </a:p>
          <a:p>
            <a:r>
              <a:rPr lang="en-US" sz="1400" dirty="0" smtClean="0">
                <a:solidFill>
                  <a:srgbClr val="002060"/>
                </a:solidFill>
              </a:rPr>
              <a:t>7- TT811 (700mm from the first screen)</a:t>
            </a:r>
          </a:p>
          <a:p>
            <a:r>
              <a:rPr lang="en-US" sz="1400" dirty="0" smtClean="0">
                <a:solidFill>
                  <a:srgbClr val="002060"/>
                </a:solidFill>
              </a:rPr>
              <a:t>8- TT814 (430mm from the first screen)</a:t>
            </a:r>
          </a:p>
          <a:p>
            <a:r>
              <a:rPr lang="en-US" sz="1400" dirty="0" smtClean="0">
                <a:solidFill>
                  <a:srgbClr val="002060"/>
                </a:solidFill>
              </a:rPr>
              <a:t>9- TT815 (270mm from the first screen)</a:t>
            </a:r>
          </a:p>
          <a:p>
            <a:endParaRPr lang="en-US" sz="1400" dirty="0" smtClean="0"/>
          </a:p>
          <a:p>
            <a:r>
              <a:rPr lang="en-US" sz="1400" b="1" dirty="0" smtClean="0">
                <a:solidFill>
                  <a:srgbClr val="FF0000"/>
                </a:solidFill>
              </a:rPr>
              <a:t>Heaters </a:t>
            </a:r>
          </a:p>
          <a:p>
            <a:r>
              <a:rPr lang="en-US" sz="1400" dirty="0" smtClean="0">
                <a:solidFill>
                  <a:srgbClr val="FF0000"/>
                </a:solidFill>
              </a:rPr>
              <a:t>10- Heater DN100 EH817 (connection AB (2-6)) (R=90</a:t>
            </a:r>
            <a:r>
              <a:rPr lang="en-US" sz="1400" dirty="0" smtClean="0">
                <a:solidFill>
                  <a:srgbClr val="FF0000"/>
                </a:solidFill>
                <a:sym typeface="Symbol"/>
              </a:rPr>
              <a:t>)</a:t>
            </a:r>
            <a:endParaRPr lang="en-US" sz="1400" dirty="0" smtClean="0">
              <a:solidFill>
                <a:srgbClr val="FF0000"/>
              </a:solidFill>
            </a:endParaRPr>
          </a:p>
          <a:p>
            <a:r>
              <a:rPr lang="en-US" sz="1400" dirty="0" smtClean="0">
                <a:solidFill>
                  <a:srgbClr val="FF0000"/>
                </a:solidFill>
              </a:rPr>
              <a:t>11- Heater EH818 (connection CD (5-6)) (R=100</a:t>
            </a:r>
            <a:r>
              <a:rPr lang="en-US" sz="1400" dirty="0" smtClean="0">
                <a:solidFill>
                  <a:srgbClr val="FF0000"/>
                </a:solidFill>
                <a:sym typeface="Symbol"/>
              </a:rPr>
              <a:t>)</a:t>
            </a:r>
            <a:endParaRPr lang="en-US" sz="1400" dirty="0" smtClean="0">
              <a:solidFill>
                <a:srgbClr val="FF0000"/>
              </a:solidFill>
            </a:endParaRPr>
          </a:p>
          <a:p>
            <a:endParaRPr lang="en-US" sz="1400" dirty="0" smtClean="0"/>
          </a:p>
          <a:p>
            <a:r>
              <a:rPr lang="en-US" sz="1400" b="1" dirty="0" smtClean="0"/>
              <a:t>Thermocouples</a:t>
            </a:r>
          </a:p>
          <a:p>
            <a:r>
              <a:rPr lang="en-US" sz="1400" dirty="0" smtClean="0"/>
              <a:t>12- TC818 (thermocouple CD, 5-6 connectors)</a:t>
            </a:r>
          </a:p>
          <a:p>
            <a:r>
              <a:rPr lang="en-US" sz="1400" dirty="0" smtClean="0"/>
              <a:t>13- TC817 (thermocouple AB)</a:t>
            </a:r>
          </a:p>
          <a:p>
            <a:endParaRPr lang="en-US" sz="1400" dirty="0" smtClean="0"/>
          </a:p>
          <a:p>
            <a:r>
              <a:rPr lang="en-US" sz="1400" b="1" dirty="0" smtClean="0">
                <a:solidFill>
                  <a:srgbClr val="FFC000"/>
                </a:solidFill>
              </a:rPr>
              <a:t>He Level</a:t>
            </a:r>
          </a:p>
          <a:p>
            <a:r>
              <a:rPr lang="en-US" sz="1400" dirty="0" smtClean="0">
                <a:solidFill>
                  <a:srgbClr val="FFC000"/>
                </a:solidFill>
              </a:rPr>
              <a:t>14- LT 810 (L=1150 mm)</a:t>
            </a:r>
          </a:p>
          <a:p>
            <a:r>
              <a:rPr lang="en-US" sz="1400" dirty="0" smtClean="0">
                <a:solidFill>
                  <a:srgbClr val="FFC000"/>
                </a:solidFill>
              </a:rPr>
              <a:t>15- LT811 (L=1150 mm)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28600" y="6096000"/>
            <a:ext cx="4419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LT811 = 760mm in order to cover the cavity </a:t>
            </a:r>
            <a:endParaRPr lang="en-US" sz="1600" dirty="0"/>
          </a:p>
        </p:txBody>
      </p:sp>
      <p:sp>
        <p:nvSpPr>
          <p:cNvPr id="2" name="TextBox 1"/>
          <p:cNvSpPr txBox="1"/>
          <p:nvPr/>
        </p:nvSpPr>
        <p:spPr>
          <a:xfrm>
            <a:off x="1" y="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3200" b="1" dirty="0" smtClean="0"/>
              <a:t>CRYOGENIC INSTRUMENTATION</a:t>
            </a:r>
            <a:endParaRPr lang="en-GB" sz="3200" b="1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4724400" y="777240"/>
            <a:ext cx="3888148" cy="5699760"/>
            <a:chOff x="4497050" y="228600"/>
            <a:chExt cx="4418350" cy="6477000"/>
          </a:xfrm>
        </p:grpSpPr>
        <p:sp>
          <p:nvSpPr>
            <p:cNvPr id="12" name="Rectangle 11"/>
            <p:cNvSpPr/>
            <p:nvPr/>
          </p:nvSpPr>
          <p:spPr>
            <a:xfrm>
              <a:off x="5921127" y="6436688"/>
              <a:ext cx="1645920" cy="45719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709160" y="228600"/>
              <a:ext cx="4206240" cy="15240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scene3d>
              <a:camera prst="orthographicFront">
                <a:rot lat="0" lon="10799978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5394960" y="700791"/>
              <a:ext cx="2895600" cy="0"/>
            </a:xfrm>
            <a:prstGeom prst="line">
              <a:avLst/>
            </a:prstGeom>
            <a:ln>
              <a:solidFill>
                <a:srgbClr val="FF0000"/>
              </a:solidFill>
            </a:ln>
            <a:scene3d>
              <a:camera prst="orthographicFront">
                <a:rot lat="0" lon="10799978" rev="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5394960" y="1005590"/>
              <a:ext cx="2895600" cy="0"/>
            </a:xfrm>
            <a:prstGeom prst="line">
              <a:avLst/>
            </a:prstGeom>
            <a:ln>
              <a:solidFill>
                <a:srgbClr val="FF0000"/>
              </a:solidFill>
            </a:ln>
            <a:scene3d>
              <a:camera prst="orthographicFront">
                <a:rot lat="0" lon="10799978" rev="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5394960" y="1310391"/>
              <a:ext cx="2895600" cy="0"/>
            </a:xfrm>
            <a:prstGeom prst="line">
              <a:avLst/>
            </a:prstGeom>
            <a:ln>
              <a:solidFill>
                <a:srgbClr val="FF0000"/>
              </a:solidFill>
            </a:ln>
            <a:scene3d>
              <a:camera prst="orthographicFront">
                <a:rot lat="0" lon="10799978" rev="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5394960" y="1615191"/>
              <a:ext cx="2895600" cy="0"/>
            </a:xfrm>
            <a:prstGeom prst="line">
              <a:avLst/>
            </a:prstGeom>
            <a:ln>
              <a:solidFill>
                <a:srgbClr val="FF0000"/>
              </a:solidFill>
            </a:ln>
            <a:scene3d>
              <a:camera prst="orthographicFront">
                <a:rot lat="0" lon="10799978" rev="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ectangle 17"/>
            <p:cNvSpPr/>
            <p:nvPr/>
          </p:nvSpPr>
          <p:spPr>
            <a:xfrm>
              <a:off x="5090160" y="2036665"/>
              <a:ext cx="3581400" cy="9144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  <a:scene3d>
              <a:camera prst="orthographicFront">
                <a:rot lat="0" lon="10799978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7741170" y="395990"/>
              <a:ext cx="365760" cy="17526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  <a:scene3d>
              <a:camera prst="orthographicFront">
                <a:rot lat="0" lon="10799978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7620000" y="2158585"/>
              <a:ext cx="609600" cy="762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  <a:scene3d>
              <a:camera prst="orthographicFront">
                <a:rot lat="0" lon="10799978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 rot="5400000">
              <a:off x="5737860" y="1477780"/>
              <a:ext cx="76200" cy="152400"/>
            </a:xfrm>
            <a:prstGeom prst="rect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800" dirty="0" smtClean="0"/>
                <a:t>2</a:t>
              </a:r>
              <a:endParaRPr lang="en-US" sz="800" dirty="0"/>
            </a:p>
          </p:txBody>
        </p:sp>
        <p:sp>
          <p:nvSpPr>
            <p:cNvPr id="22" name="Rectangle 21"/>
            <p:cNvSpPr/>
            <p:nvPr/>
          </p:nvSpPr>
          <p:spPr>
            <a:xfrm rot="5400000">
              <a:off x="5745355" y="556510"/>
              <a:ext cx="76200" cy="152400"/>
            </a:xfrm>
            <a:prstGeom prst="rect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800" dirty="0" smtClean="0"/>
                <a:t>1</a:t>
              </a:r>
              <a:endParaRPr lang="en-US" sz="800" dirty="0"/>
            </a:p>
          </p:txBody>
        </p:sp>
        <p:sp>
          <p:nvSpPr>
            <p:cNvPr id="23" name="Rectangle 22"/>
            <p:cNvSpPr/>
            <p:nvPr/>
          </p:nvSpPr>
          <p:spPr>
            <a:xfrm rot="5400000">
              <a:off x="7246870" y="1896880"/>
              <a:ext cx="76200" cy="152400"/>
            </a:xfrm>
            <a:prstGeom prst="rect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800" dirty="0" smtClean="0"/>
                <a:t>3</a:t>
              </a:r>
              <a:endParaRPr lang="en-US" sz="800" dirty="0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5859651" y="3124200"/>
              <a:ext cx="76200" cy="152400"/>
            </a:xfrm>
            <a:prstGeom prst="rect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rtlCol="0" anchor="ctr"/>
            <a:lstStyle/>
            <a:p>
              <a:pPr algn="ctr"/>
              <a:r>
                <a:rPr lang="en-US" sz="800" dirty="0" smtClean="0"/>
                <a:t>4</a:t>
              </a:r>
              <a:endParaRPr lang="en-US" sz="80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562600" y="1752600"/>
              <a:ext cx="3048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>
                  <a:solidFill>
                    <a:srgbClr val="E4D728"/>
                  </a:solidFill>
                </a:rPr>
                <a:t>14</a:t>
              </a:r>
              <a:endParaRPr lang="en-US" sz="800" dirty="0">
                <a:solidFill>
                  <a:srgbClr val="E4D728"/>
                </a:solidFill>
              </a:endParaRPr>
            </a:p>
          </p:txBody>
        </p:sp>
        <p:cxnSp>
          <p:nvCxnSpPr>
            <p:cNvPr id="26" name="Straight Arrow Connector 25"/>
            <p:cNvCxnSpPr/>
            <p:nvPr/>
          </p:nvCxnSpPr>
          <p:spPr>
            <a:xfrm rot="5400000">
              <a:off x="4076700" y="1181100"/>
              <a:ext cx="1600200" cy="1588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rot="5400000">
              <a:off x="4762500" y="2095500"/>
              <a:ext cx="228600" cy="1588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4503295" y="780871"/>
              <a:ext cx="461665" cy="666929"/>
            </a:xfrm>
            <a:prstGeom prst="rect">
              <a:avLst/>
            </a:prstGeom>
            <a:noFill/>
          </p:spPr>
          <p:txBody>
            <a:bodyPr vert="vert270" wrap="square" rtlCol="0" anchor="ctr" anchorCtr="0">
              <a:spAutoFit/>
            </a:bodyPr>
            <a:lstStyle/>
            <a:p>
              <a:r>
                <a:rPr lang="en-US" dirty="0" smtClean="0"/>
                <a:t>1080</a:t>
              </a:r>
              <a:endParaRPr lang="en-US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497050" y="1883765"/>
              <a:ext cx="461665" cy="369624"/>
            </a:xfrm>
            <a:prstGeom prst="rect">
              <a:avLst/>
            </a:prstGeom>
            <a:noFill/>
          </p:spPr>
          <p:txBody>
            <a:bodyPr vert="vert270" wrap="square" rtlCol="0" anchor="ctr" anchorCtr="0">
              <a:spAutoFit/>
            </a:bodyPr>
            <a:lstStyle/>
            <a:p>
              <a:r>
                <a:rPr lang="en-US" dirty="0" smtClean="0"/>
                <a:t>30</a:t>
              </a:r>
              <a:endParaRPr lang="en-US" dirty="0"/>
            </a:p>
          </p:txBody>
        </p:sp>
        <p:sp>
          <p:nvSpPr>
            <p:cNvPr id="30" name="Rectangle 29"/>
            <p:cNvSpPr>
              <a:spLocks/>
            </p:cNvSpPr>
            <p:nvPr/>
          </p:nvSpPr>
          <p:spPr>
            <a:xfrm>
              <a:off x="7623306" y="2236035"/>
              <a:ext cx="609418" cy="7543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  <a:scene3d>
              <a:camera prst="orthographicFront">
                <a:rot lat="0" lon="10799978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Freeform 30"/>
            <p:cNvSpPr/>
            <p:nvPr/>
          </p:nvSpPr>
          <p:spPr>
            <a:xfrm rot="5400000">
              <a:off x="7769277" y="2199183"/>
              <a:ext cx="304800" cy="528404"/>
            </a:xfrm>
            <a:custGeom>
              <a:avLst/>
              <a:gdLst>
                <a:gd name="connsiteX0" fmla="*/ 7495 w 804472"/>
                <a:gd name="connsiteY0" fmla="*/ 153649 h 528404"/>
                <a:gd name="connsiteX1" fmla="*/ 74951 w 804472"/>
                <a:gd name="connsiteY1" fmla="*/ 3747 h 528404"/>
                <a:gd name="connsiteX2" fmla="*/ 142406 w 804472"/>
                <a:gd name="connsiteY2" fmla="*/ 131164 h 528404"/>
                <a:gd name="connsiteX3" fmla="*/ 217357 w 804472"/>
                <a:gd name="connsiteY3" fmla="*/ 11243 h 528404"/>
                <a:gd name="connsiteX4" fmla="*/ 277318 w 804472"/>
                <a:gd name="connsiteY4" fmla="*/ 123669 h 528404"/>
                <a:gd name="connsiteX5" fmla="*/ 367259 w 804472"/>
                <a:gd name="connsiteY5" fmla="*/ 18738 h 528404"/>
                <a:gd name="connsiteX6" fmla="*/ 427219 w 804472"/>
                <a:gd name="connsiteY6" fmla="*/ 146154 h 528404"/>
                <a:gd name="connsiteX7" fmla="*/ 487180 w 804472"/>
                <a:gd name="connsiteY7" fmla="*/ 18738 h 528404"/>
                <a:gd name="connsiteX8" fmla="*/ 547141 w 804472"/>
                <a:gd name="connsiteY8" fmla="*/ 153649 h 528404"/>
                <a:gd name="connsiteX9" fmla="*/ 592111 w 804472"/>
                <a:gd name="connsiteY9" fmla="*/ 33728 h 528404"/>
                <a:gd name="connsiteX10" fmla="*/ 659567 w 804472"/>
                <a:gd name="connsiteY10" fmla="*/ 138659 h 528404"/>
                <a:gd name="connsiteX11" fmla="*/ 712033 w 804472"/>
                <a:gd name="connsiteY11" fmla="*/ 48718 h 528404"/>
                <a:gd name="connsiteX12" fmla="*/ 786983 w 804472"/>
                <a:gd name="connsiteY12" fmla="*/ 131164 h 528404"/>
                <a:gd name="connsiteX13" fmla="*/ 801974 w 804472"/>
                <a:gd name="connsiteY13" fmla="*/ 408482 h 528404"/>
                <a:gd name="connsiteX14" fmla="*/ 771993 w 804472"/>
                <a:gd name="connsiteY14" fmla="*/ 453452 h 528404"/>
                <a:gd name="connsiteX15" fmla="*/ 712033 w 804472"/>
                <a:gd name="connsiteY15" fmla="*/ 341026 h 528404"/>
                <a:gd name="connsiteX16" fmla="*/ 667062 w 804472"/>
                <a:gd name="connsiteY16" fmla="*/ 445957 h 528404"/>
                <a:gd name="connsiteX17" fmla="*/ 599606 w 804472"/>
                <a:gd name="connsiteY17" fmla="*/ 326036 h 528404"/>
                <a:gd name="connsiteX18" fmla="*/ 539646 w 804472"/>
                <a:gd name="connsiteY18" fmla="*/ 468443 h 528404"/>
                <a:gd name="connsiteX19" fmla="*/ 479685 w 804472"/>
                <a:gd name="connsiteY19" fmla="*/ 356016 h 528404"/>
                <a:gd name="connsiteX20" fmla="*/ 427219 w 804472"/>
                <a:gd name="connsiteY20" fmla="*/ 460947 h 528404"/>
                <a:gd name="connsiteX21" fmla="*/ 367259 w 804472"/>
                <a:gd name="connsiteY21" fmla="*/ 356016 h 528404"/>
                <a:gd name="connsiteX22" fmla="*/ 322288 w 804472"/>
                <a:gd name="connsiteY22" fmla="*/ 498423 h 528404"/>
                <a:gd name="connsiteX23" fmla="*/ 247337 w 804472"/>
                <a:gd name="connsiteY23" fmla="*/ 363511 h 528404"/>
                <a:gd name="connsiteX24" fmla="*/ 202367 w 804472"/>
                <a:gd name="connsiteY24" fmla="*/ 468443 h 528404"/>
                <a:gd name="connsiteX25" fmla="*/ 119921 w 804472"/>
                <a:gd name="connsiteY25" fmla="*/ 363511 h 528404"/>
                <a:gd name="connsiteX26" fmla="*/ 82446 w 804472"/>
                <a:gd name="connsiteY26" fmla="*/ 498423 h 528404"/>
                <a:gd name="connsiteX27" fmla="*/ 29980 w 804472"/>
                <a:gd name="connsiteY27" fmla="*/ 468443 h 528404"/>
                <a:gd name="connsiteX28" fmla="*/ 7495 w 804472"/>
                <a:gd name="connsiteY28" fmla="*/ 153649 h 5284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804472" h="528404">
                  <a:moveTo>
                    <a:pt x="7495" y="153649"/>
                  </a:moveTo>
                  <a:cubicBezTo>
                    <a:pt x="14990" y="76200"/>
                    <a:pt x="52466" y="7494"/>
                    <a:pt x="74951" y="3747"/>
                  </a:cubicBezTo>
                  <a:cubicBezTo>
                    <a:pt x="97436" y="0"/>
                    <a:pt x="118672" y="129915"/>
                    <a:pt x="142406" y="131164"/>
                  </a:cubicBezTo>
                  <a:cubicBezTo>
                    <a:pt x="166140" y="132413"/>
                    <a:pt x="194872" y="12492"/>
                    <a:pt x="217357" y="11243"/>
                  </a:cubicBezTo>
                  <a:cubicBezTo>
                    <a:pt x="239842" y="9994"/>
                    <a:pt x="252334" y="122420"/>
                    <a:pt x="277318" y="123669"/>
                  </a:cubicBezTo>
                  <a:cubicBezTo>
                    <a:pt x="302302" y="124918"/>
                    <a:pt x="342276" y="14991"/>
                    <a:pt x="367259" y="18738"/>
                  </a:cubicBezTo>
                  <a:cubicBezTo>
                    <a:pt x="392242" y="22485"/>
                    <a:pt x="407232" y="146154"/>
                    <a:pt x="427219" y="146154"/>
                  </a:cubicBezTo>
                  <a:cubicBezTo>
                    <a:pt x="447206" y="146154"/>
                    <a:pt x="467193" y="17489"/>
                    <a:pt x="487180" y="18738"/>
                  </a:cubicBezTo>
                  <a:cubicBezTo>
                    <a:pt x="507167" y="19987"/>
                    <a:pt x="529653" y="151151"/>
                    <a:pt x="547141" y="153649"/>
                  </a:cubicBezTo>
                  <a:cubicBezTo>
                    <a:pt x="564630" y="156147"/>
                    <a:pt x="573373" y="36226"/>
                    <a:pt x="592111" y="33728"/>
                  </a:cubicBezTo>
                  <a:cubicBezTo>
                    <a:pt x="610849" y="31230"/>
                    <a:pt x="639580" y="136161"/>
                    <a:pt x="659567" y="138659"/>
                  </a:cubicBezTo>
                  <a:cubicBezTo>
                    <a:pt x="679554" y="141157"/>
                    <a:pt x="690797" y="49967"/>
                    <a:pt x="712033" y="48718"/>
                  </a:cubicBezTo>
                  <a:cubicBezTo>
                    <a:pt x="733269" y="47469"/>
                    <a:pt x="771993" y="71203"/>
                    <a:pt x="786983" y="131164"/>
                  </a:cubicBezTo>
                  <a:cubicBezTo>
                    <a:pt x="801973" y="191125"/>
                    <a:pt x="804472" y="354767"/>
                    <a:pt x="801974" y="408482"/>
                  </a:cubicBezTo>
                  <a:cubicBezTo>
                    <a:pt x="799476" y="462197"/>
                    <a:pt x="786983" y="464695"/>
                    <a:pt x="771993" y="453452"/>
                  </a:cubicBezTo>
                  <a:cubicBezTo>
                    <a:pt x="757003" y="442209"/>
                    <a:pt x="729522" y="342275"/>
                    <a:pt x="712033" y="341026"/>
                  </a:cubicBezTo>
                  <a:cubicBezTo>
                    <a:pt x="694545" y="339777"/>
                    <a:pt x="685800" y="448455"/>
                    <a:pt x="667062" y="445957"/>
                  </a:cubicBezTo>
                  <a:cubicBezTo>
                    <a:pt x="648324" y="443459"/>
                    <a:pt x="620842" y="322288"/>
                    <a:pt x="599606" y="326036"/>
                  </a:cubicBezTo>
                  <a:cubicBezTo>
                    <a:pt x="578370" y="329784"/>
                    <a:pt x="559633" y="463446"/>
                    <a:pt x="539646" y="468443"/>
                  </a:cubicBezTo>
                  <a:cubicBezTo>
                    <a:pt x="519659" y="473440"/>
                    <a:pt x="498423" y="357265"/>
                    <a:pt x="479685" y="356016"/>
                  </a:cubicBezTo>
                  <a:cubicBezTo>
                    <a:pt x="460947" y="354767"/>
                    <a:pt x="445957" y="460947"/>
                    <a:pt x="427219" y="460947"/>
                  </a:cubicBezTo>
                  <a:cubicBezTo>
                    <a:pt x="408481" y="460947"/>
                    <a:pt x="384747" y="349770"/>
                    <a:pt x="367259" y="356016"/>
                  </a:cubicBezTo>
                  <a:cubicBezTo>
                    <a:pt x="349771" y="362262"/>
                    <a:pt x="342275" y="497174"/>
                    <a:pt x="322288" y="498423"/>
                  </a:cubicBezTo>
                  <a:cubicBezTo>
                    <a:pt x="302301" y="499672"/>
                    <a:pt x="267324" y="368508"/>
                    <a:pt x="247337" y="363511"/>
                  </a:cubicBezTo>
                  <a:cubicBezTo>
                    <a:pt x="227350" y="358514"/>
                    <a:pt x="223603" y="468443"/>
                    <a:pt x="202367" y="468443"/>
                  </a:cubicBezTo>
                  <a:cubicBezTo>
                    <a:pt x="181131" y="468443"/>
                    <a:pt x="139908" y="358514"/>
                    <a:pt x="119921" y="363511"/>
                  </a:cubicBezTo>
                  <a:cubicBezTo>
                    <a:pt x="99934" y="368508"/>
                    <a:pt x="97436" y="480934"/>
                    <a:pt x="82446" y="498423"/>
                  </a:cubicBezTo>
                  <a:cubicBezTo>
                    <a:pt x="67456" y="515912"/>
                    <a:pt x="41223" y="528404"/>
                    <a:pt x="29980" y="468443"/>
                  </a:cubicBezTo>
                  <a:cubicBezTo>
                    <a:pt x="18737" y="408482"/>
                    <a:pt x="0" y="231098"/>
                    <a:pt x="7495" y="153649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  <a:scene3d>
              <a:camera prst="orthographicFront">
                <a:rot lat="0" lon="10799978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7625000" y="2615785"/>
              <a:ext cx="609600" cy="762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  <a:scene3d>
              <a:camera prst="orthographicFront">
                <a:rot lat="0" lon="10799978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7871847" y="2865636"/>
              <a:ext cx="135636" cy="333756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  <a:scene3d>
              <a:camera prst="orthographicFront">
                <a:rot lat="0" lon="10799978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620000" y="2698444"/>
              <a:ext cx="609600" cy="762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  <a:scene3d>
              <a:camera prst="orthographicFront">
                <a:rot lat="0" lon="10799978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34"/>
            <p:cNvSpPr>
              <a:spLocks noChangeAspect="1"/>
            </p:cNvSpPr>
            <p:nvPr/>
          </p:nvSpPr>
          <p:spPr>
            <a:xfrm>
              <a:off x="7727196" y="2789696"/>
              <a:ext cx="411693" cy="51462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  <a:scene3d>
              <a:camera prst="orthographicFront">
                <a:rot lat="0" lon="10799978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5876395" y="4312112"/>
              <a:ext cx="1743605" cy="1356610"/>
              <a:chOff x="6043285" y="4756880"/>
              <a:chExt cx="1743605" cy="1356610"/>
            </a:xfrm>
          </p:grpSpPr>
          <p:sp>
            <p:nvSpPr>
              <p:cNvPr id="87" name="Rectangle 86"/>
              <p:cNvSpPr/>
              <p:nvPr/>
            </p:nvSpPr>
            <p:spPr>
              <a:xfrm>
                <a:off x="6766560" y="4756880"/>
                <a:ext cx="304800" cy="533400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scene3d>
                <a:camera prst="orthographicFront">
                  <a:rot lat="0" lon="10799978" rev="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Oval 87"/>
              <p:cNvSpPr/>
              <p:nvPr/>
            </p:nvSpPr>
            <p:spPr>
              <a:xfrm>
                <a:off x="6338090" y="5282785"/>
                <a:ext cx="1188720" cy="304800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scene3d>
                <a:camera prst="orthographicFront">
                  <a:rot lat="0" lon="10799978" rev="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Rectangle 88"/>
              <p:cNvSpPr/>
              <p:nvPr/>
            </p:nvSpPr>
            <p:spPr>
              <a:xfrm>
                <a:off x="6766560" y="5580090"/>
                <a:ext cx="304800" cy="533400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scene3d>
                <a:camera prst="orthographicFront">
                  <a:rot lat="0" lon="10799978" rev="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" name="Rectangle 89"/>
              <p:cNvSpPr/>
              <p:nvPr/>
            </p:nvSpPr>
            <p:spPr>
              <a:xfrm>
                <a:off x="6049530" y="5968585"/>
                <a:ext cx="1737360" cy="762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  <a:scene3d>
                <a:camera prst="orthographicFront">
                  <a:rot lat="0" lon="10799978" rev="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1" name="Rectangle 90"/>
              <p:cNvSpPr/>
              <p:nvPr/>
            </p:nvSpPr>
            <p:spPr>
              <a:xfrm>
                <a:off x="6134475" y="4977985"/>
                <a:ext cx="76200" cy="9906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  <a:scene3d>
                <a:camera prst="orthographicFront">
                  <a:rot lat="0" lon="10799978" rev="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" name="Rectangle 91"/>
              <p:cNvSpPr/>
              <p:nvPr/>
            </p:nvSpPr>
            <p:spPr>
              <a:xfrm>
                <a:off x="7627245" y="4977985"/>
                <a:ext cx="76200" cy="9906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  <a:scene3d>
                <a:camera prst="orthographicFront">
                  <a:rot lat="0" lon="10799978" rev="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3" name="Rectangle 92"/>
              <p:cNvSpPr/>
              <p:nvPr/>
            </p:nvSpPr>
            <p:spPr>
              <a:xfrm>
                <a:off x="6043285" y="4901785"/>
                <a:ext cx="1737360" cy="762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  <a:scene3d>
                <a:camera prst="orthographicFront">
                  <a:rot lat="0" lon="10799978" rev="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7" name="Rectangle 36"/>
            <p:cNvSpPr/>
            <p:nvPr/>
          </p:nvSpPr>
          <p:spPr>
            <a:xfrm>
              <a:off x="6462518" y="5775410"/>
              <a:ext cx="609600" cy="762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  <a:scene3d>
              <a:camera prst="orthographicFront">
                <a:rot lat="0" lon="10799978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6636653" y="5851610"/>
              <a:ext cx="274320" cy="762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  <a:scene3d>
              <a:camera prst="orthographicFront">
                <a:rot lat="0" lon="10799978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6659888" y="5927810"/>
              <a:ext cx="228600" cy="289302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  <a:scene3d>
              <a:camera prst="orthographicFront">
                <a:rot lat="0" lon="10799978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39"/>
            <p:cNvSpPr/>
            <p:nvPr/>
          </p:nvSpPr>
          <p:spPr>
            <a:xfrm rot="5400000">
              <a:off x="6584126" y="5896884"/>
              <a:ext cx="129915" cy="51206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  <a:scene3d>
              <a:camera prst="orthographicFront">
                <a:rot lat="0" lon="10799978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tangle 40"/>
            <p:cNvSpPr/>
            <p:nvPr/>
          </p:nvSpPr>
          <p:spPr>
            <a:xfrm rot="5400000">
              <a:off x="6172200" y="6026496"/>
              <a:ext cx="228601" cy="2286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  <a:scene3d>
              <a:camera prst="orthographicFront">
                <a:rot lat="0" lon="10799978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6460785" y="5672980"/>
              <a:ext cx="609600" cy="762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  <a:scene3d>
              <a:camera prst="orthographicFront">
                <a:rot lat="0" lon="10799978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7299960" y="6072733"/>
              <a:ext cx="548640" cy="13716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  <a:scene3d>
              <a:camera prst="orthographicFront">
                <a:rot lat="0" lon="10799978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 rot="5400000">
              <a:off x="6824357" y="6110982"/>
              <a:ext cx="274293" cy="762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  <a:scene3d>
              <a:camera prst="orthographicFront">
                <a:rot lat="0" lon="10799978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5" name="Group 44"/>
            <p:cNvGrpSpPr/>
            <p:nvPr/>
          </p:nvGrpSpPr>
          <p:grpSpPr>
            <a:xfrm>
              <a:off x="6447294" y="4199747"/>
              <a:ext cx="609600" cy="178635"/>
              <a:chOff x="6605415" y="6096000"/>
              <a:chExt cx="609600" cy="178635"/>
            </a:xfrm>
          </p:grpSpPr>
          <p:sp>
            <p:nvSpPr>
              <p:cNvPr id="85" name="Rectangle 84"/>
              <p:cNvSpPr/>
              <p:nvPr/>
            </p:nvSpPr>
            <p:spPr>
              <a:xfrm rot="10800000">
                <a:off x="6605415" y="6198435"/>
                <a:ext cx="609600" cy="762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  <a:scene3d>
                <a:camera prst="orthographicFront">
                  <a:rot lat="0" lon="10799978" rev="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Rectangle 85"/>
              <p:cNvSpPr/>
              <p:nvPr/>
            </p:nvSpPr>
            <p:spPr>
              <a:xfrm rot="10800000">
                <a:off x="6774055" y="6096000"/>
                <a:ext cx="274320" cy="76200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  <a:scene3d>
                <a:camera prst="orthographicFront">
                  <a:rot lat="0" lon="10799978" rev="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Rectangle 45"/>
            <p:cNvSpPr/>
            <p:nvPr/>
          </p:nvSpPr>
          <p:spPr>
            <a:xfrm>
              <a:off x="5966847" y="2129730"/>
              <a:ext cx="76200" cy="23317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  <a:scene3d>
              <a:camera prst="orthographicFront">
                <a:rot lat="0" lon="10799978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7459617" y="2129730"/>
              <a:ext cx="76200" cy="233172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  <a:scene3d>
              <a:camera prst="orthographicFront">
                <a:rot lat="0" lon="10799978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5966847" y="5614501"/>
              <a:ext cx="73152" cy="82296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  <a:scene3d>
              <a:camera prst="orthographicFront">
                <a:rot lat="0" lon="10799978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7459617" y="5600035"/>
              <a:ext cx="76200" cy="82296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  <a:scene3d>
              <a:camera prst="orthographicFront">
                <a:rot lat="0" lon="10799978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5867400" y="3505200"/>
              <a:ext cx="76200" cy="152400"/>
            </a:xfrm>
            <a:prstGeom prst="rect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8</a:t>
              </a:r>
              <a:endParaRPr lang="en-US" sz="800" dirty="0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7239000" y="2514600"/>
              <a:ext cx="76200" cy="152400"/>
            </a:xfrm>
            <a:prstGeom prst="rect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9</a:t>
              </a:r>
              <a:endParaRPr lang="en-US" sz="800" dirty="0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5867400" y="6072753"/>
              <a:ext cx="76200" cy="152400"/>
            </a:xfrm>
            <a:prstGeom prst="rect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6</a:t>
              </a:r>
              <a:endParaRPr lang="en-US" sz="800" dirty="0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5867400" y="4114800"/>
              <a:ext cx="76200" cy="152400"/>
            </a:xfrm>
            <a:prstGeom prst="rect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7</a:t>
              </a:r>
              <a:endParaRPr lang="en-US" sz="800" dirty="0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5867400" y="2743200"/>
              <a:ext cx="76200" cy="152400"/>
            </a:xfrm>
            <a:prstGeom prst="rect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5</a:t>
              </a:r>
              <a:endParaRPr lang="en-US" sz="800" dirty="0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6411528" y="4213661"/>
              <a:ext cx="45719" cy="2286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7070587" y="4204916"/>
              <a:ext cx="45719" cy="2286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7" name="Group 65"/>
            <p:cNvGrpSpPr/>
            <p:nvPr/>
          </p:nvGrpSpPr>
          <p:grpSpPr>
            <a:xfrm>
              <a:off x="6405069" y="5637706"/>
              <a:ext cx="704778" cy="237345"/>
              <a:chOff x="4168515" y="6088505"/>
              <a:chExt cx="704778" cy="237345"/>
            </a:xfrm>
          </p:grpSpPr>
          <p:sp>
            <p:nvSpPr>
              <p:cNvPr id="83" name="Rectangle 82"/>
              <p:cNvSpPr/>
              <p:nvPr/>
            </p:nvSpPr>
            <p:spPr>
              <a:xfrm>
                <a:off x="4168515" y="6097250"/>
                <a:ext cx="45719" cy="2286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Rectangle 83"/>
              <p:cNvSpPr/>
              <p:nvPr/>
            </p:nvSpPr>
            <p:spPr>
              <a:xfrm>
                <a:off x="4827574" y="6088505"/>
                <a:ext cx="45719" cy="2286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8" name="Rectangle 57"/>
            <p:cNvSpPr/>
            <p:nvPr/>
          </p:nvSpPr>
          <p:spPr>
            <a:xfrm>
              <a:off x="6455997" y="4243641"/>
              <a:ext cx="45719" cy="15240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Rectangle 58"/>
            <p:cNvSpPr/>
            <p:nvPr/>
          </p:nvSpPr>
          <p:spPr>
            <a:xfrm rot="5400000">
              <a:off x="7277725" y="6319899"/>
              <a:ext cx="45719" cy="15240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Rectangle 59"/>
            <p:cNvSpPr/>
            <p:nvPr/>
          </p:nvSpPr>
          <p:spPr>
            <a:xfrm>
              <a:off x="5562600" y="1021080"/>
              <a:ext cx="45719" cy="3017520"/>
            </a:xfrm>
            <a:prstGeom prst="rect">
              <a:avLst/>
            </a:prstGeom>
            <a:solidFill>
              <a:srgbClr val="E4D728"/>
            </a:solidFill>
            <a:ln>
              <a:solidFill>
                <a:srgbClr val="E4D7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Rectangle 60"/>
            <p:cNvSpPr/>
            <p:nvPr/>
          </p:nvSpPr>
          <p:spPr>
            <a:xfrm>
              <a:off x="5135881" y="3267045"/>
              <a:ext cx="45719" cy="3017520"/>
            </a:xfrm>
            <a:prstGeom prst="rect">
              <a:avLst/>
            </a:prstGeom>
            <a:solidFill>
              <a:srgbClr val="E4D728"/>
            </a:solidFill>
            <a:ln>
              <a:solidFill>
                <a:srgbClr val="E4D72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6182427" y="4228651"/>
              <a:ext cx="47219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>
                  <a:solidFill>
                    <a:srgbClr val="FF0000"/>
                  </a:solidFill>
                </a:rPr>
                <a:t>10</a:t>
              </a:r>
              <a:endParaRPr lang="en-US" sz="800" dirty="0">
                <a:solidFill>
                  <a:srgbClr val="FF0000"/>
                </a:solidFill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6196454" y="5634622"/>
              <a:ext cx="47219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>
                  <a:solidFill>
                    <a:srgbClr val="FF0000"/>
                  </a:solidFill>
                </a:rPr>
                <a:t>10</a:t>
              </a:r>
              <a:endParaRPr lang="en-US" sz="800" dirty="0">
                <a:solidFill>
                  <a:srgbClr val="FF0000"/>
                </a:solidFill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6081010" y="6490156"/>
              <a:ext cx="47219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>
                  <a:solidFill>
                    <a:srgbClr val="FF0000"/>
                  </a:solidFill>
                </a:rPr>
                <a:t>11</a:t>
              </a:r>
              <a:endParaRPr lang="en-US" sz="800" dirty="0">
                <a:solidFill>
                  <a:srgbClr val="FF0000"/>
                </a:solidFill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7162800" y="6152917"/>
              <a:ext cx="411480" cy="2448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 smtClean="0"/>
                <a:t>13</a:t>
              </a:r>
              <a:endParaRPr lang="en-US" sz="800" b="1" dirty="0"/>
            </a:p>
          </p:txBody>
        </p:sp>
        <p:cxnSp>
          <p:nvCxnSpPr>
            <p:cNvPr id="66" name="Straight Connector 65"/>
            <p:cNvCxnSpPr/>
            <p:nvPr/>
          </p:nvCxnSpPr>
          <p:spPr>
            <a:xfrm flipH="1">
              <a:off x="5791200" y="5302712"/>
              <a:ext cx="1905000" cy="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flipH="1">
              <a:off x="5791200" y="4997912"/>
              <a:ext cx="1905000" cy="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flipH="1">
              <a:off x="5791200" y="4693112"/>
              <a:ext cx="1905000" cy="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TextBox 68"/>
            <p:cNvSpPr txBox="1"/>
            <p:nvPr/>
          </p:nvSpPr>
          <p:spPr>
            <a:xfrm>
              <a:off x="6369805" y="3811292"/>
              <a:ext cx="442475" cy="2448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 smtClean="0"/>
                <a:t>12</a:t>
              </a:r>
              <a:endParaRPr lang="en-US" sz="800" b="1" dirty="0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5181600" y="6019800"/>
              <a:ext cx="3048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>
                  <a:solidFill>
                    <a:srgbClr val="E4D728"/>
                  </a:solidFill>
                </a:rPr>
                <a:t>15</a:t>
              </a:r>
              <a:endParaRPr lang="en-US" sz="800" dirty="0">
                <a:solidFill>
                  <a:srgbClr val="E4D728"/>
                </a:solidFill>
              </a:endParaRPr>
            </a:p>
          </p:txBody>
        </p:sp>
        <p:sp>
          <p:nvSpPr>
            <p:cNvPr id="71" name="Rectangle 70"/>
            <p:cNvSpPr/>
            <p:nvPr/>
          </p:nvSpPr>
          <p:spPr>
            <a:xfrm>
              <a:off x="7001107" y="2130423"/>
              <a:ext cx="68705" cy="54864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  <a:scene3d>
              <a:camera prst="orthographicFront">
                <a:rot lat="0" lon="10799978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Rectangle 71"/>
            <p:cNvSpPr/>
            <p:nvPr/>
          </p:nvSpPr>
          <p:spPr>
            <a:xfrm rot="10800000">
              <a:off x="6723678" y="2667000"/>
              <a:ext cx="609600" cy="762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  <a:scene3d>
              <a:camera prst="orthographicFront">
                <a:rot lat="0" lon="10799978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3" name="Straight Arrow Connector 72"/>
            <p:cNvCxnSpPr/>
            <p:nvPr/>
          </p:nvCxnSpPr>
          <p:spPr>
            <a:xfrm rot="5400000">
              <a:off x="6264434" y="4328160"/>
              <a:ext cx="4389120" cy="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TextBox 73"/>
            <p:cNvSpPr txBox="1"/>
            <p:nvPr/>
          </p:nvSpPr>
          <p:spPr>
            <a:xfrm rot="10800000">
              <a:off x="8382000" y="3720647"/>
              <a:ext cx="461665" cy="666929"/>
            </a:xfrm>
            <a:prstGeom prst="rect">
              <a:avLst/>
            </a:prstGeom>
            <a:noFill/>
          </p:spPr>
          <p:txBody>
            <a:bodyPr vert="vert270" wrap="square" rtlCol="0" anchor="ctr" anchorCtr="0">
              <a:spAutoFit/>
            </a:bodyPr>
            <a:lstStyle/>
            <a:p>
              <a:r>
                <a:rPr lang="en-US" dirty="0" smtClean="0"/>
                <a:t>1420</a:t>
              </a:r>
              <a:endParaRPr lang="en-US" dirty="0"/>
            </a:p>
          </p:txBody>
        </p:sp>
        <p:cxnSp>
          <p:nvCxnSpPr>
            <p:cNvPr id="75" name="Straight Arrow Connector 74"/>
            <p:cNvCxnSpPr/>
            <p:nvPr/>
          </p:nvCxnSpPr>
          <p:spPr>
            <a:xfrm rot="5400000">
              <a:off x="4619832" y="2683034"/>
              <a:ext cx="1097280" cy="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TextBox 75"/>
            <p:cNvSpPr txBox="1"/>
            <p:nvPr/>
          </p:nvSpPr>
          <p:spPr>
            <a:xfrm>
              <a:off x="4808349" y="2151090"/>
              <a:ext cx="461665" cy="666929"/>
            </a:xfrm>
            <a:prstGeom prst="rect">
              <a:avLst/>
            </a:prstGeom>
            <a:noFill/>
          </p:spPr>
          <p:txBody>
            <a:bodyPr vert="vert270" wrap="square" rtlCol="0" anchor="ctr" anchorCtr="0">
              <a:spAutoFit/>
            </a:bodyPr>
            <a:lstStyle/>
            <a:p>
              <a:r>
                <a:rPr lang="en-US" dirty="0" smtClean="0"/>
                <a:t>210</a:t>
              </a:r>
              <a:endParaRPr lang="en-US" dirty="0"/>
            </a:p>
          </p:txBody>
        </p:sp>
        <p:cxnSp>
          <p:nvCxnSpPr>
            <p:cNvPr id="77" name="Straight Arrow Connector 76"/>
            <p:cNvCxnSpPr/>
            <p:nvPr/>
          </p:nvCxnSpPr>
          <p:spPr>
            <a:xfrm rot="5400000">
              <a:off x="4548733" y="3092926"/>
              <a:ext cx="1920240" cy="1588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TextBox 77"/>
            <p:cNvSpPr txBox="1"/>
            <p:nvPr/>
          </p:nvSpPr>
          <p:spPr>
            <a:xfrm>
              <a:off x="5169386" y="3144361"/>
              <a:ext cx="461665" cy="666929"/>
            </a:xfrm>
            <a:prstGeom prst="rect">
              <a:avLst/>
            </a:prstGeom>
            <a:noFill/>
          </p:spPr>
          <p:txBody>
            <a:bodyPr vert="vert270" wrap="square" rtlCol="0" anchor="ctr" anchorCtr="0">
              <a:spAutoFit/>
            </a:bodyPr>
            <a:lstStyle/>
            <a:p>
              <a:r>
                <a:rPr lang="en-US" dirty="0" smtClean="0"/>
                <a:t>690</a:t>
              </a:r>
              <a:endParaRPr lang="en-US" dirty="0"/>
            </a:p>
          </p:txBody>
        </p:sp>
        <p:cxnSp>
          <p:nvCxnSpPr>
            <p:cNvPr id="79" name="Straight Arrow Connector 78"/>
            <p:cNvCxnSpPr/>
            <p:nvPr/>
          </p:nvCxnSpPr>
          <p:spPr>
            <a:xfrm rot="5400000">
              <a:off x="5639852" y="3139420"/>
              <a:ext cx="2011680" cy="1588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TextBox 79"/>
            <p:cNvSpPr txBox="1"/>
            <p:nvPr/>
          </p:nvSpPr>
          <p:spPr>
            <a:xfrm>
              <a:off x="6248400" y="2533471"/>
              <a:ext cx="461665" cy="666929"/>
            </a:xfrm>
            <a:prstGeom prst="rect">
              <a:avLst/>
            </a:prstGeom>
            <a:noFill/>
          </p:spPr>
          <p:txBody>
            <a:bodyPr vert="vert270" wrap="square" rtlCol="0" anchor="ctr" anchorCtr="0">
              <a:spAutoFit/>
            </a:bodyPr>
            <a:lstStyle/>
            <a:p>
              <a:r>
                <a:rPr lang="en-US" smtClean="0"/>
                <a:t>670</a:t>
              </a:r>
              <a:endParaRPr lang="en-US" dirty="0"/>
            </a:p>
          </p:txBody>
        </p:sp>
        <p:sp>
          <p:nvSpPr>
            <p:cNvPr id="81" name="Rectangle 80"/>
            <p:cNvSpPr/>
            <p:nvPr/>
          </p:nvSpPr>
          <p:spPr>
            <a:xfrm rot="5400000">
              <a:off x="6911354" y="6110046"/>
              <a:ext cx="274293" cy="762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  <a:scene3d>
              <a:camera prst="orthographicFront">
                <a:rot lat="0" lon="10799978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Freeform 81"/>
            <p:cNvSpPr/>
            <p:nvPr/>
          </p:nvSpPr>
          <p:spPr>
            <a:xfrm>
              <a:off x="7094350" y="6003247"/>
              <a:ext cx="189854" cy="274320"/>
            </a:xfrm>
            <a:custGeom>
              <a:avLst/>
              <a:gdLst>
                <a:gd name="connsiteX0" fmla="*/ 1292 w 189854"/>
                <a:gd name="connsiteY0" fmla="*/ 205353 h 444285"/>
                <a:gd name="connsiteX1" fmla="*/ 47787 w 189854"/>
                <a:gd name="connsiteY1" fmla="*/ 3875 h 444285"/>
                <a:gd name="connsiteX2" fmla="*/ 71034 w 189854"/>
                <a:gd name="connsiteY2" fmla="*/ 182105 h 444285"/>
                <a:gd name="connsiteX3" fmla="*/ 109780 w 189854"/>
                <a:gd name="connsiteY3" fmla="*/ 34871 h 444285"/>
                <a:gd name="connsiteX4" fmla="*/ 133027 w 189854"/>
                <a:gd name="connsiteY4" fmla="*/ 197603 h 444285"/>
                <a:gd name="connsiteX5" fmla="*/ 171773 w 189854"/>
                <a:gd name="connsiteY5" fmla="*/ 34871 h 444285"/>
                <a:gd name="connsiteX6" fmla="*/ 187271 w 189854"/>
                <a:gd name="connsiteY6" fmla="*/ 197603 h 444285"/>
                <a:gd name="connsiteX7" fmla="*/ 179522 w 189854"/>
                <a:gd name="connsiteY7" fmla="*/ 399081 h 444285"/>
                <a:gd name="connsiteX8" fmla="*/ 125278 w 189854"/>
                <a:gd name="connsiteY8" fmla="*/ 282844 h 444285"/>
                <a:gd name="connsiteX9" fmla="*/ 109780 w 189854"/>
                <a:gd name="connsiteY9" fmla="*/ 383583 h 444285"/>
                <a:gd name="connsiteX10" fmla="*/ 71034 w 189854"/>
                <a:gd name="connsiteY10" fmla="*/ 251847 h 444285"/>
                <a:gd name="connsiteX11" fmla="*/ 40037 w 189854"/>
                <a:gd name="connsiteY11" fmla="*/ 430078 h 444285"/>
                <a:gd name="connsiteX12" fmla="*/ 1292 w 189854"/>
                <a:gd name="connsiteY12" fmla="*/ 205353 h 444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9854" h="444285">
                  <a:moveTo>
                    <a:pt x="1292" y="205353"/>
                  </a:moveTo>
                  <a:cubicBezTo>
                    <a:pt x="2584" y="134319"/>
                    <a:pt x="36163" y="7750"/>
                    <a:pt x="47787" y="3875"/>
                  </a:cubicBezTo>
                  <a:cubicBezTo>
                    <a:pt x="59411" y="0"/>
                    <a:pt x="60702" y="176939"/>
                    <a:pt x="71034" y="182105"/>
                  </a:cubicBezTo>
                  <a:cubicBezTo>
                    <a:pt x="81366" y="187271"/>
                    <a:pt x="99448" y="32288"/>
                    <a:pt x="109780" y="34871"/>
                  </a:cubicBezTo>
                  <a:cubicBezTo>
                    <a:pt x="120112" y="37454"/>
                    <a:pt x="122695" y="197603"/>
                    <a:pt x="133027" y="197603"/>
                  </a:cubicBezTo>
                  <a:cubicBezTo>
                    <a:pt x="143359" y="197603"/>
                    <a:pt x="162732" y="34871"/>
                    <a:pt x="171773" y="34871"/>
                  </a:cubicBezTo>
                  <a:cubicBezTo>
                    <a:pt x="180814" y="34871"/>
                    <a:pt x="185980" y="136901"/>
                    <a:pt x="187271" y="197603"/>
                  </a:cubicBezTo>
                  <a:cubicBezTo>
                    <a:pt x="188563" y="258305"/>
                    <a:pt x="189854" y="384874"/>
                    <a:pt x="179522" y="399081"/>
                  </a:cubicBezTo>
                  <a:cubicBezTo>
                    <a:pt x="169190" y="413288"/>
                    <a:pt x="136902" y="285427"/>
                    <a:pt x="125278" y="282844"/>
                  </a:cubicBezTo>
                  <a:cubicBezTo>
                    <a:pt x="113654" y="280261"/>
                    <a:pt x="118821" y="388749"/>
                    <a:pt x="109780" y="383583"/>
                  </a:cubicBezTo>
                  <a:cubicBezTo>
                    <a:pt x="100739" y="378417"/>
                    <a:pt x="82658" y="244098"/>
                    <a:pt x="71034" y="251847"/>
                  </a:cubicBezTo>
                  <a:cubicBezTo>
                    <a:pt x="59410" y="259596"/>
                    <a:pt x="50369" y="444285"/>
                    <a:pt x="40037" y="430078"/>
                  </a:cubicBezTo>
                  <a:cubicBezTo>
                    <a:pt x="29705" y="415871"/>
                    <a:pt x="0" y="276387"/>
                    <a:pt x="1292" y="205353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D74C9-2F2A-452D-96C0-2F2499EAEC2D}" type="slidenum">
              <a:rPr lang="en-US" smtClean="0">
                <a:solidFill>
                  <a:schemeClr val="tx1"/>
                </a:solidFill>
              </a:rPr>
              <a:pPr/>
              <a:t>9</a:t>
            </a:fld>
            <a:endParaRPr lang="en-US">
              <a:solidFill>
                <a:schemeClr val="tx1"/>
              </a:solidFill>
            </a:endParaRPr>
          </a:p>
        </p:txBody>
      </p:sp>
      <p:pic>
        <p:nvPicPr>
          <p:cNvPr id="94" name="Picture 2" descr="cer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77470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178816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2195</TotalTime>
  <Words>874</Words>
  <Application>Microsoft Office PowerPoint</Application>
  <PresentationFormat>On-screen Show (4:3)</PresentationFormat>
  <Paragraphs>240</Paragraphs>
  <Slides>23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5" baseType="lpstr">
      <vt:lpstr>Office Theme</vt:lpstr>
      <vt:lpstr>Equation</vt:lpstr>
      <vt:lpstr>OUTCOME OF FIRST CAVITY TESTS</vt:lpstr>
      <vt:lpstr>OUTLINE</vt:lpstr>
      <vt:lpstr>Cavity Preparation for RF test </vt:lpstr>
      <vt:lpstr>SPL MONO CELL ANTENNA ADJUSTEMENT</vt:lpstr>
      <vt:lpstr>HYDROGEN DESORPTION TREATMENT</vt:lpstr>
      <vt:lpstr>ELECTRO-POLISHING AND HPWR RINSING</vt:lpstr>
      <vt:lpstr>RF facilities at SM18 </vt:lpstr>
      <vt:lpstr>Slide 8</vt:lpstr>
      <vt:lpstr>Slide 9</vt:lpstr>
      <vt:lpstr>Slide 10</vt:lpstr>
      <vt:lpstr>OSCILLATING SUPERLEAK TRANSDUCER</vt:lpstr>
      <vt:lpstr>RF TEST FACILITY CONTROL ROOM</vt:lpstr>
      <vt:lpstr>TEST CONTROL PANEL PROGRAM</vt:lpstr>
      <vt:lpstr>RF measurement setup </vt:lpstr>
      <vt:lpstr>RF MEASUREMENT SETUP</vt:lpstr>
      <vt:lpstr>CALCULATION OF Q0 AND EACC</vt:lpstr>
      <vt:lpstr>RF tests on Saclay (β=0.65) and SPL (β=1) 704MHz mono-cell cavities </vt:lpstr>
      <vt:lpstr>704 MHz SACLAY CAVITY 0.65 AT 2K</vt:lpstr>
      <vt:lpstr>SPL β=1 MONO-CELL CAVITY TEST AT 2K</vt:lpstr>
      <vt:lpstr>INTEGRATION OF THE 5 CELLS ON THE NEW VERTICAL RF TEST STAND </vt:lpstr>
      <vt:lpstr>OUTLOOK</vt:lpstr>
      <vt:lpstr>Slide 22</vt:lpstr>
      <vt:lpstr>CAVITY COOLDOWN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mtherass</dc:creator>
  <cp:lastModifiedBy>therasse</cp:lastModifiedBy>
  <cp:revision>250</cp:revision>
  <dcterms:created xsi:type="dcterms:W3CDTF">2012-11-27T14:36:04Z</dcterms:created>
  <dcterms:modified xsi:type="dcterms:W3CDTF">2012-12-06T17:30:23Z</dcterms:modified>
</cp:coreProperties>
</file>