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73" r:id="rId3"/>
    <p:sldId id="275" r:id="rId4"/>
    <p:sldId id="276" r:id="rId5"/>
    <p:sldId id="278" r:id="rId6"/>
    <p:sldId id="280" r:id="rId7"/>
    <p:sldId id="270" r:id="rId8"/>
    <p:sldId id="272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>
      <p:cViewPr varScale="1">
        <p:scale>
          <a:sx n="75" d="100"/>
          <a:sy n="75" d="100"/>
        </p:scale>
        <p:origin x="-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D4F82-9E18-44B0-9E25-081DE491CCA1}" type="datetimeFigureOut">
              <a:rPr lang="en-US" smtClean="0"/>
              <a:pPr/>
              <a:t>12/7/12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F73CC-C9A8-4F35-9590-451A117548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0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4D81D-4AD6-414B-AB69-75F719361608}" type="datetime1">
              <a:rPr lang="en-US" smtClean="0"/>
              <a:t>12/7/12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847977-120D-494F-8662-1D52053AFEA1}" type="datetime1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A19AAA-0885-40A3-B4BC-8CB8EB5F9173}" type="datetime1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5BB817-2FD0-4EF8-974D-36AD7F4E5B85}" type="datetime1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A09A06-6091-48AC-9B27-8E5F5ED677C7}" type="datetime1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6E9FF3-98DA-4370-9B43-6D6ABF4B2BF9}" type="datetime1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BC984F-9CD2-4327-8ECF-0B8EA1CB93DF}" type="datetime1">
              <a:rPr lang="en-US" smtClean="0"/>
              <a:t>12/7/12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427953-8835-434A-8382-E8251AD55131}" type="datetime1">
              <a:rPr lang="en-US" smtClean="0"/>
              <a:t>12/7/12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EB7F48-B543-48B4-AF0C-31752ACD16DB}" type="datetime1">
              <a:rPr lang="en-US" smtClean="0"/>
              <a:t>12/7/12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386161-3B94-457D-B348-B85CBDB15BEC}" type="datetime1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D0058BC-E4BB-4272-AD7E-6EF1FE8D6B73}" type="datetime1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64FDFAD-980E-42A2-A792-3ADC0D35FD23}" type="datetime1">
              <a:rPr lang="en-US" smtClean="0"/>
              <a:t>12/7/12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75DA2AB-C2B7-4095-823F-D0D7A7F8B9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Excel_Sheet1.xlsx"/><Relationship Id="rId5" Type="http://schemas.openxmlformats.org/officeDocument/2006/relationships/image" Target="../media/image3.emf"/><Relationship Id="rId6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Microsoft_Excel_Sheet2.xlsx"/><Relationship Id="rId5" Type="http://schemas.openxmlformats.org/officeDocument/2006/relationships/image" Target="../media/image3.emf"/><Relationship Id="rId6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package" Target="../embeddings/Microsoft_Excel_Sheet3.xlsx"/><Relationship Id="rId5" Type="http://schemas.openxmlformats.org/officeDocument/2006/relationships/image" Target="../media/image3.emf"/><Relationship Id="rId6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package" Target="../embeddings/Microsoft_Excel_Sheet4.xlsx"/><Relationship Id="rId5" Type="http://schemas.openxmlformats.org/officeDocument/2006/relationships/image" Target="../media/image3.emf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package" Target="../embeddings/Microsoft_Excel_Sheet5.xlsx"/><Relationship Id="rId5" Type="http://schemas.openxmlformats.org/officeDocument/2006/relationships/image" Target="../media/image3.emf"/><Relationship Id="rId6" Type="http://schemas.openxmlformats.org/officeDocument/2006/relationships/image" Target="../media/image9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 smtClean="0"/>
              <a:t>North</a:t>
            </a:r>
            <a:r>
              <a:rPr lang="fr-CH" dirty="0" smtClean="0"/>
              <a:t> Area Consolidation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Mats Wilhelmsson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4653136"/>
            <a:ext cx="3307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i="1" dirty="0" smtClean="0"/>
              <a:t>EATM 6 Novembre 2012</a:t>
            </a:r>
            <a:endParaRPr lang="en-US" sz="20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476672"/>
            <a:ext cx="3278963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06 November 2012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701761"/>
              </p:ext>
            </p:extLst>
          </p:nvPr>
        </p:nvGraphicFramePr>
        <p:xfrm>
          <a:off x="539551" y="2060851"/>
          <a:ext cx="8147249" cy="1166711"/>
        </p:xfrm>
        <a:graphic>
          <a:graphicData uri="http://schemas.openxmlformats.org/drawingml/2006/table">
            <a:tbl>
              <a:tblPr/>
              <a:tblGrid>
                <a:gridCol w="1501335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606254"/>
                <a:gridCol w="549060"/>
                <a:gridCol w="549060"/>
              </a:tblGrid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539552" y="620688"/>
            <a:ext cx="818388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CH" dirty="0" err="1" smtClean="0"/>
              <a:t>Three</a:t>
            </a:r>
            <a:r>
              <a:rPr lang="fr-CH" dirty="0" smtClean="0"/>
              <a:t> main </a:t>
            </a:r>
            <a:r>
              <a:rPr lang="fr-CH" dirty="0" err="1" smtClean="0"/>
              <a:t>chapters</a:t>
            </a:r>
            <a:r>
              <a:rPr lang="fr-CH" dirty="0" smtClean="0"/>
              <a:t>: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465822"/>
              </p:ext>
            </p:extLst>
          </p:nvPr>
        </p:nvGraphicFramePr>
        <p:xfrm>
          <a:off x="-324544" y="2132856"/>
          <a:ext cx="81774" cy="72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Worksheet" r:id="rId4" imgW="5343457" imgH="4705485" progId="Excel.Sheet.12">
                  <p:embed/>
                </p:oleObj>
              </mc:Choice>
              <mc:Fallback>
                <p:oleObj name="Worksheet" r:id="rId4" imgW="5343457" imgH="47054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24544" y="2132856"/>
                        <a:ext cx="81774" cy="720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340768"/>
            <a:ext cx="5988511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0275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06 November 2012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082680"/>
              </p:ext>
            </p:extLst>
          </p:nvPr>
        </p:nvGraphicFramePr>
        <p:xfrm>
          <a:off x="539551" y="2060851"/>
          <a:ext cx="8147249" cy="1166711"/>
        </p:xfrm>
        <a:graphic>
          <a:graphicData uri="http://schemas.openxmlformats.org/drawingml/2006/table">
            <a:tbl>
              <a:tblPr/>
              <a:tblGrid>
                <a:gridCol w="1501335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606254"/>
                <a:gridCol w="549060"/>
                <a:gridCol w="549060"/>
              </a:tblGrid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539552" y="620688"/>
            <a:ext cx="818388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units</a:t>
            </a:r>
            <a:r>
              <a:rPr lang="fr-CH" dirty="0" smtClean="0"/>
              <a:t>…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853303"/>
              </p:ext>
            </p:extLst>
          </p:nvPr>
        </p:nvGraphicFramePr>
        <p:xfrm>
          <a:off x="-324544" y="2132856"/>
          <a:ext cx="81774" cy="72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Worksheet" r:id="rId4" imgW="5343457" imgH="4705485" progId="Excel.Sheet.12">
                  <p:embed/>
                </p:oleObj>
              </mc:Choice>
              <mc:Fallback>
                <p:oleObj name="Worksheet" r:id="rId4" imgW="5343457" imgH="47054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24544" y="2132856"/>
                        <a:ext cx="81774" cy="720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543641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2502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06 November 2012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199469"/>
              </p:ext>
            </p:extLst>
          </p:nvPr>
        </p:nvGraphicFramePr>
        <p:xfrm>
          <a:off x="539551" y="2060851"/>
          <a:ext cx="8147249" cy="1166711"/>
        </p:xfrm>
        <a:graphic>
          <a:graphicData uri="http://schemas.openxmlformats.org/drawingml/2006/table">
            <a:tbl>
              <a:tblPr/>
              <a:tblGrid>
                <a:gridCol w="1501335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606254"/>
                <a:gridCol w="549060"/>
                <a:gridCol w="549060"/>
              </a:tblGrid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539552" y="620688"/>
            <a:ext cx="8183880" cy="792088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CH" dirty="0" smtClean="0"/>
              <a:t>And a total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estimate</a:t>
            </a:r>
            <a:r>
              <a:rPr lang="fr-CH" dirty="0" smtClean="0"/>
              <a:t>, per group: ..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589147"/>
              </p:ext>
            </p:extLst>
          </p:nvPr>
        </p:nvGraphicFramePr>
        <p:xfrm>
          <a:off x="-324544" y="2132856"/>
          <a:ext cx="81774" cy="72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Worksheet" r:id="rId4" imgW="5343457" imgH="4705485" progId="Excel.Sheet.12">
                  <p:embed/>
                </p:oleObj>
              </mc:Choice>
              <mc:Fallback>
                <p:oleObj name="Worksheet" r:id="rId4" imgW="5343457" imgH="47054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24544" y="2132856"/>
                        <a:ext cx="81774" cy="720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12879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901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06 November 2012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734920"/>
              </p:ext>
            </p:extLst>
          </p:nvPr>
        </p:nvGraphicFramePr>
        <p:xfrm>
          <a:off x="539551" y="2060851"/>
          <a:ext cx="8147249" cy="1166711"/>
        </p:xfrm>
        <a:graphic>
          <a:graphicData uri="http://schemas.openxmlformats.org/drawingml/2006/table">
            <a:tbl>
              <a:tblPr/>
              <a:tblGrid>
                <a:gridCol w="1501335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606254"/>
                <a:gridCol w="549060"/>
                <a:gridCol w="549060"/>
              </a:tblGrid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539552" y="620688"/>
            <a:ext cx="8183880" cy="79208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CH" dirty="0" err="1" smtClean="0"/>
              <a:t>Cost</a:t>
            </a:r>
            <a:r>
              <a:rPr lang="fr-CH" dirty="0" smtClean="0"/>
              <a:t> plan (</a:t>
            </a:r>
            <a:r>
              <a:rPr lang="fr-CH" dirty="0" err="1" smtClean="0"/>
              <a:t>what</a:t>
            </a:r>
            <a:r>
              <a:rPr lang="fr-CH" dirty="0" smtClean="0"/>
              <a:t> to do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year</a:t>
            </a:r>
            <a:r>
              <a:rPr lang="fr-CH" dirty="0" smtClean="0"/>
              <a:t>) 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462033"/>
              </p:ext>
            </p:extLst>
          </p:nvPr>
        </p:nvGraphicFramePr>
        <p:xfrm>
          <a:off x="-324544" y="2132856"/>
          <a:ext cx="81774" cy="72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Worksheet" r:id="rId4" imgW="5343457" imgH="4705485" progId="Excel.Sheet.12">
                  <p:embed/>
                </p:oleObj>
              </mc:Choice>
              <mc:Fallback>
                <p:oleObj name="Worksheet" r:id="rId4" imgW="5343457" imgH="47054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24544" y="2132856"/>
                        <a:ext cx="81774" cy="720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752327"/>
            <a:ext cx="8424863" cy="3209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2339752" y="3416307"/>
            <a:ext cx="504056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378092"/>
            <a:ext cx="5492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urved Down Arrow 6"/>
          <p:cNvSpPr/>
          <p:nvPr/>
        </p:nvSpPr>
        <p:spPr>
          <a:xfrm>
            <a:off x="2483768" y="2564904"/>
            <a:ext cx="5891261" cy="7200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 rot="14576881">
            <a:off x="5360354" y="4127987"/>
            <a:ext cx="216024" cy="12608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987824" y="5141327"/>
            <a:ext cx="4753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Risk</a:t>
            </a:r>
            <a:r>
              <a:rPr lang="fr-CH" dirty="0" smtClean="0"/>
              <a:t> score=</a:t>
            </a:r>
            <a:r>
              <a:rPr lang="fr-CH" dirty="0" err="1" smtClean="0"/>
              <a:t>failure</a:t>
            </a:r>
            <a:r>
              <a:rPr lang="fr-CH" dirty="0" smtClean="0"/>
              <a:t> </a:t>
            </a:r>
            <a:r>
              <a:rPr lang="fr-CH" dirty="0" err="1" smtClean="0"/>
              <a:t>probability</a:t>
            </a:r>
            <a:r>
              <a:rPr lang="fr-CH" dirty="0" smtClean="0"/>
              <a:t> x impact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4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06 November 2012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0188"/>
              </p:ext>
            </p:extLst>
          </p:nvPr>
        </p:nvGraphicFramePr>
        <p:xfrm>
          <a:off x="539551" y="2060851"/>
          <a:ext cx="8147249" cy="1166711"/>
        </p:xfrm>
        <a:graphic>
          <a:graphicData uri="http://schemas.openxmlformats.org/drawingml/2006/table">
            <a:tbl>
              <a:tblPr/>
              <a:tblGrid>
                <a:gridCol w="1501335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549060"/>
                <a:gridCol w="606254"/>
                <a:gridCol w="549060"/>
                <a:gridCol w="549060"/>
              </a:tblGrid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66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539552" y="620688"/>
            <a:ext cx="8183880" cy="7920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CH" dirty="0" err="1" smtClean="0"/>
              <a:t>Cost</a:t>
            </a:r>
            <a:r>
              <a:rPr lang="fr-CH" dirty="0" smtClean="0"/>
              <a:t> plan per group: ..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2696903"/>
              </p:ext>
            </p:extLst>
          </p:nvPr>
        </p:nvGraphicFramePr>
        <p:xfrm>
          <a:off x="-324544" y="2132856"/>
          <a:ext cx="81774" cy="72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Worksheet" r:id="rId4" imgW="5343457" imgH="4705485" progId="Excel.Sheet.12">
                  <p:embed/>
                </p:oleObj>
              </mc:Choice>
              <mc:Fallback>
                <p:oleObj name="Worksheet" r:id="rId4" imgW="5343457" imgH="47054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24544" y="2132856"/>
                        <a:ext cx="81774" cy="720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64" y="1377950"/>
            <a:ext cx="8408982" cy="464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5154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9552" y="620688"/>
            <a:ext cx="8183880" cy="105156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CH" dirty="0" err="1" smtClean="0"/>
              <a:t>Cost</a:t>
            </a:r>
            <a:r>
              <a:rPr lang="fr-CH" dirty="0" smtClean="0"/>
              <a:t> profile (</a:t>
            </a:r>
            <a:r>
              <a:rPr lang="fr-CH" dirty="0" err="1" smtClean="0"/>
              <a:t>kCHF</a:t>
            </a:r>
            <a:r>
              <a:rPr lang="fr-CH" dirty="0" smtClean="0"/>
              <a:t>) :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24" y="1340768"/>
            <a:ext cx="8014316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8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95536" y="404664"/>
            <a:ext cx="7992888" cy="53553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fr-CH" dirty="0" err="1" smtClean="0">
                <a:solidFill>
                  <a:prstClr val="black"/>
                </a:solidFill>
              </a:rPr>
              <a:t>Comments</a:t>
            </a:r>
            <a:r>
              <a:rPr lang="fr-CH" dirty="0" smtClean="0">
                <a:solidFill>
                  <a:prstClr val="black"/>
                </a:solidFill>
              </a:rPr>
              <a:t>:</a:t>
            </a:r>
          </a:p>
          <a:p>
            <a:pPr lvl="0"/>
            <a:endParaRPr lang="fr-CH" dirty="0">
              <a:solidFill>
                <a:prstClr val="black"/>
              </a:solidFill>
            </a:endParaRPr>
          </a:p>
          <a:p>
            <a:pPr lvl="0"/>
            <a:r>
              <a:rPr lang="fr-CH" dirty="0" smtClean="0">
                <a:solidFill>
                  <a:prstClr val="black"/>
                </a:solidFill>
              </a:rPr>
              <a:t>2013-2014 </a:t>
            </a:r>
            <a:r>
              <a:rPr lang="fr-CH" dirty="0" err="1" smtClean="0">
                <a:solidFill>
                  <a:prstClr val="black"/>
                </a:solidFill>
              </a:rPr>
              <a:t>is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booked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with</a:t>
            </a:r>
            <a:r>
              <a:rPr lang="fr-CH" dirty="0" smtClean="0">
                <a:solidFill>
                  <a:prstClr val="black"/>
                </a:solidFill>
              </a:rPr>
              <a:t> the </a:t>
            </a:r>
            <a:r>
              <a:rPr lang="fr-CH" dirty="0" err="1" smtClean="0">
                <a:solidFill>
                  <a:prstClr val="black"/>
                </a:solidFill>
              </a:rPr>
              <a:t>renovation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work</a:t>
            </a:r>
            <a:r>
              <a:rPr lang="fr-CH" dirty="0" smtClean="0">
                <a:solidFill>
                  <a:prstClr val="black"/>
                </a:solidFill>
              </a:rPr>
              <a:t> in TCC2/TDC2</a:t>
            </a:r>
          </a:p>
          <a:p>
            <a:pPr lvl="0"/>
            <a:endParaRPr lang="fr-CH" dirty="0" smtClean="0">
              <a:solidFill>
                <a:prstClr val="black"/>
              </a:solidFill>
            </a:endParaRPr>
          </a:p>
          <a:p>
            <a:pPr lvl="0"/>
            <a:r>
              <a:rPr lang="fr-CH" u="sng" dirty="0" smtClean="0">
                <a:solidFill>
                  <a:prstClr val="black"/>
                </a:solidFill>
              </a:rPr>
              <a:t>Electric networks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fr-CH" dirty="0" smtClean="0">
                <a:solidFill>
                  <a:prstClr val="black"/>
                </a:solidFill>
              </a:rPr>
              <a:t>A </a:t>
            </a:r>
            <a:r>
              <a:rPr lang="fr-CH" dirty="0" err="1" smtClean="0">
                <a:solidFill>
                  <a:prstClr val="black"/>
                </a:solidFill>
              </a:rPr>
              <a:t>big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work</a:t>
            </a:r>
            <a:r>
              <a:rPr lang="fr-CH" dirty="0" smtClean="0">
                <a:solidFill>
                  <a:prstClr val="black"/>
                </a:solidFill>
              </a:rPr>
              <a:t> package has been </a:t>
            </a:r>
            <a:r>
              <a:rPr lang="fr-CH" dirty="0" err="1" smtClean="0">
                <a:solidFill>
                  <a:prstClr val="black"/>
                </a:solidFill>
              </a:rPr>
              <a:t>included</a:t>
            </a:r>
            <a:r>
              <a:rPr lang="fr-CH" dirty="0" smtClean="0">
                <a:solidFill>
                  <a:prstClr val="black"/>
                </a:solidFill>
              </a:rPr>
              <a:t> for the </a:t>
            </a:r>
            <a:r>
              <a:rPr lang="fr-CH" dirty="0" err="1" smtClean="0">
                <a:solidFill>
                  <a:prstClr val="black"/>
                </a:solidFill>
              </a:rPr>
              <a:t>pulsed</a:t>
            </a:r>
            <a:r>
              <a:rPr lang="fr-CH" dirty="0" smtClean="0">
                <a:solidFill>
                  <a:prstClr val="black"/>
                </a:solidFill>
              </a:rPr>
              <a:t> network (EMD, ERD and </a:t>
            </a:r>
            <a:r>
              <a:rPr lang="fr-CH" dirty="0" err="1" smtClean="0">
                <a:solidFill>
                  <a:prstClr val="black"/>
                </a:solidFill>
              </a:rPr>
              <a:t>transformers</a:t>
            </a:r>
            <a:r>
              <a:rPr lang="fr-CH" dirty="0" smtClean="0">
                <a:solidFill>
                  <a:prstClr val="black"/>
                </a:solidFill>
              </a:rPr>
              <a:t>)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fr-CH" dirty="0" smtClean="0">
              <a:solidFill>
                <a:prstClr val="black"/>
              </a:solidFill>
            </a:endParaRPr>
          </a:p>
          <a:p>
            <a:r>
              <a:rPr lang="en-US" u="sng" dirty="0"/>
              <a:t>Machine protection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Markus </a:t>
            </a:r>
            <a:r>
              <a:rPr lang="en-US" dirty="0" err="1"/>
              <a:t>Zerlaut</a:t>
            </a:r>
            <a:r>
              <a:rPr lang="en-US" dirty="0"/>
              <a:t> proposes a machine protection system standardized as with the other machines (750kCHF )</a:t>
            </a:r>
          </a:p>
          <a:p>
            <a:pPr lvl="0"/>
            <a:endParaRPr lang="en-US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fr-CH" dirty="0" smtClean="0">
              <a:solidFill>
                <a:prstClr val="black"/>
              </a:solidFill>
            </a:endParaRPr>
          </a:p>
          <a:p>
            <a:pPr lvl="0"/>
            <a:r>
              <a:rPr lang="fr-CH" u="sng" dirty="0" smtClean="0">
                <a:solidFill>
                  <a:prstClr val="black"/>
                </a:solidFill>
              </a:rPr>
              <a:t>Radioprotection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fr-CH" dirty="0" smtClean="0">
                <a:solidFill>
                  <a:prstClr val="black"/>
                </a:solidFill>
              </a:rPr>
              <a:t>A full transformation to RAMSES (</a:t>
            </a:r>
            <a:r>
              <a:rPr lang="fr-CH" dirty="0" err="1" smtClean="0">
                <a:solidFill>
                  <a:prstClr val="black"/>
                </a:solidFill>
              </a:rPr>
              <a:t>from</a:t>
            </a:r>
            <a:r>
              <a:rPr lang="fr-CH" dirty="0" smtClean="0">
                <a:solidFill>
                  <a:prstClr val="black"/>
                </a:solidFill>
              </a:rPr>
              <a:t> ARCOR)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Improved work areas for users </a:t>
            </a:r>
            <a:r>
              <a:rPr lang="en-US" dirty="0"/>
              <a:t>OUTSIDE the radiation supervised </a:t>
            </a:r>
            <a:r>
              <a:rPr lang="en-US" dirty="0" smtClean="0"/>
              <a:t>areas work </a:t>
            </a:r>
            <a:r>
              <a:rPr lang="en-US" dirty="0"/>
              <a:t>places, meeting room, toilets, rest- and coffee rooms.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42360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06 November 2012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11560" y="2564904"/>
            <a:ext cx="7574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After</a:t>
            </a:r>
            <a:r>
              <a:rPr lang="fr-CH" dirty="0" smtClean="0"/>
              <a:t> 2021, the </a:t>
            </a:r>
            <a:r>
              <a:rPr lang="fr-CH" dirty="0" err="1" smtClean="0"/>
              <a:t>North</a:t>
            </a:r>
            <a:r>
              <a:rPr lang="fr-CH" dirty="0" smtClean="0"/>
              <a:t> </a:t>
            </a:r>
            <a:r>
              <a:rPr lang="fr-CH" dirty="0" err="1" smtClean="0"/>
              <a:t>Experimantal</a:t>
            </a:r>
            <a:r>
              <a:rPr lang="fr-CH" dirty="0" smtClean="0"/>
              <a:t> area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reliable</a:t>
            </a:r>
            <a:r>
              <a:rPr lang="fr-CH" dirty="0" smtClean="0"/>
              <a:t>, attractive</a:t>
            </a:r>
          </a:p>
          <a:p>
            <a:r>
              <a:rPr lang="fr-CH" dirty="0"/>
              <a:t> </a:t>
            </a:r>
            <a:r>
              <a:rPr lang="fr-CH" dirty="0" smtClean="0"/>
              <a:t>and modern </a:t>
            </a:r>
            <a:r>
              <a:rPr lang="fr-CH" dirty="0" err="1" smtClean="0"/>
              <a:t>research</a:t>
            </a:r>
            <a:r>
              <a:rPr lang="fr-CH" dirty="0" smtClean="0"/>
              <a:t> </a:t>
            </a:r>
            <a:r>
              <a:rPr lang="fr-CH" dirty="0" err="1" smtClean="0"/>
              <a:t>facility</a:t>
            </a:r>
            <a:r>
              <a:rPr lang="fr-CH" dirty="0" smtClean="0"/>
              <a:t> for the CERN </a:t>
            </a:r>
            <a:r>
              <a:rPr lang="fr-CH" dirty="0" err="1" smtClean="0"/>
              <a:t>users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304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190</Words>
  <Application>Microsoft Macintosh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Aspect</vt:lpstr>
      <vt:lpstr>Worksheet</vt:lpstr>
      <vt:lpstr>North Area Consolidation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Area Consolidation</dc:title>
  <dc:creator>Mats Wilhelmsson</dc:creator>
  <cp:lastModifiedBy>Edda Gschwendtner</cp:lastModifiedBy>
  <cp:revision>34</cp:revision>
  <dcterms:created xsi:type="dcterms:W3CDTF">2011-06-17T13:58:08Z</dcterms:created>
  <dcterms:modified xsi:type="dcterms:W3CDTF">2012-12-07T09:48:10Z</dcterms:modified>
</cp:coreProperties>
</file>