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1" r:id="rId3"/>
    <p:sldId id="260" r:id="rId4"/>
    <p:sldId id="258" r:id="rId5"/>
    <p:sldId id="263" r:id="rId6"/>
    <p:sldId id="264" r:id="rId7"/>
    <p:sldId id="262" r:id="rId8"/>
    <p:sldId id="265" r:id="rId9"/>
    <p:sldId id="266" r:id="rId10"/>
    <p:sldId id="267" r:id="rId11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224" y="-10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9905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3355848"/>
            <a:ext cx="87503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950" y="1828800"/>
            <a:ext cx="87503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906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7148830" y="0"/>
            <a:ext cx="4953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7201662" y="0"/>
            <a:ext cx="272415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6950" y="274641"/>
            <a:ext cx="206375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304801"/>
            <a:ext cx="652145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60647" y="6377460"/>
            <a:ext cx="41561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55448"/>
            <a:ext cx="89154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906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906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292" y="118872"/>
            <a:ext cx="8680958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386" y="1828800"/>
            <a:ext cx="8690864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773936"/>
            <a:ext cx="437515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773936"/>
            <a:ext cx="437515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98988"/>
            <a:ext cx="4376870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449512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698988"/>
            <a:ext cx="4378590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449512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825" y="152400"/>
            <a:ext cx="2734056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0992" y="1743134"/>
            <a:ext cx="641402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1825" y="1730018"/>
            <a:ext cx="267462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093715" y="0"/>
            <a:ext cx="4953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3093715" y="0"/>
            <a:ext cx="4953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308" y="155448"/>
            <a:ext cx="2735579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45790" y="1484808"/>
            <a:ext cx="676801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308" y="1728216"/>
            <a:ext cx="267462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78308" y="1170432"/>
            <a:ext cx="2734056" cy="201168"/>
          </a:xfrm>
        </p:spPr>
        <p:txBody>
          <a:bodyPr/>
          <a:lstStyle/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093715" y="0"/>
            <a:ext cx="4953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3093715" y="0"/>
            <a:ext cx="4953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8792" y="1170432"/>
            <a:ext cx="5626608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34272" y="1170432"/>
            <a:ext cx="795019" cy="201168"/>
          </a:xfrm>
        </p:spPr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906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9905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152400"/>
            <a:ext cx="89154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775192"/>
            <a:ext cx="89154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76999"/>
            <a:ext cx="23114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0646" y="6476999"/>
            <a:ext cx="5966696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88096" y="6476999"/>
            <a:ext cx="795019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EATM </a:t>
            </a:r>
            <a:r>
              <a:rPr lang="en-US" smtClean="0"/>
              <a:t>12-10 </a:t>
            </a:r>
            <a:r>
              <a:rPr lang="en-US" dirty="0" smtClean="0"/>
              <a:t>– East Area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Lau Gatignon / EN-MEF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512"/>
            <a:ext cx="9906000" cy="918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846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4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1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1"/>
            <a:ext cx="9906000" cy="6607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161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3353474" y="841867"/>
            <a:ext cx="0" cy="2868053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3452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440" y="1775192"/>
            <a:ext cx="9554285" cy="4625609"/>
          </a:xfrm>
        </p:spPr>
        <p:txBody>
          <a:bodyPr>
            <a:normAutofit lnSpcReduction="10000"/>
          </a:bodyPr>
          <a:lstStyle/>
          <a:p>
            <a:pPr marL="118872" indent="0">
              <a:buNone/>
            </a:pPr>
            <a:r>
              <a:rPr lang="en-US" sz="2000" dirty="0" smtClean="0"/>
              <a:t>The crane consolidation starts on Monday 5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of October. For a two-week period,</a:t>
            </a:r>
            <a:br>
              <a:rPr lang="en-US" sz="2000" dirty="0" smtClean="0"/>
            </a:br>
            <a:r>
              <a:rPr lang="en-US" sz="2000" dirty="0" smtClean="0"/>
              <a:t>ad-hoc solutions must be found for equipment handling.</a:t>
            </a:r>
          </a:p>
          <a:p>
            <a:pPr marL="118872" indent="0">
              <a:buNone/>
            </a:pPr>
            <a:endParaRPr lang="en-US" sz="2000" dirty="0"/>
          </a:p>
          <a:p>
            <a:pPr marL="901700" indent="-815975">
              <a:buNone/>
            </a:pPr>
            <a:r>
              <a:rPr lang="en-US" sz="2000" dirty="0" smtClean="0"/>
              <a:t>T7	</a:t>
            </a:r>
            <a:r>
              <a:rPr lang="en-US" sz="2000" b="1" dirty="0" smtClean="0"/>
              <a:t>IRRAD</a:t>
            </a:r>
            <a:r>
              <a:rPr lang="en-US" sz="2000" dirty="0" smtClean="0"/>
              <a:t> </a:t>
            </a:r>
            <a:r>
              <a:rPr lang="en-US" sz="2000" dirty="0" err="1" smtClean="0"/>
              <a:t>continuse</a:t>
            </a:r>
            <a:r>
              <a:rPr lang="en-US" sz="2000" dirty="0" smtClean="0"/>
              <a:t>. During the technical stop installation of the </a:t>
            </a:r>
            <a:r>
              <a:rPr lang="en-US" sz="2000" b="1" dirty="0" err="1" smtClean="0"/>
              <a:t>CryoBLM</a:t>
            </a:r>
            <a:r>
              <a:rPr lang="en-US" sz="2000" dirty="0" smtClean="0"/>
              <a:t> cryostat. All works have been discussed and prepared beforehand. It will only be removed after a long cool-down period, i.e. in the shutdown.</a:t>
            </a:r>
          </a:p>
          <a:p>
            <a:pPr marL="901700" indent="-815975">
              <a:buNone/>
            </a:pPr>
            <a:endParaRPr lang="en-US" sz="2000" dirty="0"/>
          </a:p>
          <a:p>
            <a:pPr marL="901700" indent="-815975">
              <a:buNone/>
            </a:pPr>
            <a:r>
              <a:rPr lang="en-US" sz="2000" dirty="0" smtClean="0"/>
              <a:t>T8	</a:t>
            </a:r>
            <a:r>
              <a:rPr lang="en-US" sz="2000" b="1" dirty="0" smtClean="0"/>
              <a:t>DIRAC</a:t>
            </a:r>
            <a:r>
              <a:rPr lang="en-US" sz="2000" dirty="0" smtClean="0"/>
              <a:t> continues, no changes. DIRAC stops their physics program on the 26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.</a:t>
            </a:r>
          </a:p>
          <a:p>
            <a:pPr marL="901700" indent="-815975">
              <a:buNone/>
            </a:pPr>
            <a:endParaRPr lang="en-US" sz="2000" dirty="0"/>
          </a:p>
          <a:p>
            <a:pPr marL="901700" indent="-815975">
              <a:buNone/>
            </a:pPr>
            <a:r>
              <a:rPr lang="en-US" sz="2000" dirty="0" smtClean="0"/>
              <a:t>T9	</a:t>
            </a:r>
            <a:r>
              <a:rPr lang="en-US" sz="2000" b="1" dirty="0" smtClean="0"/>
              <a:t>CBM</a:t>
            </a:r>
            <a:r>
              <a:rPr lang="en-US" sz="2000" dirty="0" smtClean="0"/>
              <a:t> continues, no changes. On Monday 12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change to </a:t>
            </a:r>
            <a:r>
              <a:rPr lang="en-US" sz="2000" b="1" dirty="0" smtClean="0"/>
              <a:t>TWICE</a:t>
            </a:r>
            <a:r>
              <a:rPr lang="en-US" sz="2000" dirty="0" smtClean="0"/>
              <a:t>.</a:t>
            </a:r>
            <a:br>
              <a:rPr lang="en-US" sz="2000" dirty="0" smtClean="0"/>
            </a:br>
            <a:r>
              <a:rPr lang="en-US" sz="2000" dirty="0" smtClean="0"/>
              <a:t>Same conditions as last time. Need a DESY table. On Monday 26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of November change to </a:t>
            </a:r>
            <a:r>
              <a:rPr lang="en-US" sz="2000" b="1" dirty="0" smtClean="0"/>
              <a:t>CLAS12</a:t>
            </a:r>
            <a:r>
              <a:rPr lang="en-US" sz="2000" dirty="0" smtClean="0"/>
              <a:t>. They need N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for their RICH and a 70/30 </a:t>
            </a:r>
            <a:br>
              <a:rPr lang="en-US" sz="2000" dirty="0" smtClean="0"/>
            </a:br>
            <a:r>
              <a:rPr lang="en-US" sz="2000" dirty="0" err="1" smtClean="0"/>
              <a:t>Ar</a:t>
            </a:r>
            <a:r>
              <a:rPr lang="en-US" sz="2000" dirty="0" smtClean="0"/>
              <a:t>/CO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mix for their GEMs. On Monday 10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of December change to PHENIX (</a:t>
            </a:r>
            <a:r>
              <a:rPr lang="en-US" sz="2000" dirty="0" err="1" smtClean="0"/>
              <a:t>tbc</a:t>
            </a:r>
            <a:r>
              <a:rPr lang="en-US" sz="2000" dirty="0" smtClean="0"/>
              <a:t>). No final input yet. The last weekend is given to </a:t>
            </a:r>
            <a:r>
              <a:rPr lang="en-US" sz="2000" b="1" dirty="0" smtClean="0"/>
              <a:t>CMS-BRM</a:t>
            </a:r>
            <a:r>
              <a:rPr lang="en-US" sz="2000" dirty="0" smtClean="0"/>
              <a:t>,</a:t>
            </a:r>
          </a:p>
          <a:p>
            <a:pPr marL="901700" indent="-815975">
              <a:buNone/>
            </a:pPr>
            <a:r>
              <a:rPr lang="en-US" sz="2000" dirty="0"/>
              <a:t>	</a:t>
            </a:r>
            <a:r>
              <a:rPr lang="en-US" sz="2000" dirty="0" smtClean="0"/>
              <a:t>a pixel </a:t>
            </a:r>
            <a:r>
              <a:rPr lang="en-US" sz="2000" dirty="0" err="1" smtClean="0"/>
              <a:t>lumi</a:t>
            </a:r>
            <a:r>
              <a:rPr lang="en-US" sz="2000" dirty="0" smtClean="0"/>
              <a:t> telescope. This is a small set-up, no changes.</a:t>
            </a:r>
          </a:p>
          <a:p>
            <a:pPr marL="901700" indent="-815975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25332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89961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2831" y="150016"/>
            <a:ext cx="19549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Arial"/>
                <a:cs typeface="Arial"/>
              </a:rPr>
              <a:t>CLAS12</a:t>
            </a:r>
            <a:endParaRPr lang="en-US" sz="36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9771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89961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2831" y="150016"/>
            <a:ext cx="19549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Arial"/>
                <a:cs typeface="Arial"/>
              </a:rPr>
              <a:t>CLAS12</a:t>
            </a:r>
            <a:endParaRPr lang="en-US" sz="36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07841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P6 cont’d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0716" y="1997840"/>
            <a:ext cx="9059985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0" indent="-815975">
              <a:buNone/>
            </a:pPr>
            <a:r>
              <a:rPr lang="en-US" dirty="0"/>
              <a:t>T10	Start with </a:t>
            </a:r>
            <a:r>
              <a:rPr lang="en-US" b="1" dirty="0"/>
              <a:t>COMPASS-RICH</a:t>
            </a:r>
            <a:r>
              <a:rPr lang="en-US" dirty="0"/>
              <a:t>. This is a THGEM-based photon detector prototype of 30x30 cm</a:t>
            </a:r>
            <a:r>
              <a:rPr lang="en-US" baseline="30000" dirty="0"/>
              <a:t>2</a:t>
            </a:r>
            <a:r>
              <a:rPr lang="en-US" dirty="0"/>
              <a:t> active area, total weight 120 kg. No special requirements, but use a 50/50 Ar-CH</a:t>
            </a:r>
            <a:r>
              <a:rPr lang="en-US" baseline="-25000" dirty="0"/>
              <a:t>4</a:t>
            </a:r>
            <a:r>
              <a:rPr lang="en-US" dirty="0"/>
              <a:t> mix. On Monday 26</a:t>
            </a:r>
            <a:r>
              <a:rPr lang="en-US" baseline="30000" dirty="0"/>
              <a:t>th</a:t>
            </a:r>
            <a:r>
              <a:rPr lang="en-US" dirty="0"/>
              <a:t> change to </a:t>
            </a:r>
            <a:br>
              <a:rPr lang="en-US" dirty="0"/>
            </a:br>
            <a:r>
              <a:rPr lang="en-US" b="1" dirty="0"/>
              <a:t>ALICE/TPC</a:t>
            </a:r>
            <a:r>
              <a:rPr lang="en-US" dirty="0"/>
              <a:t>, followed by </a:t>
            </a:r>
            <a:r>
              <a:rPr lang="en-US" b="1" dirty="0"/>
              <a:t>FOCAL</a:t>
            </a:r>
            <a:r>
              <a:rPr lang="en-US" dirty="0"/>
              <a:t>, </a:t>
            </a:r>
            <a:r>
              <a:rPr lang="en-US" b="1" dirty="0"/>
              <a:t>VHMPID</a:t>
            </a:r>
            <a:r>
              <a:rPr lang="en-US" dirty="0"/>
              <a:t> and </a:t>
            </a:r>
            <a:r>
              <a:rPr lang="en-US" b="1" dirty="0"/>
              <a:t>PHOS</a:t>
            </a:r>
            <a:r>
              <a:rPr lang="en-US" dirty="0"/>
              <a:t>. No changes.</a:t>
            </a:r>
          </a:p>
          <a:p>
            <a:pPr marL="901700" indent="-815975">
              <a:buNone/>
            </a:pPr>
            <a:endParaRPr lang="en-US" dirty="0"/>
          </a:p>
          <a:p>
            <a:pPr marL="901700" indent="-815975">
              <a:buNone/>
            </a:pPr>
            <a:r>
              <a:rPr lang="en-US" dirty="0"/>
              <a:t>T11	</a:t>
            </a:r>
            <a:r>
              <a:rPr lang="en-US" b="1" dirty="0"/>
              <a:t>CLOUD</a:t>
            </a:r>
            <a:r>
              <a:rPr lang="en-US" dirty="0"/>
              <a:t> continues, no changes</a:t>
            </a:r>
          </a:p>
        </p:txBody>
      </p:sp>
    </p:spTree>
    <p:extLst>
      <p:ext uri="{BB962C8B-B14F-4D97-AF65-F5344CB8AC3E}">
        <p14:creationId xmlns:p14="http://schemas.microsoft.com/office/powerpoint/2010/main" val="509052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PHENIX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5301" y="2054598"/>
            <a:ext cx="821702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PHENIX </a:t>
            </a:r>
            <a:r>
              <a:rPr lang="en-US" dirty="0" smtClean="0"/>
              <a:t>requested  2 weeks but is scheduled for 5 days only It is a test of a </a:t>
            </a:r>
            <a:r>
              <a:rPr lang="en-US" dirty="0" err="1" smtClean="0"/>
              <a:t>hadronic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calorimeter (1.6 tons) of 2 m long.  The whole set-up has to be installed on a 7 m long </a:t>
            </a:r>
            <a:br>
              <a:rPr lang="en-US" dirty="0" smtClean="0"/>
            </a:br>
            <a:r>
              <a:rPr lang="en-US" dirty="0" smtClean="0"/>
              <a:t>and 2 m wide concrete platform of 95 cm height.</a:t>
            </a:r>
          </a:p>
          <a:p>
            <a:r>
              <a:rPr lang="en-US" dirty="0" smtClean="0"/>
              <a:t>The whole set-up has to be covered in a tent to ensure light tightness. </a:t>
            </a:r>
            <a:br>
              <a:rPr lang="en-US" dirty="0" smtClean="0"/>
            </a:br>
            <a:r>
              <a:rPr lang="en-US" dirty="0" smtClean="0"/>
              <a:t>They request 3 scintillators for triggering (we have only one).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423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4137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96</TotalTime>
  <Words>55</Words>
  <Application>Microsoft Macintosh PowerPoint</Application>
  <PresentationFormat>A4 Paper (210x297 mm)</PresentationFormat>
  <Paragraphs>20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Module</vt:lpstr>
      <vt:lpstr>EATM 12-10 – East Area</vt:lpstr>
      <vt:lpstr>PowerPoint Presentation</vt:lpstr>
      <vt:lpstr>PowerPoint Presentation</vt:lpstr>
      <vt:lpstr>P6</vt:lpstr>
      <vt:lpstr>PowerPoint Presentation</vt:lpstr>
      <vt:lpstr>PowerPoint Presentation</vt:lpstr>
      <vt:lpstr>P6 cont’d</vt:lpstr>
      <vt:lpstr>PHENIX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EATM 12-09 – East Area</dc:title>
  <dc:creator>Lau Gatignon</dc:creator>
  <cp:lastModifiedBy>Lau Gatignon</cp:lastModifiedBy>
  <cp:revision>17</cp:revision>
  <cp:lastPrinted>2012-10-31T07:42:26Z</cp:lastPrinted>
  <dcterms:created xsi:type="dcterms:W3CDTF">2012-10-02T12:29:48Z</dcterms:created>
  <dcterms:modified xsi:type="dcterms:W3CDTF">2012-11-04T13:34:59Z</dcterms:modified>
</cp:coreProperties>
</file>