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62" r:id="rId4"/>
    <p:sldId id="265" r:id="rId5"/>
    <p:sldId id="264" r:id="rId6"/>
    <p:sldId id="263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320" y="-10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9905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3355848"/>
            <a:ext cx="87503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0" y="1828800"/>
            <a:ext cx="87503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906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7148830" y="0"/>
            <a:ext cx="4953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7201662" y="0"/>
            <a:ext cx="272415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274641"/>
            <a:ext cx="206375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304801"/>
            <a:ext cx="652145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60647" y="6377460"/>
            <a:ext cx="41561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5448"/>
            <a:ext cx="89154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906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906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292" y="118872"/>
            <a:ext cx="8680958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386" y="1828800"/>
            <a:ext cx="8690864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773936"/>
            <a:ext cx="437515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773936"/>
            <a:ext cx="437515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98988"/>
            <a:ext cx="437687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449512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698988"/>
            <a:ext cx="4378590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449512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825" y="152400"/>
            <a:ext cx="2734056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0992" y="1743134"/>
            <a:ext cx="641402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825" y="1730018"/>
            <a:ext cx="267462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093715" y="0"/>
            <a:ext cx="4953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3093715" y="0"/>
            <a:ext cx="4953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308" y="155448"/>
            <a:ext cx="2735579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45790" y="1484808"/>
            <a:ext cx="676801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308" y="1728216"/>
            <a:ext cx="267462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8308" y="1170432"/>
            <a:ext cx="2734056" cy="201168"/>
          </a:xfrm>
        </p:spPr>
        <p:txBody>
          <a:bodyPr/>
          <a:lstStyle/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093715" y="0"/>
            <a:ext cx="4953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3093715" y="0"/>
            <a:ext cx="4953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88792" y="1170432"/>
            <a:ext cx="5626608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034272" y="1170432"/>
            <a:ext cx="795019" cy="201168"/>
          </a:xfrm>
        </p:spPr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906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9905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9154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775192"/>
            <a:ext cx="89154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476999"/>
            <a:ext cx="23114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CCC49DC-E36D-5047-AED9-49694665FCAA}" type="datetimeFigureOut">
              <a:rPr lang="en-US" smtClean="0"/>
              <a:t>11/4/12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60646" y="6476999"/>
            <a:ext cx="5966696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88096" y="6476999"/>
            <a:ext cx="795019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EATM 12-10 – NA62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 Gatignon / EN-MEF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512"/>
            <a:ext cx="9906000" cy="91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46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5149" y="120960"/>
            <a:ext cx="93011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to the tremendous efforts of all of you (and many others) the patrol of ECN3 and TCC8</a:t>
            </a:r>
            <a:br>
              <a:rPr lang="en-US" dirty="0" smtClean="0"/>
            </a:br>
            <a:r>
              <a:rPr lang="en-US" dirty="0" smtClean="0"/>
              <a:t>was done last Wednesday afternoon and the beam permit signed.</a:t>
            </a:r>
          </a:p>
          <a:p>
            <a:r>
              <a:rPr lang="en-US" dirty="0" smtClean="0"/>
              <a:t>After a machine stop on Thursday morning we could start at 14 PM and immediately some beam</a:t>
            </a:r>
            <a:br>
              <a:rPr lang="en-US" dirty="0" smtClean="0"/>
            </a:br>
            <a:r>
              <a:rPr lang="en-US" dirty="0" smtClean="0"/>
              <a:t>was seen on the T10 monitor. A first steered pencil beam of 10</a:t>
            </a:r>
            <a:r>
              <a:rPr lang="en-US" baseline="30000" dirty="0" smtClean="0"/>
              <a:t>11</a:t>
            </a:r>
            <a:r>
              <a:rPr lang="en-US" dirty="0" smtClean="0"/>
              <a:t> </a:t>
            </a:r>
            <a:r>
              <a:rPr lang="en-US" dirty="0" err="1" smtClean="0"/>
              <a:t>ppp</a:t>
            </a:r>
            <a:r>
              <a:rPr lang="en-US" dirty="0" smtClean="0"/>
              <a:t>  hit the T10 target at 19 PM!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634" y="1499811"/>
            <a:ext cx="4520015" cy="52856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5149" y="1644952"/>
            <a:ext cx="499607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 the experiment took access till 14 PM on </a:t>
            </a:r>
            <a:br>
              <a:rPr lang="en-US" dirty="0" smtClean="0"/>
            </a:br>
            <a:r>
              <a:rPr lang="en-US" dirty="0" smtClean="0"/>
              <a:t>Friday. We switched on the K12 beam (pencil beam</a:t>
            </a:r>
            <a:br>
              <a:rPr lang="en-US" dirty="0" smtClean="0"/>
            </a:br>
            <a:r>
              <a:rPr lang="en-US" dirty="0" smtClean="0"/>
              <a:t>with 1% of nominal acceptance) and saw</a:t>
            </a:r>
            <a:br>
              <a:rPr lang="en-US" dirty="0" smtClean="0"/>
            </a:br>
            <a:r>
              <a:rPr lang="en-US" dirty="0" smtClean="0"/>
              <a:t>immediately the beam profile at the beam dump</a:t>
            </a:r>
            <a:br>
              <a:rPr lang="en-US" dirty="0" smtClean="0"/>
            </a:br>
            <a:r>
              <a:rPr lang="en-US" dirty="0" smtClean="0"/>
              <a:t>and with roughly the expected intensity!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5149" y="3580190"/>
            <a:ext cx="50192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Now the detailed beam tuning has started and this </a:t>
            </a:r>
            <a:br>
              <a:rPr lang="en-US" dirty="0" smtClean="0"/>
            </a:br>
            <a:r>
              <a:rPr lang="en-US" dirty="0" smtClean="0"/>
              <a:t>will be a lengthy process (in particular the </a:t>
            </a:r>
            <a:br>
              <a:rPr lang="en-US" dirty="0" smtClean="0"/>
            </a:br>
            <a:r>
              <a:rPr lang="en-US" dirty="0" err="1" smtClean="0"/>
              <a:t>optimisation</a:t>
            </a:r>
            <a:r>
              <a:rPr lang="en-US" dirty="0" smtClean="0"/>
              <a:t> of backgrounds, which needs detailed</a:t>
            </a:r>
            <a:br>
              <a:rPr lang="en-US" dirty="0" smtClean="0"/>
            </a:br>
            <a:r>
              <a:rPr lang="en-US" dirty="0" smtClean="0"/>
              <a:t>feedback from the experiment and many FISC</a:t>
            </a:r>
            <a:br>
              <a:rPr lang="en-US" dirty="0" smtClean="0"/>
            </a:br>
            <a:r>
              <a:rPr lang="en-US" dirty="0" smtClean="0"/>
              <a:t>profiles).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55520" y="5116294"/>
            <a:ext cx="321995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8000"/>
                </a:solidFill>
              </a:rPr>
              <a:t>Many thanks and</a:t>
            </a:r>
            <a:br>
              <a:rPr lang="en-US" sz="3200" b="1" dirty="0" smtClean="0">
                <a:solidFill>
                  <a:srgbClr val="008000"/>
                </a:solidFill>
              </a:rPr>
            </a:br>
            <a:r>
              <a:rPr lang="en-US" sz="3200" b="1" dirty="0" smtClean="0">
                <a:solidFill>
                  <a:srgbClr val="008000"/>
                </a:solidFill>
              </a:rPr>
              <a:t>congratulations </a:t>
            </a:r>
            <a:br>
              <a:rPr lang="en-US" sz="3200" b="1" dirty="0" smtClean="0">
                <a:solidFill>
                  <a:srgbClr val="008000"/>
                </a:solidFill>
              </a:rPr>
            </a:br>
            <a:r>
              <a:rPr lang="en-US" sz="3200" b="1" dirty="0" smtClean="0">
                <a:solidFill>
                  <a:srgbClr val="008000"/>
                </a:solidFill>
              </a:rPr>
              <a:t>to all of you!</a:t>
            </a:r>
            <a:endParaRPr lang="en-US" sz="3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161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238" y="411238"/>
            <a:ext cx="93090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vacuum pressure in the blue tank (with one </a:t>
            </a:r>
            <a:r>
              <a:rPr lang="en-US" dirty="0" err="1" smtClean="0"/>
              <a:t>cryo</a:t>
            </a:r>
            <a:r>
              <a:rPr lang="en-US" dirty="0" smtClean="0"/>
              <a:t> pump) was last Friday at the expected</a:t>
            </a:r>
            <a:br>
              <a:rPr lang="en-US" dirty="0" smtClean="0"/>
            </a:br>
            <a:r>
              <a:rPr lang="en-US" dirty="0" smtClean="0"/>
              <a:t>level for this configuration (1.3 10</a:t>
            </a:r>
            <a:r>
              <a:rPr lang="en-US" baseline="30000" dirty="0" smtClean="0"/>
              <a:t>-5 </a:t>
            </a:r>
            <a:r>
              <a:rPr lang="en-US" dirty="0" smtClean="0"/>
              <a:t>mbar)  and in the large vessel in the dump tunnel the pressure</a:t>
            </a:r>
            <a:br>
              <a:rPr lang="en-US" dirty="0" smtClean="0"/>
            </a:br>
            <a:r>
              <a:rPr lang="en-US" dirty="0" smtClean="0"/>
              <a:t>was also good (5 10</a:t>
            </a:r>
            <a:r>
              <a:rPr lang="en-US" baseline="30000" dirty="0" smtClean="0"/>
              <a:t>-4 </a:t>
            </a:r>
            <a:r>
              <a:rPr lang="en-US" dirty="0" smtClean="0"/>
              <a:t>mbar). Therefore nothing prevents NA62 to switch on all detectors!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11238" y="1838476"/>
            <a:ext cx="93309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cooling and ventilation is working as expected, for access to ECN3 (including to the</a:t>
            </a:r>
            <a:br>
              <a:rPr lang="en-US" dirty="0" smtClean="0"/>
            </a:br>
            <a:r>
              <a:rPr lang="en-US" dirty="0" smtClean="0"/>
              <a:t>CEDAR) a 15 minutes waiting time is requested before accessing, as long as we stay at intensities</a:t>
            </a:r>
            <a:br>
              <a:rPr lang="en-US" dirty="0" smtClean="0"/>
            </a:br>
            <a:r>
              <a:rPr lang="en-US" dirty="0" smtClean="0"/>
              <a:t>below 10</a:t>
            </a:r>
            <a:r>
              <a:rPr lang="en-US" baseline="30000" dirty="0" smtClean="0"/>
              <a:t>12</a:t>
            </a:r>
            <a:r>
              <a:rPr lang="en-US" dirty="0" smtClean="0"/>
              <a:t> </a:t>
            </a:r>
            <a:r>
              <a:rPr lang="en-US" dirty="0" err="1" smtClean="0"/>
              <a:t>ppp</a:t>
            </a:r>
            <a:r>
              <a:rPr lang="en-US" dirty="0" smtClean="0"/>
              <a:t> on T10.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5430" y="3422952"/>
            <a:ext cx="76412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 far we relied mostly on EXPT </a:t>
            </a:r>
            <a:r>
              <a:rPr lang="en-US" dirty="0" err="1" smtClean="0"/>
              <a:t>scalers</a:t>
            </a:r>
            <a:r>
              <a:rPr lang="en-US" dirty="0" smtClean="0"/>
              <a:t> and in particular on the XION chamber.</a:t>
            </a:r>
            <a:br>
              <a:rPr lang="en-US" dirty="0" smtClean="0"/>
            </a:br>
            <a:r>
              <a:rPr lang="en-US" dirty="0" smtClean="0"/>
              <a:t>A detailed look at the other instrumentation and e.g. at the XCON radiator will</a:t>
            </a:r>
            <a:br>
              <a:rPr lang="en-US" dirty="0" smtClean="0"/>
            </a:br>
            <a:r>
              <a:rPr lang="en-US" dirty="0" smtClean="0"/>
              <a:t>come over the next days and weeks.</a:t>
            </a:r>
          </a:p>
          <a:p>
            <a:r>
              <a:rPr lang="en-US" dirty="0" smtClean="0"/>
              <a:t>On the short term the tolerances in P0-SURVEY need to be defined correctly.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800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3266" y="31766"/>
            <a:ext cx="7455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NOW COMPLETE INCLUDING ROOF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018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510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490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6840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108</TotalTime>
  <Words>109</Words>
  <Application>Microsoft Macintosh PowerPoint</Application>
  <PresentationFormat>A4 Paper (210x297 mm)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EATM 12-10 – NA62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EATM 12-09 – East Area</dc:title>
  <dc:creator>Lau Gatignon</dc:creator>
  <cp:lastModifiedBy>Lau Gatignon</cp:lastModifiedBy>
  <cp:revision>19</cp:revision>
  <cp:lastPrinted>2012-10-31T07:42:26Z</cp:lastPrinted>
  <dcterms:created xsi:type="dcterms:W3CDTF">2012-10-02T12:29:48Z</dcterms:created>
  <dcterms:modified xsi:type="dcterms:W3CDTF">2012-11-04T13:25:33Z</dcterms:modified>
</cp:coreProperties>
</file>