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2" r:id="rId3"/>
    <p:sldId id="263" r:id="rId4"/>
    <p:sldId id="264" r:id="rId5"/>
    <p:sldId id="265" r:id="rId6"/>
    <p:sldId id="266" r:id="rId7"/>
    <p:sldId id="267" r:id="rId8"/>
    <p:sldId id="269" r:id="rId9"/>
    <p:sldId id="268" r:id="rId10"/>
    <p:sldId id="270" r:id="rId1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448" y="-104"/>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1" y="0"/>
            <a:ext cx="9905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742950" y="3355848"/>
            <a:ext cx="87503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742950" y="1828800"/>
            <a:ext cx="87503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0CCC49DC-E36D-5047-AED9-49694665FCAA}" type="datetimeFigureOut">
              <a:rPr lang="en-US" smtClean="0"/>
              <a:t>11/4/12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DC476-E916-934B-A5D2-B3CC2B0D041E}" type="slidenum">
              <a:rPr lang="en-US" smtClean="0"/>
              <a:t>‹#›</a:t>
            </a:fld>
            <a:endParaRPr lang="en-US"/>
          </a:p>
        </p:txBody>
      </p:sp>
      <p:sp>
        <p:nvSpPr>
          <p:cNvPr id="10" name="Rectangle 9"/>
          <p:cNvSpPr/>
          <p:nvPr/>
        </p:nvSpPr>
        <p:spPr bwMode="invGray">
          <a:xfrm>
            <a:off x="0" y="5128334"/>
            <a:ext cx="9906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CC49DC-E36D-5047-AED9-49694665FCAA}" type="datetimeFigureOut">
              <a:rPr lang="en-US" smtClean="0"/>
              <a:t>11/4/12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7148830" y="0"/>
            <a:ext cx="4953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7201662" y="0"/>
            <a:ext cx="272415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7346950" y="274641"/>
            <a:ext cx="206375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304801"/>
            <a:ext cx="652145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CC49DC-E36D-5047-AED9-49694665FCAA}" type="datetimeFigureOut">
              <a:rPr lang="en-US" smtClean="0"/>
              <a:t>11/4/12</a:t>
            </a:fld>
            <a:endParaRPr lang="en-US"/>
          </a:p>
        </p:txBody>
      </p:sp>
      <p:sp>
        <p:nvSpPr>
          <p:cNvPr id="5" name="Footer Placeholder 4"/>
          <p:cNvSpPr>
            <a:spLocks noGrp="1"/>
          </p:cNvSpPr>
          <p:nvPr>
            <p:ph type="ftr" sz="quarter" idx="11"/>
          </p:nvPr>
        </p:nvSpPr>
        <p:spPr>
          <a:xfrm>
            <a:off x="2860647" y="6377460"/>
            <a:ext cx="4156104" cy="365125"/>
          </a:xfrm>
        </p:spPr>
        <p:txBody>
          <a:bodyPr/>
          <a:lstStyle/>
          <a:p>
            <a:endParaRPr lang="en-US"/>
          </a:p>
        </p:txBody>
      </p:sp>
      <p:sp>
        <p:nvSpPr>
          <p:cNvPr id="6" name="Slide Number Placeholder 5"/>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155448"/>
            <a:ext cx="89154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CC49DC-E36D-5047-AED9-49694665FCAA}" type="datetimeFigureOut">
              <a:rPr lang="en-US" smtClean="0"/>
              <a:t>11/4/12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906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906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812292" y="118872"/>
            <a:ext cx="8680958"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802386" y="1828800"/>
            <a:ext cx="8690864"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CCC49DC-E36D-5047-AED9-49694665FCAA}" type="datetimeFigureOut">
              <a:rPr lang="en-US" smtClean="0"/>
              <a:t>11/4/12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DC476-E916-934B-A5D2-B3CC2B0D041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95300" y="1773936"/>
            <a:ext cx="437515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5550" y="1773936"/>
            <a:ext cx="437515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CCC49DC-E36D-5047-AED9-49694665FCAA}" type="datetimeFigureOut">
              <a:rPr lang="en-US" smtClean="0"/>
              <a:t>11/4/12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95300" y="1698988"/>
            <a:ext cx="4376870"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95300" y="2449512"/>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5032111" y="1698988"/>
            <a:ext cx="4378590"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5032111" y="2449512"/>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CCC49DC-E36D-5047-AED9-49694665FCAA}" type="datetimeFigureOut">
              <a:rPr lang="en-US" smtClean="0"/>
              <a:t>11/4/12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CCC49DC-E36D-5047-AED9-49694665FCAA}" type="datetimeFigureOut">
              <a:rPr lang="en-US" smtClean="0"/>
              <a:t>11/4/12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C49DC-E36D-5047-AED9-49694665FCAA}" type="datetimeFigureOut">
              <a:rPr lang="en-US" smtClean="0"/>
              <a:t>11/4/12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2DC476-E916-934B-A5D2-B3CC2B0D04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1825" y="152400"/>
            <a:ext cx="2734056"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270992" y="1743134"/>
            <a:ext cx="641402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81825" y="1730018"/>
            <a:ext cx="267462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CC49DC-E36D-5047-AED9-49694665FCAA}" type="datetimeFigureOut">
              <a:rPr lang="en-US" smtClean="0"/>
              <a:t>11/4/12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DC476-E916-934B-A5D2-B3CC2B0D041E}" type="slidenum">
              <a:rPr lang="en-US" smtClean="0"/>
              <a:t>‹#›</a:t>
            </a:fld>
            <a:endParaRPr lang="en-US"/>
          </a:p>
        </p:txBody>
      </p:sp>
      <p:sp>
        <p:nvSpPr>
          <p:cNvPr id="12" name="Rectangle 11"/>
          <p:cNvSpPr/>
          <p:nvPr/>
        </p:nvSpPr>
        <p:spPr bwMode="invGray">
          <a:xfrm>
            <a:off x="3093715" y="0"/>
            <a:ext cx="4953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3093715" y="0"/>
            <a:ext cx="4953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8308" y="155448"/>
            <a:ext cx="2735579"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145790" y="1484808"/>
            <a:ext cx="676801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178308" y="1728216"/>
            <a:ext cx="267462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78308" y="1170432"/>
            <a:ext cx="2734056" cy="201168"/>
          </a:xfrm>
        </p:spPr>
        <p:txBody>
          <a:bodyPr/>
          <a:lstStyle/>
          <a:p>
            <a:fld id="{0CCC49DC-E36D-5047-AED9-49694665FCAA}" type="datetimeFigureOut">
              <a:rPr lang="en-US" smtClean="0"/>
              <a:t>11/4/12</a:t>
            </a:fld>
            <a:endParaRPr lang="en-US"/>
          </a:p>
        </p:txBody>
      </p:sp>
      <p:sp>
        <p:nvSpPr>
          <p:cNvPr id="11" name="Rectangle 10"/>
          <p:cNvSpPr/>
          <p:nvPr/>
        </p:nvSpPr>
        <p:spPr>
          <a:xfrm>
            <a:off x="3093715" y="0"/>
            <a:ext cx="4953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3093715" y="0"/>
            <a:ext cx="4953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288792" y="1170432"/>
            <a:ext cx="5626608"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9034272" y="1170432"/>
            <a:ext cx="795019" cy="201168"/>
          </a:xfrm>
        </p:spPr>
        <p:txBody>
          <a:bodyPr/>
          <a:lstStyle/>
          <a:p>
            <a:fld id="{E62DC476-E916-934B-A5D2-B3CC2B0D041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906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1" y="1"/>
            <a:ext cx="9905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95300" y="152400"/>
            <a:ext cx="89154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95300" y="1775192"/>
            <a:ext cx="89154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95300" y="6476999"/>
            <a:ext cx="23114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0CCC49DC-E36D-5047-AED9-49694665FCAA}" type="datetimeFigureOut">
              <a:rPr lang="en-US" smtClean="0"/>
              <a:t>11/4/12</a:t>
            </a:fld>
            <a:endParaRPr lang="en-US"/>
          </a:p>
        </p:txBody>
      </p:sp>
      <p:sp>
        <p:nvSpPr>
          <p:cNvPr id="5" name="Footer Placeholder 4"/>
          <p:cNvSpPr>
            <a:spLocks noGrp="1"/>
          </p:cNvSpPr>
          <p:nvPr>
            <p:ph type="ftr" sz="quarter" idx="3"/>
          </p:nvPr>
        </p:nvSpPr>
        <p:spPr>
          <a:xfrm>
            <a:off x="2860646" y="6476999"/>
            <a:ext cx="5966696"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888096" y="6476999"/>
            <a:ext cx="795019"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62DC476-E916-934B-A5D2-B3CC2B0D04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EATM 12-10 – </a:t>
            </a:r>
            <a:r>
              <a:rPr lang="en-US" dirty="0" smtClean="0"/>
              <a:t>SPSC107</a:t>
            </a:r>
            <a:endParaRPr lang="en-US" dirty="0"/>
          </a:p>
        </p:txBody>
      </p:sp>
      <p:sp>
        <p:nvSpPr>
          <p:cNvPr id="3" name="Subtitle 2"/>
          <p:cNvSpPr>
            <a:spLocks noGrp="1"/>
          </p:cNvSpPr>
          <p:nvPr>
            <p:ph type="subTitle" idx="1"/>
          </p:nvPr>
        </p:nvSpPr>
        <p:spPr/>
        <p:txBody>
          <a:bodyPr/>
          <a:lstStyle/>
          <a:p>
            <a:r>
              <a:rPr lang="en-US" dirty="0" smtClean="0"/>
              <a:t>Lau Gatignon / EN-MEF</a:t>
            </a:r>
            <a:endParaRPr lang="en-US" dirty="0"/>
          </a:p>
        </p:txBody>
      </p:sp>
      <p:pic>
        <p:nvPicPr>
          <p:cNvPr id="4" name="Picture 3"/>
          <p:cNvPicPr>
            <a:picLocks noChangeAspect="1"/>
          </p:cNvPicPr>
          <p:nvPr/>
        </p:nvPicPr>
        <p:blipFill>
          <a:blip r:embed="rId2"/>
          <a:stretch>
            <a:fillRect/>
          </a:stretch>
        </p:blipFill>
        <p:spPr>
          <a:xfrm>
            <a:off x="0" y="-10512"/>
            <a:ext cx="9906000" cy="918482"/>
          </a:xfrm>
          <a:prstGeom prst="rect">
            <a:avLst/>
          </a:prstGeom>
        </p:spPr>
      </p:pic>
    </p:spTree>
    <p:extLst>
      <p:ext uri="{BB962C8B-B14F-4D97-AF65-F5344CB8AC3E}">
        <p14:creationId xmlns:p14="http://schemas.microsoft.com/office/powerpoint/2010/main" val="34088468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ACTION ITEMS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02842564"/>
              </p:ext>
            </p:extLst>
          </p:nvPr>
        </p:nvGraphicFramePr>
        <p:xfrm>
          <a:off x="271821" y="1944861"/>
          <a:ext cx="9370148" cy="3200400"/>
        </p:xfrm>
        <a:graphic>
          <a:graphicData uri="http://schemas.openxmlformats.org/drawingml/2006/table">
            <a:tbl>
              <a:tblPr firstRow="1" bandRow="1">
                <a:tableStyleId>{5C22544A-7EE6-4342-B048-85BDC9FD1C3A}</a:tableStyleId>
              </a:tblPr>
              <a:tblGrid>
                <a:gridCol w="1181263"/>
                <a:gridCol w="1433164"/>
                <a:gridCol w="4255147"/>
                <a:gridCol w="2500574"/>
              </a:tblGrid>
              <a:tr h="303854">
                <a:tc>
                  <a:txBody>
                    <a:bodyPr/>
                    <a:lstStyle/>
                    <a:p>
                      <a:r>
                        <a:rPr lang="en-US" dirty="0" smtClean="0"/>
                        <a:t>Meeting</a:t>
                      </a:r>
                      <a:endParaRPr lang="en-US" dirty="0"/>
                    </a:p>
                  </a:txBody>
                  <a:tcPr marL="99060" marR="99060"/>
                </a:tc>
                <a:tc>
                  <a:txBody>
                    <a:bodyPr/>
                    <a:lstStyle/>
                    <a:p>
                      <a:r>
                        <a:rPr lang="en-US" dirty="0" smtClean="0"/>
                        <a:t>Experiment</a:t>
                      </a:r>
                      <a:endParaRPr lang="en-US" dirty="0"/>
                    </a:p>
                  </a:txBody>
                  <a:tcPr marL="99060" marR="99060"/>
                </a:tc>
                <a:tc>
                  <a:txBody>
                    <a:bodyPr/>
                    <a:lstStyle/>
                    <a:p>
                      <a:r>
                        <a:rPr lang="en-US" b="1" dirty="0" smtClean="0"/>
                        <a:t>Action item</a:t>
                      </a:r>
                      <a:endParaRPr lang="en-US" b="1" dirty="0"/>
                    </a:p>
                  </a:txBody>
                  <a:tcPr marL="99060" marR="99060"/>
                </a:tc>
                <a:tc>
                  <a:txBody>
                    <a:bodyPr/>
                    <a:lstStyle/>
                    <a:p>
                      <a:r>
                        <a:rPr lang="en-US" b="1" dirty="0" smtClean="0"/>
                        <a:t>Comments</a:t>
                      </a:r>
                      <a:endParaRPr lang="en-US" b="1" dirty="0"/>
                    </a:p>
                  </a:txBody>
                  <a:tcPr marL="99060" marR="99060"/>
                </a:tc>
              </a:tr>
              <a:tr h="283332">
                <a:tc>
                  <a:txBody>
                    <a:bodyPr/>
                    <a:lstStyle/>
                    <a:p>
                      <a:r>
                        <a:rPr lang="en-US" dirty="0" smtClean="0">
                          <a:solidFill>
                            <a:schemeClr val="tx1"/>
                          </a:solidFill>
                        </a:rPr>
                        <a:t>SPSC107</a:t>
                      </a:r>
                      <a:endParaRPr lang="en-US" dirty="0">
                        <a:solidFill>
                          <a:schemeClr val="tx1"/>
                        </a:solidFill>
                      </a:endParaRPr>
                    </a:p>
                  </a:txBody>
                  <a:tcPr marL="99060" marR="99060"/>
                </a:tc>
                <a:tc>
                  <a:txBody>
                    <a:bodyPr/>
                    <a:lstStyle/>
                    <a:p>
                      <a:r>
                        <a:rPr lang="en-US" dirty="0" smtClean="0"/>
                        <a:t>COMPASS</a:t>
                      </a:r>
                      <a:endParaRPr lang="en-US" dirty="0"/>
                    </a:p>
                  </a:txBody>
                  <a:tcPr marL="99060" marR="99060"/>
                </a:tc>
                <a:tc>
                  <a:txBody>
                    <a:bodyPr/>
                    <a:lstStyle/>
                    <a:p>
                      <a:r>
                        <a:rPr lang="en-US" dirty="0" smtClean="0"/>
                        <a:t>Can enough intensity be delivered in 2014?</a:t>
                      </a:r>
                      <a:endParaRPr lang="en-US" dirty="0"/>
                    </a:p>
                  </a:txBody>
                  <a:tcPr marL="99060" marR="99060"/>
                </a:tc>
                <a:tc>
                  <a:txBody>
                    <a:bodyPr/>
                    <a:lstStyle/>
                    <a:p>
                      <a:r>
                        <a:rPr lang="en-US" dirty="0" smtClean="0"/>
                        <a:t>Hadron beams (</a:t>
                      </a:r>
                      <a:r>
                        <a:rPr lang="en-US" dirty="0" err="1" smtClean="0"/>
                        <a:t>tbc</a:t>
                      </a:r>
                      <a:r>
                        <a:rPr lang="en-US" dirty="0" smtClean="0"/>
                        <a:t>)</a:t>
                      </a:r>
                      <a:endParaRPr lang="en-US" dirty="0"/>
                    </a:p>
                  </a:txBody>
                  <a:tcPr marL="99060" marR="99060"/>
                </a:tc>
              </a:tr>
              <a:tr h="283332">
                <a:tc>
                  <a:txBody>
                    <a:bodyPr/>
                    <a:lstStyle/>
                    <a:p>
                      <a:r>
                        <a:rPr lang="en-US" dirty="0" smtClean="0">
                          <a:solidFill>
                            <a:schemeClr val="tx1"/>
                          </a:solidFill>
                        </a:rPr>
                        <a:t>SPSC107</a:t>
                      </a:r>
                      <a:endParaRPr lang="en-US" dirty="0">
                        <a:solidFill>
                          <a:schemeClr val="tx1"/>
                        </a:solidFill>
                      </a:endParaRPr>
                    </a:p>
                  </a:txBody>
                  <a:tcPr marL="99060" marR="99060"/>
                </a:tc>
                <a:tc>
                  <a:txBody>
                    <a:bodyPr/>
                    <a:lstStyle/>
                    <a:p>
                      <a:r>
                        <a:rPr lang="en-US" dirty="0" smtClean="0"/>
                        <a:t>NA61</a:t>
                      </a:r>
                      <a:endParaRPr lang="en-US" dirty="0"/>
                    </a:p>
                  </a:txBody>
                  <a:tcPr marL="99060" marR="99060"/>
                </a:tc>
                <a:tc>
                  <a:txBody>
                    <a:bodyPr/>
                    <a:lstStyle/>
                    <a:p>
                      <a:r>
                        <a:rPr lang="en-US" dirty="0" smtClean="0"/>
                        <a:t>Investigate</a:t>
                      </a:r>
                      <a:r>
                        <a:rPr lang="en-US" baseline="0" dirty="0" smtClean="0"/>
                        <a:t> consolidation needs</a:t>
                      </a:r>
                      <a:endParaRPr lang="en-US" dirty="0"/>
                    </a:p>
                  </a:txBody>
                  <a:tcPr marL="99060" marR="99060"/>
                </a:tc>
                <a:tc>
                  <a:txBody>
                    <a:bodyPr/>
                    <a:lstStyle/>
                    <a:p>
                      <a:r>
                        <a:rPr lang="en-US" dirty="0" smtClean="0"/>
                        <a:t>e.g. VTX magnets</a:t>
                      </a:r>
                      <a:endParaRPr lang="en-US" dirty="0"/>
                    </a:p>
                  </a:txBody>
                  <a:tcPr marL="99060" marR="99060"/>
                </a:tc>
              </a:tr>
              <a:tr h="283332">
                <a:tc>
                  <a:txBody>
                    <a:bodyPr/>
                    <a:lstStyle/>
                    <a:p>
                      <a:r>
                        <a:rPr lang="en-US" dirty="0" smtClean="0">
                          <a:solidFill>
                            <a:schemeClr val="tx1"/>
                          </a:solidFill>
                        </a:rPr>
                        <a:t>SPSC107</a:t>
                      </a:r>
                      <a:endParaRPr lang="en-US" dirty="0">
                        <a:solidFill>
                          <a:schemeClr val="tx1"/>
                        </a:solidFill>
                      </a:endParaRPr>
                    </a:p>
                  </a:txBody>
                  <a:tcPr marL="99060" marR="99060"/>
                </a:tc>
                <a:tc>
                  <a:txBody>
                    <a:bodyPr/>
                    <a:lstStyle/>
                    <a:p>
                      <a:r>
                        <a:rPr lang="en-US" dirty="0" smtClean="0"/>
                        <a:t>NA61</a:t>
                      </a:r>
                      <a:endParaRPr lang="en-US" dirty="0"/>
                    </a:p>
                  </a:txBody>
                  <a:tcPr marL="99060" marR="99060"/>
                </a:tc>
                <a:tc>
                  <a:txBody>
                    <a:bodyPr/>
                    <a:lstStyle/>
                    <a:p>
                      <a:r>
                        <a:rPr lang="en-US" dirty="0" smtClean="0"/>
                        <a:t>Finalize planning for Argon run in 2015</a:t>
                      </a:r>
                      <a:endParaRPr lang="en-US" dirty="0"/>
                    </a:p>
                  </a:txBody>
                  <a:tcPr marL="99060" marR="99060"/>
                </a:tc>
                <a:tc>
                  <a:txBody>
                    <a:bodyPr/>
                    <a:lstStyle/>
                    <a:p>
                      <a:endParaRPr lang="en-US"/>
                    </a:p>
                  </a:txBody>
                  <a:tcPr marL="99060" marR="99060"/>
                </a:tc>
              </a:tr>
              <a:tr h="283332">
                <a:tc>
                  <a:txBody>
                    <a:bodyPr/>
                    <a:lstStyle/>
                    <a:p>
                      <a:r>
                        <a:rPr lang="en-US" dirty="0" smtClean="0">
                          <a:solidFill>
                            <a:schemeClr val="tx1"/>
                          </a:solidFill>
                        </a:rPr>
                        <a:t>SPSC107</a:t>
                      </a:r>
                      <a:endParaRPr lang="en-US" dirty="0">
                        <a:solidFill>
                          <a:schemeClr val="tx1"/>
                        </a:solidFill>
                      </a:endParaRPr>
                    </a:p>
                  </a:txBody>
                  <a:tcPr marL="99060" marR="99060"/>
                </a:tc>
                <a:tc>
                  <a:txBody>
                    <a:bodyPr/>
                    <a:lstStyle/>
                    <a:p>
                      <a:r>
                        <a:rPr lang="en-US" dirty="0" smtClean="0"/>
                        <a:t>NA63</a:t>
                      </a:r>
                      <a:endParaRPr lang="en-US" dirty="0"/>
                    </a:p>
                  </a:txBody>
                  <a:tcPr marL="99060" marR="99060"/>
                </a:tc>
                <a:tc>
                  <a:txBody>
                    <a:bodyPr/>
                    <a:lstStyle/>
                    <a:p>
                      <a:r>
                        <a:rPr lang="en-US" dirty="0" smtClean="0"/>
                        <a:t>Is the </a:t>
                      </a:r>
                      <a:r>
                        <a:rPr lang="en-US" dirty="0" err="1" smtClean="0"/>
                        <a:t>Pb</a:t>
                      </a:r>
                      <a:r>
                        <a:rPr lang="en-US" baseline="0" dirty="0" smtClean="0"/>
                        <a:t> beam sufficiently de-bunched?</a:t>
                      </a:r>
                      <a:endParaRPr lang="en-US" dirty="0"/>
                    </a:p>
                  </a:txBody>
                  <a:tcPr marL="99060" marR="99060"/>
                </a:tc>
                <a:tc>
                  <a:txBody>
                    <a:bodyPr/>
                    <a:lstStyle/>
                    <a:p>
                      <a:endParaRPr lang="en-US" dirty="0"/>
                    </a:p>
                  </a:txBody>
                  <a:tcPr marL="99060" marR="99060"/>
                </a:tc>
              </a:tr>
              <a:tr h="2833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SPSC107</a:t>
                      </a:r>
                    </a:p>
                  </a:txBody>
                  <a:tcPr marL="99060" marR="99060"/>
                </a:tc>
                <a:tc>
                  <a:txBody>
                    <a:bodyPr/>
                    <a:lstStyle/>
                    <a:p>
                      <a:r>
                        <a:rPr lang="en-US" dirty="0" smtClean="0"/>
                        <a:t>OPERA</a:t>
                      </a:r>
                      <a:endParaRPr lang="en-US" dirty="0"/>
                    </a:p>
                  </a:txBody>
                  <a:tcPr marL="99060" marR="99060"/>
                </a:tc>
                <a:tc>
                  <a:txBody>
                    <a:bodyPr/>
                    <a:lstStyle/>
                    <a:p>
                      <a:r>
                        <a:rPr lang="en-US" dirty="0" smtClean="0"/>
                        <a:t>Running in 2014?</a:t>
                      </a:r>
                      <a:endParaRPr lang="en-US" dirty="0"/>
                    </a:p>
                  </a:txBody>
                  <a:tcPr marL="99060" marR="99060"/>
                </a:tc>
                <a:tc>
                  <a:txBody>
                    <a:bodyPr/>
                    <a:lstStyle/>
                    <a:p>
                      <a:endParaRPr lang="en-US" dirty="0"/>
                    </a:p>
                  </a:txBody>
                  <a:tcPr marL="99060" marR="99060"/>
                </a:tc>
              </a:tr>
              <a:tr h="2833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SPSC107</a:t>
                      </a:r>
                    </a:p>
                  </a:txBody>
                  <a:tcPr marL="99060" marR="99060"/>
                </a:tc>
                <a:tc>
                  <a:txBody>
                    <a:bodyPr/>
                    <a:lstStyle/>
                    <a:p>
                      <a:r>
                        <a:rPr lang="en-US" dirty="0" smtClean="0"/>
                        <a:t>AD, CLOUD</a:t>
                      </a:r>
                      <a:endParaRPr lang="en-US" dirty="0"/>
                    </a:p>
                  </a:txBody>
                  <a:tcPr marL="99060" marR="99060"/>
                </a:tc>
                <a:tc>
                  <a:txBody>
                    <a:bodyPr/>
                    <a:lstStyle/>
                    <a:p>
                      <a:r>
                        <a:rPr lang="en-US" dirty="0" smtClean="0"/>
                        <a:t>Running in LS1</a:t>
                      </a:r>
                      <a:r>
                        <a:rPr lang="en-US" baseline="0" dirty="0" smtClean="0"/>
                        <a:t> without beam</a:t>
                      </a:r>
                      <a:endParaRPr lang="en-US" dirty="0"/>
                    </a:p>
                  </a:txBody>
                  <a:tcPr marL="99060" marR="99060"/>
                </a:tc>
                <a:tc>
                  <a:txBody>
                    <a:bodyPr/>
                    <a:lstStyle/>
                    <a:p>
                      <a:endParaRPr lang="en-US" dirty="0"/>
                    </a:p>
                  </a:txBody>
                  <a:tcPr marL="99060" marR="99060"/>
                </a:tc>
              </a:tr>
              <a:tr h="2833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SPSC107</a:t>
                      </a:r>
                    </a:p>
                  </a:txBody>
                  <a:tcPr marL="99060" marR="99060"/>
                </a:tc>
                <a:tc>
                  <a:txBody>
                    <a:bodyPr/>
                    <a:lstStyle/>
                    <a:p>
                      <a:r>
                        <a:rPr lang="en-US" dirty="0" smtClean="0"/>
                        <a:t>OSQAR,</a:t>
                      </a:r>
                      <a:br>
                        <a:rPr lang="en-US" dirty="0" smtClean="0"/>
                      </a:br>
                      <a:r>
                        <a:rPr lang="en-US" dirty="0" smtClean="0"/>
                        <a:t>CAST</a:t>
                      </a:r>
                      <a:endParaRPr lang="en-US" dirty="0"/>
                    </a:p>
                  </a:txBody>
                  <a:tcPr marL="99060" marR="99060"/>
                </a:tc>
                <a:tc>
                  <a:txBody>
                    <a:bodyPr/>
                    <a:lstStyle/>
                    <a:p>
                      <a:r>
                        <a:rPr lang="en-US" dirty="0" smtClean="0"/>
                        <a:t>Running</a:t>
                      </a:r>
                      <a:r>
                        <a:rPr lang="en-US" baseline="0" dirty="0" smtClean="0"/>
                        <a:t> during LS1</a:t>
                      </a:r>
                      <a:endParaRPr lang="en-US" dirty="0"/>
                    </a:p>
                  </a:txBody>
                  <a:tcPr marL="99060" marR="99060"/>
                </a:tc>
                <a:tc>
                  <a:txBody>
                    <a:bodyPr/>
                    <a:lstStyle/>
                    <a:p>
                      <a:r>
                        <a:rPr lang="en-US" dirty="0" err="1" smtClean="0"/>
                        <a:t>Cryo</a:t>
                      </a:r>
                      <a:r>
                        <a:rPr lang="en-US" dirty="0" smtClean="0"/>
                        <a:t>?</a:t>
                      </a:r>
                      <a:endParaRPr lang="en-US" dirty="0"/>
                    </a:p>
                  </a:txBody>
                  <a:tcPr marL="99060" marR="99060"/>
                </a:tc>
              </a:tr>
            </a:tbl>
          </a:graphicData>
        </a:graphic>
      </p:graphicFrame>
    </p:spTree>
    <p:extLst>
      <p:ext uri="{BB962C8B-B14F-4D97-AF65-F5344CB8AC3E}">
        <p14:creationId xmlns:p14="http://schemas.microsoft.com/office/powerpoint/2010/main" val="2446567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7686" y="1769360"/>
            <a:ext cx="9808314" cy="2904214"/>
          </a:xfrm>
          <a:prstGeom prst="rect">
            <a:avLst/>
          </a:prstGeom>
        </p:spPr>
        <p:txBody>
          <a:bodyPr wrap="square">
            <a:spAutoFit/>
          </a:bodyPr>
          <a:lstStyle/>
          <a:p>
            <a:pPr>
              <a:lnSpc>
                <a:spcPts val="2600"/>
              </a:lnSpc>
              <a:spcBef>
                <a:spcPts val="600"/>
              </a:spcBef>
            </a:pPr>
            <a:r>
              <a:rPr lang="en-US" dirty="0"/>
              <a:t>Recommendation about the Accelerators and the restart after LS1:</a:t>
            </a:r>
          </a:p>
          <a:p>
            <a:pPr>
              <a:lnSpc>
                <a:spcPts val="2600"/>
              </a:lnSpc>
              <a:spcBef>
                <a:spcPts val="600"/>
              </a:spcBef>
            </a:pPr>
            <a:r>
              <a:rPr lang="en-US" dirty="0"/>
              <a:t>The committee </a:t>
            </a:r>
            <a:r>
              <a:rPr lang="en-US" b="1" dirty="0"/>
              <a:t>supports</a:t>
            </a:r>
            <a:r>
              <a:rPr lang="en-US" dirty="0"/>
              <a:t> (is pleased with) the efforts to aim for a restart of the injector accelerators for a first period of proton beam to the experimental areas at the end of 2014. The Committee recommends that during this period the highest possible beam intensity for the COMPASS experiment should be delivered.</a:t>
            </a:r>
          </a:p>
          <a:p>
            <a:pPr>
              <a:lnSpc>
                <a:spcPts val="2600"/>
              </a:lnSpc>
              <a:spcBef>
                <a:spcPts val="600"/>
              </a:spcBef>
            </a:pPr>
            <a:r>
              <a:rPr lang="en-US" dirty="0"/>
              <a:t>The SPSC also </a:t>
            </a:r>
            <a:r>
              <a:rPr lang="en-US" b="1" dirty="0"/>
              <a:t>recommends</a:t>
            </a:r>
            <a:r>
              <a:rPr lang="en-US" dirty="0"/>
              <a:t> to aim for a period of Argon ion running before the start of the 2015 proton run and supports the </a:t>
            </a:r>
            <a:r>
              <a:rPr lang="en-US" dirty="0" err="1"/>
              <a:t>optimisation</a:t>
            </a:r>
            <a:r>
              <a:rPr lang="en-US" dirty="0"/>
              <a:t> of the replacement work of the irradiated cables in the SPS splitter area to allow the 2015 proton run to start as early as possible</a:t>
            </a:r>
            <a:r>
              <a:rPr lang="en-US" dirty="0" smtClean="0"/>
              <a:t>.</a:t>
            </a:r>
            <a:r>
              <a:rPr lang="en-US" dirty="0"/>
              <a:t> Recommendation about </a:t>
            </a:r>
            <a:r>
              <a:rPr lang="en-US" dirty="0" smtClean="0"/>
              <a:t>the</a:t>
            </a:r>
            <a:endParaRPr lang="en-US" dirty="0"/>
          </a:p>
        </p:txBody>
      </p:sp>
      <p:sp>
        <p:nvSpPr>
          <p:cNvPr id="6" name="Title 5"/>
          <p:cNvSpPr>
            <a:spLocks noGrp="1"/>
          </p:cNvSpPr>
          <p:nvPr>
            <p:ph type="title"/>
          </p:nvPr>
        </p:nvSpPr>
        <p:spPr/>
        <p:txBody>
          <a:bodyPr/>
          <a:lstStyle/>
          <a:p>
            <a:r>
              <a:rPr lang="en-US" dirty="0" smtClean="0"/>
              <a:t>Accelerator restart after LS1</a:t>
            </a:r>
            <a:endParaRPr lang="en-US" dirty="0"/>
          </a:p>
        </p:txBody>
      </p:sp>
    </p:spTree>
    <p:extLst>
      <p:ext uri="{BB962C8B-B14F-4D97-AF65-F5344CB8AC3E}">
        <p14:creationId xmlns:p14="http://schemas.microsoft.com/office/powerpoint/2010/main" val="38618001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NA63</a:t>
            </a:r>
            <a:endParaRPr lang="en-US" dirty="0"/>
          </a:p>
        </p:txBody>
      </p:sp>
      <p:sp>
        <p:nvSpPr>
          <p:cNvPr id="3" name="Rectangle 2"/>
          <p:cNvSpPr/>
          <p:nvPr/>
        </p:nvSpPr>
        <p:spPr>
          <a:xfrm>
            <a:off x="268637" y="1810171"/>
            <a:ext cx="9142063" cy="2981158"/>
          </a:xfrm>
          <a:prstGeom prst="rect">
            <a:avLst/>
          </a:prstGeom>
        </p:spPr>
        <p:txBody>
          <a:bodyPr wrap="square">
            <a:spAutoFit/>
          </a:bodyPr>
          <a:lstStyle/>
          <a:p>
            <a:pPr>
              <a:lnSpc>
                <a:spcPts val="2600"/>
              </a:lnSpc>
              <a:spcBef>
                <a:spcPts val="600"/>
              </a:spcBef>
            </a:pPr>
            <a:r>
              <a:rPr lang="en-US" dirty="0"/>
              <a:t>The SPSC </a:t>
            </a:r>
            <a:r>
              <a:rPr lang="en-US" b="1" dirty="0"/>
              <a:t>notes with satisfaction</a:t>
            </a:r>
            <a:r>
              <a:rPr lang="en-US" dirty="0"/>
              <a:t> the progress achieved by the NA63 experiment </a:t>
            </a:r>
            <a:r>
              <a:rPr lang="en-US" dirty="0" err="1"/>
              <a:t>and</a:t>
            </a:r>
            <a:r>
              <a:rPr lang="en-US" b="1" dirty="0" err="1"/>
              <a:t>congratulates</a:t>
            </a:r>
            <a:r>
              <a:rPr lang="en-US" dirty="0"/>
              <a:t> the collaboration for the prompt publication of the results obtained from the 2011 data.</a:t>
            </a:r>
          </a:p>
          <a:p>
            <a:pPr>
              <a:lnSpc>
                <a:spcPts val="2600"/>
              </a:lnSpc>
              <a:spcBef>
                <a:spcPts val="600"/>
              </a:spcBef>
            </a:pPr>
            <a:r>
              <a:rPr lang="en-US" dirty="0"/>
              <a:t>The Committee </a:t>
            </a:r>
            <a:r>
              <a:rPr lang="en-US" b="1" dirty="0"/>
              <a:t>is looking forward</a:t>
            </a:r>
            <a:r>
              <a:rPr lang="en-US" dirty="0"/>
              <a:t> to the final analysis of the data recorded in 2012 to study the Landau-</a:t>
            </a:r>
            <a:r>
              <a:rPr lang="en-US" dirty="0" err="1"/>
              <a:t>Pomeranchuk</a:t>
            </a:r>
            <a:r>
              <a:rPr lang="en-US" dirty="0"/>
              <a:t>-</a:t>
            </a:r>
            <a:r>
              <a:rPr lang="en-US" dirty="0" err="1"/>
              <a:t>Migdal</a:t>
            </a:r>
            <a:r>
              <a:rPr lang="en-US" dirty="0"/>
              <a:t> effect and structured target resonances.</a:t>
            </a:r>
          </a:p>
          <a:p>
            <a:pPr>
              <a:lnSpc>
                <a:spcPts val="2600"/>
              </a:lnSpc>
              <a:spcBef>
                <a:spcPts val="600"/>
              </a:spcBef>
            </a:pPr>
            <a:r>
              <a:rPr lang="en-US" dirty="0"/>
              <a:t>The Committee </a:t>
            </a:r>
            <a:r>
              <a:rPr lang="en-US" b="1" dirty="0"/>
              <a:t>acknowledges</a:t>
            </a:r>
            <a:r>
              <a:rPr lang="en-US" dirty="0"/>
              <a:t> the plans of the collaboration for the near future and </a:t>
            </a:r>
            <a:r>
              <a:rPr lang="en-US" b="1" dirty="0"/>
              <a:t>is looking forward</a:t>
            </a:r>
            <a:r>
              <a:rPr lang="en-US" dirty="0"/>
              <a:t> for the detailed proposal for the continuation of the data taking beyond 2013.</a:t>
            </a:r>
          </a:p>
          <a:p>
            <a:pPr>
              <a:lnSpc>
                <a:spcPts val="2600"/>
              </a:lnSpc>
              <a:spcBef>
                <a:spcPts val="600"/>
              </a:spcBef>
            </a:pPr>
            <a:r>
              <a:rPr lang="en-US" dirty="0"/>
              <a:t> </a:t>
            </a:r>
            <a:endParaRPr lang="en-US" dirty="0"/>
          </a:p>
        </p:txBody>
      </p:sp>
    </p:spTree>
    <p:extLst>
      <p:ext uri="{BB962C8B-B14F-4D97-AF65-F5344CB8AC3E}">
        <p14:creationId xmlns:p14="http://schemas.microsoft.com/office/powerpoint/2010/main" val="997396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UA9</a:t>
            </a:r>
            <a:endParaRPr lang="en-US" dirty="0"/>
          </a:p>
        </p:txBody>
      </p:sp>
      <p:sp>
        <p:nvSpPr>
          <p:cNvPr id="3" name="Rectangle 2"/>
          <p:cNvSpPr/>
          <p:nvPr/>
        </p:nvSpPr>
        <p:spPr>
          <a:xfrm>
            <a:off x="244216" y="2274838"/>
            <a:ext cx="9166484" cy="1554272"/>
          </a:xfrm>
          <a:prstGeom prst="rect">
            <a:avLst/>
          </a:prstGeom>
        </p:spPr>
        <p:txBody>
          <a:bodyPr wrap="square">
            <a:spAutoFit/>
          </a:bodyPr>
          <a:lstStyle/>
          <a:p>
            <a:pPr>
              <a:lnSpc>
                <a:spcPts val="2100"/>
              </a:lnSpc>
              <a:spcBef>
                <a:spcPts val="600"/>
              </a:spcBef>
            </a:pPr>
            <a:r>
              <a:rPr lang="en-US" dirty="0"/>
              <a:t>The SPSC </a:t>
            </a:r>
            <a:r>
              <a:rPr lang="en-US" b="1" dirty="0"/>
              <a:t>congratulates</a:t>
            </a:r>
            <a:r>
              <a:rPr lang="en-US" dirty="0"/>
              <a:t> the UA9 Collaboration for the good progress made in crystal-assisted collimation at the SPS, both with proton and lead ion beams, and for the timely publication of results.</a:t>
            </a:r>
          </a:p>
          <a:p>
            <a:pPr>
              <a:lnSpc>
                <a:spcPts val="2100"/>
              </a:lnSpc>
              <a:spcBef>
                <a:spcPts val="600"/>
              </a:spcBef>
            </a:pPr>
            <a:r>
              <a:rPr lang="en-US" dirty="0"/>
              <a:t>The Committee </a:t>
            </a:r>
            <a:r>
              <a:rPr lang="en-US" b="1" dirty="0"/>
              <a:t>encourages</a:t>
            </a:r>
            <a:r>
              <a:rPr lang="en-US" dirty="0"/>
              <a:t> the Collaboration to proceed with detailed planning and hardware preparations for the LHC test.</a:t>
            </a:r>
            <a:endParaRPr lang="en-US" dirty="0"/>
          </a:p>
        </p:txBody>
      </p:sp>
    </p:spTree>
    <p:extLst>
      <p:ext uri="{BB962C8B-B14F-4D97-AF65-F5344CB8AC3E}">
        <p14:creationId xmlns:p14="http://schemas.microsoft.com/office/powerpoint/2010/main" val="291843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NA61</a:t>
            </a:r>
            <a:endParaRPr lang="en-US" dirty="0"/>
          </a:p>
        </p:txBody>
      </p:sp>
      <p:sp>
        <p:nvSpPr>
          <p:cNvPr id="3" name="Rectangle 2"/>
          <p:cNvSpPr/>
          <p:nvPr/>
        </p:nvSpPr>
        <p:spPr>
          <a:xfrm>
            <a:off x="378534" y="1805019"/>
            <a:ext cx="9219144" cy="4216539"/>
          </a:xfrm>
          <a:prstGeom prst="rect">
            <a:avLst/>
          </a:prstGeom>
        </p:spPr>
        <p:txBody>
          <a:bodyPr wrap="square">
            <a:spAutoFit/>
          </a:bodyPr>
          <a:lstStyle/>
          <a:p>
            <a:r>
              <a:rPr lang="en-US" dirty="0"/>
              <a:t>The Committee </a:t>
            </a:r>
            <a:r>
              <a:rPr lang="en-US" b="1" dirty="0"/>
              <a:t>notes with satisfaction</a:t>
            </a:r>
            <a:r>
              <a:rPr lang="en-US" dirty="0"/>
              <a:t> that NA61 has made good progress on the publication of the results of the 2007 data.</a:t>
            </a:r>
          </a:p>
          <a:p>
            <a:r>
              <a:rPr lang="en-US" dirty="0"/>
              <a:t>The Committee </a:t>
            </a:r>
            <a:r>
              <a:rPr lang="en-US" b="1" dirty="0"/>
              <a:t>notes with satisfaction</a:t>
            </a:r>
            <a:r>
              <a:rPr lang="en-US" dirty="0"/>
              <a:t> that preliminary results have been presented on the analysis on cosmic-ray related data and on multiplicity fluctuations in proton-on-proton data which serves as reference for future ion-on-ion measurements and </a:t>
            </a:r>
            <a:r>
              <a:rPr lang="en-US" b="1" dirty="0"/>
              <a:t>is looking forward</a:t>
            </a:r>
            <a:r>
              <a:rPr lang="en-US" dirty="0"/>
              <a:t> to further results.</a:t>
            </a:r>
          </a:p>
          <a:p>
            <a:r>
              <a:rPr lang="en-US" dirty="0"/>
              <a:t>The SPSC </a:t>
            </a:r>
            <a:r>
              <a:rPr lang="en-US" b="1" dirty="0"/>
              <a:t>congratulates</a:t>
            </a:r>
            <a:r>
              <a:rPr lang="en-US" dirty="0"/>
              <a:t> the NA61 Collaboration for the efficient data taking of the Beryllium-on-Beryllium data in 2011 and </a:t>
            </a:r>
            <a:r>
              <a:rPr lang="en-US" b="1" dirty="0"/>
              <a:t>encourages</a:t>
            </a:r>
            <a:r>
              <a:rPr lang="en-US" dirty="0"/>
              <a:t> a timely analysis of the data.</a:t>
            </a:r>
          </a:p>
          <a:p>
            <a:pPr>
              <a:lnSpc>
                <a:spcPts val="2600"/>
              </a:lnSpc>
              <a:spcBef>
                <a:spcPts val="600"/>
              </a:spcBef>
            </a:pPr>
            <a:r>
              <a:rPr lang="en-US" dirty="0"/>
              <a:t>The Committee also </a:t>
            </a:r>
            <a:r>
              <a:rPr lang="en-US" b="1" dirty="0"/>
              <a:t>encourages</a:t>
            </a:r>
            <a:r>
              <a:rPr lang="en-US" dirty="0"/>
              <a:t> the experiment and CERN to explore all options to consolidate the magnets of the experiments to ensure that no beam time allocated to NA61 is lost due to technical problems.</a:t>
            </a:r>
          </a:p>
          <a:p>
            <a:r>
              <a:rPr lang="en-US" dirty="0"/>
              <a:t>The SPSC </a:t>
            </a:r>
            <a:r>
              <a:rPr lang="en-US" b="1" dirty="0"/>
              <a:t>welcomes</a:t>
            </a:r>
            <a:r>
              <a:rPr lang="en-US" dirty="0"/>
              <a:t> the interest of American groups for measurements relevant to the US neutrino </a:t>
            </a:r>
            <a:r>
              <a:rPr lang="en-US" dirty="0" err="1"/>
              <a:t>programmes</a:t>
            </a:r>
            <a:r>
              <a:rPr lang="en-US" dirty="0"/>
              <a:t> and </a:t>
            </a:r>
            <a:r>
              <a:rPr lang="en-US" b="1" dirty="0"/>
              <a:t>is looking forward</a:t>
            </a:r>
            <a:r>
              <a:rPr lang="en-US" dirty="0"/>
              <a:t> to a proposal.</a:t>
            </a:r>
          </a:p>
          <a:p>
            <a:r>
              <a:rPr lang="en-US" dirty="0"/>
              <a:t> </a:t>
            </a:r>
            <a:endParaRPr lang="en-US" dirty="0"/>
          </a:p>
        </p:txBody>
      </p:sp>
    </p:spTree>
    <p:extLst>
      <p:ext uri="{BB962C8B-B14F-4D97-AF65-F5344CB8AC3E}">
        <p14:creationId xmlns:p14="http://schemas.microsoft.com/office/powerpoint/2010/main" val="4043611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CNGS PROGRAM</a:t>
            </a:r>
            <a:endParaRPr lang="en-US" dirty="0"/>
          </a:p>
        </p:txBody>
      </p:sp>
      <p:sp>
        <p:nvSpPr>
          <p:cNvPr id="3" name="Rectangle 2"/>
          <p:cNvSpPr/>
          <p:nvPr/>
        </p:nvSpPr>
        <p:spPr>
          <a:xfrm>
            <a:off x="378533" y="2226318"/>
            <a:ext cx="9121457" cy="1083202"/>
          </a:xfrm>
          <a:prstGeom prst="rect">
            <a:avLst/>
          </a:prstGeom>
        </p:spPr>
        <p:txBody>
          <a:bodyPr wrap="square">
            <a:spAutoFit/>
          </a:bodyPr>
          <a:lstStyle/>
          <a:p>
            <a:pPr>
              <a:lnSpc>
                <a:spcPts val="2600"/>
              </a:lnSpc>
              <a:spcBef>
                <a:spcPts val="600"/>
              </a:spcBef>
            </a:pPr>
            <a:r>
              <a:rPr lang="en-US" dirty="0"/>
              <a:t>The SPSC </a:t>
            </a:r>
            <a:r>
              <a:rPr lang="en-US" b="1" dirty="0"/>
              <a:t>congratulates</a:t>
            </a:r>
            <a:r>
              <a:rPr lang="en-US" dirty="0"/>
              <a:t> the Collaboration for the publication of physics results on the time-of-flight measurement, sterile neutrino search and on the new approach of 3D event reconstruction for the </a:t>
            </a:r>
            <a:r>
              <a:rPr lang="en-US" dirty="0" err="1"/>
              <a:t>LAr</a:t>
            </a:r>
            <a:r>
              <a:rPr lang="en-US" dirty="0"/>
              <a:t> TPC.</a:t>
            </a:r>
            <a:endParaRPr lang="en-US" dirty="0"/>
          </a:p>
        </p:txBody>
      </p:sp>
      <p:sp>
        <p:nvSpPr>
          <p:cNvPr id="4" name="TextBox 3"/>
          <p:cNvSpPr txBox="1"/>
          <p:nvPr/>
        </p:nvSpPr>
        <p:spPr>
          <a:xfrm>
            <a:off x="232005" y="1697328"/>
            <a:ext cx="974771" cy="369332"/>
          </a:xfrm>
          <a:prstGeom prst="rect">
            <a:avLst/>
          </a:prstGeom>
          <a:noFill/>
        </p:spPr>
        <p:txBody>
          <a:bodyPr wrap="none" rtlCol="0">
            <a:spAutoFit/>
          </a:bodyPr>
          <a:lstStyle/>
          <a:p>
            <a:r>
              <a:rPr lang="en-US" b="1" dirty="0" smtClean="0"/>
              <a:t>ICARUS</a:t>
            </a:r>
            <a:endParaRPr lang="en-US" b="1" dirty="0"/>
          </a:p>
        </p:txBody>
      </p:sp>
      <p:sp>
        <p:nvSpPr>
          <p:cNvPr id="5" name="TextBox 4"/>
          <p:cNvSpPr txBox="1"/>
          <p:nvPr/>
        </p:nvSpPr>
        <p:spPr>
          <a:xfrm>
            <a:off x="225662" y="3461580"/>
            <a:ext cx="928459" cy="369332"/>
          </a:xfrm>
          <a:prstGeom prst="rect">
            <a:avLst/>
          </a:prstGeom>
          <a:noFill/>
        </p:spPr>
        <p:txBody>
          <a:bodyPr wrap="none" rtlCol="0">
            <a:spAutoFit/>
          </a:bodyPr>
          <a:lstStyle/>
          <a:p>
            <a:r>
              <a:rPr lang="en-US" b="1" dirty="0" smtClean="0"/>
              <a:t>OPERA</a:t>
            </a:r>
            <a:endParaRPr lang="en-US" b="1" dirty="0"/>
          </a:p>
        </p:txBody>
      </p:sp>
      <p:sp>
        <p:nvSpPr>
          <p:cNvPr id="6" name="Rectangle 5"/>
          <p:cNvSpPr/>
          <p:nvPr/>
        </p:nvSpPr>
        <p:spPr>
          <a:xfrm>
            <a:off x="423144" y="4035717"/>
            <a:ext cx="9534244" cy="2570789"/>
          </a:xfrm>
          <a:prstGeom prst="rect">
            <a:avLst/>
          </a:prstGeom>
        </p:spPr>
        <p:txBody>
          <a:bodyPr wrap="square">
            <a:spAutoFit/>
          </a:bodyPr>
          <a:lstStyle/>
          <a:p>
            <a:pPr>
              <a:lnSpc>
                <a:spcPts val="2600"/>
              </a:lnSpc>
              <a:spcBef>
                <a:spcPts val="600"/>
              </a:spcBef>
            </a:pPr>
            <a:r>
              <a:rPr lang="en-GB" dirty="0"/>
              <a:t>The SPSC </a:t>
            </a:r>
            <a:r>
              <a:rPr lang="en-GB" b="1" dirty="0"/>
              <a:t>congratulates</a:t>
            </a:r>
            <a:r>
              <a:rPr lang="en-GB" dirty="0"/>
              <a:t> the OPERA collaboration on the announcement of the second tau neutrino candidate event.</a:t>
            </a:r>
            <a:endParaRPr lang="en-US" dirty="0"/>
          </a:p>
          <a:p>
            <a:pPr>
              <a:lnSpc>
                <a:spcPts val="2600"/>
              </a:lnSpc>
              <a:spcBef>
                <a:spcPts val="600"/>
              </a:spcBef>
            </a:pPr>
            <a:r>
              <a:rPr lang="en-GB" dirty="0" smtClean="0"/>
              <a:t>The </a:t>
            </a:r>
            <a:r>
              <a:rPr lang="en-GB" dirty="0"/>
              <a:t>Committee </a:t>
            </a:r>
            <a:r>
              <a:rPr lang="en-GB" b="1" dirty="0"/>
              <a:t>is looking forward</a:t>
            </a:r>
            <a:r>
              <a:rPr lang="en-GB" dirty="0"/>
              <a:t> to completion of the analysis of the 2010 and 2011 data and to the publication of the results</a:t>
            </a:r>
            <a:r>
              <a:rPr lang="en-GB" dirty="0" smtClean="0"/>
              <a:t>.</a:t>
            </a:r>
            <a:r>
              <a:rPr lang="en-GB" dirty="0"/>
              <a:t> </a:t>
            </a:r>
            <a:endParaRPr lang="en-US" dirty="0"/>
          </a:p>
          <a:p>
            <a:pPr>
              <a:lnSpc>
                <a:spcPts val="2600"/>
              </a:lnSpc>
              <a:spcBef>
                <a:spcPts val="600"/>
              </a:spcBef>
            </a:pPr>
            <a:r>
              <a:rPr lang="en-GB" dirty="0"/>
              <a:t>The Committee </a:t>
            </a:r>
            <a:r>
              <a:rPr lang="en-GB" b="1" dirty="0"/>
              <a:t>acknowledges</a:t>
            </a:r>
            <a:r>
              <a:rPr lang="en-GB" dirty="0"/>
              <a:t> the effort and successful collaboration between CERN, LNGS, OPERA, ICARUS, LVD and </a:t>
            </a:r>
            <a:r>
              <a:rPr lang="en-GB" dirty="0" err="1"/>
              <a:t>Borexino</a:t>
            </a:r>
            <a:r>
              <a:rPr lang="en-GB" dirty="0"/>
              <a:t> to bring the neutrino time-of-flight measurement to a conclusion. The SPSC</a:t>
            </a:r>
            <a:r>
              <a:rPr lang="en-GB" b="1" dirty="0"/>
              <a:t> is looking forward</a:t>
            </a:r>
            <a:r>
              <a:rPr lang="en-GB" dirty="0"/>
              <a:t> to the publication of the final results.</a:t>
            </a:r>
            <a:endParaRPr lang="en-US" dirty="0"/>
          </a:p>
        </p:txBody>
      </p:sp>
    </p:spTree>
    <p:extLst>
      <p:ext uri="{BB962C8B-B14F-4D97-AF65-F5344CB8AC3E}">
        <p14:creationId xmlns:p14="http://schemas.microsoft.com/office/powerpoint/2010/main" val="34436447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SBL AND LBL NEUTRINOS</a:t>
            </a:r>
            <a:endParaRPr lang="en-US" dirty="0"/>
          </a:p>
        </p:txBody>
      </p:sp>
      <p:sp>
        <p:nvSpPr>
          <p:cNvPr id="3" name="Rectangle 2"/>
          <p:cNvSpPr/>
          <p:nvPr/>
        </p:nvSpPr>
        <p:spPr>
          <a:xfrm>
            <a:off x="495300" y="2238529"/>
            <a:ext cx="9102378" cy="923330"/>
          </a:xfrm>
          <a:prstGeom prst="rect">
            <a:avLst/>
          </a:prstGeom>
        </p:spPr>
        <p:txBody>
          <a:bodyPr wrap="square">
            <a:spAutoFit/>
          </a:bodyPr>
          <a:lstStyle/>
          <a:p>
            <a:r>
              <a:rPr lang="en-US" dirty="0"/>
              <a:t>The SPSC </a:t>
            </a:r>
            <a:r>
              <a:rPr lang="en-US" b="1" dirty="0"/>
              <a:t>acknowledges</a:t>
            </a:r>
            <a:r>
              <a:rPr lang="en-US" dirty="0"/>
              <a:t> the formation of a joint working group between the collaboration and the CERN beam and infrastructure divisions.</a:t>
            </a:r>
          </a:p>
          <a:p>
            <a:r>
              <a:rPr lang="en-US" dirty="0"/>
              <a:t>The SPSC </a:t>
            </a:r>
            <a:r>
              <a:rPr lang="en-US" b="1" dirty="0"/>
              <a:t>is looking forward</a:t>
            </a:r>
            <a:r>
              <a:rPr lang="en-US" dirty="0"/>
              <a:t> to the SBL beam and infrastructure design in the North Area.</a:t>
            </a:r>
            <a:endParaRPr lang="en-US" dirty="0"/>
          </a:p>
        </p:txBody>
      </p:sp>
      <p:sp>
        <p:nvSpPr>
          <p:cNvPr id="4" name="TextBox 3"/>
          <p:cNvSpPr txBox="1"/>
          <p:nvPr/>
        </p:nvSpPr>
        <p:spPr>
          <a:xfrm>
            <a:off x="293057" y="1721750"/>
            <a:ext cx="585805" cy="369332"/>
          </a:xfrm>
          <a:prstGeom prst="rect">
            <a:avLst/>
          </a:prstGeom>
          <a:noFill/>
        </p:spPr>
        <p:txBody>
          <a:bodyPr wrap="none" rtlCol="0">
            <a:spAutoFit/>
          </a:bodyPr>
          <a:lstStyle/>
          <a:p>
            <a:r>
              <a:rPr lang="en-US" b="1" dirty="0" smtClean="0"/>
              <a:t>SBL</a:t>
            </a:r>
            <a:endParaRPr lang="en-US" b="1" dirty="0"/>
          </a:p>
        </p:txBody>
      </p:sp>
      <p:sp>
        <p:nvSpPr>
          <p:cNvPr id="5" name="TextBox 4"/>
          <p:cNvSpPr txBox="1"/>
          <p:nvPr/>
        </p:nvSpPr>
        <p:spPr>
          <a:xfrm>
            <a:off x="298925" y="3473791"/>
            <a:ext cx="576675" cy="369332"/>
          </a:xfrm>
          <a:prstGeom prst="rect">
            <a:avLst/>
          </a:prstGeom>
          <a:noFill/>
        </p:spPr>
        <p:txBody>
          <a:bodyPr wrap="none" rtlCol="0">
            <a:spAutoFit/>
          </a:bodyPr>
          <a:lstStyle/>
          <a:p>
            <a:r>
              <a:rPr lang="en-US" b="1" dirty="0"/>
              <a:t>L</a:t>
            </a:r>
            <a:r>
              <a:rPr lang="en-US" b="1" dirty="0" smtClean="0"/>
              <a:t>BL</a:t>
            </a:r>
            <a:endParaRPr lang="en-US" b="1" dirty="0"/>
          </a:p>
        </p:txBody>
      </p:sp>
      <p:sp>
        <p:nvSpPr>
          <p:cNvPr id="6" name="Rectangle 5"/>
          <p:cNvSpPr/>
          <p:nvPr/>
        </p:nvSpPr>
        <p:spPr>
          <a:xfrm>
            <a:off x="495300" y="4001092"/>
            <a:ext cx="8915400" cy="646331"/>
          </a:xfrm>
          <a:prstGeom prst="rect">
            <a:avLst/>
          </a:prstGeom>
        </p:spPr>
        <p:txBody>
          <a:bodyPr wrap="square">
            <a:spAutoFit/>
          </a:bodyPr>
          <a:lstStyle/>
          <a:p>
            <a:r>
              <a:rPr lang="en-US" dirty="0"/>
              <a:t>The Committee </a:t>
            </a:r>
            <a:r>
              <a:rPr lang="en-US" b="1" dirty="0"/>
              <a:t>acknowledges</a:t>
            </a:r>
            <a:r>
              <a:rPr lang="en-US" dirty="0"/>
              <a:t> the reception of first answers to referee questions and </a:t>
            </a:r>
            <a:r>
              <a:rPr lang="en-US" b="1" dirty="0"/>
              <a:t>will </a:t>
            </a:r>
            <a:r>
              <a:rPr lang="en-US" b="1" dirty="0" smtClean="0"/>
              <a:t>continue </a:t>
            </a:r>
            <a:r>
              <a:rPr lang="en-US" dirty="0" smtClean="0"/>
              <a:t>to </a:t>
            </a:r>
            <a:r>
              <a:rPr lang="en-US" dirty="0"/>
              <a:t>review the LBNO Expression of Interest.</a:t>
            </a:r>
            <a:endParaRPr lang="en-US" dirty="0"/>
          </a:p>
        </p:txBody>
      </p:sp>
      <p:sp>
        <p:nvSpPr>
          <p:cNvPr id="7" name="TextBox 6"/>
          <p:cNvSpPr txBox="1"/>
          <p:nvPr/>
        </p:nvSpPr>
        <p:spPr>
          <a:xfrm>
            <a:off x="317004" y="4835080"/>
            <a:ext cx="1967205" cy="369332"/>
          </a:xfrm>
          <a:prstGeom prst="rect">
            <a:avLst/>
          </a:prstGeom>
          <a:noFill/>
        </p:spPr>
        <p:txBody>
          <a:bodyPr wrap="none" rtlCol="0">
            <a:spAutoFit/>
          </a:bodyPr>
          <a:lstStyle/>
          <a:p>
            <a:r>
              <a:rPr lang="en-US" b="1" dirty="0" smtClean="0"/>
              <a:t>Neutrino strategy</a:t>
            </a:r>
            <a:endParaRPr lang="en-US" b="1" dirty="0"/>
          </a:p>
        </p:txBody>
      </p:sp>
      <p:sp>
        <p:nvSpPr>
          <p:cNvPr id="8" name="Rectangle 7"/>
          <p:cNvSpPr/>
          <p:nvPr/>
        </p:nvSpPr>
        <p:spPr>
          <a:xfrm>
            <a:off x="495300" y="5335945"/>
            <a:ext cx="8915400" cy="1200329"/>
          </a:xfrm>
          <a:prstGeom prst="rect">
            <a:avLst/>
          </a:prstGeom>
        </p:spPr>
        <p:txBody>
          <a:bodyPr wrap="square">
            <a:spAutoFit/>
          </a:bodyPr>
          <a:lstStyle/>
          <a:p>
            <a:r>
              <a:rPr lang="en-US" dirty="0"/>
              <a:t>The SPSC is </a:t>
            </a:r>
            <a:r>
              <a:rPr lang="en-US" b="1" dirty="0"/>
              <a:t>starting to prepare</a:t>
            </a:r>
            <a:r>
              <a:rPr lang="en-US" dirty="0"/>
              <a:t> an overall recommendation for the neutrino program, inside an overall context including the</a:t>
            </a:r>
          </a:p>
          <a:p>
            <a:r>
              <a:rPr lang="en-US" dirty="0"/>
              <a:t>SPC and the European Strategy Group. A synergy and collaboration between the SBL and LBL projects is an important element in this strategy.</a:t>
            </a:r>
            <a:endParaRPr lang="en-US" dirty="0"/>
          </a:p>
        </p:txBody>
      </p:sp>
    </p:spTree>
    <p:extLst>
      <p:ext uri="{BB962C8B-B14F-4D97-AF65-F5344CB8AC3E}">
        <p14:creationId xmlns:p14="http://schemas.microsoft.com/office/powerpoint/2010/main" val="11723837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5638" y="0"/>
            <a:ext cx="9911637" cy="6858000"/>
          </a:xfrm>
          <a:prstGeom prst="rect">
            <a:avLst/>
          </a:prstGeom>
        </p:spPr>
      </p:pic>
      <p:sp>
        <p:nvSpPr>
          <p:cNvPr id="4" name="Oval 3"/>
          <p:cNvSpPr/>
          <p:nvPr/>
        </p:nvSpPr>
        <p:spPr>
          <a:xfrm>
            <a:off x="366324" y="1550796"/>
            <a:ext cx="8938295" cy="1831650"/>
          </a:xfrm>
          <a:prstGeom prst="ellipse">
            <a:avLst/>
          </a:prstGeom>
          <a:noFill/>
          <a:ln w="254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32054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en-US" dirty="0"/>
          </a:p>
        </p:txBody>
      </p:sp>
      <p:sp>
        <p:nvSpPr>
          <p:cNvPr id="3" name="Rectangle 2"/>
          <p:cNvSpPr/>
          <p:nvPr/>
        </p:nvSpPr>
        <p:spPr>
          <a:xfrm>
            <a:off x="348768" y="1815323"/>
            <a:ext cx="9114588" cy="646331"/>
          </a:xfrm>
          <a:prstGeom prst="rect">
            <a:avLst/>
          </a:prstGeom>
        </p:spPr>
        <p:txBody>
          <a:bodyPr wrap="square">
            <a:spAutoFit/>
          </a:bodyPr>
          <a:lstStyle/>
          <a:p>
            <a:r>
              <a:rPr lang="en-US" dirty="0"/>
              <a:t>The SPSC </a:t>
            </a:r>
            <a:r>
              <a:rPr lang="en-US" b="1" dirty="0"/>
              <a:t>received</a:t>
            </a:r>
            <a:r>
              <a:rPr lang="en-US" dirty="0"/>
              <a:t> an Expression of Interest for an experiment to study charm production with proton and heavy ion beams, SPSC-E-008</a:t>
            </a:r>
            <a:r>
              <a:rPr lang="en-US" dirty="0" smtClean="0"/>
              <a:t>. The </a:t>
            </a:r>
            <a:r>
              <a:rPr lang="en-US" dirty="0"/>
              <a:t>Committee </a:t>
            </a:r>
            <a:r>
              <a:rPr lang="en-US" b="1" dirty="0"/>
              <a:t>will further review</a:t>
            </a:r>
            <a:r>
              <a:rPr lang="en-US" dirty="0"/>
              <a:t> the project.</a:t>
            </a:r>
          </a:p>
        </p:txBody>
      </p:sp>
    </p:spTree>
    <p:extLst>
      <p:ext uri="{BB962C8B-B14F-4D97-AF65-F5344CB8AC3E}">
        <p14:creationId xmlns:p14="http://schemas.microsoft.com/office/powerpoint/2010/main" val="422512752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135</TotalTime>
  <Words>749</Words>
  <Application>Microsoft Macintosh PowerPoint</Application>
  <PresentationFormat>A4 Paper (210x297 mm)</PresentationFormat>
  <Paragraphs>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EATM 12-10 – SPSC107</vt:lpstr>
      <vt:lpstr>Accelerator restart after LS1</vt:lpstr>
      <vt:lpstr>NA63</vt:lpstr>
      <vt:lpstr>UA9</vt:lpstr>
      <vt:lpstr>NA61</vt:lpstr>
      <vt:lpstr>CNGS PROGRAM</vt:lpstr>
      <vt:lpstr>SBL AND LBL NEUTRINOS</vt:lpstr>
      <vt:lpstr>PowerPoint Presentation</vt:lpstr>
      <vt:lpstr>OTHER ISSUES</vt:lpstr>
      <vt:lpstr>NEW ACTION ITEMS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EATM 12-09 – East Area</dc:title>
  <dc:creator>Lau Gatignon</dc:creator>
  <cp:lastModifiedBy>Lau Gatignon</cp:lastModifiedBy>
  <cp:revision>22</cp:revision>
  <cp:lastPrinted>2012-10-31T07:42:26Z</cp:lastPrinted>
  <dcterms:created xsi:type="dcterms:W3CDTF">2012-10-02T12:29:48Z</dcterms:created>
  <dcterms:modified xsi:type="dcterms:W3CDTF">2012-11-04T12:51:31Z</dcterms:modified>
</cp:coreProperties>
</file>