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73" r:id="rId4"/>
    <p:sldId id="282" r:id="rId5"/>
    <p:sldId id="263" r:id="rId6"/>
    <p:sldId id="268" r:id="rId7"/>
    <p:sldId id="265" r:id="rId8"/>
    <p:sldId id="271" r:id="rId9"/>
    <p:sldId id="264" r:id="rId10"/>
    <p:sldId id="266" r:id="rId11"/>
    <p:sldId id="292" r:id="rId12"/>
    <p:sldId id="258" r:id="rId13"/>
    <p:sldId id="269" r:id="rId14"/>
    <p:sldId id="288" r:id="rId15"/>
    <p:sldId id="285" r:id="rId16"/>
    <p:sldId id="277" r:id="rId17"/>
    <p:sldId id="287" r:id="rId18"/>
    <p:sldId id="294" r:id="rId19"/>
    <p:sldId id="289" r:id="rId20"/>
    <p:sldId id="284" r:id="rId21"/>
    <p:sldId id="274" r:id="rId22"/>
    <p:sldId id="291" r:id="rId23"/>
    <p:sldId id="260" r:id="rId24"/>
    <p:sldId id="290" r:id="rId25"/>
    <p:sldId id="272" r:id="rId26"/>
    <p:sldId id="270" r:id="rId27"/>
    <p:sldId id="281" r:id="rId28"/>
    <p:sldId id="279" r:id="rId29"/>
    <p:sldId id="280" r:id="rId30"/>
    <p:sldId id="276" r:id="rId31"/>
    <p:sldId id="278" r:id="rId32"/>
    <p:sldId id="283" r:id="rId33"/>
    <p:sldId id="293" r:id="rId3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E8FAFE"/>
    <a:srgbClr val="DAF7FE"/>
    <a:srgbClr val="EBF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>
        <p:scale>
          <a:sx n="56" d="100"/>
          <a:sy n="56" d="100"/>
        </p:scale>
        <p:origin x="-82" y="-35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2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9BC5-5B82-47F2-8E37-756CFBBCE0EE}" type="datetimeFigureOut">
              <a:rPr lang="it-IT" smtClean="0"/>
              <a:t>04/06/2014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0575B-D31B-41CC-85F9-BD7929A7C36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0778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9BC5-5B82-47F2-8E37-756CFBBCE0EE}" type="datetimeFigureOut">
              <a:rPr lang="it-IT" smtClean="0"/>
              <a:t>04/06/2014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0575B-D31B-41CC-85F9-BD7929A7C36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8147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9BC5-5B82-47F2-8E37-756CFBBCE0EE}" type="datetimeFigureOut">
              <a:rPr lang="it-IT" smtClean="0"/>
              <a:t>04/06/2014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0575B-D31B-41CC-85F9-BD7929A7C36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010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9BC5-5B82-47F2-8E37-756CFBBCE0EE}" type="datetimeFigureOut">
              <a:rPr lang="it-IT" smtClean="0"/>
              <a:t>04/06/2014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0575B-D31B-41CC-85F9-BD7929A7C36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0649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9BC5-5B82-47F2-8E37-756CFBBCE0EE}" type="datetimeFigureOut">
              <a:rPr lang="it-IT" smtClean="0"/>
              <a:t>04/06/2014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0575B-D31B-41CC-85F9-BD7929A7C36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5317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9BC5-5B82-47F2-8E37-756CFBBCE0EE}" type="datetimeFigureOut">
              <a:rPr lang="it-IT" smtClean="0"/>
              <a:t>04/06/2014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0575B-D31B-41CC-85F9-BD7929A7C36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1480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9BC5-5B82-47F2-8E37-756CFBBCE0EE}" type="datetimeFigureOut">
              <a:rPr lang="it-IT" smtClean="0"/>
              <a:t>04/06/2014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0575B-D31B-41CC-85F9-BD7929A7C36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6459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9BC5-5B82-47F2-8E37-756CFBBCE0EE}" type="datetimeFigureOut">
              <a:rPr lang="it-IT" smtClean="0"/>
              <a:t>04/06/2014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0575B-D31B-41CC-85F9-BD7929A7C36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8697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9BC5-5B82-47F2-8E37-756CFBBCE0EE}" type="datetimeFigureOut">
              <a:rPr lang="it-IT" smtClean="0"/>
              <a:t>04/06/2014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0575B-D31B-41CC-85F9-BD7929A7C36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0028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9BC5-5B82-47F2-8E37-756CFBBCE0EE}" type="datetimeFigureOut">
              <a:rPr lang="it-IT" smtClean="0"/>
              <a:t>04/06/2014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0575B-D31B-41CC-85F9-BD7929A7C36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818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A9BC5-5B82-47F2-8E37-756CFBBCE0EE}" type="datetimeFigureOut">
              <a:rPr lang="it-IT" smtClean="0"/>
              <a:t>04/06/2014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0575B-D31B-41CC-85F9-BD7929A7C36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6361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A9BC5-5B82-47F2-8E37-756CFBBCE0EE}" type="datetimeFigureOut">
              <a:rPr lang="it-IT" smtClean="0"/>
              <a:t>04/06/2014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0575B-D31B-41CC-85F9-BD7929A7C365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35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040" y="2423160"/>
            <a:ext cx="90525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ym typeface="Symbol"/>
              </a:rPr>
              <a:t>   </a:t>
            </a:r>
            <a:r>
              <a:rPr lang="it-IT" dirty="0" smtClean="0"/>
              <a:t>The present: measurements  performed so far in p-p, p-Pb, Pb-Pb</a:t>
            </a:r>
          </a:p>
          <a:p>
            <a:pPr marL="285750" indent="-285750">
              <a:buFontTx/>
              <a:buChar char="-"/>
            </a:pPr>
            <a:endParaRPr lang="it-IT" dirty="0" smtClean="0"/>
          </a:p>
          <a:p>
            <a:pPr marL="285750" indent="-285750">
              <a:buFontTx/>
              <a:buChar char="-"/>
            </a:pPr>
            <a:endParaRPr lang="it-IT" dirty="0"/>
          </a:p>
          <a:p>
            <a:r>
              <a:rPr lang="it-IT" dirty="0" smtClean="0">
                <a:sym typeface="Symbol"/>
              </a:rPr>
              <a:t>   </a:t>
            </a:r>
            <a:r>
              <a:rPr lang="it-IT" dirty="0" smtClean="0"/>
              <a:t>What can we learn on UPC at the LHC </a:t>
            </a:r>
            <a:r>
              <a:rPr lang="it-IT" dirty="0" smtClean="0">
                <a:solidFill>
                  <a:srgbClr val="FF0000"/>
                </a:solidFill>
              </a:rPr>
              <a:t>Run 2</a:t>
            </a:r>
            <a:r>
              <a:rPr lang="it-IT" dirty="0" smtClean="0"/>
              <a:t> ?</a:t>
            </a:r>
          </a:p>
          <a:p>
            <a:pPr marL="285750" indent="-285750">
              <a:buFontTx/>
              <a:buChar char="-"/>
            </a:pPr>
            <a:endParaRPr lang="it-IT" dirty="0"/>
          </a:p>
          <a:p>
            <a:endParaRPr lang="it-IT" dirty="0" smtClean="0"/>
          </a:p>
          <a:p>
            <a:r>
              <a:rPr lang="it-IT" dirty="0" smtClean="0">
                <a:sym typeface="Symbol"/>
              </a:rPr>
              <a:t>   </a:t>
            </a:r>
            <a:r>
              <a:rPr lang="it-IT" dirty="0" smtClean="0"/>
              <a:t>Is </a:t>
            </a:r>
            <a:r>
              <a:rPr lang="it-IT" dirty="0" smtClean="0">
                <a:solidFill>
                  <a:srgbClr val="FF0000"/>
                </a:solidFill>
              </a:rPr>
              <a:t>Run 2</a:t>
            </a:r>
            <a:r>
              <a:rPr lang="it-IT" dirty="0" smtClean="0"/>
              <a:t> enough for a comprehensive UPC study ? </a:t>
            </a:r>
            <a:endParaRPr lang="it-IT" dirty="0"/>
          </a:p>
        </p:txBody>
      </p:sp>
      <p:sp>
        <p:nvSpPr>
          <p:cNvPr id="2" name="TextBox 1"/>
          <p:cNvSpPr txBox="1"/>
          <p:nvPr/>
        </p:nvSpPr>
        <p:spPr>
          <a:xfrm>
            <a:off x="2849880" y="342901"/>
            <a:ext cx="6766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rgbClr val="0070C0"/>
                </a:solidFill>
              </a:rPr>
              <a:t>Perspectives for UPC at the LHC Run 2 </a:t>
            </a:r>
            <a:endParaRPr lang="it-IT" sz="28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875520" y="1082040"/>
            <a:ext cx="15095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E. Scapparone</a:t>
            </a:r>
          </a:p>
          <a:p>
            <a:r>
              <a:rPr lang="it-IT" dirty="0" smtClean="0"/>
              <a:t>June 4, 2014</a:t>
            </a:r>
          </a:p>
          <a:p>
            <a:endParaRPr lang="it-IT" dirty="0"/>
          </a:p>
        </p:txBody>
      </p:sp>
      <p:sp>
        <p:nvSpPr>
          <p:cNvPr id="5" name="TextBox 4"/>
          <p:cNvSpPr txBox="1"/>
          <p:nvPr/>
        </p:nvSpPr>
        <p:spPr>
          <a:xfrm>
            <a:off x="439838" y="5775767"/>
            <a:ext cx="9079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Thanks to P.Collins(LHCb), J. Hollar(CMS),  I. Katkov(CMS), V. Podzniakov(ATLAS) for their inputs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813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830" y="5009627"/>
            <a:ext cx="89252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  <a:p>
            <a:pPr marL="285750" indent="-285750">
              <a:buFontTx/>
              <a:buChar char="-"/>
            </a:pPr>
            <a:r>
              <a:rPr lang="it-IT" dirty="0" smtClean="0">
                <a:latin typeface="Symbol" panose="05050102010706020507" pitchFamily="18" charset="2"/>
                <a:sym typeface="Symbol" panose="05050102010706020507" pitchFamily="18" charset="2"/>
              </a:rPr>
              <a:t>gg</a:t>
            </a:r>
            <a:r>
              <a:rPr lang="it-IT" dirty="0" smtClean="0"/>
              <a:t> </a:t>
            </a:r>
            <a:r>
              <a:rPr lang="it-IT" dirty="0"/>
              <a:t>study in p-Pb </a:t>
            </a:r>
            <a:r>
              <a:rPr lang="it-IT" dirty="0" smtClean="0"/>
              <a:t>collisions (talk by I. Katkov) L=35 nb</a:t>
            </a:r>
            <a:r>
              <a:rPr lang="it-IT" baseline="30000" dirty="0" smtClean="0"/>
              <a:t>-1</a:t>
            </a:r>
            <a:r>
              <a:rPr lang="it-IT" dirty="0" smtClean="0"/>
              <a:t>, good agreement to LO QED.</a:t>
            </a:r>
          </a:p>
          <a:p>
            <a:pPr marL="285750" indent="-285750">
              <a:buFontTx/>
              <a:buChar char="-"/>
            </a:pPr>
            <a:endParaRPr lang="it-IT" dirty="0" smtClean="0">
              <a:latin typeface="Symbol" panose="05050102010706020507" pitchFamily="18" charset="2"/>
              <a:sym typeface="Symbol" panose="05050102010706020507" pitchFamily="18" charset="2"/>
            </a:endParaRPr>
          </a:p>
          <a:p>
            <a:r>
              <a:rPr lang="it-IT" dirty="0" smtClean="0">
                <a:latin typeface="Symbol" panose="05050102010706020507" pitchFamily="18" charset="2"/>
                <a:sym typeface="Symbol" panose="05050102010706020507" pitchFamily="18" charset="2"/>
              </a:rPr>
              <a:t>- </a:t>
            </a:r>
            <a:r>
              <a:rPr lang="it-IT" dirty="0" smtClean="0"/>
              <a:t>(1s,2s,3s) study in p-Pb collisions (ongoing, see proc. </a:t>
            </a:r>
            <a:r>
              <a:rPr lang="en-US" dirty="0" smtClean="0"/>
              <a:t>DAE </a:t>
            </a:r>
            <a:r>
              <a:rPr lang="en-US" dirty="0" err="1"/>
              <a:t>Symp</a:t>
            </a:r>
            <a:r>
              <a:rPr lang="en-US" dirty="0"/>
              <a:t>. on </a:t>
            </a:r>
            <a:r>
              <a:rPr lang="en-US" dirty="0" err="1"/>
              <a:t>Nucl</a:t>
            </a:r>
            <a:r>
              <a:rPr lang="en-US" dirty="0"/>
              <a:t>. Phys. 58 (2013)</a:t>
            </a:r>
            <a:r>
              <a:rPr lang="it-IT" dirty="0" smtClean="0"/>
              <a:t>);</a:t>
            </a:r>
            <a:endParaRPr lang="it-IT" dirty="0"/>
          </a:p>
        </p:txBody>
      </p:sp>
      <p:sp>
        <p:nvSpPr>
          <p:cNvPr id="3" name="Rectangle 2"/>
          <p:cNvSpPr/>
          <p:nvPr/>
        </p:nvSpPr>
        <p:spPr>
          <a:xfrm>
            <a:off x="381430" y="135823"/>
            <a:ext cx="10315068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it-IT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it-IT" dirty="0" smtClean="0"/>
              <a:t>J/</a:t>
            </a:r>
            <a:r>
              <a:rPr lang="it-IT" dirty="0" smtClean="0">
                <a:latin typeface="Symbol" panose="05050102010706020507" pitchFamily="18" charset="2"/>
                <a:sym typeface="Symbol" panose="05050102010706020507" pitchFamily="18" charset="2"/>
              </a:rPr>
              <a:t>Y</a:t>
            </a:r>
            <a:r>
              <a:rPr lang="it-IT" dirty="0" smtClean="0">
                <a:sym typeface="Symbol" panose="05050102010706020507" pitchFamily="18" charset="2"/>
              </a:rPr>
              <a:t> </a:t>
            </a:r>
            <a:r>
              <a:rPr lang="it-IT" dirty="0" smtClean="0"/>
              <a:t>study </a:t>
            </a:r>
            <a:r>
              <a:rPr lang="it-IT" dirty="0"/>
              <a:t>in p-Pb collisions ~ (300 </a:t>
            </a:r>
            <a:r>
              <a:rPr lang="it-IT" dirty="0" smtClean="0"/>
              <a:t>+ 100 events) at two different range of </a:t>
            </a:r>
            <a:r>
              <a:rPr lang="it-IT" dirty="0" smtClean="0">
                <a:latin typeface="Symbol" panose="05050102010706020507" pitchFamily="18" charset="2"/>
              </a:rPr>
              <a:t>g</a:t>
            </a:r>
            <a:r>
              <a:rPr lang="it-IT" dirty="0" smtClean="0"/>
              <a:t>p centre of mass energies W;</a:t>
            </a:r>
          </a:p>
          <a:p>
            <a:r>
              <a:rPr lang="it-IT" dirty="0" smtClean="0"/>
              <a:t>     at the moment results available at forward rapidities. </a:t>
            </a:r>
          </a:p>
          <a:p>
            <a:endParaRPr lang="it-IT" dirty="0"/>
          </a:p>
          <a:p>
            <a:r>
              <a:rPr lang="it-IT" dirty="0" smtClean="0"/>
              <a:t>Semi-central  (one muon in the forward spectrometer and one muon</a:t>
            </a:r>
          </a:p>
          <a:p>
            <a:r>
              <a:rPr lang="it-IT" dirty="0" smtClean="0"/>
              <a:t>In the barrel), mid-rapidity (barrel) in progress.</a:t>
            </a:r>
            <a:endParaRPr lang="it-IT" dirty="0"/>
          </a:p>
          <a:p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352" y="860436"/>
            <a:ext cx="4415227" cy="23628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634117" y="28694"/>
            <a:ext cx="771365" cy="369332"/>
          </a:xfrm>
          <a:prstGeom prst="rect">
            <a:avLst/>
          </a:prstGeom>
          <a:solidFill>
            <a:srgbClr val="FF9900"/>
          </a:solidFill>
        </p:spPr>
        <p:txBody>
          <a:bodyPr wrap="none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ALICE:</a:t>
            </a:r>
          </a:p>
        </p:txBody>
      </p:sp>
      <p:sp>
        <p:nvSpPr>
          <p:cNvPr id="6" name="Rectangle 5"/>
          <p:cNvSpPr/>
          <p:nvPr/>
        </p:nvSpPr>
        <p:spPr>
          <a:xfrm>
            <a:off x="5507749" y="4775954"/>
            <a:ext cx="673582" cy="369332"/>
          </a:xfrm>
          <a:prstGeom prst="rect">
            <a:avLst/>
          </a:prstGeom>
          <a:solidFill>
            <a:srgbClr val="FF9900"/>
          </a:solidFill>
        </p:spPr>
        <p:txBody>
          <a:bodyPr wrap="none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CMS: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39" y="2325108"/>
            <a:ext cx="3041422" cy="22735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3831" y="2299468"/>
            <a:ext cx="3431289" cy="2323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72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5800" y="2590800"/>
            <a:ext cx="220765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6600" dirty="0" smtClean="0"/>
              <a:t>Pb-Pb</a:t>
            </a:r>
            <a:endParaRPr lang="it-IT" sz="6600" dirty="0"/>
          </a:p>
        </p:txBody>
      </p:sp>
    </p:spTree>
    <p:extLst>
      <p:ext uri="{BB962C8B-B14F-4D97-AF65-F5344CB8AC3E}">
        <p14:creationId xmlns:p14="http://schemas.microsoft.com/office/powerpoint/2010/main" val="74467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12024360" y="1870023"/>
            <a:ext cx="0" cy="316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648861" y="623290"/>
            <a:ext cx="10868745" cy="974106"/>
            <a:chOff x="1120291" y="617315"/>
            <a:chExt cx="10868745" cy="963771"/>
          </a:xfrm>
        </p:grpSpPr>
        <p:sp>
          <p:nvSpPr>
            <p:cNvPr id="3" name="TextBox 2"/>
            <p:cNvSpPr txBox="1"/>
            <p:nvPr/>
          </p:nvSpPr>
          <p:spPr>
            <a:xfrm>
              <a:off x="1344706" y="848659"/>
              <a:ext cx="7762253" cy="7003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dirty="0" smtClean="0">
                  <a:latin typeface="Symbol" panose="05050102010706020507" pitchFamily="18" charset="2"/>
                </a:rPr>
                <a:t>gg </a:t>
              </a:r>
              <a:r>
                <a:rPr lang="it-IT" sz="2000" dirty="0" smtClean="0">
                  <a:latin typeface="Symbol" panose="05050102010706020507" pitchFamily="18" charset="2"/>
                  <a:sym typeface="Wingdings" panose="05000000000000000000" pitchFamily="2" charset="2"/>
                </a:rPr>
                <a:t> </a:t>
              </a:r>
              <a:r>
                <a:rPr lang="it-IT" sz="2000" dirty="0" smtClean="0">
                  <a:sym typeface="Wingdings" panose="05000000000000000000" pitchFamily="2" charset="2"/>
                </a:rPr>
                <a:t>ee</a:t>
              </a:r>
              <a:r>
                <a:rPr lang="it-IT" dirty="0" smtClean="0"/>
                <a:t>                         </a:t>
              </a:r>
              <a:r>
                <a:rPr lang="it-IT" sz="2000" dirty="0" smtClean="0"/>
                <a:t>~ 280 events (2.3 &lt; M</a:t>
              </a:r>
              <a:r>
                <a:rPr lang="it-IT" sz="2000" baseline="-25000" dirty="0" smtClean="0">
                  <a:latin typeface="Symbol" panose="05050102010706020507" pitchFamily="18" charset="2"/>
                </a:rPr>
                <a:t>gg</a:t>
              </a:r>
              <a:r>
                <a:rPr lang="it-IT" sz="2000" dirty="0" smtClean="0"/>
                <a:t> &lt; 10) GeV/c</a:t>
              </a:r>
              <a:r>
                <a:rPr lang="it-IT" sz="2000" baseline="30000" dirty="0" smtClean="0"/>
                <a:t>2</a:t>
              </a:r>
              <a:endParaRPr lang="it-IT" sz="2000" dirty="0" smtClean="0"/>
            </a:p>
            <a:p>
              <a:r>
                <a:rPr lang="it-IT" sz="2000" dirty="0" smtClean="0"/>
                <a:t>                                      ~ 300 events (0.6 </a:t>
              </a:r>
              <a:r>
                <a:rPr lang="it-IT" sz="2000" dirty="0"/>
                <a:t>&lt; M</a:t>
              </a:r>
              <a:r>
                <a:rPr lang="it-IT" sz="2000" baseline="-25000" dirty="0">
                  <a:latin typeface="Symbol" panose="05050102010706020507" pitchFamily="18" charset="2"/>
                </a:rPr>
                <a:t>gg</a:t>
              </a:r>
              <a:r>
                <a:rPr lang="it-IT" sz="2000" dirty="0"/>
                <a:t> &lt; </a:t>
              </a:r>
              <a:r>
                <a:rPr lang="it-IT" sz="2000" dirty="0" smtClean="0"/>
                <a:t>2.0</a:t>
              </a:r>
              <a:r>
                <a:rPr lang="it-IT" sz="2000" dirty="0"/>
                <a:t>) </a:t>
              </a:r>
              <a:r>
                <a:rPr lang="it-IT" sz="2000" dirty="0" smtClean="0"/>
                <a:t>GeV/c</a:t>
              </a:r>
              <a:r>
                <a:rPr lang="it-IT" sz="2000" baseline="30000" dirty="0" smtClean="0"/>
                <a:t>2</a:t>
              </a:r>
              <a:r>
                <a:rPr lang="it-IT" sz="2000" dirty="0" smtClean="0"/>
                <a:t> (C. Mayer talk)</a:t>
              </a:r>
              <a:endParaRPr lang="it-IT" dirty="0">
                <a:solidFill>
                  <a:srgbClr val="00B050"/>
                </a:solidFill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1122916" y="617315"/>
              <a:ext cx="10866120" cy="4572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120291" y="1533282"/>
              <a:ext cx="10866120" cy="4572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1120291" y="617674"/>
              <a:ext cx="6055" cy="9616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11979044" y="655017"/>
              <a:ext cx="6055" cy="9260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5866678" y="6689"/>
            <a:ext cx="769763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70C0"/>
                </a:solidFill>
              </a:rPr>
              <a:t>ALICE </a:t>
            </a:r>
            <a:endParaRPr lang="it-IT" b="1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80424" y="328210"/>
            <a:ext cx="1313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</a:rPr>
              <a:t>QED studies</a:t>
            </a:r>
            <a:endParaRPr lang="it-IT" dirty="0">
              <a:solidFill>
                <a:srgbClr val="0070C0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288" y="5049652"/>
            <a:ext cx="9937742" cy="169926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362" y="1633079"/>
            <a:ext cx="2491502" cy="331095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794245" y="5062673"/>
            <a:ext cx="15947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/>
              <a:t>(Preliminary) </a:t>
            </a:r>
            <a:endParaRPr lang="it-IT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6269294" y="3294151"/>
            <a:ext cx="2119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EPJ C73 (2013) 2017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5790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8731" y="1984189"/>
            <a:ext cx="1070849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 </a:t>
            </a:r>
            <a:r>
              <a:rPr lang="it-IT" sz="2000" dirty="0" smtClean="0">
                <a:latin typeface="Symbol" panose="05050102010706020507" pitchFamily="18" charset="2"/>
              </a:rPr>
              <a:t>r</a:t>
            </a:r>
            <a:r>
              <a:rPr lang="it-IT" sz="2000" dirty="0" smtClean="0"/>
              <a:t> (*)                                   </a:t>
            </a:r>
            <a:r>
              <a:rPr lang="it-IT" dirty="0" smtClean="0"/>
              <a:t>~10</a:t>
            </a:r>
            <a:r>
              <a:rPr lang="it-IT" baseline="30000" dirty="0"/>
              <a:t>4</a:t>
            </a:r>
            <a:r>
              <a:rPr lang="it-IT" dirty="0" smtClean="0"/>
              <a:t>                                                 </a:t>
            </a:r>
            <a:r>
              <a:rPr lang="it-IT" sz="3200" dirty="0" smtClean="0">
                <a:solidFill>
                  <a:srgbClr val="92D050"/>
                </a:solidFill>
              </a:rPr>
              <a:t>√</a:t>
            </a:r>
            <a:r>
              <a:rPr lang="it-IT" sz="3200" dirty="0">
                <a:solidFill>
                  <a:srgbClr val="00B050"/>
                </a:solidFill>
              </a:rPr>
              <a:t> </a:t>
            </a:r>
            <a:r>
              <a:rPr lang="it-IT" sz="3200" dirty="0" smtClean="0">
                <a:solidFill>
                  <a:srgbClr val="00B050"/>
                </a:solidFill>
              </a:rPr>
              <a:t>                  </a:t>
            </a:r>
            <a:r>
              <a:rPr lang="it-IT" sz="2000" dirty="0" smtClean="0">
                <a:solidFill>
                  <a:srgbClr val="00B050"/>
                </a:solidFill>
              </a:rPr>
              <a:t>stat </a:t>
            </a:r>
            <a:r>
              <a:rPr lang="it-IT" sz="2000" dirty="0">
                <a:solidFill>
                  <a:srgbClr val="00B050"/>
                </a:solidFill>
              </a:rPr>
              <a:t>error &lt; </a:t>
            </a:r>
            <a:r>
              <a:rPr lang="it-IT" sz="2000" dirty="0" smtClean="0">
                <a:solidFill>
                  <a:srgbClr val="00B050"/>
                </a:solidFill>
              </a:rPr>
              <a:t>&lt;  sys err</a:t>
            </a:r>
            <a:endParaRPr lang="it-IT" sz="2000" dirty="0" smtClean="0">
              <a:solidFill>
                <a:srgbClr val="92D050"/>
              </a:solidFill>
            </a:endParaRPr>
          </a:p>
          <a:p>
            <a:endParaRPr lang="it-IT" sz="3200" dirty="0">
              <a:solidFill>
                <a:srgbClr val="92D050"/>
              </a:solidFill>
            </a:endParaRPr>
          </a:p>
          <a:p>
            <a:r>
              <a:rPr lang="it-IT" sz="2000" dirty="0" smtClean="0"/>
              <a:t>J/</a:t>
            </a:r>
            <a:r>
              <a:rPr lang="it-IT" sz="2000" dirty="0" smtClean="0">
                <a:latin typeface="Symbol" panose="05050102010706020507" pitchFamily="18" charset="2"/>
              </a:rPr>
              <a:t>Y</a:t>
            </a:r>
            <a:r>
              <a:rPr lang="it-IT" sz="3200" dirty="0" smtClean="0"/>
              <a:t>                 </a:t>
            </a:r>
            <a:r>
              <a:rPr lang="it-IT" sz="2000" dirty="0" smtClean="0"/>
              <a:t>~ 500 (midrapidity)+                           </a:t>
            </a:r>
            <a:r>
              <a:rPr lang="it-IT" sz="2000" dirty="0" smtClean="0">
                <a:solidFill>
                  <a:srgbClr val="00B050"/>
                </a:solidFill>
              </a:rPr>
              <a:t>~                              (stat error &lt; sys)</a:t>
            </a:r>
            <a:endParaRPr lang="it-IT" sz="2000" dirty="0" smtClean="0"/>
          </a:p>
          <a:p>
            <a:r>
              <a:rPr lang="it-IT" sz="2000" dirty="0"/>
              <a:t> </a:t>
            </a:r>
            <a:r>
              <a:rPr lang="it-IT" sz="2000" dirty="0" smtClean="0"/>
              <a:t>                                 ~ 100 (forward)</a:t>
            </a:r>
            <a:endParaRPr lang="it-IT" sz="2000" dirty="0" smtClean="0">
              <a:solidFill>
                <a:srgbClr val="00B050"/>
              </a:solidFill>
            </a:endParaRPr>
          </a:p>
          <a:p>
            <a:endParaRPr lang="it-IT" sz="3200" dirty="0">
              <a:solidFill>
                <a:srgbClr val="00B050"/>
              </a:solidFill>
            </a:endParaRPr>
          </a:p>
          <a:p>
            <a:r>
              <a:rPr lang="it-IT" sz="2000" dirty="0" smtClean="0">
                <a:latin typeface="Symbol" panose="05050102010706020507" pitchFamily="18" charset="2"/>
              </a:rPr>
              <a:t>Y</a:t>
            </a:r>
            <a:r>
              <a:rPr lang="it-IT" sz="2000" dirty="0" smtClean="0"/>
              <a:t>(2s)   (***)                     ~50                                                </a:t>
            </a:r>
            <a:r>
              <a:rPr lang="it-IT" sz="2000" dirty="0" smtClean="0">
                <a:solidFill>
                  <a:srgbClr val="FF0000"/>
                </a:solidFill>
              </a:rPr>
              <a:t>X</a:t>
            </a:r>
            <a:r>
              <a:rPr lang="it-IT" sz="2000" dirty="0" smtClean="0"/>
              <a:t>                     stat error ~25% (a factor 3 larger                        </a:t>
            </a:r>
          </a:p>
          <a:p>
            <a:r>
              <a:rPr lang="it-IT" sz="2000" dirty="0"/>
              <a:t> </a:t>
            </a:r>
            <a:r>
              <a:rPr lang="it-IT" sz="2000" dirty="0" smtClean="0"/>
              <a:t>                                                                                                                                                      than sys error)</a:t>
            </a:r>
            <a:r>
              <a:rPr lang="it-IT" sz="3200" dirty="0" smtClean="0"/>
              <a:t>                      </a:t>
            </a: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4993697" y="1088646"/>
            <a:ext cx="2568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</a:rPr>
              <a:t>Vector meson production</a:t>
            </a:r>
            <a:endParaRPr lang="it-IT" dirty="0">
              <a:solidFill>
                <a:srgbClr val="0070C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158240" y="2727960"/>
            <a:ext cx="10866120" cy="4572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158240" y="4221480"/>
            <a:ext cx="10866120" cy="4572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164815" y="4991249"/>
            <a:ext cx="10866120" cy="4572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158240" y="1839543"/>
            <a:ext cx="10866120" cy="4572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158240" y="1839543"/>
            <a:ext cx="0" cy="316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2024360" y="1870023"/>
            <a:ext cx="0" cy="316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0980" y="5865165"/>
            <a:ext cx="60569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(*)     2010 Run, 0.26 </a:t>
            </a:r>
            <a:r>
              <a:rPr lang="it-IT" dirty="0" smtClean="0">
                <a:latin typeface="Symbol" panose="05050102010706020507" pitchFamily="18" charset="2"/>
              </a:rPr>
              <a:t>m</a:t>
            </a:r>
            <a:r>
              <a:rPr lang="it-IT" dirty="0" smtClean="0"/>
              <a:t>b</a:t>
            </a:r>
            <a:r>
              <a:rPr lang="it-IT" baseline="30000" dirty="0" smtClean="0"/>
              <a:t>-1</a:t>
            </a:r>
            <a:r>
              <a:rPr lang="it-IT" dirty="0" smtClean="0"/>
              <a:t> luminosity collected for this trigger</a:t>
            </a:r>
          </a:p>
          <a:p>
            <a:r>
              <a:rPr lang="it-IT" dirty="0" smtClean="0"/>
              <a:t>(**)   2011 Run, 22    </a:t>
            </a:r>
            <a:r>
              <a:rPr lang="it-IT" dirty="0" smtClean="0">
                <a:latin typeface="Symbol" panose="05050102010706020507" pitchFamily="18" charset="2"/>
              </a:rPr>
              <a:t>m</a:t>
            </a:r>
            <a:r>
              <a:rPr lang="it-IT" dirty="0" smtClean="0"/>
              <a:t>b</a:t>
            </a:r>
            <a:r>
              <a:rPr lang="it-IT" baseline="30000" dirty="0" smtClean="0"/>
              <a:t>-1</a:t>
            </a:r>
            <a:r>
              <a:rPr lang="it-IT" dirty="0" smtClean="0"/>
              <a:t>  luminosity collected for this trigger</a:t>
            </a:r>
          </a:p>
          <a:p>
            <a:r>
              <a:rPr lang="it-IT" dirty="0" smtClean="0"/>
              <a:t>(***) 2011 Run, 55    </a:t>
            </a:r>
            <a:r>
              <a:rPr lang="it-IT" dirty="0" smtClean="0">
                <a:latin typeface="Symbol" panose="05050102010706020507" pitchFamily="18" charset="2"/>
              </a:rPr>
              <a:t>m</a:t>
            </a:r>
            <a:r>
              <a:rPr lang="it-IT" dirty="0" smtClean="0"/>
              <a:t>b</a:t>
            </a:r>
            <a:r>
              <a:rPr lang="it-IT" baseline="30000" dirty="0" smtClean="0"/>
              <a:t>-1</a:t>
            </a:r>
            <a:r>
              <a:rPr lang="it-IT" dirty="0" smtClean="0"/>
              <a:t>  luminosity collected for this trigger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31398" y="128609"/>
            <a:ext cx="769763" cy="369332"/>
          </a:xfrm>
          <a:prstGeom prst="rect">
            <a:avLst/>
          </a:prstGeom>
          <a:solidFill>
            <a:srgbClr val="FF9900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ALICE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59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6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141040" y="119170"/>
            <a:ext cx="2046907" cy="369332"/>
          </a:xfrm>
          <a:prstGeom prst="rect">
            <a:avLst/>
          </a:prstGeom>
          <a:solidFill>
            <a:srgbClr val="FF9900"/>
          </a:solidFill>
        </p:spPr>
        <p:txBody>
          <a:bodyPr wrap="none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.. and Run2  sowing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9252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32"/>
            <a:ext cx="12192000" cy="68634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57173" y="129492"/>
            <a:ext cx="6998519" cy="523220"/>
          </a:xfrm>
          <a:prstGeom prst="rect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rgbClr val="0070C0"/>
                </a:solidFill>
              </a:rPr>
              <a:t>C</a:t>
            </a:r>
            <a:r>
              <a:rPr lang="it-IT" sz="2800" b="1" dirty="0" smtClean="0">
                <a:solidFill>
                  <a:schemeClr val="bg1"/>
                </a:solidFill>
              </a:rPr>
              <a:t>MS </a:t>
            </a:r>
            <a:r>
              <a:rPr lang="it-IT" sz="2800" b="1" dirty="0" smtClean="0">
                <a:solidFill>
                  <a:srgbClr val="0070C0"/>
                </a:solidFill>
              </a:rPr>
              <a:t>T</a:t>
            </a:r>
            <a:r>
              <a:rPr lang="it-IT" sz="2800" b="1" dirty="0" smtClean="0">
                <a:solidFill>
                  <a:schemeClr val="bg1"/>
                </a:solidFill>
              </a:rPr>
              <a:t>OTEM- </a:t>
            </a:r>
            <a:r>
              <a:rPr lang="it-IT" sz="2800" b="1" dirty="0" smtClean="0">
                <a:solidFill>
                  <a:srgbClr val="0070C0"/>
                </a:solidFill>
              </a:rPr>
              <a:t>P</a:t>
            </a:r>
            <a:r>
              <a:rPr lang="it-IT" sz="2800" b="1" dirty="0" smtClean="0">
                <a:solidFill>
                  <a:schemeClr val="bg1"/>
                </a:solidFill>
              </a:rPr>
              <a:t>roton </a:t>
            </a:r>
            <a:r>
              <a:rPr lang="it-IT" sz="2800" b="1" dirty="0" smtClean="0">
                <a:solidFill>
                  <a:srgbClr val="0070C0"/>
                </a:solidFill>
              </a:rPr>
              <a:t>P</a:t>
            </a:r>
            <a:r>
              <a:rPr lang="it-IT" sz="2800" b="1" dirty="0" smtClean="0">
                <a:solidFill>
                  <a:schemeClr val="bg1"/>
                </a:solidFill>
              </a:rPr>
              <a:t>recision </a:t>
            </a:r>
            <a:r>
              <a:rPr lang="it-IT" sz="2800" b="1" dirty="0" smtClean="0">
                <a:solidFill>
                  <a:srgbClr val="0070C0"/>
                </a:solidFill>
              </a:rPr>
              <a:t>S</a:t>
            </a:r>
            <a:r>
              <a:rPr lang="it-IT" sz="2800" b="1" dirty="0" smtClean="0">
                <a:solidFill>
                  <a:schemeClr val="bg1"/>
                </a:solidFill>
              </a:rPr>
              <a:t>pectrometer</a:t>
            </a:r>
            <a:endParaRPr lang="it-IT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35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" y="472440"/>
            <a:ext cx="627370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 new entry in ALICE @ </a:t>
            </a:r>
            <a:r>
              <a:rPr lang="it-IT" dirty="0" smtClean="0">
                <a:solidFill>
                  <a:srgbClr val="FF0000"/>
                </a:solidFill>
              </a:rPr>
              <a:t>run 2</a:t>
            </a:r>
          </a:p>
          <a:p>
            <a:endParaRPr lang="it-IT" dirty="0"/>
          </a:p>
          <a:p>
            <a:pPr marL="285750" indent="-285750">
              <a:buFontTx/>
              <a:buChar char="-"/>
            </a:pPr>
            <a:r>
              <a:rPr lang="it-IT" dirty="0" smtClean="0"/>
              <a:t>ADA, ADD detectors can be used to make the veto to non UPC</a:t>
            </a:r>
          </a:p>
          <a:p>
            <a:r>
              <a:rPr lang="it-IT" dirty="0" smtClean="0"/>
              <a:t>      event stronger (now VZERO detectors used).</a:t>
            </a:r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4" name="Rectangle 3"/>
          <p:cNvSpPr/>
          <p:nvPr/>
        </p:nvSpPr>
        <p:spPr>
          <a:xfrm>
            <a:off x="274320" y="320386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 smtClean="0">
                <a:latin typeface="Calibri" panose="020F0502020204030204" pitchFamily="34" charset="0"/>
              </a:rPr>
              <a:t>ADA: 5.5 ≤ </a:t>
            </a:r>
            <a:r>
              <a:rPr lang="el-GR" dirty="0" smtClean="0">
                <a:latin typeface="Calibri" panose="020F0502020204030204" pitchFamily="34" charset="0"/>
              </a:rPr>
              <a:t>η</a:t>
            </a:r>
            <a:r>
              <a:rPr lang="it-IT" dirty="0" smtClean="0">
                <a:latin typeface="Calibri" panose="020F0502020204030204" pitchFamily="34" charset="0"/>
              </a:rPr>
              <a:t> ≤ 7.5</a:t>
            </a:r>
            <a:endParaRPr lang="it-IT" dirty="0">
              <a:latin typeface="Calibri" panose="020F0502020204030204" pitchFamily="34" charset="0"/>
            </a:endParaRPr>
          </a:p>
          <a:p>
            <a:r>
              <a:rPr lang="it-IT" dirty="0" smtClean="0">
                <a:latin typeface="Calibri" panose="020F0502020204030204" pitchFamily="34" charset="0"/>
              </a:rPr>
              <a:t>ADD: 7.5 ≤ </a:t>
            </a:r>
            <a:r>
              <a:rPr lang="el-GR" dirty="0" smtClean="0">
                <a:latin typeface="Calibri" panose="020F0502020204030204" pitchFamily="34" charset="0"/>
              </a:rPr>
              <a:t>η</a:t>
            </a:r>
            <a:r>
              <a:rPr lang="it-IT" dirty="0" smtClean="0">
                <a:latin typeface="Calibri" panose="020F0502020204030204" pitchFamily="34" charset="0"/>
              </a:rPr>
              <a:t> ≤ 5.5</a:t>
            </a:r>
            <a:endParaRPr lang="it-I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123" y="291790"/>
            <a:ext cx="5257337" cy="22837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995660" y="12954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VZEROA</a:t>
            </a:r>
            <a:endParaRPr lang="it-I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803" y="3054270"/>
            <a:ext cx="6271658" cy="30722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4320" y="2558201"/>
            <a:ext cx="4852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Two scintillators (two layers each, in coincidence).</a:t>
            </a:r>
            <a:endParaRPr lang="it-IT" dirty="0"/>
          </a:p>
        </p:txBody>
      </p:sp>
      <p:sp>
        <p:nvSpPr>
          <p:cNvPr id="3" name="TextBox 2"/>
          <p:cNvSpPr txBox="1"/>
          <p:nvPr/>
        </p:nvSpPr>
        <p:spPr>
          <a:xfrm>
            <a:off x="4803494" y="93956"/>
            <a:ext cx="1124539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ADA/ADD</a:t>
            </a:r>
            <a:endParaRPr lang="it-IT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60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618" y="1403167"/>
            <a:ext cx="6566041" cy="4217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5822" y="5620644"/>
            <a:ext cx="106448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4D26"/>
                </a:solidFill>
              </a:rPr>
              <a:t>Detectors consist of 4 plastic scintillator plates, 20 mm </a:t>
            </a:r>
            <a:r>
              <a:rPr lang="en-US" dirty="0" smtClean="0">
                <a:solidFill>
                  <a:srgbClr val="004D26"/>
                </a:solidFill>
              </a:rPr>
              <a:t>thick, glued </a:t>
            </a:r>
            <a:r>
              <a:rPr lang="en-US" dirty="0">
                <a:solidFill>
                  <a:srgbClr val="004D26"/>
                </a:solidFill>
              </a:rPr>
              <a:t>to “fishtail” light guides</a:t>
            </a:r>
          </a:p>
        </p:txBody>
      </p:sp>
      <p:sp>
        <p:nvSpPr>
          <p:cNvPr id="5" name="Rectangle 4"/>
          <p:cNvSpPr/>
          <p:nvPr/>
        </p:nvSpPr>
        <p:spPr>
          <a:xfrm>
            <a:off x="1786358" y="572169"/>
            <a:ext cx="72337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  <a:latin typeface="Calibri (headings)"/>
                <a:cs typeface="Calibri (headings)"/>
              </a:rPr>
              <a:t>H</a:t>
            </a:r>
            <a:r>
              <a:rPr lang="en-GB" sz="2400" b="1" dirty="0">
                <a:solidFill>
                  <a:srgbClr val="3366FF"/>
                </a:solidFill>
                <a:latin typeface="Calibri (headings)"/>
                <a:cs typeface="Calibri (headings)"/>
              </a:rPr>
              <a:t>igh</a:t>
            </a:r>
            <a:r>
              <a:rPr lang="en-GB" sz="2400" b="1" dirty="0">
                <a:solidFill>
                  <a:srgbClr val="FF0000"/>
                </a:solidFill>
                <a:latin typeface="Calibri (headings)"/>
                <a:cs typeface="Calibri (headings)"/>
              </a:rPr>
              <a:t> R</a:t>
            </a:r>
            <a:r>
              <a:rPr lang="en-GB" sz="2400" b="1" dirty="0">
                <a:solidFill>
                  <a:srgbClr val="3366FF"/>
                </a:solidFill>
                <a:latin typeface="Calibri (headings)"/>
                <a:cs typeface="Calibri (headings)"/>
              </a:rPr>
              <a:t>apidity</a:t>
            </a:r>
            <a:r>
              <a:rPr lang="en-GB" sz="2400" b="1" dirty="0">
                <a:solidFill>
                  <a:srgbClr val="FF0000"/>
                </a:solidFill>
                <a:latin typeface="Calibri (headings)"/>
                <a:cs typeface="Calibri (headings)"/>
              </a:rPr>
              <a:t> S</a:t>
            </a:r>
            <a:r>
              <a:rPr lang="en-GB" sz="2400" b="1" dirty="0">
                <a:solidFill>
                  <a:srgbClr val="3366FF"/>
                </a:solidFill>
                <a:latin typeface="Calibri (headings)"/>
                <a:cs typeface="Calibri (headings)"/>
              </a:rPr>
              <a:t>hower</a:t>
            </a:r>
            <a:r>
              <a:rPr lang="en-GB" sz="2400" b="1" dirty="0">
                <a:solidFill>
                  <a:srgbClr val="FF0000"/>
                </a:solidFill>
                <a:latin typeface="Calibri (headings)"/>
                <a:cs typeface="Calibri (headings)"/>
              </a:rPr>
              <a:t> C</a:t>
            </a:r>
            <a:r>
              <a:rPr lang="en-GB" sz="2400" b="1" dirty="0">
                <a:solidFill>
                  <a:srgbClr val="3366FF"/>
                </a:solidFill>
                <a:latin typeface="Calibri (headings)"/>
                <a:cs typeface="Calibri (headings)"/>
              </a:rPr>
              <a:t>ounters</a:t>
            </a:r>
            <a:r>
              <a:rPr lang="en-GB" sz="2400" b="1" dirty="0">
                <a:solidFill>
                  <a:srgbClr val="FF0000"/>
                </a:solidFill>
                <a:latin typeface="Calibri (headings)"/>
                <a:cs typeface="Calibri (headings)"/>
              </a:rPr>
              <a:t> </a:t>
            </a:r>
            <a:r>
              <a:rPr lang="en-GB" sz="2400" b="1" dirty="0">
                <a:solidFill>
                  <a:srgbClr val="3366FF"/>
                </a:solidFill>
                <a:latin typeface="Calibri (headings)"/>
                <a:cs typeface="Calibri (headings)"/>
              </a:rPr>
              <a:t>for</a:t>
            </a:r>
            <a:r>
              <a:rPr lang="en-GB" sz="2400" b="1" dirty="0">
                <a:solidFill>
                  <a:srgbClr val="FF0000"/>
                </a:solidFill>
                <a:latin typeface="Calibri (headings)"/>
                <a:cs typeface="Calibri (headings)"/>
              </a:rPr>
              <a:t> </a:t>
            </a:r>
            <a:r>
              <a:rPr lang="en-GB" sz="2400" b="1" dirty="0" err="1">
                <a:solidFill>
                  <a:srgbClr val="FF0000"/>
                </a:solidFill>
                <a:latin typeface="Calibri (headings)"/>
                <a:cs typeface="Calibri (headings)"/>
              </a:rPr>
              <a:t>L</a:t>
            </a:r>
            <a:r>
              <a:rPr lang="en-GB" sz="2400" b="1" dirty="0" err="1">
                <a:solidFill>
                  <a:srgbClr val="3366FF"/>
                </a:solidFill>
                <a:latin typeface="Calibri (headings)"/>
                <a:cs typeface="Calibri (headings)"/>
              </a:rPr>
              <a:t>HCb</a:t>
            </a:r>
            <a:r>
              <a:rPr lang="en-GB" sz="2400" b="1" dirty="0">
                <a:solidFill>
                  <a:srgbClr val="3366FF"/>
                </a:solidFill>
                <a:latin typeface="Calibri (headings)"/>
                <a:cs typeface="Calibri (headings)"/>
              </a:rPr>
              <a:t>:</a:t>
            </a:r>
            <a:r>
              <a:rPr lang="en-GB" sz="2400" b="1" dirty="0">
                <a:solidFill>
                  <a:srgbClr val="FF0000"/>
                </a:solidFill>
                <a:latin typeface="Calibri (headings)"/>
                <a:cs typeface="Calibri (headings)"/>
              </a:rPr>
              <a:t/>
            </a:r>
            <a:br>
              <a:rPr lang="en-GB" sz="2400" b="1" dirty="0">
                <a:solidFill>
                  <a:srgbClr val="FF0000"/>
                </a:solidFill>
                <a:latin typeface="Calibri (headings)"/>
                <a:cs typeface="Calibri (headings)"/>
              </a:rPr>
            </a:br>
            <a:r>
              <a:rPr lang="en-GB" sz="2400" b="1" dirty="0">
                <a:solidFill>
                  <a:srgbClr val="FF0000"/>
                </a:solidFill>
                <a:latin typeface="Calibri (headings)"/>
                <a:cs typeface="Calibri (headings)"/>
              </a:rPr>
              <a:t>The </a:t>
            </a:r>
            <a:r>
              <a:rPr lang="en-GB" sz="2400" b="1" dirty="0" err="1">
                <a:solidFill>
                  <a:srgbClr val="FF0000"/>
                </a:solidFill>
                <a:latin typeface="Calibri (headings)"/>
                <a:cs typeface="Calibri (headings)"/>
              </a:rPr>
              <a:t>HeRSCheL</a:t>
            </a:r>
            <a:r>
              <a:rPr lang="en-GB" sz="2400" b="1" dirty="0">
                <a:solidFill>
                  <a:srgbClr val="FF0000"/>
                </a:solidFill>
                <a:latin typeface="Calibri (headings)"/>
                <a:cs typeface="Calibri (headings)"/>
              </a:rPr>
              <a:t> Project</a:t>
            </a:r>
            <a:endParaRPr lang="en-US" sz="2400" dirty="0">
              <a:solidFill>
                <a:srgbClr val="FF0000"/>
              </a:solidFill>
              <a:latin typeface="Calibri (headings)"/>
              <a:cs typeface="Calibri (headings)"/>
            </a:endParaRPr>
          </a:p>
        </p:txBody>
      </p:sp>
    </p:spTree>
    <p:extLst>
      <p:ext uri="{BB962C8B-B14F-4D97-AF65-F5344CB8AC3E}">
        <p14:creationId xmlns:p14="http://schemas.microsoft.com/office/powerpoint/2010/main" val="136018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85" y="250174"/>
            <a:ext cx="12010030" cy="6357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057935" y="192165"/>
            <a:ext cx="3530221" cy="369332"/>
          </a:xfrm>
          <a:prstGeom prst="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ATLAS Forward </a:t>
            </a:r>
            <a:r>
              <a:rPr lang="it-IT" b="1" dirty="0" smtClean="0">
                <a:solidFill>
                  <a:schemeClr val="bg1"/>
                </a:solidFill>
              </a:rPr>
              <a:t> Detectors Project</a:t>
            </a:r>
            <a:endParaRPr lang="it-IT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96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26380" y="2575560"/>
            <a:ext cx="133241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6600" dirty="0" smtClean="0"/>
              <a:t>p-p</a:t>
            </a:r>
            <a:endParaRPr lang="it-IT" sz="6600" dirty="0"/>
          </a:p>
        </p:txBody>
      </p:sp>
    </p:spTree>
    <p:extLst>
      <p:ext uri="{BB962C8B-B14F-4D97-AF65-F5344CB8AC3E}">
        <p14:creationId xmlns:p14="http://schemas.microsoft.com/office/powerpoint/2010/main" val="369501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833" y="2042310"/>
            <a:ext cx="5442224" cy="1765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Group 28"/>
          <p:cNvGrpSpPr/>
          <p:nvPr/>
        </p:nvGrpSpPr>
        <p:grpSpPr>
          <a:xfrm>
            <a:off x="1691640" y="1615440"/>
            <a:ext cx="5394960" cy="266700"/>
            <a:chOff x="1676400" y="1036320"/>
            <a:chExt cx="5394960" cy="266700"/>
          </a:xfrm>
        </p:grpSpPr>
        <p:sp>
          <p:nvSpPr>
            <p:cNvPr id="31" name="Rectangle 30"/>
            <p:cNvSpPr/>
            <p:nvPr/>
          </p:nvSpPr>
          <p:spPr>
            <a:xfrm>
              <a:off x="4404360" y="1036320"/>
              <a:ext cx="1310640" cy="2667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760720" y="1036320"/>
              <a:ext cx="1310640" cy="2667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040380" y="1036320"/>
              <a:ext cx="1310640" cy="2667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676400" y="1036320"/>
              <a:ext cx="1310640" cy="2667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691640" y="1318260"/>
            <a:ext cx="5394960" cy="266700"/>
            <a:chOff x="1676400" y="1036320"/>
            <a:chExt cx="5394960" cy="266700"/>
          </a:xfrm>
        </p:grpSpPr>
        <p:sp>
          <p:nvSpPr>
            <p:cNvPr id="25" name="Rectangle 24"/>
            <p:cNvSpPr/>
            <p:nvPr/>
          </p:nvSpPr>
          <p:spPr>
            <a:xfrm>
              <a:off x="5760720" y="1036320"/>
              <a:ext cx="1310640" cy="2667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404360" y="1036320"/>
              <a:ext cx="1310640" cy="2667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040380" y="1036320"/>
              <a:ext cx="1310640" cy="2667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676400" y="1036320"/>
              <a:ext cx="1310640" cy="2667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684020" y="1021080"/>
            <a:ext cx="5394960" cy="266700"/>
            <a:chOff x="1676400" y="1036320"/>
            <a:chExt cx="5394960" cy="266700"/>
          </a:xfrm>
        </p:grpSpPr>
        <p:sp>
          <p:nvSpPr>
            <p:cNvPr id="21" name="Rectangle 20"/>
            <p:cNvSpPr/>
            <p:nvPr/>
          </p:nvSpPr>
          <p:spPr>
            <a:xfrm>
              <a:off x="5760720" y="1036320"/>
              <a:ext cx="1310640" cy="2667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404360" y="1036320"/>
              <a:ext cx="1310640" cy="2667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040380" y="1036320"/>
              <a:ext cx="1310640" cy="2667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676400" y="1036320"/>
              <a:ext cx="1310640" cy="2667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757681" y="4361353"/>
            <a:ext cx="10198048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  <a:p>
            <a:pPr marL="285750" indent="-285750">
              <a:buFontTx/>
              <a:buChar char="-"/>
            </a:pPr>
            <a:r>
              <a:rPr lang="it-IT" dirty="0" smtClean="0"/>
              <a:t>pp: </a:t>
            </a:r>
            <a:r>
              <a:rPr lang="it-IT" dirty="0"/>
              <a:t>√s</a:t>
            </a:r>
            <a:r>
              <a:rPr lang="it-IT" dirty="0" smtClean="0"/>
              <a:t> = 13 TeV (later may be higher), 75-100 fb</a:t>
            </a:r>
            <a:r>
              <a:rPr lang="it-IT" baseline="30000" dirty="0" smtClean="0"/>
              <a:t>-1                           </a:t>
            </a:r>
            <a:r>
              <a:rPr lang="it-IT" dirty="0" smtClean="0">
                <a:sym typeface="Wingdings" panose="05000000000000000000" pitchFamily="2" charset="2"/>
              </a:rPr>
              <a:t> factor 3000 </a:t>
            </a:r>
            <a:r>
              <a:rPr lang="it-IT" b="1" dirty="0" smtClean="0">
                <a:sym typeface="Wingdings" panose="05000000000000000000" pitchFamily="2" charset="2"/>
              </a:rPr>
              <a:t>  ...</a:t>
            </a:r>
            <a:r>
              <a:rPr lang="it-IT" b="1" dirty="0" smtClean="0"/>
              <a:t>but </a:t>
            </a:r>
            <a:r>
              <a:rPr lang="it-IT" b="1" dirty="0"/>
              <a:t>pileup has to be tamed</a:t>
            </a:r>
          </a:p>
          <a:p>
            <a:endParaRPr lang="it-IT" dirty="0" smtClean="0"/>
          </a:p>
          <a:p>
            <a:pPr marL="285750" indent="-285750">
              <a:buFontTx/>
              <a:buChar char="-"/>
            </a:pPr>
            <a:r>
              <a:rPr lang="it-IT" dirty="0"/>
              <a:t>Pb-Pb:  √s = 5.1 TeV, 1 </a:t>
            </a:r>
            <a:r>
              <a:rPr lang="it-IT" dirty="0" smtClean="0"/>
              <a:t>nb</a:t>
            </a:r>
            <a:r>
              <a:rPr lang="it-IT" baseline="30000" dirty="0" smtClean="0"/>
              <a:t>-1                                                                                      </a:t>
            </a:r>
            <a:r>
              <a:rPr lang="it-IT" dirty="0" smtClean="0">
                <a:sym typeface="Wingdings" panose="05000000000000000000" pitchFamily="2" charset="2"/>
              </a:rPr>
              <a:t> </a:t>
            </a:r>
            <a:r>
              <a:rPr lang="it-IT" dirty="0">
                <a:sym typeface="Wingdings" panose="05000000000000000000" pitchFamily="2" charset="2"/>
              </a:rPr>
              <a:t>factor  </a:t>
            </a:r>
            <a:r>
              <a:rPr lang="it-IT" dirty="0" smtClean="0">
                <a:sym typeface="Wingdings" panose="05000000000000000000" pitchFamily="2" charset="2"/>
              </a:rPr>
              <a:t>7 (may be 10</a:t>
            </a:r>
            <a:r>
              <a:rPr lang="it-IT" dirty="0" smtClean="0">
                <a:sym typeface="Wingdings" panose="05000000000000000000" pitchFamily="2" charset="2"/>
              </a:rPr>
              <a:t>)</a:t>
            </a:r>
            <a:endParaRPr lang="it-IT" baseline="30000" dirty="0" smtClean="0"/>
          </a:p>
          <a:p>
            <a:pPr marL="285750" indent="-285750">
              <a:buFontTx/>
              <a:buChar char="-"/>
            </a:pPr>
            <a:endParaRPr lang="it-IT" baseline="30000" dirty="0"/>
          </a:p>
          <a:p>
            <a:pPr marL="285750" indent="-285750">
              <a:buFontTx/>
              <a:buChar char="-"/>
            </a:pPr>
            <a:r>
              <a:rPr lang="it-IT" dirty="0"/>
              <a:t>p-Pb:  ~ 50 nb</a:t>
            </a:r>
            <a:r>
              <a:rPr lang="it-IT" baseline="30000" dirty="0"/>
              <a:t>-1</a:t>
            </a:r>
            <a:r>
              <a:rPr lang="it-IT" dirty="0"/>
              <a:t> , √s under </a:t>
            </a:r>
            <a:r>
              <a:rPr lang="it-IT" dirty="0" smtClean="0"/>
              <a:t>discussion.... </a:t>
            </a:r>
            <a:r>
              <a:rPr lang="it-IT" dirty="0"/>
              <a:t>( 5.1 or </a:t>
            </a:r>
            <a:r>
              <a:rPr lang="it-IT" dirty="0" smtClean="0"/>
              <a:t>~8 </a:t>
            </a:r>
            <a:r>
              <a:rPr lang="it-IT" dirty="0"/>
              <a:t>TeV </a:t>
            </a:r>
            <a:r>
              <a:rPr lang="it-IT" dirty="0" smtClean="0"/>
              <a:t>?)    </a:t>
            </a:r>
            <a:r>
              <a:rPr lang="it-IT" dirty="0" smtClean="0">
                <a:sym typeface="Wingdings" panose="05000000000000000000" pitchFamily="2" charset="2"/>
              </a:rPr>
              <a:t> </a:t>
            </a:r>
            <a:r>
              <a:rPr lang="it-IT" dirty="0">
                <a:sym typeface="Wingdings" panose="05000000000000000000" pitchFamily="2" charset="2"/>
              </a:rPr>
              <a:t>factor </a:t>
            </a:r>
            <a:r>
              <a:rPr lang="it-IT" dirty="0" smtClean="0">
                <a:sym typeface="Wingdings" panose="05000000000000000000" pitchFamily="2" charset="2"/>
              </a:rPr>
              <a:t> 2</a:t>
            </a:r>
            <a:endParaRPr lang="it-IT" dirty="0"/>
          </a:p>
          <a:p>
            <a:pPr marL="285750" indent="-285750">
              <a:buFontTx/>
              <a:buChar char="-"/>
            </a:pPr>
            <a:endParaRPr lang="it-IT" dirty="0"/>
          </a:p>
          <a:p>
            <a:pPr marL="285750" indent="-285750">
              <a:buFontTx/>
              <a:buChar char="-"/>
            </a:pPr>
            <a:endParaRPr lang="it-IT" dirty="0" smtClean="0"/>
          </a:p>
          <a:p>
            <a:pPr marL="285750" indent="-285750">
              <a:buFontTx/>
              <a:buChar char="-"/>
            </a:pPr>
            <a:endParaRPr lang="it-IT" dirty="0"/>
          </a:p>
        </p:txBody>
      </p:sp>
      <p:sp>
        <p:nvSpPr>
          <p:cNvPr id="13" name="Rectangle 12"/>
          <p:cNvSpPr/>
          <p:nvPr/>
        </p:nvSpPr>
        <p:spPr>
          <a:xfrm>
            <a:off x="1261220" y="43934"/>
            <a:ext cx="785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0070C0"/>
                </a:solidFill>
              </a:rPr>
              <a:t>Run </a:t>
            </a:r>
            <a:r>
              <a:rPr lang="it-IT" dirty="0" smtClean="0">
                <a:solidFill>
                  <a:srgbClr val="0070C0"/>
                </a:solidFill>
              </a:rPr>
              <a:t>1: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61220" y="4052054"/>
            <a:ext cx="20190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Run 2 assumptions: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22120" y="1005840"/>
            <a:ext cx="56541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2010                       p-p                       7                      45 pb</a:t>
            </a:r>
            <a:r>
              <a:rPr lang="it-IT" baseline="30000" dirty="0" smtClean="0"/>
              <a:t>-1</a:t>
            </a:r>
            <a:r>
              <a:rPr lang="it-IT" dirty="0" smtClean="0"/>
              <a:t>   </a:t>
            </a:r>
          </a:p>
          <a:p>
            <a:pPr marL="342900" indent="-342900">
              <a:buAutoNum type="arabicPlain" startAt="2011"/>
            </a:pPr>
            <a:r>
              <a:rPr lang="it-IT" dirty="0" smtClean="0"/>
              <a:t>                       p-p                       7                      6 </a:t>
            </a:r>
            <a:r>
              <a:rPr lang="it-IT" dirty="0"/>
              <a:t>fb</a:t>
            </a:r>
            <a:r>
              <a:rPr lang="it-IT" baseline="30000" dirty="0"/>
              <a:t>-1</a:t>
            </a:r>
            <a:r>
              <a:rPr lang="it-IT" dirty="0" smtClean="0"/>
              <a:t> </a:t>
            </a:r>
          </a:p>
          <a:p>
            <a:pPr marL="342900" indent="-342900">
              <a:buFontTx/>
              <a:buAutoNum type="arabicPlain" startAt="2011"/>
            </a:pPr>
            <a:r>
              <a:rPr lang="it-IT" dirty="0" smtClean="0"/>
              <a:t>                       p-p                       8                      23 fb</a:t>
            </a:r>
            <a:r>
              <a:rPr lang="it-IT" baseline="30000" dirty="0" smtClean="0"/>
              <a:t>-1</a:t>
            </a:r>
            <a:r>
              <a:rPr lang="it-IT" dirty="0" smtClean="0"/>
              <a:t>      </a:t>
            </a:r>
            <a:endParaRPr lang="it-IT" dirty="0"/>
          </a:p>
        </p:txBody>
      </p:sp>
      <p:grpSp>
        <p:nvGrpSpPr>
          <p:cNvPr id="40" name="Group 39"/>
          <p:cNvGrpSpPr/>
          <p:nvPr/>
        </p:nvGrpSpPr>
        <p:grpSpPr>
          <a:xfrm>
            <a:off x="1676400" y="487680"/>
            <a:ext cx="5394960" cy="480060"/>
            <a:chOff x="1676400" y="1036320"/>
            <a:chExt cx="5394960" cy="266700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41" name="Rectangle 40"/>
            <p:cNvSpPr/>
            <p:nvPr/>
          </p:nvSpPr>
          <p:spPr>
            <a:xfrm>
              <a:off x="5760720" y="1036320"/>
              <a:ext cx="1310640" cy="2667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4404360" y="1036320"/>
              <a:ext cx="1310640" cy="2667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040380" y="1036320"/>
              <a:ext cx="1310640" cy="2667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676400" y="1036320"/>
              <a:ext cx="1310640" cy="2667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790700" y="411480"/>
            <a:ext cx="52584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   Year                   system         energy</a:t>
            </a:r>
            <a:r>
              <a:rPr lang="it-IT" dirty="0"/>
              <a:t> </a:t>
            </a:r>
            <a:r>
              <a:rPr lang="it-IT" dirty="0" smtClean="0"/>
              <a:t> </a:t>
            </a:r>
            <a:r>
              <a:rPr lang="it-IT" dirty="0"/>
              <a:t>√s</a:t>
            </a:r>
            <a:r>
              <a:rPr lang="it-IT" dirty="0" smtClean="0"/>
              <a:t>         integrated</a:t>
            </a:r>
          </a:p>
          <a:p>
            <a:r>
              <a:rPr lang="it-IT" dirty="0"/>
              <a:t> </a:t>
            </a:r>
            <a:r>
              <a:rPr lang="it-IT" dirty="0" smtClean="0"/>
              <a:t>                                                     TeV                 luminosity</a:t>
            </a: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5964319" y="3022005"/>
            <a:ext cx="1130438" cy="369332"/>
          </a:xfrm>
          <a:prstGeom prst="rect">
            <a:avLst/>
          </a:prstGeom>
          <a:solidFill>
            <a:srgbClr val="E8FAFE"/>
          </a:solidFill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Calibri"/>
              </a:rPr>
              <a:t>~</a:t>
            </a:r>
            <a:r>
              <a:rPr lang="it-IT" dirty="0" smtClean="0"/>
              <a:t>0.15 nb</a:t>
            </a:r>
            <a:r>
              <a:rPr lang="it-IT" baseline="30000" dirty="0" smtClean="0"/>
              <a:t>-1</a:t>
            </a:r>
            <a:endParaRPr lang="it-IT" baseline="30000" dirty="0"/>
          </a:p>
        </p:txBody>
      </p:sp>
    </p:spTree>
    <p:extLst>
      <p:ext uri="{BB962C8B-B14F-4D97-AF65-F5344CB8AC3E}">
        <p14:creationId xmlns:p14="http://schemas.microsoft.com/office/powerpoint/2010/main" val="117890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279" y="831362"/>
            <a:ext cx="105537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No diphoton event found with </a:t>
            </a:r>
          </a:p>
          <a:p>
            <a:endParaRPr lang="it-IT" dirty="0" smtClean="0"/>
          </a:p>
          <a:p>
            <a:r>
              <a:rPr lang="it-IT" i="1" dirty="0">
                <a:latin typeface="Symbol" panose="05050102010706020507" pitchFamily="18" charset="2"/>
              </a:rPr>
              <a:t>s</a:t>
            </a:r>
            <a:r>
              <a:rPr lang="it-IT" i="1" dirty="0" smtClean="0">
                <a:latin typeface="Symbol" panose="05050102010706020507" pitchFamily="18" charset="2"/>
              </a:rPr>
              <a:t> </a:t>
            </a:r>
            <a:r>
              <a:rPr lang="it-IT" dirty="0" smtClean="0"/>
              <a:t>( E</a:t>
            </a:r>
            <a:r>
              <a:rPr lang="it-IT" baseline="-25000" dirty="0" smtClean="0"/>
              <a:t>T</a:t>
            </a:r>
            <a:r>
              <a:rPr lang="it-IT" dirty="0" smtClean="0"/>
              <a:t>(</a:t>
            </a:r>
            <a:r>
              <a:rPr lang="it-IT" i="1" dirty="0" smtClean="0">
                <a:latin typeface="Symbol" panose="05050102010706020507" pitchFamily="18" charset="2"/>
              </a:rPr>
              <a:t>g </a:t>
            </a:r>
            <a:r>
              <a:rPr lang="it-IT" dirty="0" smtClean="0"/>
              <a:t>) </a:t>
            </a:r>
            <a:r>
              <a:rPr lang="it-IT" dirty="0"/>
              <a:t>&gt; 5.5 GeV, </a:t>
            </a:r>
            <a:r>
              <a:rPr lang="it-IT" dirty="0">
                <a:latin typeface="Symbol" panose="05050102010706020507" pitchFamily="18" charset="2"/>
              </a:rPr>
              <a:t>|</a:t>
            </a:r>
            <a:r>
              <a:rPr lang="it-IT" i="1" dirty="0" smtClean="0">
                <a:latin typeface="Symbol" panose="05050102010706020507" pitchFamily="18" charset="2"/>
              </a:rPr>
              <a:t>h</a:t>
            </a:r>
            <a:r>
              <a:rPr lang="it-IT" dirty="0" smtClean="0">
                <a:latin typeface="Symbol" panose="05050102010706020507" pitchFamily="18" charset="2"/>
              </a:rPr>
              <a:t>(</a:t>
            </a:r>
            <a:r>
              <a:rPr lang="it-IT" i="1" dirty="0" smtClean="0">
                <a:latin typeface="Symbol" panose="05050102010706020507" pitchFamily="18" charset="2"/>
              </a:rPr>
              <a:t>g</a:t>
            </a:r>
            <a:r>
              <a:rPr lang="it-IT" dirty="0" smtClean="0">
                <a:latin typeface="Symbol" panose="05050102010706020507" pitchFamily="18" charset="2"/>
              </a:rPr>
              <a:t>)|</a:t>
            </a:r>
            <a:r>
              <a:rPr lang="it-IT" dirty="0" smtClean="0"/>
              <a:t> </a:t>
            </a:r>
            <a:r>
              <a:rPr lang="it-IT" dirty="0"/>
              <a:t>&lt; </a:t>
            </a:r>
            <a:r>
              <a:rPr lang="it-IT" dirty="0" smtClean="0"/>
              <a:t>2.5 ) </a:t>
            </a:r>
            <a:r>
              <a:rPr lang="it-IT" dirty="0"/>
              <a:t>&lt; 1.18 </a:t>
            </a:r>
            <a:r>
              <a:rPr lang="it-IT" dirty="0" smtClean="0"/>
              <a:t>pb   using 37 pb</a:t>
            </a:r>
            <a:r>
              <a:rPr lang="it-IT" baseline="30000" dirty="0" smtClean="0"/>
              <a:t>-1</a:t>
            </a:r>
          </a:p>
          <a:p>
            <a:endParaRPr lang="it-IT" baseline="30000" dirty="0"/>
          </a:p>
          <a:p>
            <a:r>
              <a:rPr lang="it-IT" dirty="0" smtClean="0"/>
              <a:t>CDF observed 43 events: </a:t>
            </a:r>
            <a:r>
              <a:rPr lang="en-US" sz="2400" dirty="0">
                <a:latin typeface="Symbol" pitchFamily="18" charset="2"/>
              </a:rPr>
              <a:t>s</a:t>
            </a:r>
            <a:r>
              <a:rPr lang="en-US" dirty="0"/>
              <a:t>(E</a:t>
            </a:r>
            <a:r>
              <a:rPr lang="en-US" baseline="-25000" dirty="0"/>
              <a:t>T</a:t>
            </a:r>
            <a:r>
              <a:rPr lang="en-US" dirty="0"/>
              <a:t>&gt;2.5 </a:t>
            </a:r>
            <a:r>
              <a:rPr lang="en-US" dirty="0" err="1"/>
              <a:t>GeV</a:t>
            </a:r>
            <a:r>
              <a:rPr lang="en-US" dirty="0"/>
              <a:t>, |</a:t>
            </a:r>
            <a:r>
              <a:rPr lang="en-US" dirty="0">
                <a:latin typeface="Symbol" pitchFamily="18" charset="2"/>
              </a:rPr>
              <a:t>h</a:t>
            </a:r>
            <a:r>
              <a:rPr lang="en-US" dirty="0"/>
              <a:t>|&lt;1)</a:t>
            </a:r>
            <a:r>
              <a:rPr lang="en-US" sz="2400" dirty="0"/>
              <a:t> =(</a:t>
            </a:r>
            <a:r>
              <a:rPr lang="en-US" dirty="0"/>
              <a:t>2.48        </a:t>
            </a:r>
            <a:r>
              <a:rPr lang="en-US" dirty="0" smtClean="0"/>
              <a:t>  (</a:t>
            </a:r>
            <a:r>
              <a:rPr lang="en-US" dirty="0"/>
              <a:t>stat)          (sys</a:t>
            </a:r>
            <a:r>
              <a:rPr lang="en-US" dirty="0" smtClean="0"/>
              <a:t>)</a:t>
            </a:r>
            <a:r>
              <a:rPr lang="en-US" sz="2400" dirty="0" smtClean="0"/>
              <a:t>)</a:t>
            </a:r>
            <a:r>
              <a:rPr lang="en-US" dirty="0" smtClean="0"/>
              <a:t> </a:t>
            </a:r>
            <a:r>
              <a:rPr lang="en-US" dirty="0" err="1" smtClean="0"/>
              <a:t>pb</a:t>
            </a:r>
            <a:endParaRPr lang="en-US" dirty="0"/>
          </a:p>
          <a:p>
            <a:endParaRPr lang="it-IT" baseline="30000" dirty="0"/>
          </a:p>
        </p:txBody>
      </p:sp>
      <p:sp>
        <p:nvSpPr>
          <p:cNvPr id="3" name="TextBox 2"/>
          <p:cNvSpPr txBox="1"/>
          <p:nvPr/>
        </p:nvSpPr>
        <p:spPr>
          <a:xfrm>
            <a:off x="305279" y="2189332"/>
            <a:ext cx="7040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 smtClean="0"/>
          </a:p>
          <a:p>
            <a:r>
              <a:rPr lang="it-IT" dirty="0" smtClean="0">
                <a:solidFill>
                  <a:srgbClr val="FF0000"/>
                </a:solidFill>
              </a:rPr>
              <a:t>Run2</a:t>
            </a:r>
            <a:r>
              <a:rPr lang="it-IT" dirty="0" smtClean="0"/>
              <a:t>: L ~100 fb-1 </a:t>
            </a:r>
            <a:r>
              <a:rPr lang="it-IT" dirty="0" smtClean="0">
                <a:sym typeface="Wingdings" panose="05000000000000000000" pitchFamily="2" charset="2"/>
              </a:rPr>
              <a:t> factor 3000 higher statistics (if pileup under control)</a:t>
            </a:r>
            <a:endParaRPr lang="it-IT" dirty="0"/>
          </a:p>
        </p:txBody>
      </p:sp>
      <p:sp>
        <p:nvSpPr>
          <p:cNvPr id="5" name="Rectangle 4"/>
          <p:cNvSpPr/>
          <p:nvPr/>
        </p:nvSpPr>
        <p:spPr>
          <a:xfrm>
            <a:off x="6460700" y="1833226"/>
            <a:ext cx="731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+0.4</a:t>
            </a:r>
          </a:p>
          <a:p>
            <a:r>
              <a:rPr lang="it-IT" dirty="0"/>
              <a:t>-</a:t>
            </a:r>
            <a:r>
              <a:rPr lang="it-IT" dirty="0" smtClean="0"/>
              <a:t>0.51</a:t>
            </a:r>
            <a:endParaRPr lang="it-IT" dirty="0"/>
          </a:p>
        </p:txBody>
      </p:sp>
      <p:sp>
        <p:nvSpPr>
          <p:cNvPr id="6" name="Rectangle 5"/>
          <p:cNvSpPr/>
          <p:nvPr/>
        </p:nvSpPr>
        <p:spPr>
          <a:xfrm>
            <a:off x="5447216" y="1811527"/>
            <a:ext cx="716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+0.4</a:t>
            </a:r>
          </a:p>
          <a:p>
            <a:r>
              <a:rPr lang="it-IT" dirty="0"/>
              <a:t>-</a:t>
            </a:r>
            <a:r>
              <a:rPr lang="it-IT" dirty="0" smtClean="0"/>
              <a:t>0.35 </a:t>
            </a:r>
            <a:endParaRPr lang="it-IT" dirty="0"/>
          </a:p>
        </p:txBody>
      </p:sp>
      <p:sp>
        <p:nvSpPr>
          <p:cNvPr id="7" name="TextBox 6"/>
          <p:cNvSpPr txBox="1"/>
          <p:nvPr/>
        </p:nvSpPr>
        <p:spPr>
          <a:xfrm>
            <a:off x="199994" y="3245268"/>
            <a:ext cx="4011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ym typeface="Symbol"/>
              </a:rPr>
              <a:t> </a:t>
            </a:r>
            <a:r>
              <a:rPr lang="it-IT" dirty="0" smtClean="0">
                <a:sym typeface="Symbol"/>
              </a:rPr>
              <a:t> </a:t>
            </a:r>
            <a:r>
              <a:rPr lang="it-IT" dirty="0" smtClean="0"/>
              <a:t>Access to high statistics </a:t>
            </a:r>
            <a:r>
              <a:rPr lang="it-IT" dirty="0" smtClean="0">
                <a:sym typeface="Symbol" panose="05050102010706020507" pitchFamily="18" charset="2"/>
              </a:rPr>
              <a:t> production </a:t>
            </a:r>
            <a:endParaRPr lang="it-IT" dirty="0"/>
          </a:p>
        </p:txBody>
      </p:sp>
      <p:sp>
        <p:nvSpPr>
          <p:cNvPr id="8" name="TextBox 7"/>
          <p:cNvSpPr txBox="1"/>
          <p:nvPr/>
        </p:nvSpPr>
        <p:spPr>
          <a:xfrm>
            <a:off x="220980" y="4229101"/>
            <a:ext cx="10058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ym typeface="Symbol"/>
              </a:rPr>
              <a:t> </a:t>
            </a:r>
            <a:r>
              <a:rPr lang="it-IT" dirty="0" smtClean="0"/>
              <a:t>CMS &amp;TOTEM: PPS ( Proton Precision Spectrometer)</a:t>
            </a:r>
          </a:p>
          <a:p>
            <a:endParaRPr lang="it-IT" dirty="0" smtClean="0"/>
          </a:p>
          <a:p>
            <a:r>
              <a:rPr lang="it-IT" dirty="0" smtClean="0"/>
              <a:t>Mainly diffraction but UPC can be studied too:</a:t>
            </a:r>
          </a:p>
          <a:p>
            <a:r>
              <a:rPr lang="it-IT" dirty="0" smtClean="0"/>
              <a:t>Central exclusive production pp</a:t>
            </a:r>
            <a:r>
              <a:rPr lang="it-IT" dirty="0" smtClean="0">
                <a:sym typeface="Wingdings" panose="05000000000000000000" pitchFamily="2" charset="2"/>
              </a:rPr>
              <a:t> pp+X (X= WW, ZZ, </a:t>
            </a:r>
            <a:r>
              <a:rPr lang="it-IT" dirty="0" smtClean="0"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it-IT" dirty="0" smtClean="0">
                <a:sym typeface="Wingdings" panose="05000000000000000000" pitchFamily="2" charset="2"/>
              </a:rPr>
              <a:t>, di-jets,...) </a:t>
            </a:r>
            <a:endParaRPr lang="it-IT" dirty="0" smtClean="0"/>
          </a:p>
          <a:p>
            <a:r>
              <a:rPr lang="it-IT" dirty="0"/>
              <a:t>W, </a:t>
            </a:r>
            <a:r>
              <a:rPr lang="it-IT" dirty="0" smtClean="0"/>
              <a:t>Z, </a:t>
            </a:r>
            <a:r>
              <a:rPr lang="it-IT" dirty="0" smtClean="0">
                <a:latin typeface="Symbol" panose="05050102010706020507" pitchFamily="18" charset="2"/>
              </a:rPr>
              <a:t>g</a:t>
            </a:r>
            <a:r>
              <a:rPr lang="it-IT" dirty="0" smtClean="0"/>
              <a:t> pair production search for anomalous coupling</a:t>
            </a:r>
            <a:endParaRPr lang="it-IT" dirty="0"/>
          </a:p>
        </p:txBody>
      </p:sp>
      <p:sp>
        <p:nvSpPr>
          <p:cNvPr id="9" name="Rectangle 8"/>
          <p:cNvSpPr/>
          <p:nvPr/>
        </p:nvSpPr>
        <p:spPr>
          <a:xfrm>
            <a:off x="5271529" y="119301"/>
            <a:ext cx="681597" cy="369332"/>
          </a:xfrm>
          <a:prstGeom prst="rect">
            <a:avLst/>
          </a:prstGeom>
          <a:solidFill>
            <a:srgbClr val="FF9900"/>
          </a:solidFill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CMS:</a:t>
            </a:r>
          </a:p>
        </p:txBody>
      </p:sp>
      <p:sp>
        <p:nvSpPr>
          <p:cNvPr id="4" name="Rectangle 3"/>
          <p:cNvSpPr/>
          <p:nvPr/>
        </p:nvSpPr>
        <p:spPr>
          <a:xfrm>
            <a:off x="139144" y="460159"/>
            <a:ext cx="3239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ym typeface="Symbol"/>
              </a:rPr>
              <a:t> </a:t>
            </a:r>
            <a:r>
              <a:rPr lang="it-IT" dirty="0" smtClean="0"/>
              <a:t>Central </a:t>
            </a:r>
            <a:r>
              <a:rPr lang="it-IT" dirty="0"/>
              <a:t>exclusive </a:t>
            </a:r>
            <a:r>
              <a:rPr lang="it-IT" dirty="0">
                <a:latin typeface="Symbol" panose="05050102010706020507" pitchFamily="18" charset="2"/>
              </a:rPr>
              <a:t>gg</a:t>
            </a:r>
            <a:r>
              <a:rPr lang="it-IT" dirty="0"/>
              <a:t> production</a:t>
            </a:r>
          </a:p>
        </p:txBody>
      </p:sp>
    </p:spTree>
    <p:extLst>
      <p:ext uri="{BB962C8B-B14F-4D97-AF65-F5344CB8AC3E}">
        <p14:creationId xmlns:p14="http://schemas.microsoft.com/office/powerpoint/2010/main" val="236928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" y="2628900"/>
            <a:ext cx="47302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Other questions:</a:t>
            </a:r>
          </a:p>
          <a:p>
            <a:endParaRPr lang="it-IT" dirty="0"/>
          </a:p>
          <a:p>
            <a:pPr marL="285750" indent="-285750">
              <a:buFontTx/>
              <a:buChar char="-"/>
            </a:pPr>
            <a:r>
              <a:rPr lang="it-IT" dirty="0" smtClean="0"/>
              <a:t>Can X(3872)  (arXiv:1302.6269)  be produced </a:t>
            </a:r>
          </a:p>
          <a:p>
            <a:r>
              <a:rPr lang="it-IT" dirty="0"/>
              <a:t> </a:t>
            </a:r>
            <a:r>
              <a:rPr lang="it-IT" dirty="0" smtClean="0"/>
              <a:t>    exclusively ?</a:t>
            </a:r>
            <a:endParaRPr lang="it-I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519" y="390053"/>
            <a:ext cx="7380661" cy="540114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60960" y="20261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Symbol" panose="05050102010706020507" pitchFamily="18" charset="2"/>
              <a:buChar char=" "/>
            </a:pPr>
            <a:r>
              <a:rPr lang="en-US" dirty="0" smtClean="0">
                <a:solidFill>
                  <a:srgbClr val="FF0000"/>
                </a:solidFill>
              </a:rPr>
              <a:t>Run 2</a:t>
            </a:r>
            <a:r>
              <a:rPr lang="en-US" dirty="0" smtClean="0"/>
              <a:t>: with </a:t>
            </a:r>
            <a:r>
              <a:rPr lang="en-US" dirty="0"/>
              <a:t>L = 5</a:t>
            </a:r>
            <a:r>
              <a:rPr lang="en-US" dirty="0" smtClean="0"/>
              <a:t> </a:t>
            </a:r>
            <a:r>
              <a:rPr lang="en-US" dirty="0"/>
              <a:t>f</a:t>
            </a:r>
            <a:r>
              <a:rPr lang="en-US" dirty="0" smtClean="0"/>
              <a:t>b</a:t>
            </a:r>
            <a:r>
              <a:rPr lang="en-US" baseline="30000" dirty="0" smtClean="0"/>
              <a:t>-1  </a:t>
            </a:r>
            <a:r>
              <a:rPr lang="en-US" baseline="30000" dirty="0">
                <a:sym typeface="Wingdings" panose="05000000000000000000" pitchFamily="2" charset="2"/>
              </a:rPr>
              <a:t> </a:t>
            </a:r>
            <a:r>
              <a:rPr lang="en-US" dirty="0">
                <a:latin typeface="Symbol" panose="05050102010706020507" pitchFamily="18" charset="2"/>
                <a:sym typeface="Symbol" panose="05050102010706020507" pitchFamily="18" charset="2"/>
              </a:rPr>
              <a:t> </a:t>
            </a:r>
            <a:r>
              <a:rPr lang="en-US" dirty="0">
                <a:sym typeface="Symbol" panose="05050102010706020507" pitchFamily="18" charset="2"/>
              </a:rPr>
              <a:t>fully accessible </a:t>
            </a:r>
          </a:p>
          <a:p>
            <a:pPr marL="285750" indent="-285750">
              <a:buFont typeface="Symbol" panose="05050102010706020507" pitchFamily="18" charset="2"/>
              <a:buChar char=" "/>
            </a:pPr>
            <a:r>
              <a:rPr lang="en-US" dirty="0">
                <a:sym typeface="Symbol" panose="05050102010706020507" pitchFamily="18" charset="2"/>
              </a:rPr>
              <a:t>(different </a:t>
            </a:r>
            <a:r>
              <a:rPr lang="en-US" dirty="0" smtClean="0">
                <a:sym typeface="Symbol" panose="05050102010706020507" pitchFamily="18" charset="2"/>
              </a:rPr>
              <a:t>mass scale</a:t>
            </a:r>
            <a:r>
              <a:rPr lang="en-US" dirty="0">
                <a:sym typeface="Symbol" panose="05050102010706020507" pitchFamily="18" charset="2"/>
              </a:rPr>
              <a:t>, DGLAP </a:t>
            </a:r>
            <a:r>
              <a:rPr lang="en-US" dirty="0" smtClean="0">
                <a:sym typeface="Symbol" panose="05050102010706020507" pitchFamily="18" charset="2"/>
              </a:rPr>
              <a:t>evolution test).</a:t>
            </a:r>
            <a:r>
              <a:rPr lang="en-US" baseline="30000" dirty="0" smtClean="0">
                <a:sym typeface="Wingdings" panose="05000000000000000000" pitchFamily="2" charset="2"/>
              </a:rPr>
              <a:t> </a:t>
            </a:r>
            <a:endParaRPr lang="en-US" baseline="30000" dirty="0"/>
          </a:p>
        </p:txBody>
      </p:sp>
      <p:sp>
        <p:nvSpPr>
          <p:cNvPr id="5" name="Rectangle 4"/>
          <p:cNvSpPr/>
          <p:nvPr/>
        </p:nvSpPr>
        <p:spPr>
          <a:xfrm>
            <a:off x="403860" y="6091535"/>
            <a:ext cx="11414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Interest in pp </a:t>
            </a:r>
            <a:r>
              <a:rPr lang="it-IT" dirty="0" smtClean="0"/>
              <a:t>collisions </a:t>
            </a:r>
            <a:r>
              <a:rPr lang="it-IT" dirty="0"/>
              <a:t>from ALICE too. Dedicated trigger already collected data in run 1.</a:t>
            </a:r>
          </a:p>
          <a:p>
            <a:r>
              <a:rPr lang="it-IT" dirty="0"/>
              <a:t>J/</a:t>
            </a:r>
            <a:r>
              <a:rPr lang="it-IT" dirty="0">
                <a:latin typeface="Symbol" panose="05050102010706020507" pitchFamily="18" charset="2"/>
              </a:rPr>
              <a:t>Y</a:t>
            </a:r>
            <a:r>
              <a:rPr lang="it-IT" dirty="0"/>
              <a:t> in pp could be used to compare with Pb-Pb results.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24500" y="5615940"/>
            <a:ext cx="708848" cy="369332"/>
          </a:xfrm>
          <a:prstGeom prst="rect">
            <a:avLst/>
          </a:prstGeom>
          <a:solidFill>
            <a:srgbClr val="FF9900"/>
          </a:solidFill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ALICE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86591" y="24579"/>
            <a:ext cx="671979" cy="369332"/>
          </a:xfrm>
          <a:prstGeom prst="rect">
            <a:avLst/>
          </a:prstGeom>
          <a:solidFill>
            <a:srgbClr val="FF9900"/>
          </a:solidFill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LHCb</a:t>
            </a: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75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5800" y="2590800"/>
            <a:ext cx="17700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6600" dirty="0"/>
              <a:t>p</a:t>
            </a:r>
            <a:r>
              <a:rPr lang="it-IT" sz="6600" dirty="0" smtClean="0"/>
              <a:t>-Pb</a:t>
            </a:r>
            <a:endParaRPr lang="it-IT" sz="6600" dirty="0"/>
          </a:p>
        </p:txBody>
      </p:sp>
    </p:spTree>
    <p:extLst>
      <p:ext uri="{BB962C8B-B14F-4D97-AF65-F5344CB8AC3E}">
        <p14:creationId xmlns:p14="http://schemas.microsoft.com/office/powerpoint/2010/main" val="108413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436" y="1655704"/>
            <a:ext cx="3484281" cy="20766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150" y="1077931"/>
            <a:ext cx="5905500" cy="4000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7180" y="5688603"/>
            <a:ext cx="11740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Strong interest in ALICE UPC group to run at the highest possible energy in the next p-Pb run </a:t>
            </a:r>
            <a:r>
              <a:rPr lang="it-IT" dirty="0" smtClean="0">
                <a:sym typeface="Wingdings" panose="05000000000000000000" pitchFamily="2" charset="2"/>
              </a:rPr>
              <a:t> up to W ~ 1.5 TeV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425346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5800" y="2590800"/>
            <a:ext cx="220765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6600" dirty="0" smtClean="0"/>
              <a:t>Pb-Pb</a:t>
            </a:r>
            <a:endParaRPr lang="it-IT" sz="6600" dirty="0"/>
          </a:p>
        </p:txBody>
      </p:sp>
    </p:spTree>
    <p:extLst>
      <p:ext uri="{BB962C8B-B14F-4D97-AF65-F5344CB8AC3E}">
        <p14:creationId xmlns:p14="http://schemas.microsoft.com/office/powerpoint/2010/main" val="152518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00100" y="539825"/>
            <a:ext cx="80184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ym typeface="Wingdings" panose="05000000000000000000" pitchFamily="2" charset="2"/>
              </a:rPr>
              <a:t>12, 000 </a:t>
            </a:r>
            <a:r>
              <a:rPr lang="it-IT" dirty="0" smtClean="0"/>
              <a:t>J/</a:t>
            </a:r>
            <a:r>
              <a:rPr lang="it-IT" dirty="0" smtClean="0">
                <a:latin typeface="Symbol" panose="05050102010706020507" pitchFamily="18" charset="2"/>
              </a:rPr>
              <a:t>Y  </a:t>
            </a:r>
            <a:r>
              <a:rPr lang="it-IT" dirty="0" smtClean="0">
                <a:sym typeface="Wingdings" panose="05000000000000000000" pitchFamily="2" charset="2"/>
              </a:rPr>
              <a:t>midrapidity  </a:t>
            </a:r>
            <a:r>
              <a:rPr lang="it-IT" dirty="0" smtClean="0"/>
              <a:t>dN/dy</a:t>
            </a:r>
            <a:r>
              <a:rPr lang="it-IT" dirty="0"/>
              <a:t>,   </a:t>
            </a:r>
            <a:r>
              <a:rPr lang="it-IT" dirty="0" smtClean="0"/>
              <a:t>dN/dt (see  A. Stasto talk )</a:t>
            </a:r>
          </a:p>
          <a:p>
            <a:r>
              <a:rPr lang="it-IT" dirty="0" smtClean="0">
                <a:sym typeface="Wingdings" panose="05000000000000000000" pitchFamily="2" charset="2"/>
              </a:rPr>
              <a:t>  2,500 </a:t>
            </a:r>
            <a:r>
              <a:rPr lang="it-IT" dirty="0" smtClean="0"/>
              <a:t>J/</a:t>
            </a:r>
            <a:r>
              <a:rPr lang="it-IT" dirty="0" smtClean="0">
                <a:latin typeface="Symbol" panose="05050102010706020507" pitchFamily="18" charset="2"/>
              </a:rPr>
              <a:t>Y  </a:t>
            </a:r>
            <a:r>
              <a:rPr lang="it-IT" dirty="0" smtClean="0">
                <a:sym typeface="Wingdings" panose="05000000000000000000" pitchFamily="2" charset="2"/>
              </a:rPr>
              <a:t>at forward rapidity</a:t>
            </a:r>
          </a:p>
          <a:p>
            <a:r>
              <a:rPr lang="it-IT" dirty="0" smtClean="0">
                <a:sym typeface="Wingdings" panose="05000000000000000000" pitchFamily="2" charset="2"/>
              </a:rPr>
              <a:t>                      </a:t>
            </a:r>
            <a:r>
              <a:rPr lang="it-IT" dirty="0">
                <a:sym typeface="Wingdings" panose="05000000000000000000" pitchFamily="2" charset="2"/>
              </a:rPr>
              <a:t>at forward rapidity we have contributions both from x ~10</a:t>
            </a:r>
            <a:r>
              <a:rPr lang="it-IT" baseline="30000" dirty="0">
                <a:sym typeface="Wingdings" panose="05000000000000000000" pitchFamily="2" charset="2"/>
              </a:rPr>
              <a:t>-2</a:t>
            </a:r>
            <a:r>
              <a:rPr lang="it-IT" dirty="0">
                <a:sym typeface="Wingdings" panose="05000000000000000000" pitchFamily="2" charset="2"/>
              </a:rPr>
              <a:t> and 10</a:t>
            </a:r>
            <a:r>
              <a:rPr lang="it-IT" baseline="30000" dirty="0">
                <a:sym typeface="Wingdings" panose="05000000000000000000" pitchFamily="2" charset="2"/>
              </a:rPr>
              <a:t>-5</a:t>
            </a:r>
            <a:r>
              <a:rPr lang="it-IT" dirty="0">
                <a:sym typeface="Wingdings" panose="05000000000000000000" pitchFamily="2" charset="2"/>
              </a:rPr>
              <a:t>. </a:t>
            </a:r>
            <a:endParaRPr lang="it-IT" dirty="0"/>
          </a:p>
          <a:p>
            <a:endParaRPr lang="it-IT" dirty="0" smtClean="0">
              <a:sym typeface="Wingdings" panose="05000000000000000000" pitchFamily="2" charset="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5373" y="2179195"/>
            <a:ext cx="99136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ym typeface="Symbol" panose="05050102010706020507" pitchFamily="18" charset="2"/>
              </a:rPr>
              <a:t> </a:t>
            </a:r>
            <a:r>
              <a:rPr lang="it-IT" dirty="0" smtClean="0">
                <a:sym typeface="Wingdings" panose="05000000000000000000" pitchFamily="2" charset="2"/>
              </a:rPr>
              <a:t>Barrel </a:t>
            </a:r>
            <a:r>
              <a:rPr lang="it-IT" dirty="0">
                <a:sym typeface="Wingdings" panose="05000000000000000000" pitchFamily="2" charset="2"/>
              </a:rPr>
              <a:t> x ~</a:t>
            </a:r>
            <a:r>
              <a:rPr lang="it-IT" dirty="0" smtClean="0">
                <a:sym typeface="Wingdings" panose="05000000000000000000" pitchFamily="2" charset="2"/>
              </a:rPr>
              <a:t>10</a:t>
            </a:r>
            <a:r>
              <a:rPr lang="it-IT" baseline="30000" dirty="0" smtClean="0">
                <a:sym typeface="Wingdings" panose="05000000000000000000" pitchFamily="2" charset="2"/>
              </a:rPr>
              <a:t>-3</a:t>
            </a:r>
            <a:r>
              <a:rPr lang="it-IT" dirty="0" smtClean="0">
                <a:sym typeface="Wingdings" panose="05000000000000000000" pitchFamily="2" charset="2"/>
              </a:rPr>
              <a:t> </a:t>
            </a:r>
          </a:p>
          <a:p>
            <a:pPr marL="285750" indent="-285750">
              <a:buFont typeface="Symbol" panose="05050102010706020507" pitchFamily="18" charset="2"/>
              <a:buChar char="·"/>
            </a:pPr>
            <a:r>
              <a:rPr lang="it-IT" dirty="0" smtClean="0">
                <a:sym typeface="Wingdings" panose="05000000000000000000" pitchFamily="2" charset="2"/>
              </a:rPr>
              <a:t>At forward rapidity we have contributions both from x ~10</a:t>
            </a:r>
            <a:r>
              <a:rPr lang="it-IT" baseline="30000" dirty="0" smtClean="0">
                <a:sym typeface="Wingdings" panose="05000000000000000000" pitchFamily="2" charset="2"/>
              </a:rPr>
              <a:t>-2</a:t>
            </a:r>
            <a:r>
              <a:rPr lang="it-IT" dirty="0" smtClean="0">
                <a:sym typeface="Wingdings" panose="05000000000000000000" pitchFamily="2" charset="2"/>
              </a:rPr>
              <a:t> (95%) and 10</a:t>
            </a:r>
            <a:r>
              <a:rPr lang="it-IT" baseline="30000" dirty="0" smtClean="0">
                <a:sym typeface="Wingdings" panose="05000000000000000000" pitchFamily="2" charset="2"/>
              </a:rPr>
              <a:t>-4</a:t>
            </a:r>
            <a:r>
              <a:rPr lang="it-IT" dirty="0" smtClean="0">
                <a:sym typeface="Wingdings" panose="05000000000000000000" pitchFamily="2" charset="2"/>
              </a:rPr>
              <a:t> (5%), depending on the Pb nucleus emitting the photon.</a:t>
            </a:r>
          </a:p>
          <a:p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smtClean="0">
                <a:sym typeface="Wingdings" panose="05000000000000000000" pitchFamily="2" charset="2"/>
              </a:rPr>
              <a:t>       tagging </a:t>
            </a:r>
            <a:r>
              <a:rPr lang="it-IT" dirty="0">
                <a:sym typeface="Wingdings" panose="05000000000000000000" pitchFamily="2" charset="2"/>
              </a:rPr>
              <a:t>by using ZDC activity, see </a:t>
            </a:r>
            <a:r>
              <a:rPr lang="en-US" u="sng" dirty="0" smtClean="0"/>
              <a:t>arXiv:1109.0737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Now: 5</a:t>
            </a:r>
            <a:r>
              <a:rPr lang="it-IT" dirty="0"/>
              <a:t>% of the UPC forward J/</a:t>
            </a:r>
            <a:r>
              <a:rPr lang="it-IT" dirty="0">
                <a:latin typeface="Symbol" panose="05050102010706020507" pitchFamily="18" charset="2"/>
              </a:rPr>
              <a:t>Y</a:t>
            </a:r>
            <a:r>
              <a:rPr lang="it-IT" dirty="0"/>
              <a:t> from low x. 20% of them with neutron emission.</a:t>
            </a:r>
          </a:p>
          <a:p>
            <a:r>
              <a:rPr lang="it-IT" dirty="0"/>
              <a:t>With the present statistics (55 </a:t>
            </a:r>
            <a:r>
              <a:rPr lang="it-IT" dirty="0">
                <a:latin typeface="Symbol" panose="05050102010706020507" pitchFamily="18" charset="2"/>
              </a:rPr>
              <a:t>m</a:t>
            </a:r>
            <a:r>
              <a:rPr lang="it-IT" dirty="0"/>
              <a:t>b</a:t>
            </a:r>
            <a:r>
              <a:rPr lang="it-IT" baseline="30000" dirty="0"/>
              <a:t>-1</a:t>
            </a:r>
            <a:r>
              <a:rPr lang="it-IT" dirty="0"/>
              <a:t>) </a:t>
            </a:r>
            <a:r>
              <a:rPr lang="it-IT" dirty="0">
                <a:sym typeface="Wingdings" panose="05000000000000000000" pitchFamily="2" charset="2"/>
              </a:rPr>
              <a:t> 80 * 0.05 * 0.2 </a:t>
            </a:r>
            <a:r>
              <a:rPr lang="en-US" dirty="0"/>
              <a:t>~ </a:t>
            </a:r>
            <a:r>
              <a:rPr lang="it-IT" dirty="0">
                <a:sym typeface="Wingdings" panose="05000000000000000000" pitchFamily="2" charset="2"/>
              </a:rPr>
              <a:t> 1 event </a:t>
            </a:r>
          </a:p>
          <a:p>
            <a:endParaRPr lang="it-IT" dirty="0" smtClean="0">
              <a:sym typeface="Wingdings" panose="05000000000000000000" pitchFamily="2" charset="2"/>
            </a:endParaRPr>
          </a:p>
          <a:p>
            <a:endParaRPr lang="it-IT" dirty="0" smtClean="0">
              <a:sym typeface="Wingdings" panose="05000000000000000000" pitchFamily="2" charset="2"/>
            </a:endParaRPr>
          </a:p>
          <a:p>
            <a:r>
              <a:rPr lang="it-IT" dirty="0" smtClean="0">
                <a:sym typeface="Wingdings" panose="05000000000000000000" pitchFamily="2" charset="2"/>
              </a:rPr>
              <a:t> </a:t>
            </a:r>
            <a:r>
              <a:rPr lang="it-IT" dirty="0" smtClean="0">
                <a:solidFill>
                  <a:srgbClr val="FF0000"/>
                </a:solidFill>
                <a:sym typeface="Wingdings" panose="05000000000000000000" pitchFamily="2" charset="2"/>
              </a:rPr>
              <a:t>Run2</a:t>
            </a:r>
            <a:r>
              <a:rPr lang="it-IT" dirty="0" smtClean="0">
                <a:sym typeface="Wingdings" panose="05000000000000000000" pitchFamily="2" charset="2"/>
              </a:rPr>
              <a:t>: 2,500  </a:t>
            </a:r>
            <a:r>
              <a:rPr lang="it-IT" dirty="0" smtClean="0"/>
              <a:t>J/</a:t>
            </a:r>
            <a:r>
              <a:rPr lang="it-IT" dirty="0" smtClean="0">
                <a:latin typeface="Symbol" panose="05050102010706020507" pitchFamily="18" charset="2"/>
              </a:rPr>
              <a:t>Y </a:t>
            </a:r>
            <a:r>
              <a:rPr lang="it-IT" dirty="0" smtClean="0">
                <a:sym typeface="Wingdings" panose="05000000000000000000" pitchFamily="2" charset="2"/>
              </a:rPr>
              <a:t>* 5 % * 20 % ~ 30  tagged </a:t>
            </a:r>
            <a:r>
              <a:rPr lang="it-IT" dirty="0" smtClean="0"/>
              <a:t>J/</a:t>
            </a:r>
            <a:r>
              <a:rPr lang="it-IT" dirty="0" smtClean="0">
                <a:latin typeface="Symbol" panose="05050102010706020507" pitchFamily="18" charset="2"/>
              </a:rPr>
              <a:t>Y  </a:t>
            </a:r>
            <a:r>
              <a:rPr lang="it-IT" dirty="0" smtClean="0">
                <a:sym typeface="Wingdings" panose="05000000000000000000" pitchFamily="2" charset="2"/>
              </a:rPr>
              <a:t>at x ~10</a:t>
            </a:r>
            <a:r>
              <a:rPr lang="it-IT" baseline="30000" dirty="0" smtClean="0">
                <a:sym typeface="Wingdings" panose="05000000000000000000" pitchFamily="2" charset="2"/>
              </a:rPr>
              <a:t>-4 </a:t>
            </a:r>
            <a:r>
              <a:rPr lang="it-IT" dirty="0" smtClean="0">
                <a:sym typeface="Wingdings" panose="05000000000000000000" pitchFamily="2" charset="2"/>
              </a:rPr>
              <a:t>  (1 nb</a:t>
            </a:r>
            <a:r>
              <a:rPr lang="it-IT" baseline="30000" dirty="0" smtClean="0">
                <a:sym typeface="Wingdings" panose="05000000000000000000" pitchFamily="2" charset="2"/>
              </a:rPr>
              <a:t>-1</a:t>
            </a:r>
            <a:r>
              <a:rPr lang="it-IT" dirty="0" smtClean="0">
                <a:sym typeface="Wingdings" panose="05000000000000000000" pitchFamily="2" charset="2"/>
              </a:rPr>
              <a:t>)</a:t>
            </a:r>
            <a:endParaRPr lang="it-IT" dirty="0"/>
          </a:p>
        </p:txBody>
      </p:sp>
      <p:sp>
        <p:nvSpPr>
          <p:cNvPr id="5" name="TextBox 4"/>
          <p:cNvSpPr txBox="1"/>
          <p:nvPr/>
        </p:nvSpPr>
        <p:spPr>
          <a:xfrm>
            <a:off x="1338180" y="5507756"/>
            <a:ext cx="68304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Run 3 </a:t>
            </a:r>
            <a:r>
              <a:rPr lang="it-IT" dirty="0" smtClean="0"/>
              <a:t>required for a good statistics, but results may come also at </a:t>
            </a:r>
            <a:r>
              <a:rPr lang="it-IT" dirty="0" smtClean="0">
                <a:solidFill>
                  <a:srgbClr val="FF0000"/>
                </a:solidFill>
              </a:rPr>
              <a:t>Run 2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0114" y="1624186"/>
            <a:ext cx="4876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How low in Bjorken x can we go at the moment ?  </a:t>
            </a:r>
            <a:endParaRPr lang="it-IT" dirty="0"/>
          </a:p>
        </p:txBody>
      </p:sp>
      <p:sp>
        <p:nvSpPr>
          <p:cNvPr id="8" name="Rectangle 7"/>
          <p:cNvSpPr/>
          <p:nvPr/>
        </p:nvSpPr>
        <p:spPr>
          <a:xfrm>
            <a:off x="6352662" y="2992874"/>
            <a:ext cx="3631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dirty="0"/>
              <a:t>Gluon shadowing at </a:t>
            </a:r>
            <a:r>
              <a:rPr lang="it-IT" dirty="0">
                <a:sym typeface="Wingdings" panose="05000000000000000000" pitchFamily="2" charset="2"/>
              </a:rPr>
              <a:t>10</a:t>
            </a:r>
            <a:r>
              <a:rPr lang="it-IT" baseline="30000" dirty="0">
                <a:sym typeface="Wingdings" panose="05000000000000000000" pitchFamily="2" charset="2"/>
              </a:rPr>
              <a:t>-4 </a:t>
            </a:r>
            <a:r>
              <a:rPr lang="it-IT" dirty="0">
                <a:sym typeface="Wingdings" panose="05000000000000000000" pitchFamily="2" charset="2"/>
              </a:rPr>
              <a:t>feasible</a:t>
            </a:r>
            <a:r>
              <a:rPr lang="it-IT" dirty="0"/>
              <a:t> !</a:t>
            </a:r>
          </a:p>
        </p:txBody>
      </p:sp>
      <p:sp>
        <p:nvSpPr>
          <p:cNvPr id="2" name="Rectangle 1"/>
          <p:cNvSpPr/>
          <p:nvPr/>
        </p:nvSpPr>
        <p:spPr>
          <a:xfrm>
            <a:off x="5067911" y="169548"/>
            <a:ext cx="545342" cy="369332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J/</a:t>
            </a:r>
            <a:r>
              <a:rPr lang="it-IT" b="1" dirty="0">
                <a:solidFill>
                  <a:schemeClr val="bg1"/>
                </a:solidFill>
                <a:latin typeface="Symbol" panose="05050102010706020507" pitchFamily="18" charset="2"/>
              </a:rPr>
              <a:t>Y</a:t>
            </a:r>
            <a:endParaRPr lang="it-IT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18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2" r="1432" b="1624"/>
          <a:stretch/>
        </p:blipFill>
        <p:spPr>
          <a:xfrm>
            <a:off x="526981" y="1882356"/>
            <a:ext cx="5549097" cy="37654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54981" y="5482164"/>
            <a:ext cx="802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ATLAS: so far no published results, but it has full capabilities to measure UPC J/</a:t>
            </a:r>
            <a:r>
              <a:rPr lang="it-IT" dirty="0" smtClean="0">
                <a:latin typeface="Symbol" panose="05050102010706020507" pitchFamily="18" charset="2"/>
              </a:rPr>
              <a:t>Y</a:t>
            </a:r>
            <a:r>
              <a:rPr lang="it-IT" dirty="0" smtClean="0"/>
              <a:t> ....</a:t>
            </a:r>
            <a:endParaRPr lang="it-IT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20092" y="2642969"/>
            <a:ext cx="1362635" cy="13805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41811" y="5322501"/>
            <a:ext cx="336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Run 2 UPC program being defined</a:t>
            </a:r>
            <a:endParaRPr lang="it-IT" dirty="0"/>
          </a:p>
        </p:txBody>
      </p:sp>
      <p:sp>
        <p:nvSpPr>
          <p:cNvPr id="8" name="Rectangle 7"/>
          <p:cNvSpPr/>
          <p:nvPr/>
        </p:nvSpPr>
        <p:spPr>
          <a:xfrm>
            <a:off x="6275042" y="3430619"/>
            <a:ext cx="46090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</a:rPr>
              <a:t>I. Yeletskikh </a:t>
            </a:r>
          </a:p>
          <a:p>
            <a:r>
              <a:rPr lang="it-IT" sz="1400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</a:rPr>
              <a:t>(</a:t>
            </a:r>
            <a:r>
              <a:rPr lang="it-IT" sz="1400" dirty="0"/>
              <a:t>jinr.ru/img_sections/Scient_Sess/SC111/7.1_Yeletskikh.pdf</a:t>
            </a:r>
            <a:r>
              <a:rPr lang="it-IT" b="1" dirty="0" smtClean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</a:rPr>
              <a:t>)</a:t>
            </a:r>
            <a:endParaRPr lang="it-IT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1811" y="6211669"/>
            <a:ext cx="116685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ALICE, </a:t>
            </a:r>
            <a:r>
              <a:rPr lang="it-IT" dirty="0" smtClean="0"/>
              <a:t>ATLAS and CMS can </a:t>
            </a:r>
            <a:r>
              <a:rPr lang="it-IT" dirty="0"/>
              <a:t>study </a:t>
            </a:r>
            <a:r>
              <a:rPr lang="it-IT" dirty="0" smtClean="0"/>
              <a:t> </a:t>
            </a:r>
            <a:r>
              <a:rPr lang="it-IT" dirty="0" smtClean="0">
                <a:sym typeface="Symbol"/>
              </a:rPr>
              <a:t></a:t>
            </a:r>
            <a:r>
              <a:rPr lang="it-IT" dirty="0" smtClean="0"/>
              <a:t>  </a:t>
            </a:r>
            <a:r>
              <a:rPr lang="it-IT" dirty="0"/>
              <a:t>at </a:t>
            </a:r>
            <a:r>
              <a:rPr lang="it-IT" dirty="0" smtClean="0"/>
              <a:t>Run </a:t>
            </a:r>
            <a:r>
              <a:rPr lang="it-IT" dirty="0"/>
              <a:t>2; statistics may be low....</a:t>
            </a:r>
          </a:p>
          <a:p>
            <a:r>
              <a:rPr lang="it-IT" dirty="0"/>
              <a:t>...a joint effort is required to keep </a:t>
            </a:r>
            <a:r>
              <a:rPr lang="it-IT" dirty="0" smtClean="0"/>
              <a:t>statistical uncertainties  at </a:t>
            </a:r>
            <a:r>
              <a:rPr lang="it-IT" dirty="0"/>
              <a:t>a reasonable level.</a:t>
            </a:r>
          </a:p>
        </p:txBody>
      </p:sp>
      <p:sp>
        <p:nvSpPr>
          <p:cNvPr id="9" name="Rectangle 8"/>
          <p:cNvSpPr/>
          <p:nvPr/>
        </p:nvSpPr>
        <p:spPr>
          <a:xfrm>
            <a:off x="5067911" y="35707"/>
            <a:ext cx="954749" cy="369332"/>
          </a:xfrm>
          <a:prstGeom prst="rect">
            <a:avLst/>
          </a:prstGeom>
          <a:solidFill>
            <a:srgbClr val="FF9900"/>
          </a:solidFill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  <a:sym typeface="Symbol" panose="05050102010706020507" pitchFamily="18" charset="2"/>
              </a:rPr>
              <a:t></a:t>
            </a:r>
            <a:r>
              <a:rPr lang="it-IT" dirty="0">
                <a:solidFill>
                  <a:schemeClr val="bg1"/>
                </a:solidFill>
                <a:sym typeface="Symbol" panose="05050102010706020507" pitchFamily="18" charset="2"/>
              </a:rPr>
              <a:t> </a:t>
            </a:r>
            <a:r>
              <a:rPr lang="it-IT" dirty="0" smtClean="0">
                <a:solidFill>
                  <a:schemeClr val="bg1"/>
                </a:solidFill>
              </a:rPr>
              <a:t>study: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9217" y="1447470"/>
            <a:ext cx="117611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it-IT" dirty="0" smtClean="0">
                <a:sym typeface="Wingdings" panose="05000000000000000000" pitchFamily="2" charset="2"/>
              </a:rPr>
              <a:t>ALICE: ~ </a:t>
            </a:r>
            <a:r>
              <a:rPr lang="it-IT" dirty="0">
                <a:sym typeface="Wingdings" panose="05000000000000000000" pitchFamily="2" charset="2"/>
              </a:rPr>
              <a:t>50  </a:t>
            </a:r>
            <a:r>
              <a:rPr lang="it-IT" dirty="0">
                <a:sym typeface="Symbol" panose="05050102010706020507" pitchFamily="18" charset="2"/>
              </a:rPr>
              <a:t>  (</a:t>
            </a:r>
            <a:r>
              <a:rPr lang="it-IT" dirty="0">
                <a:latin typeface="Symbol" panose="05050102010706020507" pitchFamily="18" charset="2"/>
                <a:sym typeface="Symbol" panose="05050102010706020507" pitchFamily="18" charset="2"/>
              </a:rPr>
              <a:t>s</a:t>
            </a:r>
            <a:r>
              <a:rPr lang="it-IT" baseline="-25000" dirty="0"/>
              <a:t>J/</a:t>
            </a:r>
            <a:r>
              <a:rPr lang="it-IT" baseline="-25000" dirty="0">
                <a:latin typeface="Symbol" panose="05050102010706020507" pitchFamily="18" charset="2"/>
              </a:rPr>
              <a:t>Y</a:t>
            </a:r>
            <a:r>
              <a:rPr lang="it-IT" dirty="0">
                <a:latin typeface="Symbol" panose="05050102010706020507" pitchFamily="18" charset="2"/>
              </a:rPr>
              <a:t> / s</a:t>
            </a:r>
            <a:r>
              <a:rPr lang="it-IT" baseline="-25000" dirty="0">
                <a:sym typeface="Symbol" panose="05050102010706020507" pitchFamily="18" charset="2"/>
              </a:rPr>
              <a:t></a:t>
            </a:r>
            <a:r>
              <a:rPr lang="it-IT" dirty="0">
                <a:sym typeface="Symbol" panose="05050102010706020507" pitchFamily="18" charset="2"/>
              </a:rPr>
              <a:t>  ~ 180 ; </a:t>
            </a:r>
            <a:r>
              <a:rPr lang="it-IT" dirty="0">
                <a:latin typeface="Symbol" panose="05050102010706020507" pitchFamily="18" charset="2"/>
                <a:sym typeface="Symbol" panose="05050102010706020507" pitchFamily="18" charset="2"/>
              </a:rPr>
              <a:t>G</a:t>
            </a:r>
            <a:r>
              <a:rPr lang="it-IT" baseline="30000" dirty="0">
                <a:sym typeface="Symbol" panose="05050102010706020507" pitchFamily="18" charset="2"/>
              </a:rPr>
              <a:t>l+l-</a:t>
            </a:r>
            <a:r>
              <a:rPr lang="it-IT" baseline="-25000" dirty="0"/>
              <a:t>J/</a:t>
            </a:r>
            <a:r>
              <a:rPr lang="it-IT" baseline="-25000" dirty="0">
                <a:latin typeface="Symbol" panose="05050102010706020507" pitchFamily="18" charset="2"/>
              </a:rPr>
              <a:t>Y </a:t>
            </a:r>
            <a:r>
              <a:rPr lang="it-IT" dirty="0">
                <a:sym typeface="Symbol" panose="05050102010706020507" pitchFamily="18" charset="2"/>
              </a:rPr>
              <a:t>~2*</a:t>
            </a:r>
            <a:r>
              <a:rPr lang="it-IT" dirty="0">
                <a:latin typeface="Symbol" panose="05050102010706020507" pitchFamily="18" charset="2"/>
                <a:sym typeface="Symbol" panose="05050102010706020507" pitchFamily="18" charset="2"/>
              </a:rPr>
              <a:t>G</a:t>
            </a:r>
            <a:r>
              <a:rPr lang="it-IT" baseline="30000" dirty="0">
                <a:sym typeface="Symbol" panose="05050102010706020507" pitchFamily="18" charset="2"/>
              </a:rPr>
              <a:t>l+l-</a:t>
            </a:r>
            <a:r>
              <a:rPr lang="it-IT" baseline="-25000" dirty="0">
                <a:sym typeface="Symbol" panose="05050102010706020507" pitchFamily="18" charset="2"/>
              </a:rPr>
              <a:t></a:t>
            </a:r>
            <a:r>
              <a:rPr lang="it-IT" dirty="0">
                <a:sym typeface="Symbol" panose="05050102010706020507" pitchFamily="18" charset="2"/>
              </a:rPr>
              <a:t> </a:t>
            </a:r>
            <a:r>
              <a:rPr lang="it-IT" dirty="0" smtClean="0">
                <a:sym typeface="Symbol" panose="05050102010706020507" pitchFamily="18" charset="2"/>
              </a:rPr>
              <a:t>)</a:t>
            </a:r>
            <a:endParaRPr lang="it-IT" dirty="0">
              <a:sym typeface="Wingdings" panose="05000000000000000000" pitchFamily="2" charset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5513" y="796803"/>
            <a:ext cx="11880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Important to measure gluon shadowing at similar x but different mass scale. Caveat: HERA constrain to the </a:t>
            </a:r>
            <a:r>
              <a:rPr lang="it-IT" dirty="0" smtClean="0">
                <a:latin typeface="Symbol" panose="05050102010706020507" pitchFamily="18" charset="2"/>
              </a:rPr>
              <a:t>g</a:t>
            </a:r>
            <a:r>
              <a:rPr lang="it-IT" dirty="0" smtClean="0"/>
              <a:t>-p cross section could be poor (see yesterday Joakim talk)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9904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4380" y="960596"/>
            <a:ext cx="104622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Particles </a:t>
            </a:r>
            <a:r>
              <a:rPr lang="en-US" dirty="0"/>
              <a:t>of light, photons, interact with visible matter and its building blocks—protons, neutrons and electrons. </a:t>
            </a:r>
            <a:endParaRPr lang="en-US" dirty="0" smtClean="0"/>
          </a:p>
          <a:p>
            <a:r>
              <a:rPr lang="en-US" dirty="0" smtClean="0"/>
              <a:t>Perhaps </a:t>
            </a:r>
            <a:r>
              <a:rPr lang="en-US" dirty="0"/>
              <a:t>the same is true for dark matter. In other words, does the visible photon have a counterpart, a dark photon, that interacts with the components of dark matter?</a:t>
            </a:r>
            <a:endParaRPr lang="it-IT" dirty="0"/>
          </a:p>
        </p:txBody>
      </p:sp>
      <p:sp>
        <p:nvSpPr>
          <p:cNvPr id="3" name="Rectangle 2"/>
          <p:cNvSpPr/>
          <p:nvPr/>
        </p:nvSpPr>
        <p:spPr>
          <a:xfrm>
            <a:off x="495300" y="2706916"/>
            <a:ext cx="112471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Search for heavy (dark) photon </a:t>
            </a:r>
            <a:r>
              <a:rPr lang="it-IT" dirty="0" smtClean="0"/>
              <a:t>A’ (sometimes U ) </a:t>
            </a:r>
            <a:r>
              <a:rPr lang="it-IT" dirty="0"/>
              <a:t>is an importan part of the scientifc program at JLAB: </a:t>
            </a:r>
            <a:r>
              <a:rPr lang="it-IT" b="1" dirty="0">
                <a:solidFill>
                  <a:schemeClr val="accent4">
                    <a:lumMod val="50000"/>
                  </a:schemeClr>
                </a:solidFill>
              </a:rPr>
              <a:t>HPS dedicated experiment</a:t>
            </a:r>
          </a:p>
          <a:p>
            <a:r>
              <a:rPr lang="it-IT" b="1" dirty="0"/>
              <a:t>A’ couples very weakly to electrons.</a:t>
            </a:r>
          </a:p>
          <a:p>
            <a:r>
              <a:rPr lang="it-IT" b="1" dirty="0"/>
              <a:t>Fine structure constants  </a:t>
            </a:r>
            <a:r>
              <a:rPr lang="it-IT" b="1" dirty="0">
                <a:latin typeface="Symbol" panose="05050102010706020507" pitchFamily="18" charset="2"/>
              </a:rPr>
              <a:t>a</a:t>
            </a:r>
            <a:r>
              <a:rPr lang="it-IT" b="1" dirty="0"/>
              <a:t> = e</a:t>
            </a:r>
            <a:r>
              <a:rPr lang="it-IT" b="1" baseline="30000" dirty="0"/>
              <a:t>2</a:t>
            </a:r>
            <a:r>
              <a:rPr lang="it-IT" b="1" dirty="0"/>
              <a:t>/4</a:t>
            </a:r>
            <a:r>
              <a:rPr lang="it-IT" b="1" dirty="0">
                <a:latin typeface="Symbol" panose="05050102010706020507" pitchFamily="18" charset="2"/>
              </a:rPr>
              <a:t>p ; a</a:t>
            </a:r>
            <a:r>
              <a:rPr lang="it-IT" b="1" dirty="0"/>
              <a:t>’ = </a:t>
            </a:r>
            <a:r>
              <a:rPr lang="it-IT" b="1" dirty="0" smtClean="0"/>
              <a:t>g’</a:t>
            </a:r>
            <a:r>
              <a:rPr lang="it-IT" b="1" baseline="30000" dirty="0" smtClean="0"/>
              <a:t>2</a:t>
            </a:r>
            <a:r>
              <a:rPr lang="it-IT" b="1" dirty="0" smtClean="0"/>
              <a:t>/4</a:t>
            </a:r>
            <a:r>
              <a:rPr lang="it-IT" b="1" dirty="0" smtClean="0">
                <a:latin typeface="Symbol" panose="05050102010706020507" pitchFamily="18" charset="2"/>
              </a:rPr>
              <a:t>p;   e</a:t>
            </a:r>
            <a:r>
              <a:rPr lang="it-IT" b="1" baseline="30000" dirty="0" smtClean="0">
                <a:latin typeface="Symbol" panose="05050102010706020507" pitchFamily="18" charset="2"/>
              </a:rPr>
              <a:t>2</a:t>
            </a:r>
            <a:r>
              <a:rPr lang="it-IT" b="1" dirty="0" smtClean="0">
                <a:latin typeface="Symbol" panose="05050102010706020507" pitchFamily="18" charset="2"/>
              </a:rPr>
              <a:t> = </a:t>
            </a:r>
            <a:r>
              <a:rPr lang="it-IT" b="1" dirty="0">
                <a:latin typeface="Symbol" panose="05050102010706020507" pitchFamily="18" charset="2"/>
              </a:rPr>
              <a:t>a</a:t>
            </a:r>
            <a:r>
              <a:rPr lang="it-IT" b="1" dirty="0" smtClean="0"/>
              <a:t>’ / </a:t>
            </a:r>
            <a:r>
              <a:rPr lang="it-IT" b="1" dirty="0">
                <a:latin typeface="Symbol" panose="05050102010706020507" pitchFamily="18" charset="2"/>
              </a:rPr>
              <a:t>a</a:t>
            </a:r>
            <a:r>
              <a:rPr lang="it-IT" b="1" dirty="0" smtClean="0">
                <a:latin typeface="Symbol" panose="05050102010706020507" pitchFamily="18" charset="2"/>
              </a:rPr>
              <a:t> </a:t>
            </a:r>
            <a:endParaRPr lang="it-IT" b="1" dirty="0">
              <a:latin typeface="Symbol" panose="05050102010706020507" pitchFamily="18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568" y="4398010"/>
            <a:ext cx="5333344" cy="1612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99860" y="5951220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X</a:t>
            </a:r>
            <a:r>
              <a:rPr lang="it-IT" baseline="30000" dirty="0" smtClean="0"/>
              <a:t>+</a:t>
            </a:r>
            <a:endParaRPr lang="it-IT" baseline="30000" dirty="0"/>
          </a:p>
        </p:txBody>
      </p:sp>
      <p:sp>
        <p:nvSpPr>
          <p:cNvPr id="6" name="Rectangle 5"/>
          <p:cNvSpPr/>
          <p:nvPr/>
        </p:nvSpPr>
        <p:spPr>
          <a:xfrm>
            <a:off x="6491822" y="4280654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X</a:t>
            </a:r>
            <a:r>
              <a:rPr lang="it-IT" baseline="30000" dirty="0" smtClean="0"/>
              <a:t>-</a:t>
            </a:r>
            <a:endParaRPr lang="it-IT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4724728" y="220980"/>
            <a:ext cx="1359026" cy="369332"/>
          </a:xfrm>
          <a:prstGeom prst="rect">
            <a:avLst/>
          </a:prstGeom>
          <a:solidFill>
            <a:srgbClr val="FF9900"/>
          </a:solidFill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Dark photon</a:t>
            </a: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91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120" y="446722"/>
            <a:ext cx="3810000" cy="24288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0853" y="2941775"/>
            <a:ext cx="4540587" cy="36952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8" y="840740"/>
            <a:ext cx="6323823" cy="2844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81" y="4389868"/>
            <a:ext cx="4919599" cy="207697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903720" y="6385560"/>
            <a:ext cx="1310640" cy="373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TextBox 12"/>
          <p:cNvSpPr txBox="1"/>
          <p:nvPr/>
        </p:nvSpPr>
        <p:spPr>
          <a:xfrm>
            <a:off x="4396740" y="243840"/>
            <a:ext cx="218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Example: HPS at JLAB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9636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141" y="966469"/>
            <a:ext cx="575299" cy="1426211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1" y="2131385"/>
            <a:ext cx="5580008" cy="39221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55475" y="4341614"/>
            <a:ext cx="3016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 large statistics is required...</a:t>
            </a:r>
            <a:endParaRPr lang="it-IT" dirty="0"/>
          </a:p>
        </p:txBody>
      </p:sp>
      <p:grpSp>
        <p:nvGrpSpPr>
          <p:cNvPr id="24" name="Group 23"/>
          <p:cNvGrpSpPr/>
          <p:nvPr/>
        </p:nvGrpSpPr>
        <p:grpSpPr>
          <a:xfrm>
            <a:off x="6402997" y="608648"/>
            <a:ext cx="4129870" cy="2122944"/>
            <a:chOff x="3916680" y="1059180"/>
            <a:chExt cx="4129870" cy="2122944"/>
          </a:xfrm>
        </p:grpSpPr>
        <p:grpSp>
          <p:nvGrpSpPr>
            <p:cNvPr id="22" name="Group 21"/>
            <p:cNvGrpSpPr/>
            <p:nvPr/>
          </p:nvGrpSpPr>
          <p:grpSpPr>
            <a:xfrm>
              <a:off x="3916680" y="1059180"/>
              <a:ext cx="4038600" cy="595311"/>
              <a:chOff x="3916680" y="1059180"/>
              <a:chExt cx="4038600" cy="595311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3916680" y="1059180"/>
                <a:ext cx="4038600" cy="342900"/>
                <a:chOff x="3916680" y="1059180"/>
                <a:chExt cx="4038600" cy="342900"/>
              </a:xfrm>
            </p:grpSpPr>
            <p:cxnSp>
              <p:nvCxnSpPr>
                <p:cNvPr id="5" name="Straight Connector 4"/>
                <p:cNvCxnSpPr/>
                <p:nvPr/>
              </p:nvCxnSpPr>
              <p:spPr>
                <a:xfrm>
                  <a:off x="3916680" y="1165860"/>
                  <a:ext cx="2095500" cy="23622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 flipV="1">
                  <a:off x="5996940" y="1059180"/>
                  <a:ext cx="1958340" cy="3429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Freeform 11"/>
              <p:cNvSpPr/>
              <p:nvPr/>
            </p:nvSpPr>
            <p:spPr>
              <a:xfrm>
                <a:off x="6885123" y="1249844"/>
                <a:ext cx="260240" cy="404647"/>
              </a:xfrm>
              <a:custGeom>
                <a:avLst/>
                <a:gdLst>
                  <a:gd name="connsiteX0" fmla="*/ 0 w 358140"/>
                  <a:gd name="connsiteY0" fmla="*/ 0 h 411480"/>
                  <a:gd name="connsiteX1" fmla="*/ 45720 w 358140"/>
                  <a:gd name="connsiteY1" fmla="*/ 83820 h 411480"/>
                  <a:gd name="connsiteX2" fmla="*/ 60960 w 358140"/>
                  <a:gd name="connsiteY2" fmla="*/ 106680 h 411480"/>
                  <a:gd name="connsiteX3" fmla="*/ 106680 w 358140"/>
                  <a:gd name="connsiteY3" fmla="*/ 121920 h 411480"/>
                  <a:gd name="connsiteX4" fmla="*/ 129540 w 358140"/>
                  <a:gd name="connsiteY4" fmla="*/ 129540 h 411480"/>
                  <a:gd name="connsiteX5" fmla="*/ 160020 w 358140"/>
                  <a:gd name="connsiteY5" fmla="*/ 121920 h 411480"/>
                  <a:gd name="connsiteX6" fmla="*/ 167640 w 358140"/>
                  <a:gd name="connsiteY6" fmla="*/ 99060 h 411480"/>
                  <a:gd name="connsiteX7" fmla="*/ 137160 w 358140"/>
                  <a:gd name="connsiteY7" fmla="*/ 91440 h 411480"/>
                  <a:gd name="connsiteX8" fmla="*/ 121920 w 358140"/>
                  <a:gd name="connsiteY8" fmla="*/ 114300 h 411480"/>
                  <a:gd name="connsiteX9" fmla="*/ 106680 w 358140"/>
                  <a:gd name="connsiteY9" fmla="*/ 160020 h 411480"/>
                  <a:gd name="connsiteX10" fmla="*/ 129540 w 358140"/>
                  <a:gd name="connsiteY10" fmla="*/ 205740 h 411480"/>
                  <a:gd name="connsiteX11" fmla="*/ 144780 w 358140"/>
                  <a:gd name="connsiteY11" fmla="*/ 236220 h 411480"/>
                  <a:gd name="connsiteX12" fmla="*/ 167640 w 358140"/>
                  <a:gd name="connsiteY12" fmla="*/ 251460 h 411480"/>
                  <a:gd name="connsiteX13" fmla="*/ 213360 w 358140"/>
                  <a:gd name="connsiteY13" fmla="*/ 289560 h 411480"/>
                  <a:gd name="connsiteX14" fmla="*/ 327660 w 358140"/>
                  <a:gd name="connsiteY14" fmla="*/ 281940 h 411480"/>
                  <a:gd name="connsiteX15" fmla="*/ 320040 w 358140"/>
                  <a:gd name="connsiteY15" fmla="*/ 251460 h 411480"/>
                  <a:gd name="connsiteX16" fmla="*/ 297180 w 358140"/>
                  <a:gd name="connsiteY16" fmla="*/ 243840 h 411480"/>
                  <a:gd name="connsiteX17" fmla="*/ 274320 w 358140"/>
                  <a:gd name="connsiteY17" fmla="*/ 251460 h 411480"/>
                  <a:gd name="connsiteX18" fmla="*/ 274320 w 358140"/>
                  <a:gd name="connsiteY18" fmla="*/ 320040 h 411480"/>
                  <a:gd name="connsiteX19" fmla="*/ 289560 w 358140"/>
                  <a:gd name="connsiteY19" fmla="*/ 365760 h 411480"/>
                  <a:gd name="connsiteX20" fmla="*/ 335280 w 358140"/>
                  <a:gd name="connsiteY20" fmla="*/ 403860 h 411480"/>
                  <a:gd name="connsiteX21" fmla="*/ 358140 w 358140"/>
                  <a:gd name="connsiteY21" fmla="*/ 411480 h 411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58140" h="411480">
                    <a:moveTo>
                      <a:pt x="0" y="0"/>
                    </a:moveTo>
                    <a:cubicBezTo>
                      <a:pt x="22042" y="55106"/>
                      <a:pt x="7653" y="26719"/>
                      <a:pt x="45720" y="83820"/>
                    </a:cubicBezTo>
                    <a:cubicBezTo>
                      <a:pt x="50800" y="91440"/>
                      <a:pt x="52272" y="103784"/>
                      <a:pt x="60960" y="106680"/>
                    </a:cubicBezTo>
                    <a:lnTo>
                      <a:pt x="106680" y="121920"/>
                    </a:lnTo>
                    <a:lnTo>
                      <a:pt x="129540" y="129540"/>
                    </a:lnTo>
                    <a:cubicBezTo>
                      <a:pt x="139700" y="127000"/>
                      <a:pt x="151842" y="128462"/>
                      <a:pt x="160020" y="121920"/>
                    </a:cubicBezTo>
                    <a:cubicBezTo>
                      <a:pt x="166292" y="116902"/>
                      <a:pt x="172459" y="105486"/>
                      <a:pt x="167640" y="99060"/>
                    </a:cubicBezTo>
                    <a:cubicBezTo>
                      <a:pt x="161356" y="90682"/>
                      <a:pt x="147320" y="93980"/>
                      <a:pt x="137160" y="91440"/>
                    </a:cubicBezTo>
                    <a:cubicBezTo>
                      <a:pt x="132080" y="99060"/>
                      <a:pt x="125639" y="105931"/>
                      <a:pt x="121920" y="114300"/>
                    </a:cubicBezTo>
                    <a:cubicBezTo>
                      <a:pt x="115396" y="128980"/>
                      <a:pt x="106680" y="160020"/>
                      <a:pt x="106680" y="160020"/>
                    </a:cubicBezTo>
                    <a:cubicBezTo>
                      <a:pt x="120651" y="201933"/>
                      <a:pt x="105905" y="164380"/>
                      <a:pt x="129540" y="205740"/>
                    </a:cubicBezTo>
                    <a:cubicBezTo>
                      <a:pt x="135176" y="215603"/>
                      <a:pt x="137508" y="227494"/>
                      <a:pt x="144780" y="236220"/>
                    </a:cubicBezTo>
                    <a:cubicBezTo>
                      <a:pt x="150643" y="243255"/>
                      <a:pt x="160605" y="245597"/>
                      <a:pt x="167640" y="251460"/>
                    </a:cubicBezTo>
                    <a:cubicBezTo>
                      <a:pt x="226312" y="300353"/>
                      <a:pt x="156603" y="251722"/>
                      <a:pt x="213360" y="289560"/>
                    </a:cubicBezTo>
                    <a:lnTo>
                      <a:pt x="327660" y="281940"/>
                    </a:lnTo>
                    <a:cubicBezTo>
                      <a:pt x="337523" y="278418"/>
                      <a:pt x="326582" y="259638"/>
                      <a:pt x="320040" y="251460"/>
                    </a:cubicBezTo>
                    <a:cubicBezTo>
                      <a:pt x="315022" y="245188"/>
                      <a:pt x="304800" y="246380"/>
                      <a:pt x="297180" y="243840"/>
                    </a:cubicBezTo>
                    <a:cubicBezTo>
                      <a:pt x="289560" y="246380"/>
                      <a:pt x="279338" y="245188"/>
                      <a:pt x="274320" y="251460"/>
                    </a:cubicBezTo>
                    <a:cubicBezTo>
                      <a:pt x="259661" y="269784"/>
                      <a:pt x="269466" y="302243"/>
                      <a:pt x="274320" y="320040"/>
                    </a:cubicBezTo>
                    <a:cubicBezTo>
                      <a:pt x="278547" y="335538"/>
                      <a:pt x="278201" y="354401"/>
                      <a:pt x="289560" y="365760"/>
                    </a:cubicBezTo>
                    <a:cubicBezTo>
                      <a:pt x="306412" y="382612"/>
                      <a:pt x="314062" y="393251"/>
                      <a:pt x="335280" y="403860"/>
                    </a:cubicBezTo>
                    <a:cubicBezTo>
                      <a:pt x="342464" y="407452"/>
                      <a:pt x="358140" y="411480"/>
                      <a:pt x="358140" y="41148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 rot="10571952">
              <a:off x="4042279" y="2836210"/>
              <a:ext cx="4004271" cy="345914"/>
              <a:chOff x="3914512" y="862384"/>
              <a:chExt cx="4004271" cy="345914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3914512" y="972078"/>
                <a:ext cx="2095500" cy="23622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V="1">
                <a:off x="5960443" y="862384"/>
                <a:ext cx="1958340" cy="3429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>
              <a:off x="7133690" y="1637883"/>
              <a:ext cx="697473" cy="345059"/>
              <a:chOff x="7362290" y="1630263"/>
              <a:chExt cx="697473" cy="345059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flipH="1">
                <a:off x="7373963" y="1630263"/>
                <a:ext cx="685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H="1" flipV="1">
                <a:off x="7362290" y="1647479"/>
                <a:ext cx="697473" cy="32784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Rectangle 25"/>
          <p:cNvSpPr/>
          <p:nvPr/>
        </p:nvSpPr>
        <p:spPr>
          <a:xfrm>
            <a:off x="167857" y="1208055"/>
            <a:ext cx="10446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At LHC nice preliminary results </a:t>
            </a:r>
            <a:r>
              <a:rPr lang="it-IT" dirty="0"/>
              <a:t>from ALICE in </a:t>
            </a:r>
            <a:r>
              <a:rPr lang="it-IT" dirty="0">
                <a:latin typeface="Symbol" panose="05050102010706020507" pitchFamily="18" charset="2"/>
              </a:rPr>
              <a:t>p</a:t>
            </a:r>
            <a:r>
              <a:rPr lang="it-IT" baseline="30000" dirty="0"/>
              <a:t>0</a:t>
            </a:r>
            <a:r>
              <a:rPr lang="it-IT" dirty="0"/>
              <a:t> decay </a:t>
            </a:r>
            <a:endParaRPr lang="it-IT" dirty="0" smtClean="0"/>
          </a:p>
          <a:p>
            <a:r>
              <a:rPr lang="it-IT" dirty="0" smtClean="0"/>
              <a:t>( </a:t>
            </a:r>
            <a:r>
              <a:rPr lang="it-IT" dirty="0"/>
              <a:t>but limited to M &lt; 100 MeV/c2). </a:t>
            </a:r>
            <a:endParaRPr lang="it-IT" dirty="0" smtClean="0"/>
          </a:p>
          <a:p>
            <a:r>
              <a:rPr lang="it-IT" dirty="0" smtClean="0"/>
              <a:t>UPC </a:t>
            </a:r>
            <a:r>
              <a:rPr lang="it-IT" dirty="0"/>
              <a:t>can go </a:t>
            </a:r>
            <a:r>
              <a:rPr lang="it-IT" dirty="0" smtClean="0"/>
              <a:t>up to few GeV:</a:t>
            </a:r>
            <a:endParaRPr lang="it-IT" dirty="0"/>
          </a:p>
        </p:txBody>
      </p:sp>
      <p:sp>
        <p:nvSpPr>
          <p:cNvPr id="27" name="TextBox 26"/>
          <p:cNvSpPr txBox="1"/>
          <p:nvPr/>
        </p:nvSpPr>
        <p:spPr>
          <a:xfrm>
            <a:off x="10403497" y="10068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e</a:t>
            </a:r>
            <a:endParaRPr lang="it-IT" dirty="0"/>
          </a:p>
        </p:txBody>
      </p:sp>
      <p:sp>
        <p:nvSpPr>
          <p:cNvPr id="28" name="Rectangle 27"/>
          <p:cNvSpPr/>
          <p:nvPr/>
        </p:nvSpPr>
        <p:spPr>
          <a:xfrm>
            <a:off x="10299175" y="1423966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377940" y="723900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Pb</a:t>
            </a:r>
            <a:endParaRPr lang="it-IT" dirty="0"/>
          </a:p>
        </p:txBody>
      </p:sp>
      <p:sp>
        <p:nvSpPr>
          <p:cNvPr id="30" name="Rectangle 29"/>
          <p:cNvSpPr/>
          <p:nvPr/>
        </p:nvSpPr>
        <p:spPr>
          <a:xfrm>
            <a:off x="10272562" y="325874"/>
            <a:ext cx="425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/>
              <a:t>Pb</a:t>
            </a:r>
            <a:endParaRPr lang="it-IT" dirty="0"/>
          </a:p>
        </p:txBody>
      </p:sp>
      <p:sp>
        <p:nvSpPr>
          <p:cNvPr id="31" name="Rectangle 30"/>
          <p:cNvSpPr/>
          <p:nvPr/>
        </p:nvSpPr>
        <p:spPr>
          <a:xfrm>
            <a:off x="10447822" y="2459474"/>
            <a:ext cx="425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Pb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645442" y="2809994"/>
            <a:ext cx="425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Pb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13601" y="59703"/>
            <a:ext cx="1608133" cy="369332"/>
          </a:xfrm>
          <a:prstGeom prst="rect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Can UPC help ?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124279" y="1464397"/>
            <a:ext cx="2792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Symbol" panose="05050102010706020507" pitchFamily="18" charset="2"/>
              </a:rPr>
              <a:t>g</a:t>
            </a:r>
            <a:endParaRPr lang="it-IT" dirty="0">
              <a:latin typeface="Symbol" panose="05050102010706020507" pitchFamily="18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84161" y="6166228"/>
            <a:ext cx="9192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ym typeface="Wingdings" panose="05000000000000000000" pitchFamily="2" charset="2"/>
              </a:rPr>
              <a:t> Collected 300 ee events with M&lt; 2 GeV/c</a:t>
            </a:r>
            <a:r>
              <a:rPr lang="it-IT" baseline="30000" dirty="0" smtClean="0">
                <a:sym typeface="Wingdings" panose="05000000000000000000" pitchFamily="2" charset="2"/>
              </a:rPr>
              <a:t>2</a:t>
            </a:r>
            <a:r>
              <a:rPr lang="it-IT" dirty="0" smtClean="0">
                <a:sym typeface="Wingdings" panose="05000000000000000000" pitchFamily="2" charset="2"/>
              </a:rPr>
              <a:t> ( L=0.2 </a:t>
            </a:r>
            <a:r>
              <a:rPr lang="it-IT" dirty="0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it-IT" dirty="0" smtClean="0">
                <a:sym typeface="Wingdings" panose="05000000000000000000" pitchFamily="2" charset="2"/>
              </a:rPr>
              <a:t>b</a:t>
            </a:r>
            <a:r>
              <a:rPr lang="it-IT" baseline="30000" dirty="0" smtClean="0">
                <a:sym typeface="Wingdings" panose="05000000000000000000" pitchFamily="2" charset="2"/>
              </a:rPr>
              <a:t>-1  </a:t>
            </a:r>
            <a:r>
              <a:rPr lang="it-IT" dirty="0" smtClean="0">
                <a:sym typeface="Wingdings" panose="05000000000000000000" pitchFamily="2" charset="2"/>
              </a:rPr>
              <a:t>). Factor 5000 larger statistics at Run 2</a:t>
            </a:r>
            <a:r>
              <a:rPr lang="it-IT" baseline="30000" dirty="0" smtClean="0">
                <a:sym typeface="Wingdings" panose="05000000000000000000" pitchFamily="2" charset="2"/>
              </a:rPr>
              <a:t> </a:t>
            </a:r>
            <a:endParaRPr lang="it-IT" baseline="30000" dirty="0"/>
          </a:p>
        </p:txBody>
      </p:sp>
    </p:spTree>
    <p:extLst>
      <p:ext uri="{BB962C8B-B14F-4D97-AF65-F5344CB8AC3E}">
        <p14:creationId xmlns:p14="http://schemas.microsoft.com/office/powerpoint/2010/main" val="175931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0918"/>
            <a:ext cx="12199620" cy="693882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188720" y="5044440"/>
            <a:ext cx="10408920" cy="77724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extBox 5"/>
          <p:cNvSpPr txBox="1"/>
          <p:nvPr/>
        </p:nvSpPr>
        <p:spPr>
          <a:xfrm>
            <a:off x="0" y="-70918"/>
            <a:ext cx="6172331" cy="338554"/>
          </a:xfrm>
          <a:prstGeom prst="rect">
            <a:avLst/>
          </a:prstGeom>
          <a:solidFill>
            <a:srgbClr val="FF9900"/>
          </a:solidFill>
        </p:spPr>
        <p:txBody>
          <a:bodyPr wrap="none" rtlCol="0">
            <a:spAutoFit/>
          </a:bodyPr>
          <a:lstStyle/>
          <a:p>
            <a:r>
              <a:rPr lang="it-IT" sz="1600" dirty="0" smtClean="0">
                <a:solidFill>
                  <a:schemeClr val="bg1"/>
                </a:solidFill>
              </a:rPr>
              <a:t>J.P. Wessel, at </a:t>
            </a:r>
            <a:r>
              <a:rPr lang="en-US" sz="1600" b="1" dirty="0">
                <a:solidFill>
                  <a:schemeClr val="bg1"/>
                </a:solidFill>
              </a:rPr>
              <a:t>ECFA High Luminosity LHC Experiments Workshop - </a:t>
            </a:r>
            <a:r>
              <a:rPr lang="en-US" sz="1600" b="1" dirty="0" smtClean="0">
                <a:solidFill>
                  <a:schemeClr val="bg1"/>
                </a:solidFill>
              </a:rPr>
              <a:t>2013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96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4191" y="50864"/>
            <a:ext cx="3786274" cy="292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43872" y="50864"/>
            <a:ext cx="2304256" cy="400110"/>
          </a:xfrm>
          <a:prstGeom prst="rect">
            <a:avLst/>
          </a:prstGeom>
          <a:solidFill>
            <a:schemeClr val="accent2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            </a:t>
            </a:r>
            <a:r>
              <a:rPr lang="en-US" sz="2000" b="1" dirty="0" err="1">
                <a:solidFill>
                  <a:schemeClr val="bg1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en-US" sz="2000" b="1" dirty="0">
                <a:solidFill>
                  <a:schemeClr val="bg1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  </a:t>
            </a:r>
            <a:r>
              <a:rPr lang="en-US" sz="2000" b="1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sz="2000" b="1" dirty="0" err="1">
                <a:solidFill>
                  <a:schemeClr val="bg1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endParaRPr lang="it-IT" sz="2000" b="1" dirty="0">
              <a:solidFill>
                <a:schemeClr val="bg1"/>
              </a:solidFill>
              <a:latin typeface="Symbol" panose="05050102010706020507" pitchFamily="18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149243"/>
            <a:ext cx="929664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 far, no direct observation of this process.</a:t>
            </a:r>
          </a:p>
          <a:p>
            <a:r>
              <a:rPr lang="en-US" dirty="0"/>
              <a:t>In the SM the above box diagram involves quarks, W, </a:t>
            </a:r>
            <a:r>
              <a:rPr lang="en-US" dirty="0" err="1"/>
              <a:t>etc</a:t>
            </a:r>
            <a:r>
              <a:rPr lang="en-US" dirty="0"/>
              <a:t>, </a:t>
            </a:r>
          </a:p>
          <a:p>
            <a:r>
              <a:rPr lang="en-US" dirty="0">
                <a:sym typeface="Wingdings" panose="05000000000000000000" pitchFamily="2" charset="2"/>
              </a:rPr>
              <a:t> Extra contributions from new heavy charged particles and/or super symmetric partners</a:t>
            </a:r>
          </a:p>
          <a:p>
            <a:r>
              <a:rPr lang="en-US" dirty="0">
                <a:sym typeface="Wingdings" panose="05000000000000000000" pitchFamily="2" charset="2"/>
              </a:rPr>
              <a:t>     of SM particles ?</a:t>
            </a:r>
          </a:p>
          <a:p>
            <a:r>
              <a:rPr lang="it-IT" dirty="0"/>
              <a:t>     </a:t>
            </a:r>
            <a:r>
              <a:rPr lang="it-IT" dirty="0">
                <a:solidFill>
                  <a:srgbClr val="0070C0"/>
                </a:solidFill>
              </a:rPr>
              <a:t>See  </a:t>
            </a:r>
            <a:r>
              <a:rPr lang="it-IT" b="1" dirty="0">
                <a:solidFill>
                  <a:srgbClr val="0070C0"/>
                </a:solidFill>
              </a:rPr>
              <a:t>PRL 111, 080405 (2013)</a:t>
            </a:r>
          </a:p>
          <a:p>
            <a:pPr marL="285750" indent="-285750">
              <a:buFont typeface="Symbol"/>
              <a:buChar char="s"/>
            </a:pPr>
            <a:r>
              <a:rPr lang="en-US" dirty="0">
                <a:sym typeface="Wingdings" panose="05000000000000000000" pitchFamily="2" charset="2"/>
              </a:rPr>
              <a:t>depends on the </a:t>
            </a:r>
            <a:r>
              <a:rPr lang="en-US" dirty="0" err="1">
                <a:sym typeface="Wingdings" panose="05000000000000000000" pitchFamily="2" charset="2"/>
              </a:rPr>
              <a:t>M</a:t>
            </a:r>
            <a:r>
              <a:rPr lang="en-US" baseline="-25000" dirty="0" err="1"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en-US" baseline="-25000" dirty="0"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threshold. </a:t>
            </a:r>
            <a:r>
              <a:rPr lang="en-US" dirty="0" err="1">
                <a:sym typeface="Wingdings" panose="05000000000000000000" pitchFamily="2" charset="2"/>
              </a:rPr>
              <a:t>M</a:t>
            </a:r>
            <a:r>
              <a:rPr lang="en-US" baseline="-25000" dirty="0" err="1"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en-US" dirty="0">
                <a:sym typeface="Wingdings" panose="05000000000000000000" pitchFamily="2" charset="2"/>
              </a:rPr>
              <a:t> &gt; 5 </a:t>
            </a:r>
            <a:r>
              <a:rPr lang="en-US" dirty="0" err="1">
                <a:sym typeface="Wingdings" panose="05000000000000000000" pitchFamily="2" charset="2"/>
              </a:rPr>
              <a:t>GeV</a:t>
            </a:r>
            <a:r>
              <a:rPr lang="en-US" dirty="0">
                <a:sym typeface="Wingdings" panose="05000000000000000000" pitchFamily="2" charset="2"/>
              </a:rPr>
              <a:t>   </a:t>
            </a:r>
            <a:r>
              <a:rPr lang="en-US" dirty="0">
                <a:latin typeface="Symbol" panose="05050102010706020507" pitchFamily="18" charset="2"/>
              </a:rPr>
              <a:t>s ~ 30-40 </a:t>
            </a:r>
            <a:r>
              <a:rPr lang="en-US" dirty="0" err="1">
                <a:sym typeface="Wingdings" panose="05000000000000000000" pitchFamily="2" charset="2"/>
              </a:rPr>
              <a:t>nb</a:t>
            </a:r>
            <a:r>
              <a:rPr lang="en-US" dirty="0">
                <a:latin typeface="Symbol" panose="05050102010706020507" pitchFamily="18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  <a:p>
            <a:pPr marL="285750" indent="-285750">
              <a:buFont typeface="Symbol"/>
              <a:buChar char="s"/>
            </a:pP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Symbol"/>
              <a:buChar char="s"/>
            </a:pP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Wingdings"/>
              <a:buChar char="à"/>
            </a:pPr>
            <a:r>
              <a:rPr lang="en-US" dirty="0">
                <a:sym typeface="Wingdings" panose="05000000000000000000" pitchFamily="2" charset="2"/>
              </a:rPr>
              <a:t>In ALICE a lower threshold could be </a:t>
            </a:r>
            <a:r>
              <a:rPr lang="en-US" dirty="0" smtClean="0">
                <a:sym typeface="Wingdings" panose="05000000000000000000" pitchFamily="2" charset="2"/>
              </a:rPr>
              <a:t>used (but background expected, </a:t>
            </a:r>
            <a:r>
              <a:rPr lang="en-US" u="sng" dirty="0" smtClean="0">
                <a:sym typeface="Wingdings" panose="05000000000000000000" pitchFamily="2" charset="2"/>
              </a:rPr>
              <a:t>see yesterday David talk</a:t>
            </a:r>
            <a:r>
              <a:rPr lang="en-US" dirty="0" smtClean="0">
                <a:sym typeface="Wingdings" panose="05000000000000000000" pitchFamily="2" charset="2"/>
              </a:rPr>
              <a:t>).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latin typeface="Symbol" panose="05050102010706020507" pitchFamily="18" charset="2"/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a</a:t>
            </a:r>
            <a:r>
              <a:rPr lang="en-US" dirty="0">
                <a:latin typeface="Symbol" panose="05050102010706020507" pitchFamily="18" charset="2"/>
                <a:sym typeface="Wingdings" panose="05000000000000000000" pitchFamily="2" charset="2"/>
              </a:rPr>
              <a:t>) g </a:t>
            </a:r>
            <a:r>
              <a:rPr lang="en-US" dirty="0">
                <a:sym typeface="Wingdings" panose="05000000000000000000" pitchFamily="2" charset="2"/>
              </a:rPr>
              <a:t>conversion in/before the TPC</a:t>
            </a:r>
          </a:p>
          <a:p>
            <a:r>
              <a:rPr lang="en-US" dirty="0">
                <a:sym typeface="Wingdings" panose="05000000000000000000" pitchFamily="2" charset="2"/>
              </a:rPr>
              <a:t> b) </a:t>
            </a:r>
            <a:r>
              <a:rPr lang="en-US" dirty="0">
                <a:latin typeface="Symbol" panose="05050102010706020507" pitchFamily="18" charset="2"/>
                <a:sym typeface="Wingdings" panose="05000000000000000000" pitchFamily="2" charset="2"/>
              </a:rPr>
              <a:t>g </a:t>
            </a:r>
            <a:r>
              <a:rPr lang="en-US" dirty="0">
                <a:sym typeface="Wingdings" panose="05000000000000000000" pitchFamily="2" charset="2"/>
              </a:rPr>
              <a:t>conversion in ECAL/DCAL </a:t>
            </a:r>
            <a:endParaRPr lang="it-IT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CMS/ATLAS</a:t>
            </a:r>
            <a:r>
              <a:rPr lang="en-US" dirty="0">
                <a:sym typeface="Wingdings" panose="05000000000000000000" pitchFamily="2" charset="2"/>
              </a:rPr>
              <a:t>: 50% (</a:t>
            </a:r>
            <a:r>
              <a:rPr lang="en-US" dirty="0" err="1">
                <a:sym typeface="Wingdings" panose="05000000000000000000" pitchFamily="2" charset="2"/>
              </a:rPr>
              <a:t>Acc</a:t>
            </a:r>
            <a:r>
              <a:rPr lang="en-US" dirty="0">
                <a:sym typeface="Wingdings" panose="05000000000000000000" pitchFamily="2" charset="2"/>
              </a:rPr>
              <a:t> x </a:t>
            </a:r>
            <a:r>
              <a:rPr lang="en-US" dirty="0" err="1">
                <a:sym typeface="Wingdings" panose="05000000000000000000" pitchFamily="2" charset="2"/>
              </a:rPr>
              <a:t>eff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ALICE: Acceptance</a:t>
            </a:r>
            <a:r>
              <a:rPr lang="en-US" dirty="0">
                <a:sym typeface="Wingdings" panose="05000000000000000000" pitchFamily="2" charset="2"/>
              </a:rPr>
              <a:t>, </a:t>
            </a:r>
            <a:r>
              <a:rPr lang="en-US" dirty="0" smtClean="0">
                <a:sym typeface="Wingdings" panose="05000000000000000000" pitchFamily="2" charset="2"/>
              </a:rPr>
              <a:t>efficiency </a:t>
            </a:r>
            <a:r>
              <a:rPr lang="en-US" dirty="0">
                <a:sym typeface="Wingdings" panose="05000000000000000000" pitchFamily="2" charset="2"/>
              </a:rPr>
              <a:t>to be evaluated; assuming a conservative 20</a:t>
            </a:r>
            <a:r>
              <a:rPr lang="en-US" dirty="0" smtClean="0">
                <a:sym typeface="Wingdings" panose="05000000000000000000" pitchFamily="2" charset="2"/>
              </a:rPr>
              <a:t>%</a:t>
            </a:r>
          </a:p>
          <a:p>
            <a:pPr marL="285750" indent="-285750">
              <a:buFont typeface="Wingdings"/>
              <a:buChar char="à"/>
            </a:pPr>
            <a:r>
              <a:rPr lang="en-US" b="1" dirty="0" smtClean="0">
                <a:sym typeface="Wingdings" panose="05000000000000000000" pitchFamily="2" charset="2"/>
              </a:rPr>
              <a:t>N ~20 events in CMS/ATLAS, 5-10 events in ALICE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( </a:t>
            </a:r>
            <a:r>
              <a:rPr lang="en-US" dirty="0">
                <a:sym typeface="Wingdings" panose="05000000000000000000" pitchFamily="2" charset="2"/>
              </a:rPr>
              <a:t>depending on the </a:t>
            </a:r>
            <a:r>
              <a:rPr lang="en-US" dirty="0" smtClean="0">
                <a:sym typeface="Wingdings" panose="05000000000000000000" pitchFamily="2" charset="2"/>
              </a:rPr>
              <a:t>threshold ).</a:t>
            </a:r>
          </a:p>
          <a:p>
            <a:pPr marL="285750" indent="-285750">
              <a:buFont typeface="Wingdings"/>
              <a:buChar char="à"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54188" y="6488668"/>
            <a:ext cx="6512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Run3  </a:t>
            </a:r>
            <a:r>
              <a:rPr lang="it-IT" dirty="0" smtClean="0"/>
              <a:t>is required for a large statistics , but we can start at </a:t>
            </a:r>
            <a:r>
              <a:rPr lang="it-IT" dirty="0" smtClean="0">
                <a:solidFill>
                  <a:srgbClr val="FF0000"/>
                </a:solidFill>
              </a:rPr>
              <a:t>Run2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31016" y="3995370"/>
            <a:ext cx="777686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With </a:t>
            </a:r>
            <a:r>
              <a:rPr lang="en-US" dirty="0" smtClean="0">
                <a:sym typeface="Wingdings" panose="05000000000000000000" pitchFamily="2" charset="2"/>
              </a:rPr>
              <a:t>1  </a:t>
            </a:r>
            <a:r>
              <a:rPr lang="en-US" dirty="0"/>
              <a:t>nb</a:t>
            </a:r>
            <a:r>
              <a:rPr lang="en-US" baseline="30000" dirty="0"/>
              <a:t>-1</a:t>
            </a:r>
            <a:r>
              <a:rPr lang="en-US" dirty="0">
                <a:sym typeface="Wingdings" panose="05000000000000000000" pitchFamily="2" charset="2"/>
              </a:rPr>
              <a:t>   , </a:t>
            </a:r>
            <a:r>
              <a:rPr lang="en-US" dirty="0">
                <a:sym typeface="Symbol"/>
              </a:rPr>
              <a:t></a:t>
            </a:r>
            <a:r>
              <a:rPr lang="en-US" dirty="0" err="1">
                <a:sym typeface="Wingdings" panose="05000000000000000000" pitchFamily="2" charset="2"/>
              </a:rPr>
              <a:t>s</a:t>
            </a:r>
            <a:r>
              <a:rPr lang="en-US" baseline="-25000" dirty="0" err="1">
                <a:sym typeface="Wingdings" panose="05000000000000000000" pitchFamily="2" charset="2"/>
              </a:rPr>
              <a:t>NN</a:t>
            </a:r>
            <a:r>
              <a:rPr lang="en-US" dirty="0">
                <a:sym typeface="Wingdings" panose="05000000000000000000" pitchFamily="2" charset="2"/>
              </a:rPr>
              <a:t>=5.5 </a:t>
            </a:r>
            <a:r>
              <a:rPr lang="en-US" dirty="0" err="1">
                <a:sym typeface="Wingdings" panose="05000000000000000000" pitchFamily="2" charset="2"/>
              </a:rPr>
              <a:t>TeV</a:t>
            </a:r>
            <a:r>
              <a:rPr lang="en-US" dirty="0">
                <a:sym typeface="Wingdings" panose="05000000000000000000" pitchFamily="2" charset="2"/>
              </a:rPr>
              <a:t>       N~ </a:t>
            </a:r>
            <a:r>
              <a:rPr lang="en-US" dirty="0" smtClean="0">
                <a:sym typeface="Wingdings" panose="05000000000000000000" pitchFamily="2" charset="2"/>
              </a:rPr>
              <a:t>30-40 events </a:t>
            </a:r>
            <a:r>
              <a:rPr lang="en-US" dirty="0">
                <a:sym typeface="Wingdings" panose="05000000000000000000" pitchFamily="2" charset="2"/>
              </a:rPr>
              <a:t>( threshold </a:t>
            </a:r>
            <a:r>
              <a:rPr lang="en-US" dirty="0" err="1">
                <a:sym typeface="Wingdings" panose="05000000000000000000" pitchFamily="2" charset="2"/>
              </a:rPr>
              <a:t>M</a:t>
            </a:r>
            <a:r>
              <a:rPr lang="en-US" baseline="-25000" dirty="0" err="1"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en-US" dirty="0">
                <a:sym typeface="Wingdings" panose="05000000000000000000" pitchFamily="2" charset="2"/>
              </a:rPr>
              <a:t> &gt; 5 </a:t>
            </a:r>
            <a:r>
              <a:rPr lang="en-US" dirty="0" err="1">
                <a:sym typeface="Wingdings" panose="05000000000000000000" pitchFamily="2" charset="2"/>
              </a:rPr>
              <a:t>GeV</a:t>
            </a:r>
            <a:r>
              <a:rPr lang="en-US" dirty="0">
                <a:sym typeface="Wingdings" panose="05000000000000000000" pitchFamily="2" charset="2"/>
              </a:rPr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4842" y="1187354"/>
            <a:ext cx="6732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u="sng" dirty="0" smtClean="0"/>
              <a:t>A very important measurement ...UPC hunting for physics beyond SM </a:t>
            </a:r>
            <a:endParaRPr lang="it-IT" u="sng" dirty="0"/>
          </a:p>
        </p:txBody>
      </p:sp>
    </p:spTree>
    <p:extLst>
      <p:ext uri="{BB962C8B-B14F-4D97-AF65-F5344CB8AC3E}">
        <p14:creationId xmlns:p14="http://schemas.microsoft.com/office/powerpoint/2010/main" val="144668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47159" y="2672842"/>
            <a:ext cx="42418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dirty="0" smtClean="0"/>
              <a:t>Is Run 2 enough ?</a:t>
            </a:r>
            <a:endParaRPr lang="it-IT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1329890" y="4374529"/>
            <a:ext cx="9711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In Pb-Pb collisions, most of the analysis can start at Run 2, but need Run 3 for a reasonable statistics 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125442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03860" y="4572000"/>
            <a:ext cx="1112522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LHC </a:t>
            </a:r>
            <a:r>
              <a:rPr lang="it-IT" dirty="0" smtClean="0"/>
              <a:t>Run 1:  </a:t>
            </a:r>
            <a:r>
              <a:rPr lang="it-IT" b="1" dirty="0" smtClean="0">
                <a:solidFill>
                  <a:srgbClr val="0070C0"/>
                </a:solidFill>
              </a:rPr>
              <a:t>UP-C</a:t>
            </a:r>
            <a:r>
              <a:rPr lang="it-IT" dirty="0" smtClean="0"/>
              <a:t>inderella  became a princess (thanks also to the previous effort at RHIC (STAR, PHENIX), Tevatron + </a:t>
            </a:r>
          </a:p>
          <a:p>
            <a:r>
              <a:rPr lang="it-IT" dirty="0" smtClean="0"/>
              <a:t>theoreticians working at this field). </a:t>
            </a:r>
          </a:p>
          <a:p>
            <a:r>
              <a:rPr lang="it-IT" dirty="0" smtClean="0"/>
              <a:t>Abstracts at several important conferences on UPC now always accepted and sometimes required.</a:t>
            </a:r>
          </a:p>
          <a:p>
            <a:endParaRPr lang="it-IT" dirty="0" smtClean="0"/>
          </a:p>
          <a:p>
            <a:r>
              <a:rPr lang="it-IT" dirty="0"/>
              <a:t>~</a:t>
            </a:r>
            <a:r>
              <a:rPr lang="it-IT" dirty="0" smtClean="0"/>
              <a:t>10 experimental papers published/being submitted at the LHC by ALICE,LHCb,CMS;  &gt; 100 Proceedings.</a:t>
            </a:r>
          </a:p>
          <a:p>
            <a:endParaRPr lang="it-IT" dirty="0" smtClean="0"/>
          </a:p>
          <a:p>
            <a:r>
              <a:rPr lang="it-IT" dirty="0" smtClean="0"/>
              <a:t>But «</a:t>
            </a:r>
            <a:r>
              <a:rPr lang="en-US" dirty="0" smtClean="0"/>
              <a:t>they </a:t>
            </a:r>
            <a:r>
              <a:rPr lang="en-US" dirty="0"/>
              <a:t>lived happily ever </a:t>
            </a:r>
            <a:r>
              <a:rPr lang="en-US" dirty="0" smtClean="0"/>
              <a:t>after</a:t>
            </a:r>
            <a:r>
              <a:rPr lang="it-IT" dirty="0" smtClean="0"/>
              <a:t>» does not apply....Run2 will be exciting but hard...    </a:t>
            </a:r>
            <a:endParaRPr lang="it-IT" dirty="0"/>
          </a:p>
        </p:txBody>
      </p:sp>
      <p:sp>
        <p:nvSpPr>
          <p:cNvPr id="6" name="TextBox 5"/>
          <p:cNvSpPr txBox="1"/>
          <p:nvPr/>
        </p:nvSpPr>
        <p:spPr>
          <a:xfrm>
            <a:off x="5326380" y="76200"/>
            <a:ext cx="1210588" cy="369332"/>
          </a:xfrm>
          <a:prstGeom prst="rect">
            <a:avLst/>
          </a:prstGeom>
          <a:solidFill>
            <a:srgbClr val="FF9900"/>
          </a:solidFill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Conclusion</a:t>
            </a:r>
            <a:endParaRPr lang="it-IT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87680" y="445532"/>
            <a:ext cx="4221480" cy="3638787"/>
            <a:chOff x="487680" y="445532"/>
            <a:chExt cx="4221480" cy="363878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680" y="894756"/>
              <a:ext cx="4221480" cy="3189563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1835935" y="445532"/>
              <a:ext cx="16403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b="1" dirty="0" smtClean="0">
                  <a:solidFill>
                    <a:srgbClr val="0070C0"/>
                  </a:solidFill>
                </a:rPr>
                <a:t>UP-C</a:t>
              </a:r>
              <a:r>
                <a:rPr lang="it-IT" dirty="0" smtClean="0"/>
                <a:t>inderella.. </a:t>
              </a:r>
              <a:endParaRPr lang="it-IT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307436" y="445532"/>
            <a:ext cx="4645067" cy="3712384"/>
            <a:chOff x="6307436" y="445532"/>
            <a:chExt cx="4645067" cy="371238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7436" y="894756"/>
              <a:ext cx="4645067" cy="326316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7559964" y="445532"/>
              <a:ext cx="21400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 smtClean="0"/>
                <a:t>...became </a:t>
              </a:r>
              <a:r>
                <a:rPr lang="it-IT" dirty="0"/>
                <a:t>a princess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7482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9205" y="1307939"/>
            <a:ext cx="10733644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Symbol"/>
              <a:buChar char="·"/>
            </a:pPr>
            <a:r>
              <a:rPr lang="it-IT" dirty="0" smtClean="0">
                <a:sym typeface="Symbol"/>
              </a:rPr>
              <a:t>Run2 will be a great step forward in UPC for pp, P-Pb and Pb-Pb collisions</a:t>
            </a:r>
          </a:p>
          <a:p>
            <a:pPr marL="285750" indent="-285750">
              <a:buFont typeface="Symbol"/>
              <a:buChar char="·"/>
            </a:pPr>
            <a:endParaRPr lang="it-IT" dirty="0" smtClean="0">
              <a:sym typeface="Symbol"/>
            </a:endParaRPr>
          </a:p>
          <a:p>
            <a:pPr marL="285750" indent="-285750">
              <a:buFont typeface="Symbol"/>
              <a:buChar char="·"/>
            </a:pPr>
            <a:endParaRPr lang="it-IT" dirty="0">
              <a:sym typeface="Symbol"/>
            </a:endParaRPr>
          </a:p>
          <a:p>
            <a:pPr marL="285750" indent="-285750">
              <a:buFont typeface="Symbol"/>
              <a:buChar char="·"/>
            </a:pPr>
            <a:endParaRPr lang="it-IT" dirty="0" smtClean="0">
              <a:sym typeface="Symbol"/>
            </a:endParaRPr>
          </a:p>
          <a:p>
            <a:pPr marL="285750" indent="-285750">
              <a:buFont typeface="Symbol"/>
              <a:buChar char="·"/>
            </a:pPr>
            <a:endParaRPr lang="it-IT" dirty="0">
              <a:sym typeface="Symbol"/>
            </a:endParaRPr>
          </a:p>
          <a:p>
            <a:pPr marL="285750" indent="-285750">
              <a:buFont typeface="Symbol"/>
              <a:buChar char="·"/>
            </a:pPr>
            <a:r>
              <a:rPr lang="it-IT" dirty="0" smtClean="0">
                <a:sym typeface="Symbol"/>
              </a:rPr>
              <a:t>Luminosity is important but it is just a required ingredient: UPC results need a proper, sometimes not </a:t>
            </a:r>
          </a:p>
          <a:p>
            <a:r>
              <a:rPr lang="it-IT" dirty="0">
                <a:sym typeface="Symbol"/>
              </a:rPr>
              <a:t> </a:t>
            </a:r>
            <a:r>
              <a:rPr lang="it-IT" dirty="0" smtClean="0">
                <a:sym typeface="Symbol"/>
              </a:rPr>
              <a:t>    straightforward,  interpretation  </a:t>
            </a:r>
          </a:p>
          <a:p>
            <a:r>
              <a:rPr lang="it-IT" dirty="0">
                <a:sym typeface="Symbol"/>
              </a:rPr>
              <a:t> </a:t>
            </a:r>
            <a:r>
              <a:rPr lang="it-IT" dirty="0" smtClean="0">
                <a:sym typeface="Symbol"/>
              </a:rPr>
              <a:t>    (several  processes at work):  a tight collaboration with theoreticians is mandatory.</a:t>
            </a:r>
          </a:p>
          <a:p>
            <a:pPr marL="285750" indent="-285750">
              <a:buFont typeface="Symbol"/>
              <a:buChar char="·"/>
            </a:pPr>
            <a:endParaRPr lang="it-IT" dirty="0" smtClean="0">
              <a:sym typeface="Symbol"/>
            </a:endParaRPr>
          </a:p>
          <a:p>
            <a:pPr marL="285750" indent="-285750">
              <a:buFont typeface="Symbol"/>
              <a:buChar char="·"/>
            </a:pPr>
            <a:endParaRPr lang="it-IT" dirty="0">
              <a:sym typeface="Symbol"/>
            </a:endParaRPr>
          </a:p>
          <a:p>
            <a:pPr marL="285750" indent="-285750">
              <a:buFont typeface="Symbol"/>
              <a:buChar char="·"/>
            </a:pPr>
            <a:endParaRPr lang="it-IT" dirty="0">
              <a:sym typeface="Symbol"/>
            </a:endParaRPr>
          </a:p>
          <a:p>
            <a:pPr marL="285750" indent="-285750">
              <a:buFont typeface="Symbol"/>
              <a:buChar char="·"/>
            </a:pPr>
            <a:endParaRPr lang="it-IT" dirty="0" smtClean="0">
              <a:sym typeface="Symbol"/>
            </a:endParaRPr>
          </a:p>
          <a:p>
            <a:pPr marL="285750" indent="-285750">
              <a:buFont typeface="Symbol"/>
              <a:buChar char="·"/>
            </a:pPr>
            <a:r>
              <a:rPr lang="it-IT" dirty="0" smtClean="0">
                <a:sym typeface="Symbol"/>
              </a:rPr>
              <a:t>Few analysis are at the statistical limit at Run2: a joint effort between LHC experiments would be a great help.</a:t>
            </a:r>
          </a:p>
          <a:p>
            <a:pPr marL="285750" indent="-285750">
              <a:buFont typeface="Symbol"/>
              <a:buChar char="·"/>
            </a:pPr>
            <a:endParaRPr lang="it-IT" dirty="0">
              <a:sym typeface="Symbol"/>
            </a:endParaRPr>
          </a:p>
          <a:p>
            <a:pPr marL="285750" indent="-285750">
              <a:buFont typeface="Symbol"/>
              <a:buChar char="·"/>
            </a:pPr>
            <a:endParaRPr lang="it-IT" dirty="0" smtClean="0">
              <a:sym typeface="Symbol"/>
            </a:endParaRPr>
          </a:p>
          <a:p>
            <a:r>
              <a:rPr lang="it-IT" dirty="0" smtClean="0">
                <a:sym typeface="Wingdings" panose="05000000000000000000" pitchFamily="2" charset="2"/>
              </a:rPr>
              <a:t>                                       </a:t>
            </a:r>
            <a:r>
              <a:rPr lang="it-IT" dirty="0" smtClean="0">
                <a:sym typeface="Symbol"/>
              </a:rPr>
              <a:t> </a:t>
            </a:r>
          </a:p>
          <a:p>
            <a:pPr marL="285750" indent="-285750">
              <a:buFont typeface="Symbol"/>
              <a:buChar char="·"/>
            </a:pPr>
            <a:r>
              <a:rPr lang="it-IT" dirty="0" smtClean="0">
                <a:sym typeface="Symbol"/>
              </a:rPr>
              <a:t>Hope we will quote this workshop not as «the workshop on photon-induced collisions» but  </a:t>
            </a:r>
          </a:p>
          <a:p>
            <a:r>
              <a:rPr lang="it-IT" dirty="0">
                <a:sym typeface="Symbol"/>
              </a:rPr>
              <a:t> </a:t>
            </a:r>
            <a:r>
              <a:rPr lang="it-IT" dirty="0" smtClean="0">
                <a:sym typeface="Symbol"/>
              </a:rPr>
              <a:t>     « the first workshop on photon-induced collisions»......</a:t>
            </a:r>
            <a:endParaRPr lang="it-IT" dirty="0">
              <a:sym typeface="Symbol"/>
            </a:endParaRPr>
          </a:p>
          <a:p>
            <a:pPr marL="285750" indent="-285750">
              <a:buFont typeface="Symbol"/>
              <a:buChar char="·"/>
            </a:pPr>
            <a:endParaRPr lang="it-IT" dirty="0"/>
          </a:p>
        </p:txBody>
      </p:sp>
      <p:sp>
        <p:nvSpPr>
          <p:cNvPr id="3" name="TextBox 2"/>
          <p:cNvSpPr txBox="1"/>
          <p:nvPr/>
        </p:nvSpPr>
        <p:spPr>
          <a:xfrm>
            <a:off x="3527202" y="486136"/>
            <a:ext cx="3733201" cy="369332"/>
          </a:xfrm>
          <a:prstGeom prst="rect">
            <a:avLst/>
          </a:prstGeom>
          <a:solidFill>
            <a:srgbClr val="FF9900"/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Summary (+ personal considerations)</a:t>
            </a:r>
            <a:endParaRPr lang="it-IT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322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8180" y="609600"/>
            <a:ext cx="11073994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General comment: UPC triggering not trivial:</a:t>
            </a:r>
          </a:p>
          <a:p>
            <a:pPr marL="285750" indent="-285750">
              <a:buFontTx/>
              <a:buChar char="-"/>
            </a:pPr>
            <a:r>
              <a:rPr lang="it-IT" dirty="0" smtClean="0"/>
              <a:t>HW/technology:</a:t>
            </a:r>
            <a:endParaRPr lang="it-IT" dirty="0"/>
          </a:p>
          <a:p>
            <a:r>
              <a:rPr lang="it-IT" dirty="0" smtClean="0">
                <a:sym typeface="Symbol" panose="05050102010706020507" pitchFamily="18" charset="2"/>
              </a:rPr>
              <a:t>       </a:t>
            </a:r>
            <a:r>
              <a:rPr lang="it-IT" dirty="0" smtClean="0">
                <a:sym typeface="Wingdings" panose="05000000000000000000" pitchFamily="2" charset="2"/>
              </a:rPr>
              <a:t>Few tracks (2 to 4)  requires low noise detectors;</a:t>
            </a:r>
          </a:p>
          <a:p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smtClean="0">
                <a:sym typeface="Wingdings" panose="05000000000000000000" pitchFamily="2" charset="2"/>
              </a:rPr>
              <a:t>     </a:t>
            </a:r>
            <a:r>
              <a:rPr lang="it-IT" dirty="0" smtClean="0">
                <a:sym typeface="Symbol" panose="05050102010706020507" pitchFamily="18" charset="2"/>
              </a:rPr>
              <a:t></a:t>
            </a:r>
            <a:r>
              <a:rPr lang="it-IT" dirty="0" smtClean="0">
                <a:sym typeface="Wingdings" panose="05000000000000000000" pitchFamily="2" charset="2"/>
              </a:rPr>
              <a:t> Low p</a:t>
            </a:r>
            <a:r>
              <a:rPr lang="it-IT" baseline="-25000" dirty="0" smtClean="0">
                <a:sym typeface="Wingdings" panose="05000000000000000000" pitchFamily="2" charset="2"/>
              </a:rPr>
              <a:t>T </a:t>
            </a:r>
            <a:r>
              <a:rPr lang="it-IT" dirty="0" smtClean="0">
                <a:sym typeface="Wingdings" panose="05000000000000000000" pitchFamily="2" charset="2"/>
              </a:rPr>
              <a:t>(low mass mesons challenging with ~ 1 T field)</a:t>
            </a:r>
            <a:endParaRPr lang="it-IT" baseline="-25000" dirty="0" smtClean="0">
              <a:sym typeface="Wingdings" panose="05000000000000000000" pitchFamily="2" charset="2"/>
            </a:endParaRPr>
          </a:p>
          <a:p>
            <a:r>
              <a:rPr lang="it-IT" dirty="0" smtClean="0">
                <a:sym typeface="Symbol" panose="05050102010706020507" pitchFamily="18" charset="2"/>
              </a:rPr>
              <a:t>       relatively small cross section </a:t>
            </a:r>
            <a:r>
              <a:rPr lang="it-IT" dirty="0" smtClean="0">
                <a:sym typeface="Wingdings" panose="05000000000000000000" pitchFamily="2" charset="2"/>
              </a:rPr>
              <a:t> background rejection</a:t>
            </a:r>
            <a:endParaRPr lang="it-IT" dirty="0"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r>
              <a:rPr lang="it-IT" dirty="0" smtClean="0">
                <a:sym typeface="Wingdings" panose="05000000000000000000" pitchFamily="2" charset="2"/>
              </a:rPr>
              <a:t>Sociology:</a:t>
            </a:r>
          </a:p>
          <a:p>
            <a:r>
              <a:rPr lang="it-IT" dirty="0" smtClean="0">
                <a:sym typeface="Wingdings" panose="05000000000000000000" pitchFamily="2" charset="2"/>
              </a:rPr>
              <a:t>     Often considered an «out of stream» physics, competition to get bandwidth </a:t>
            </a:r>
          </a:p>
          <a:p>
            <a:endParaRPr lang="it-IT" dirty="0"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r>
              <a:rPr lang="it-IT" dirty="0" smtClean="0">
                <a:sym typeface="Wingdings" panose="05000000000000000000" pitchFamily="2" charset="2"/>
              </a:rPr>
              <a:t>ALICE advantages: low material budget, low B, low </a:t>
            </a:r>
            <a:r>
              <a:rPr lang="it-IT" dirty="0">
                <a:sym typeface="Wingdings" panose="05000000000000000000" pitchFamily="2" charset="2"/>
              </a:rPr>
              <a:t>p</a:t>
            </a:r>
            <a:r>
              <a:rPr lang="it-IT" baseline="-25000" dirty="0">
                <a:sym typeface="Wingdings" panose="05000000000000000000" pitchFamily="2" charset="2"/>
              </a:rPr>
              <a:t>T </a:t>
            </a:r>
            <a:r>
              <a:rPr lang="it-IT" baseline="-25000" dirty="0" smtClean="0">
                <a:sym typeface="Wingdings" panose="05000000000000000000" pitchFamily="2" charset="2"/>
              </a:rPr>
              <a:t> </a:t>
            </a:r>
            <a:r>
              <a:rPr lang="it-IT" dirty="0" smtClean="0">
                <a:sym typeface="Wingdings" panose="05000000000000000000" pitchFamily="2" charset="2"/>
              </a:rPr>
              <a:t>threshold</a:t>
            </a:r>
          </a:p>
          <a:p>
            <a:r>
              <a:rPr lang="it-IT" dirty="0" smtClean="0">
                <a:sym typeface="Wingdings" panose="05000000000000000000" pitchFamily="2" charset="2"/>
              </a:rPr>
              <a:t>      barrel: silicon detector (low background), but  background from the huge e</a:t>
            </a:r>
            <a:r>
              <a:rPr lang="it-IT" baseline="30000" dirty="0" smtClean="0">
                <a:sym typeface="Wingdings" panose="05000000000000000000" pitchFamily="2" charset="2"/>
              </a:rPr>
              <a:t>+</a:t>
            </a:r>
            <a:r>
              <a:rPr lang="it-IT" dirty="0" smtClean="0">
                <a:sym typeface="Wingdings" panose="05000000000000000000" pitchFamily="2" charset="2"/>
              </a:rPr>
              <a:t>e</a:t>
            </a:r>
            <a:r>
              <a:rPr lang="it-IT" baseline="30000" dirty="0" smtClean="0">
                <a:sym typeface="Wingdings" panose="05000000000000000000" pitchFamily="2" charset="2"/>
              </a:rPr>
              <a:t>-</a:t>
            </a:r>
            <a:r>
              <a:rPr lang="it-IT" dirty="0" smtClean="0">
                <a:sym typeface="Wingdings" panose="05000000000000000000" pitchFamily="2" charset="2"/>
              </a:rPr>
              <a:t> cross section</a:t>
            </a:r>
          </a:p>
          <a:p>
            <a:pPr marL="285750" indent="-285750">
              <a:buFontTx/>
              <a:buChar char="-"/>
            </a:pP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smtClean="0">
                <a:sym typeface="Wingdings" panose="05000000000000000000" pitchFamily="2" charset="2"/>
              </a:rPr>
              <a:t>                 gas detectors far from IP ( noise to be tamed for few hits trigger, physics background from late particles)</a:t>
            </a:r>
          </a:p>
          <a:p>
            <a:pPr marL="285750" indent="-285750">
              <a:buFontTx/>
              <a:buChar char="-"/>
            </a:pP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smtClean="0">
                <a:sym typeface="Wingdings" panose="05000000000000000000" pitchFamily="2" charset="2"/>
              </a:rPr>
              <a:t>                 hadronic background, easier to reject</a:t>
            </a:r>
          </a:p>
          <a:p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smtClean="0">
                <a:sym typeface="Wingdings" panose="05000000000000000000" pitchFamily="2" charset="2"/>
              </a:rPr>
              <a:t>                        life harder at Run2 with shorter bunch spacing (easier for pilup)</a:t>
            </a:r>
          </a:p>
          <a:p>
            <a:pPr marL="285750" indent="-285750">
              <a:buFontTx/>
              <a:buChar char="-"/>
            </a:pPr>
            <a:endParaRPr lang="it-IT" dirty="0"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r>
              <a:rPr lang="it-IT" dirty="0" smtClean="0">
                <a:sym typeface="Wingdings" panose="05000000000000000000" pitchFamily="2" charset="2"/>
              </a:rPr>
              <a:t>CMS,ATLAS advantages: </a:t>
            </a:r>
          </a:p>
          <a:p>
            <a:r>
              <a:rPr lang="it-IT" dirty="0" smtClean="0">
                <a:sym typeface="Wingdings" panose="05000000000000000000" pitchFamily="2" charset="2"/>
              </a:rPr>
              <a:t>     </a:t>
            </a:r>
            <a:r>
              <a:rPr lang="it-IT" dirty="0">
                <a:sym typeface="Wingdings" panose="05000000000000000000" pitchFamily="2" charset="2"/>
              </a:rPr>
              <a:t>L</a:t>
            </a:r>
            <a:r>
              <a:rPr lang="it-IT" dirty="0" smtClean="0">
                <a:sym typeface="Wingdings" panose="05000000000000000000" pitchFamily="2" charset="2"/>
              </a:rPr>
              <a:t>arge acceptance, excellent calorimetry, thr may be high for low mass mesons, but should be OK for </a:t>
            </a:r>
            <a:r>
              <a:rPr lang="it-IT" dirty="0" smtClean="0">
                <a:sym typeface="Symbol" panose="05050102010706020507" pitchFamily="18" charset="2"/>
              </a:rPr>
              <a:t></a:t>
            </a:r>
            <a:endParaRPr lang="it-IT" dirty="0" smtClean="0"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endParaRPr lang="it-IT" dirty="0">
              <a:sym typeface="Wingdings" panose="05000000000000000000" pitchFamily="2" charset="2"/>
            </a:endParaRPr>
          </a:p>
          <a:p>
            <a:r>
              <a:rPr lang="it-IT" dirty="0" smtClean="0">
                <a:sym typeface="Wingdings" panose="05000000000000000000" pitchFamily="2" charset="2"/>
              </a:rPr>
              <a:t>Workaround: triggering with the Zero Degree Calorimeters. But:</a:t>
            </a:r>
          </a:p>
          <a:p>
            <a:pPr marL="285750" indent="-285750">
              <a:buFontTx/>
              <a:buChar char="-"/>
            </a:pPr>
            <a:r>
              <a:rPr lang="it-IT" dirty="0" smtClean="0">
                <a:sym typeface="Wingdings" panose="05000000000000000000" pitchFamily="2" charset="2"/>
              </a:rPr>
              <a:t>Only a part of the cross section can be taken;</a:t>
            </a:r>
          </a:p>
          <a:p>
            <a:pPr marL="285750" indent="-285750">
              <a:buFontTx/>
              <a:buChar char="-"/>
            </a:pPr>
            <a:r>
              <a:rPr lang="it-IT" dirty="0" smtClean="0">
                <a:sym typeface="Wingdings" panose="05000000000000000000" pitchFamily="2" charset="2"/>
              </a:rPr>
              <a:t>Event generator do not include neutron production in the final state. Bias ?</a:t>
            </a:r>
            <a:endParaRPr lang="it-IT" dirty="0"/>
          </a:p>
        </p:txBody>
      </p:sp>
      <p:sp>
        <p:nvSpPr>
          <p:cNvPr id="3" name="TextBox 2"/>
          <p:cNvSpPr txBox="1"/>
          <p:nvPr/>
        </p:nvSpPr>
        <p:spPr>
          <a:xfrm>
            <a:off x="5219700" y="60960"/>
            <a:ext cx="1145955" cy="461665"/>
          </a:xfrm>
          <a:prstGeom prst="rect">
            <a:avLst/>
          </a:prstGeom>
          <a:solidFill>
            <a:srgbClr val="FF9900"/>
          </a:solidFill>
          <a:ln w="28575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chemeClr val="bg1"/>
                </a:solidFill>
              </a:rPr>
              <a:t>Trigger:</a:t>
            </a:r>
            <a:endParaRPr lang="it-IT" sz="2400" b="1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6365655" y="3773025"/>
            <a:ext cx="1618285" cy="205740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186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925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92040" y="-7620"/>
            <a:ext cx="2632003" cy="461665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chemeClr val="bg1"/>
                </a:solidFill>
              </a:rPr>
              <a:t>The  Run1  harvest:</a:t>
            </a:r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val="42360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26380" y="2575560"/>
            <a:ext cx="133241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6600" dirty="0" smtClean="0"/>
              <a:t>p-p</a:t>
            </a:r>
            <a:endParaRPr lang="it-IT" sz="6600" dirty="0"/>
          </a:p>
        </p:txBody>
      </p:sp>
    </p:spTree>
    <p:extLst>
      <p:ext uri="{BB962C8B-B14F-4D97-AF65-F5344CB8AC3E}">
        <p14:creationId xmlns:p14="http://schemas.microsoft.com/office/powerpoint/2010/main" val="377421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7209" y="1074875"/>
            <a:ext cx="8333307" cy="48013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Exclusive </a:t>
            </a:r>
            <a:r>
              <a:rPr lang="en-US" dirty="0"/>
              <a:t>two-photon production of lepton </a:t>
            </a:r>
            <a:r>
              <a:rPr lang="en-US" dirty="0" smtClean="0"/>
              <a:t>pairs, 40 pb</a:t>
            </a:r>
            <a:r>
              <a:rPr lang="en-US" baseline="30000" dirty="0" smtClean="0"/>
              <a:t>-1</a:t>
            </a:r>
            <a:r>
              <a:rPr lang="en-US" dirty="0"/>
              <a:t> </a:t>
            </a:r>
            <a:r>
              <a:rPr lang="en-US" dirty="0" smtClean="0"/>
              <a:t>,</a:t>
            </a:r>
            <a:r>
              <a:rPr lang="it-IT" dirty="0" smtClean="0"/>
              <a:t>  </a:t>
            </a:r>
          </a:p>
          <a:p>
            <a:pPr marL="285750" indent="-285750">
              <a:buFontTx/>
              <a:buChar char="-"/>
            </a:pPr>
            <a:endParaRPr lang="it-IT" dirty="0" smtClean="0"/>
          </a:p>
          <a:p>
            <a:pPr marL="285750" indent="-285750">
              <a:buFontTx/>
              <a:buChar char="-"/>
            </a:pPr>
            <a:endParaRPr lang="it-IT" dirty="0"/>
          </a:p>
          <a:p>
            <a:pPr marL="285750" indent="-285750">
              <a:buFontTx/>
              <a:buChar char="-"/>
            </a:pPr>
            <a:endParaRPr lang="it-IT" dirty="0" smtClean="0"/>
          </a:p>
          <a:p>
            <a:pPr marL="285750" indent="-285750">
              <a:buFontTx/>
              <a:buChar char="-"/>
            </a:pPr>
            <a:r>
              <a:rPr lang="it-IT" dirty="0" smtClean="0"/>
              <a:t>Central exclusive </a:t>
            </a:r>
            <a:r>
              <a:rPr lang="it-IT" dirty="0" smtClean="0">
                <a:latin typeface="Symbol" panose="05050102010706020507" pitchFamily="18" charset="2"/>
              </a:rPr>
              <a:t>gg</a:t>
            </a:r>
            <a:r>
              <a:rPr lang="it-IT" dirty="0" smtClean="0"/>
              <a:t> production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Two-photon </a:t>
            </a:r>
            <a:r>
              <a:rPr lang="en-US" dirty="0"/>
              <a:t>production of W pairs and </a:t>
            </a:r>
            <a:r>
              <a:rPr lang="en-US" dirty="0" smtClean="0"/>
              <a:t>limits </a:t>
            </a:r>
            <a:r>
              <a:rPr lang="it-IT" dirty="0" smtClean="0"/>
              <a:t>on </a:t>
            </a:r>
            <a:r>
              <a:rPr lang="it-IT" dirty="0"/>
              <a:t>anomalous quartic gauge </a:t>
            </a:r>
            <a:r>
              <a:rPr lang="it-IT" dirty="0" smtClean="0"/>
              <a:t>couplings</a:t>
            </a:r>
          </a:p>
          <a:p>
            <a:pPr marL="285750" indent="-285750">
              <a:buFontTx/>
              <a:buChar char="-"/>
            </a:pPr>
            <a:endParaRPr lang="it-IT" dirty="0"/>
          </a:p>
        </p:txBody>
      </p:sp>
      <p:sp>
        <p:nvSpPr>
          <p:cNvPr id="3" name="Rectangle 2"/>
          <p:cNvSpPr/>
          <p:nvPr/>
        </p:nvSpPr>
        <p:spPr>
          <a:xfrm>
            <a:off x="256987" y="4564095"/>
            <a:ext cx="115525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     </a:t>
            </a:r>
            <a:endParaRPr lang="it-IT" dirty="0"/>
          </a:p>
        </p:txBody>
      </p:sp>
      <p:sp>
        <p:nvSpPr>
          <p:cNvPr id="5" name="Rectangle 4"/>
          <p:cNvSpPr/>
          <p:nvPr/>
        </p:nvSpPr>
        <p:spPr>
          <a:xfrm>
            <a:off x="4867976" y="65598"/>
            <a:ext cx="617477" cy="369332"/>
          </a:xfrm>
          <a:prstGeom prst="rect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CMS</a:t>
            </a:r>
            <a:endParaRPr lang="it-IT" b="1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82" y="1458243"/>
            <a:ext cx="5328463" cy="2414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0516" y="-83721"/>
            <a:ext cx="3498865" cy="27237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9100" y="3063240"/>
            <a:ext cx="4308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   CMS calorimetry (em + hadronic) at work. </a:t>
            </a:r>
          </a:p>
          <a:p>
            <a:r>
              <a:rPr lang="it-IT" dirty="0"/>
              <a:t> </a:t>
            </a:r>
            <a:r>
              <a:rPr lang="it-IT" dirty="0" smtClean="0"/>
              <a:t>  Powerful search for </a:t>
            </a:r>
            <a:r>
              <a:rPr lang="it-IT" dirty="0" smtClean="0">
                <a:latin typeface="Symbol" panose="05050102010706020507" pitchFamily="18" charset="2"/>
              </a:rPr>
              <a:t>g</a:t>
            </a:r>
            <a:r>
              <a:rPr lang="it-IT" dirty="0" smtClean="0"/>
              <a:t> ( E</a:t>
            </a:r>
            <a:r>
              <a:rPr lang="it-IT" baseline="-25000" dirty="0" smtClean="0"/>
              <a:t>T</a:t>
            </a:r>
            <a:r>
              <a:rPr lang="it-IT" dirty="0" smtClean="0"/>
              <a:t> &gt; 5 GeV).</a:t>
            </a:r>
            <a:endParaRPr lang="it-IT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801" y="2877113"/>
            <a:ext cx="2692069" cy="1473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1980" y="2583180"/>
            <a:ext cx="1636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No candidates; </a:t>
            </a:r>
            <a:endParaRPr lang="it-IT" dirty="0"/>
          </a:p>
        </p:txBody>
      </p:sp>
      <p:sp>
        <p:nvSpPr>
          <p:cNvPr id="12" name="Rectangle 11"/>
          <p:cNvSpPr/>
          <p:nvPr/>
        </p:nvSpPr>
        <p:spPr>
          <a:xfrm rot="2137852">
            <a:off x="10152119" y="3594853"/>
            <a:ext cx="2220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JHEP 1211 (2012) 080</a:t>
            </a:r>
          </a:p>
        </p:txBody>
      </p:sp>
      <p:sp>
        <p:nvSpPr>
          <p:cNvPr id="13" name="Rectangle 12"/>
          <p:cNvSpPr/>
          <p:nvPr/>
        </p:nvSpPr>
        <p:spPr>
          <a:xfrm rot="2096545">
            <a:off x="9306300" y="5469373"/>
            <a:ext cx="2220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JHEP 1307 (2013) 116</a:t>
            </a:r>
          </a:p>
        </p:txBody>
      </p:sp>
      <p:sp>
        <p:nvSpPr>
          <p:cNvPr id="14" name="Rectangle 13"/>
          <p:cNvSpPr/>
          <p:nvPr/>
        </p:nvSpPr>
        <p:spPr>
          <a:xfrm rot="1965315">
            <a:off x="8478439" y="1842254"/>
            <a:ext cx="1986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JHEP 01 (2012) 052</a:t>
            </a:r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389" y="88653"/>
            <a:ext cx="2384101" cy="2215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7185660" y="3142595"/>
            <a:ext cx="15316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Related to </a:t>
            </a:r>
          </a:p>
          <a:p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Higgs </a:t>
            </a:r>
          </a:p>
          <a:p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production</a:t>
            </a:r>
          </a:p>
        </p:txBody>
      </p:sp>
      <p:pic>
        <p:nvPicPr>
          <p:cNvPr id="17" name="Picture 1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9" t="3922" r="49379" b="49671"/>
          <a:stretch/>
        </p:blipFill>
        <p:spPr bwMode="auto">
          <a:xfrm>
            <a:off x="8555380" y="3105611"/>
            <a:ext cx="1055320" cy="101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1980" y="6318913"/>
            <a:ext cx="1857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- </a:t>
            </a:r>
            <a:r>
              <a:rPr lang="it-IT" dirty="0" smtClean="0">
                <a:sym typeface="Symbol"/>
              </a:rPr>
              <a:t> </a:t>
            </a:r>
            <a:r>
              <a:rPr lang="it-IT" dirty="0">
                <a:sym typeface="Symbol"/>
              </a:rPr>
              <a:t>c</a:t>
            </a:r>
            <a:r>
              <a:rPr lang="it-IT" dirty="0" smtClean="0"/>
              <a:t>oming soon ?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4809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6059" y="4519750"/>
            <a:ext cx="826262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     </a:t>
            </a:r>
            <a:r>
              <a:rPr lang="en-US" dirty="0" smtClean="0">
                <a:solidFill>
                  <a:srgbClr val="0070C0"/>
                </a:solidFill>
              </a:rPr>
              <a:t>Run1:</a:t>
            </a:r>
            <a:r>
              <a:rPr lang="en-US" dirty="0" smtClean="0"/>
              <a:t> Luminosity</a:t>
            </a:r>
            <a:r>
              <a:rPr lang="en-US" dirty="0"/>
              <a:t>: 930 pb</a:t>
            </a:r>
            <a:r>
              <a:rPr lang="en-US" baseline="30000" dirty="0"/>
              <a:t>-1</a:t>
            </a:r>
          </a:p>
          <a:p>
            <a:r>
              <a:rPr lang="en-US" dirty="0"/>
              <a:t>      J/</a:t>
            </a:r>
            <a:r>
              <a:rPr lang="it-IT" dirty="0">
                <a:latin typeface="Symbol" panose="05050102010706020507" pitchFamily="18" charset="2"/>
              </a:rPr>
              <a:t>Y </a:t>
            </a:r>
            <a:r>
              <a:rPr lang="en-US" dirty="0"/>
              <a:t>statistics ok ( 1/3 of the sys error); could  be improved for </a:t>
            </a:r>
            <a:r>
              <a:rPr lang="it-IT" dirty="0">
                <a:latin typeface="Symbol" panose="05050102010706020507" pitchFamily="18" charset="2"/>
              </a:rPr>
              <a:t>Y</a:t>
            </a:r>
            <a:r>
              <a:rPr lang="en-US" dirty="0"/>
              <a:t>(2S)  in </a:t>
            </a:r>
            <a:r>
              <a:rPr lang="en-US" dirty="0">
                <a:solidFill>
                  <a:srgbClr val="FF0000"/>
                </a:solidFill>
              </a:rPr>
              <a:t>Run 2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(</a:t>
            </a:r>
            <a:r>
              <a:rPr lang="en-US" dirty="0"/>
              <a:t>factor 2 larger than sys error</a:t>
            </a:r>
            <a:r>
              <a:rPr lang="en-US" dirty="0" smtClean="0"/>
              <a:t>).</a:t>
            </a:r>
          </a:p>
          <a:p>
            <a:endParaRPr lang="en-US" dirty="0"/>
          </a:p>
          <a:p>
            <a:r>
              <a:rPr lang="en-US" dirty="0"/>
              <a:t>      With L =  930 pb</a:t>
            </a:r>
            <a:r>
              <a:rPr lang="en-US" baseline="30000" dirty="0"/>
              <a:t>-1 </a:t>
            </a:r>
            <a:r>
              <a:rPr lang="en-US" dirty="0">
                <a:sym typeface="Wingdings" panose="05000000000000000000" pitchFamily="2" charset="2"/>
              </a:rPr>
              <a:t>  </a:t>
            </a:r>
            <a:r>
              <a:rPr lang="en-US" dirty="0"/>
              <a:t>~30 000 J/</a:t>
            </a:r>
            <a:r>
              <a:rPr lang="it-IT" dirty="0">
                <a:latin typeface="Symbol" panose="05050102010706020507" pitchFamily="18" charset="2"/>
              </a:rPr>
              <a:t>Y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collected (“purity included”). If we consider </a:t>
            </a:r>
            <a:endParaRPr lang="en-US" dirty="0" smtClean="0">
              <a:sym typeface="Wingdings" panose="05000000000000000000" pitchFamily="2" charset="2"/>
            </a:endParaRPr>
          </a:p>
          <a:p>
            <a:pPr marL="285750" indent="-285750">
              <a:buFont typeface="Symbol" panose="05050102010706020507" pitchFamily="18" charset="2"/>
              <a:buChar char=" "/>
            </a:pPr>
            <a:r>
              <a:rPr lang="en-US" dirty="0" smtClean="0">
                <a:latin typeface="Symbol" panose="05050102010706020507" pitchFamily="18" charset="2"/>
              </a:rPr>
              <a:t>s</a:t>
            </a:r>
            <a:r>
              <a:rPr lang="en-US" baseline="-25000" dirty="0">
                <a:latin typeface="Symbol" panose="05050102010706020507" pitchFamily="18" charset="2"/>
                <a:sym typeface="Symbol" panose="05050102010706020507" pitchFamily="18" charset="2"/>
              </a:rPr>
              <a:t></a:t>
            </a:r>
            <a:r>
              <a:rPr lang="en-US" dirty="0">
                <a:latin typeface="Symbol" panose="05050102010706020507" pitchFamily="18" charset="2"/>
              </a:rPr>
              <a:t> ~ 1/200 * s </a:t>
            </a:r>
            <a:r>
              <a:rPr lang="en-US" baseline="-25000" dirty="0"/>
              <a:t>J/ </a:t>
            </a:r>
            <a:r>
              <a:rPr lang="it-IT" baseline="-25000" dirty="0">
                <a:latin typeface="Symbol" panose="05050102010706020507" pitchFamily="18" charset="2"/>
              </a:rPr>
              <a:t>Y </a:t>
            </a:r>
            <a:r>
              <a:rPr lang="en-US" dirty="0"/>
              <a:t>, </a:t>
            </a:r>
            <a:r>
              <a:rPr lang="en-US" dirty="0" smtClean="0"/>
              <a:t>different branching </a:t>
            </a:r>
            <a:r>
              <a:rPr lang="en-US" dirty="0"/>
              <a:t> </a:t>
            </a:r>
            <a:r>
              <a:rPr lang="en-US" dirty="0" smtClean="0"/>
              <a:t>to </a:t>
            </a:r>
            <a:r>
              <a:rPr lang="en-US" dirty="0" smtClean="0">
                <a:latin typeface="Symbol" panose="05050102010706020507" pitchFamily="18" charset="2"/>
              </a:rPr>
              <a:t>mm, </a:t>
            </a:r>
            <a:r>
              <a:rPr lang="en-US" dirty="0" smtClean="0"/>
              <a:t>few events should be already there..</a:t>
            </a:r>
            <a:endParaRPr lang="en-US" dirty="0" smtClean="0">
              <a:latin typeface="Symbol" panose="05050102010706020507" pitchFamily="18" charset="2"/>
            </a:endParaRPr>
          </a:p>
          <a:p>
            <a:endParaRPr lang="it-IT" dirty="0"/>
          </a:p>
        </p:txBody>
      </p:sp>
      <p:sp>
        <p:nvSpPr>
          <p:cNvPr id="3" name="Rectangle 2"/>
          <p:cNvSpPr/>
          <p:nvPr/>
        </p:nvSpPr>
        <p:spPr>
          <a:xfrm>
            <a:off x="490967" y="57031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Exclusive </a:t>
            </a:r>
            <a:r>
              <a:rPr lang="it-IT" dirty="0"/>
              <a:t>J/</a:t>
            </a:r>
            <a:r>
              <a:rPr lang="it-IT" dirty="0">
                <a:latin typeface="Symbol" panose="05050102010706020507" pitchFamily="18" charset="2"/>
              </a:rPr>
              <a:t>Y</a:t>
            </a:r>
            <a:r>
              <a:rPr lang="en-US" dirty="0"/>
              <a:t> and </a:t>
            </a:r>
            <a:r>
              <a:rPr lang="it-IT" dirty="0">
                <a:latin typeface="Symbol" panose="05050102010706020507" pitchFamily="18" charset="2"/>
              </a:rPr>
              <a:t>Y</a:t>
            </a:r>
            <a:r>
              <a:rPr lang="en-US" dirty="0"/>
              <a:t>(2S) vector meson production has been     </a:t>
            </a:r>
          </a:p>
          <a:p>
            <a:r>
              <a:rPr lang="en-US" dirty="0"/>
              <a:t>      studied in the </a:t>
            </a:r>
            <a:r>
              <a:rPr lang="en-US" dirty="0" err="1"/>
              <a:t>dimuon</a:t>
            </a:r>
            <a:r>
              <a:rPr lang="en-US" dirty="0"/>
              <a:t> channel using the </a:t>
            </a:r>
            <a:r>
              <a:rPr lang="en-US" dirty="0" err="1"/>
              <a:t>LHCb</a:t>
            </a:r>
            <a:r>
              <a:rPr lang="en-US" dirty="0"/>
              <a:t> detector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533950" y="47669"/>
            <a:ext cx="671979" cy="369332"/>
          </a:xfrm>
          <a:prstGeom prst="rect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LHCb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4758" y="2659380"/>
            <a:ext cx="2887758" cy="379603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429500" y="6260515"/>
            <a:ext cx="43967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>
                <a:latin typeface="ArialMT"/>
              </a:rPr>
              <a:t>R. McNulty, Central exclusive quarkonium production at </a:t>
            </a:r>
            <a:r>
              <a:rPr lang="it-IT" sz="1200" dirty="0" smtClean="0">
                <a:latin typeface="ArialMT"/>
              </a:rPr>
              <a:t>LHCb</a:t>
            </a:r>
          </a:p>
          <a:p>
            <a:r>
              <a:rPr lang="it-IT" sz="1200" dirty="0"/>
              <a:t>CERN-LHC </a:t>
            </a:r>
            <a:r>
              <a:rPr lang="it-IT" sz="1200" dirty="0" smtClean="0"/>
              <a:t>Seminar, Feb 2013</a:t>
            </a:r>
            <a:endParaRPr lang="it-IT" sz="1200" dirty="0"/>
          </a:p>
        </p:txBody>
      </p:sp>
      <p:sp>
        <p:nvSpPr>
          <p:cNvPr id="8" name="Rectangle 7"/>
          <p:cNvSpPr/>
          <p:nvPr/>
        </p:nvSpPr>
        <p:spPr>
          <a:xfrm>
            <a:off x="4188653" y="1941314"/>
            <a:ext cx="583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J/</a:t>
            </a:r>
            <a:r>
              <a:rPr lang="it-IT" dirty="0">
                <a:latin typeface="Symbol" panose="05050102010706020507" pitchFamily="18" charset="2"/>
              </a:rPr>
              <a:t>Y</a:t>
            </a:r>
            <a:endParaRPr lang="it-IT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51" y="1426731"/>
            <a:ext cx="8433329" cy="29240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970520" y="1235000"/>
            <a:ext cx="1762021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dirty="0" smtClean="0"/>
              <a:t>arXiv: 1401.3288</a:t>
            </a:r>
            <a:endParaRPr lang="it-IT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8623139" y="5625296"/>
            <a:ext cx="75235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815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5800" y="2590800"/>
            <a:ext cx="17700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6600" dirty="0"/>
              <a:t>p</a:t>
            </a:r>
            <a:r>
              <a:rPr lang="it-IT" sz="6600" dirty="0" smtClean="0"/>
              <a:t>-Pb</a:t>
            </a:r>
            <a:endParaRPr lang="it-IT" sz="6600" dirty="0"/>
          </a:p>
        </p:txBody>
      </p:sp>
    </p:spTree>
    <p:extLst>
      <p:ext uri="{BB962C8B-B14F-4D97-AF65-F5344CB8AC3E}">
        <p14:creationId xmlns:p14="http://schemas.microsoft.com/office/powerpoint/2010/main" val="71666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18811</TotalTime>
  <Words>2044</Words>
  <Application>Microsoft Office PowerPoint</Application>
  <PresentationFormat>Custom</PresentationFormat>
  <Paragraphs>268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toftrig</dc:creator>
  <cp:lastModifiedBy>scap</cp:lastModifiedBy>
  <cp:revision>163</cp:revision>
  <dcterms:created xsi:type="dcterms:W3CDTF">2014-05-20T13:06:41Z</dcterms:created>
  <dcterms:modified xsi:type="dcterms:W3CDTF">2014-06-04T06:54:48Z</dcterms:modified>
</cp:coreProperties>
</file>