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61" r:id="rId4"/>
    <p:sldId id="262" r:id="rId5"/>
    <p:sldId id="264" r:id="rId6"/>
    <p:sldId id="257" r:id="rId7"/>
    <p:sldId id="263" r:id="rId8"/>
    <p:sldId id="259" r:id="rId9"/>
    <p:sldId id="265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34619" autoAdjust="0"/>
    <p:restoredTop sz="86471" autoAdjust="0"/>
  </p:normalViewPr>
  <p:slideViewPr>
    <p:cSldViewPr snapToGrid="0" snapToObjects="1">
      <p:cViewPr varScale="1">
        <p:scale>
          <a:sx n="122" d="100"/>
          <a:sy n="122" d="100"/>
        </p:scale>
        <p:origin x="-10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559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8939"/>
            <a:ext cx="8229600" cy="362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6D841-C3C2-2C4C-9C1D-4D8E95B3EDA0}" type="datetimeFigureOut">
              <a:rPr lang="en-US" smtClean="0"/>
              <a:pPr/>
              <a:t>6/5/13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21B0-82A2-5F42-960B-642C15198C3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Banner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Nick Ellis</a:t>
            </a:r>
          </a:p>
          <a:p>
            <a:r>
              <a:rPr lang="en-US" dirty="0" smtClean="0"/>
              <a:t>Director, CERN Schools of Physics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Enjoy the School!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Programme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8939"/>
            <a:ext cx="8229600" cy="396896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09h00 Welcome</a:t>
            </a:r>
          </a:p>
          <a:p>
            <a:pPr lvl="1"/>
            <a:r>
              <a:rPr lang="en-US" dirty="0" smtClean="0"/>
              <a:t>Nick Ellis, Director CERN Schools of Physics</a:t>
            </a:r>
          </a:p>
          <a:p>
            <a:pPr lvl="1"/>
            <a:r>
              <a:rPr lang="en-US" dirty="0" err="1" smtClean="0"/>
              <a:t>Dezso</a:t>
            </a:r>
            <a:r>
              <a:rPr lang="en-US" dirty="0" smtClean="0"/>
              <a:t> </a:t>
            </a:r>
            <a:r>
              <a:rPr lang="en-US" dirty="0" err="1" smtClean="0"/>
              <a:t>Horváth</a:t>
            </a:r>
            <a:r>
              <a:rPr lang="en-US" dirty="0" smtClean="0"/>
              <a:t>, Local Director for the 2013 School</a:t>
            </a:r>
          </a:p>
          <a:p>
            <a:pPr lvl="1"/>
            <a:r>
              <a:rPr lang="en-US" dirty="0" err="1" smtClean="0"/>
              <a:t>József</a:t>
            </a:r>
            <a:r>
              <a:rPr lang="en-US" dirty="0" smtClean="0"/>
              <a:t> </a:t>
            </a:r>
            <a:r>
              <a:rPr lang="en-US" dirty="0" err="1" smtClean="0"/>
              <a:t>Mudriczky</a:t>
            </a:r>
            <a:r>
              <a:rPr lang="en-US" dirty="0" smtClean="0"/>
              <a:t>, Mayor of  </a:t>
            </a:r>
            <a:r>
              <a:rPr lang="en-US" dirty="0" err="1" smtClean="0"/>
              <a:t>Parád</a:t>
            </a:r>
            <a:endParaRPr lang="en-US" dirty="0" smtClean="0"/>
          </a:p>
          <a:p>
            <a:r>
              <a:rPr lang="en-US" dirty="0" smtClean="0"/>
              <a:t>09h15 Lecture – Field Theory and the EW Standard Model, Eduard Boos</a:t>
            </a:r>
          </a:p>
          <a:p>
            <a:r>
              <a:rPr lang="en-US" dirty="0" smtClean="0"/>
              <a:t>10h45 Coffee break – served in bar near the auditorium</a:t>
            </a:r>
          </a:p>
          <a:p>
            <a:r>
              <a:rPr lang="en-US" dirty="0" smtClean="0"/>
              <a:t>11h00 Lecture – QCD for Collider Experiments, </a:t>
            </a:r>
            <a:r>
              <a:rPr lang="en-US" dirty="0" err="1" smtClean="0"/>
              <a:t>Zoltán</a:t>
            </a:r>
            <a:r>
              <a:rPr lang="en-US" dirty="0" smtClean="0"/>
              <a:t> </a:t>
            </a:r>
            <a:r>
              <a:rPr lang="en-US" dirty="0" err="1" smtClean="0"/>
              <a:t>Trócsányi</a:t>
            </a:r>
            <a:endParaRPr lang="en-US" dirty="0" smtClean="0"/>
          </a:p>
          <a:p>
            <a:r>
              <a:rPr lang="en-US" dirty="0" smtClean="0"/>
              <a:t>12h30-14h00 Lunch – served in restaurant</a:t>
            </a:r>
          </a:p>
          <a:p>
            <a:r>
              <a:rPr lang="en-US" dirty="0" smtClean="0"/>
              <a:t>Free time </a:t>
            </a:r>
          </a:p>
          <a:p>
            <a:r>
              <a:rPr lang="en-US" dirty="0" smtClean="0"/>
              <a:t>15h30 Lecture – Cosmology, Dmitry </a:t>
            </a:r>
            <a:r>
              <a:rPr lang="en-US" dirty="0" err="1" smtClean="0"/>
              <a:t>Gorbunov</a:t>
            </a:r>
            <a:endParaRPr lang="en-US" dirty="0" smtClean="0"/>
          </a:p>
          <a:p>
            <a:r>
              <a:rPr lang="en-US" dirty="0" smtClean="0"/>
              <a:t>17h00 Coffee break – served in bar near the auditorium</a:t>
            </a:r>
          </a:p>
          <a:p>
            <a:r>
              <a:rPr lang="en-US" dirty="0" smtClean="0"/>
              <a:t>17h30 Discussion session</a:t>
            </a:r>
          </a:p>
          <a:p>
            <a:r>
              <a:rPr lang="en-US" dirty="0" smtClean="0"/>
              <a:t>19h00 Welcome drink – served in bar near the auditorium</a:t>
            </a:r>
          </a:p>
          <a:p>
            <a:r>
              <a:rPr lang="en-US" dirty="0" smtClean="0"/>
              <a:t>19h30-21h00 Dinner – served in restaurant</a:t>
            </a:r>
          </a:p>
          <a:p>
            <a:r>
              <a:rPr lang="en-US" dirty="0" smtClean="0"/>
              <a:t>Bar near auditorium will be open after dinner</a:t>
            </a:r>
          </a:p>
          <a:p>
            <a:endParaRPr lang="en-US" dirty="0" smtClean="0"/>
          </a:p>
          <a:p>
            <a:r>
              <a:rPr lang="en-US" dirty="0" smtClean="0"/>
              <a:t>Wellness area is open from 12h30 – 21h00 (free time in afternoon; before or after dinner)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Lectures and Discussion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Lectures last 1h15, plus some time for questions</a:t>
            </a:r>
          </a:p>
          <a:p>
            <a:pPr lvl="1"/>
            <a:r>
              <a:rPr lang="en-US" dirty="0" smtClean="0"/>
              <a:t>Please don’t be shy to ask questions, even if they seem basic!</a:t>
            </a:r>
          </a:p>
          <a:p>
            <a:r>
              <a:rPr lang="en-US" dirty="0" smtClean="0"/>
              <a:t>Six discussions groups A-F</a:t>
            </a:r>
          </a:p>
          <a:p>
            <a:pPr lvl="1"/>
            <a:r>
              <a:rPr lang="en-US" dirty="0" smtClean="0"/>
              <a:t>Each student is assigned to a group</a:t>
            </a:r>
          </a:p>
          <a:p>
            <a:pPr lvl="2"/>
            <a:r>
              <a:rPr lang="en-US" dirty="0" smtClean="0"/>
              <a:t>Please check the list that is posted in corridor outside of the auditorium to see which group you are in</a:t>
            </a:r>
          </a:p>
          <a:p>
            <a:pPr lvl="1"/>
            <a:r>
              <a:rPr lang="en-US" dirty="0" smtClean="0"/>
              <a:t>Discussion Leader stays with the same group for the full two weeks</a:t>
            </a:r>
          </a:p>
          <a:p>
            <a:pPr lvl="1"/>
            <a:r>
              <a:rPr lang="en-US" dirty="0" smtClean="0"/>
              <a:t>Lecturers are invited to visit the groups </a:t>
            </a:r>
          </a:p>
          <a:p>
            <a:pPr lvl="2"/>
            <a:r>
              <a:rPr lang="en-US" dirty="0" smtClean="0"/>
              <a:t>Help answer detailed questions on their courses</a:t>
            </a:r>
          </a:p>
          <a:p>
            <a:pPr lvl="1"/>
            <a:r>
              <a:rPr lang="en-US" dirty="0" smtClean="0"/>
              <a:t>Discussion sessions should be driven by questions from the students</a:t>
            </a:r>
          </a:p>
          <a:p>
            <a:pPr lvl="2"/>
            <a:r>
              <a:rPr lang="en-US" dirty="0" smtClean="0"/>
              <a:t>Please make notes of points that you did not understand in the lectures or other questions that you might have</a:t>
            </a:r>
          </a:p>
          <a:p>
            <a:pPr lvl="2"/>
            <a:r>
              <a:rPr lang="en-US" dirty="0" smtClean="0"/>
              <a:t>Make use of the handouts (copies of the presentations of the lecturers) that we will try to distribute before each lecture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Discussion Groups</a:t>
            </a:r>
          </a:p>
          <a:p>
            <a:pPr lvl="1"/>
            <a:r>
              <a:rPr lang="en-US" dirty="0" smtClean="0"/>
              <a:t>Group A: Andrej </a:t>
            </a:r>
            <a:r>
              <a:rPr lang="en-US" dirty="0" err="1" smtClean="0"/>
              <a:t>Arbuzov</a:t>
            </a:r>
            <a:endParaRPr lang="en-US" dirty="0" smtClean="0"/>
          </a:p>
          <a:p>
            <a:pPr lvl="1"/>
            <a:r>
              <a:rPr lang="en-US" dirty="0" smtClean="0"/>
              <a:t>Group B: </a:t>
            </a:r>
            <a:r>
              <a:rPr lang="en-US" dirty="0" err="1" smtClean="0"/>
              <a:t>Tamas</a:t>
            </a:r>
            <a:r>
              <a:rPr lang="en-US" dirty="0" smtClean="0"/>
              <a:t> Biro</a:t>
            </a:r>
          </a:p>
          <a:p>
            <a:pPr lvl="1"/>
            <a:r>
              <a:rPr lang="en-US" dirty="0" smtClean="0"/>
              <a:t>Group C: Monika </a:t>
            </a:r>
            <a:r>
              <a:rPr lang="en-US" dirty="0" err="1" smtClean="0"/>
              <a:t>Blanke</a:t>
            </a:r>
            <a:endParaRPr lang="en-US" dirty="0" smtClean="0"/>
          </a:p>
          <a:p>
            <a:pPr lvl="1"/>
            <a:r>
              <a:rPr lang="en-US" dirty="0" smtClean="0"/>
              <a:t>Group D: Gabor </a:t>
            </a:r>
            <a:r>
              <a:rPr lang="en-US" dirty="0" err="1" smtClean="0"/>
              <a:t>Cynolter</a:t>
            </a:r>
            <a:endParaRPr lang="en-US" dirty="0" smtClean="0"/>
          </a:p>
          <a:p>
            <a:pPr lvl="1"/>
            <a:r>
              <a:rPr lang="en-US" dirty="0" smtClean="0"/>
              <a:t>Group E: Andrea de Simone</a:t>
            </a:r>
          </a:p>
          <a:p>
            <a:pPr lvl="1"/>
            <a:r>
              <a:rPr lang="en-US" dirty="0" smtClean="0"/>
              <a:t>Group F: </a:t>
            </a:r>
            <a:r>
              <a:rPr lang="en-US" dirty="0" err="1" smtClean="0"/>
              <a:t>Alexey</a:t>
            </a:r>
            <a:r>
              <a:rPr lang="en-US" dirty="0" smtClean="0"/>
              <a:t> </a:t>
            </a:r>
            <a:r>
              <a:rPr lang="en-US" dirty="0" err="1" smtClean="0"/>
              <a:t>Gladyshev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Martijn</a:t>
            </a:r>
            <a:r>
              <a:rPr lang="en-US" dirty="0" smtClean="0"/>
              <a:t> and I would like to meet the Discussion Leaders after lunch to explain a few points</a:t>
            </a:r>
          </a:p>
          <a:p>
            <a:pPr lvl="1"/>
            <a:r>
              <a:rPr lang="en-US" dirty="0" smtClean="0"/>
              <a:t>Meet in the auditorium at 14h00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Organizing Committee members</a:t>
            </a:r>
            <a:br>
              <a:rPr lang="en-US" dirty="0" smtClean="0"/>
            </a:br>
            <a:r>
              <a:rPr lang="en-US" sz="3111" dirty="0" smtClean="0"/>
              <a:t>(just those present at School today)</a:t>
            </a:r>
            <a:endParaRPr lang="en-US" sz="311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5249"/>
            <a:ext cx="4038600" cy="338091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International Organizing Committee</a:t>
            </a:r>
          </a:p>
          <a:p>
            <a:pPr lvl="1"/>
            <a:r>
              <a:rPr lang="en-US" dirty="0" smtClean="0"/>
              <a:t>Tatyana </a:t>
            </a:r>
            <a:r>
              <a:rPr lang="en-US" dirty="0" err="1" smtClean="0"/>
              <a:t>Donskova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118" dirty="0" smtClean="0"/>
              <a:t>Administrator, JINR</a:t>
            </a:r>
            <a:endParaRPr lang="en-US" dirty="0" smtClean="0"/>
          </a:p>
          <a:p>
            <a:pPr lvl="1"/>
            <a:r>
              <a:rPr lang="en-US" dirty="0" smtClean="0"/>
              <a:t>Nick Ellis</a:t>
            </a:r>
            <a:br>
              <a:rPr lang="en-US" dirty="0" smtClean="0"/>
            </a:br>
            <a:r>
              <a:rPr lang="en-US" sz="2118" dirty="0" smtClean="0"/>
              <a:t>Director</a:t>
            </a:r>
            <a:br>
              <a:rPr lang="en-US" sz="2118" dirty="0" smtClean="0"/>
            </a:br>
            <a:r>
              <a:rPr lang="en-US" sz="2118" dirty="0" smtClean="0"/>
              <a:t>CERN Schools of Physics</a:t>
            </a:r>
            <a:endParaRPr lang="en-US" dirty="0" smtClean="0"/>
          </a:p>
          <a:p>
            <a:pPr lvl="1"/>
            <a:r>
              <a:rPr lang="en-US" dirty="0" err="1" smtClean="0"/>
              <a:t>Martijn</a:t>
            </a:r>
            <a:r>
              <a:rPr lang="en-US" dirty="0" smtClean="0"/>
              <a:t> </a:t>
            </a:r>
            <a:r>
              <a:rPr lang="en-US" dirty="0" err="1" smtClean="0"/>
              <a:t>Mulders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118" dirty="0" smtClean="0"/>
              <a:t>Deputy Director</a:t>
            </a:r>
            <a:br>
              <a:rPr lang="en-US" sz="2118" dirty="0" smtClean="0"/>
            </a:br>
            <a:r>
              <a:rPr lang="en-US" sz="2118" dirty="0" smtClean="0"/>
              <a:t>CERN Schools of Physics</a:t>
            </a:r>
            <a:endParaRPr lang="en-US" dirty="0" smtClean="0"/>
          </a:p>
          <a:p>
            <a:pPr lvl="1"/>
            <a:r>
              <a:rPr lang="en-US" dirty="0" smtClean="0"/>
              <a:t>Kate Ross </a:t>
            </a:r>
            <a:br>
              <a:rPr lang="en-US" dirty="0" smtClean="0"/>
            </a:br>
            <a:r>
              <a:rPr lang="en-US" sz="2118" dirty="0" smtClean="0"/>
              <a:t>Administrator, CERN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2745249"/>
            <a:ext cx="4038600" cy="338091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Local Organizing Committee</a:t>
            </a:r>
          </a:p>
          <a:p>
            <a:pPr lvl="1"/>
            <a:r>
              <a:rPr lang="en-US" dirty="0" err="1" smtClean="0"/>
              <a:t>Csaba</a:t>
            </a:r>
            <a:r>
              <a:rPr lang="en-US" dirty="0" smtClean="0"/>
              <a:t> </a:t>
            </a:r>
            <a:r>
              <a:rPr lang="en-US" dirty="0" err="1" smtClean="0"/>
              <a:t>Hajdu</a:t>
            </a:r>
            <a:endParaRPr lang="en-US" dirty="0" smtClean="0"/>
          </a:p>
          <a:p>
            <a:pPr lvl="1"/>
            <a:r>
              <a:rPr lang="en-US" dirty="0" err="1" smtClean="0"/>
              <a:t>Gergoe</a:t>
            </a:r>
            <a:r>
              <a:rPr lang="en-US" dirty="0" smtClean="0"/>
              <a:t> </a:t>
            </a:r>
            <a:r>
              <a:rPr lang="en-US" dirty="0" err="1" smtClean="0"/>
              <a:t>Hamar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Dezso</a:t>
            </a:r>
            <a:r>
              <a:rPr lang="en-US" dirty="0" smtClean="0"/>
              <a:t> </a:t>
            </a:r>
            <a:r>
              <a:rPr lang="en-US" dirty="0" err="1" smtClean="0"/>
              <a:t>Horváth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118" dirty="0" smtClean="0"/>
              <a:t>Local Director for 2013 School</a:t>
            </a:r>
            <a:endParaRPr lang="en-US" dirty="0" smtClean="0"/>
          </a:p>
          <a:p>
            <a:pPr lvl="1"/>
            <a:r>
              <a:rPr lang="en-US" dirty="0" smtClean="0"/>
              <a:t>Janos </a:t>
            </a:r>
            <a:r>
              <a:rPr lang="en-US" dirty="0" err="1" smtClean="0"/>
              <a:t>Karancsi</a:t>
            </a:r>
            <a:endParaRPr lang="en-US" dirty="0" smtClean="0"/>
          </a:p>
          <a:p>
            <a:pPr lvl="1"/>
            <a:r>
              <a:rPr lang="en-US" dirty="0" err="1" smtClean="0"/>
              <a:t>Sona</a:t>
            </a:r>
            <a:r>
              <a:rPr lang="en-US" dirty="0" smtClean="0"/>
              <a:t> </a:t>
            </a:r>
            <a:r>
              <a:rPr lang="en-US" dirty="0" err="1" smtClean="0"/>
              <a:t>Pochybova</a:t>
            </a:r>
            <a:endParaRPr lang="en-US" dirty="0" smtClean="0"/>
          </a:p>
          <a:p>
            <a:pPr lvl="1"/>
            <a:r>
              <a:rPr lang="en-US" dirty="0" err="1" smtClean="0"/>
              <a:t>Ferenc</a:t>
            </a:r>
            <a:r>
              <a:rPr lang="en-US" dirty="0" smtClean="0"/>
              <a:t> </a:t>
            </a:r>
            <a:r>
              <a:rPr lang="en-US" dirty="0" err="1" smtClean="0"/>
              <a:t>Sikler</a:t>
            </a:r>
            <a:endParaRPr lang="en-US" dirty="0" smtClean="0"/>
          </a:p>
          <a:p>
            <a:pPr lvl="1"/>
            <a:r>
              <a:rPr lang="en-US" dirty="0" err="1" smtClean="0"/>
              <a:t>Balazs</a:t>
            </a:r>
            <a:r>
              <a:rPr lang="en-US" dirty="0" smtClean="0"/>
              <a:t> </a:t>
            </a:r>
            <a:r>
              <a:rPr lang="en-US" dirty="0" err="1" smtClean="0"/>
              <a:t>Ujvari</a:t>
            </a:r>
            <a:endParaRPr lang="en-US" dirty="0" smtClean="0"/>
          </a:p>
          <a:p>
            <a:pPr lvl="1"/>
            <a:r>
              <a:rPr lang="en-US" dirty="0" smtClean="0"/>
              <a:t>Viktor </a:t>
            </a:r>
            <a:r>
              <a:rPr lang="en-US" dirty="0" err="1" smtClean="0"/>
              <a:t>Veszpremi</a:t>
            </a:r>
            <a:endParaRPr lang="en-US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Please!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Lectures and discussion sessions</a:t>
            </a:r>
          </a:p>
          <a:p>
            <a:pPr lvl="1"/>
            <a:r>
              <a:rPr lang="en-US" dirty="0" smtClean="0"/>
              <a:t>Attendance is compulsory</a:t>
            </a:r>
          </a:p>
          <a:p>
            <a:pPr lvl="1"/>
            <a:r>
              <a:rPr lang="en-US" dirty="0" smtClean="0"/>
              <a:t>Arrive on time</a:t>
            </a:r>
          </a:p>
          <a:p>
            <a:pPr lvl="1"/>
            <a:r>
              <a:rPr lang="en-US" dirty="0" smtClean="0"/>
              <a:t>No laptop computers</a:t>
            </a:r>
          </a:p>
          <a:p>
            <a:pPr lvl="1"/>
            <a:r>
              <a:rPr lang="en-US" dirty="0" smtClean="0"/>
              <a:t>No phones or other electronic devices</a:t>
            </a:r>
          </a:p>
          <a:p>
            <a:r>
              <a:rPr lang="en-US" dirty="0" smtClean="0"/>
              <a:t>Nothing should be charged to your rooms</a:t>
            </a:r>
          </a:p>
          <a:p>
            <a:pPr lvl="1"/>
            <a:r>
              <a:rPr lang="en-US" dirty="0" smtClean="0"/>
              <a:t>Pay as you go for drinks and services</a:t>
            </a:r>
          </a:p>
          <a:p>
            <a:r>
              <a:rPr lang="en-US" dirty="0" smtClean="0"/>
              <a:t>Please read the handout that you were given when you arrived yesterday! </a:t>
            </a:r>
          </a:p>
          <a:p>
            <a:r>
              <a:rPr lang="en-US" dirty="0" smtClean="0"/>
              <a:t>In particular, please take note on the following:</a:t>
            </a:r>
          </a:p>
          <a:p>
            <a:pPr lvl="1"/>
            <a:r>
              <a:rPr lang="en-US" dirty="0" smtClean="0"/>
              <a:t>Phones (take care of international roaming charges!)</a:t>
            </a:r>
          </a:p>
          <a:p>
            <a:pPr lvl="1"/>
            <a:r>
              <a:rPr lang="en-US" dirty="0" smtClean="0"/>
              <a:t>Internet access (bandwidth is </a:t>
            </a:r>
            <a:r>
              <a:rPr lang="en-US" u="sng" dirty="0" smtClean="0"/>
              <a:t>very </a:t>
            </a:r>
            <a:r>
              <a:rPr lang="en-US" dirty="0" smtClean="0"/>
              <a:t>limited, show solidarity!)</a:t>
            </a:r>
          </a:p>
          <a:p>
            <a:pPr lvl="1"/>
            <a:r>
              <a:rPr lang="en-US" dirty="0" smtClean="0"/>
              <a:t>Towels from the bedrooms must not be used for the Wellness centre or pool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Breakfast, lunch and dinner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Buffet service</a:t>
            </a:r>
          </a:p>
          <a:p>
            <a:pPr lvl="1"/>
            <a:r>
              <a:rPr lang="en-US" dirty="0" smtClean="0"/>
              <a:t>Dishes are labeled in Hungarian and English</a:t>
            </a:r>
          </a:p>
          <a:p>
            <a:pPr lvl="2"/>
            <a:r>
              <a:rPr lang="en-US" dirty="0" smtClean="0"/>
              <a:t>Will always have a vegetarian option available</a:t>
            </a:r>
          </a:p>
          <a:p>
            <a:r>
              <a:rPr lang="en-US" dirty="0" smtClean="0"/>
              <a:t>Drinks included with meals</a:t>
            </a:r>
          </a:p>
          <a:p>
            <a:pPr lvl="1"/>
            <a:r>
              <a:rPr lang="en-US" dirty="0" smtClean="0"/>
              <a:t>Lunch</a:t>
            </a:r>
          </a:p>
          <a:p>
            <a:pPr lvl="2"/>
            <a:r>
              <a:rPr lang="en-US" dirty="0" smtClean="0"/>
              <a:t>Soft drink (self service from dispenser)</a:t>
            </a:r>
          </a:p>
          <a:p>
            <a:pPr lvl="1"/>
            <a:r>
              <a:rPr lang="en-US" dirty="0" smtClean="0"/>
              <a:t>Dinner</a:t>
            </a:r>
          </a:p>
          <a:p>
            <a:pPr lvl="2"/>
            <a:r>
              <a:rPr lang="en-US" dirty="0" smtClean="0"/>
              <a:t>Soft drink (self service from dispenser)</a:t>
            </a:r>
          </a:p>
          <a:p>
            <a:pPr lvl="2"/>
            <a:r>
              <a:rPr lang="en-US" dirty="0" smtClean="0"/>
              <a:t>Plus one beer or one glass of wine per person (served at table)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Secretariat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Located near entrance to the Wellness area</a:t>
            </a:r>
          </a:p>
          <a:p>
            <a:pPr lvl="1"/>
            <a:r>
              <a:rPr lang="en-US" dirty="0" smtClean="0"/>
              <a:t>Please come and talk to us in case of questions or problems</a:t>
            </a:r>
          </a:p>
          <a:p>
            <a:pPr lvl="2"/>
            <a:r>
              <a:rPr lang="en-US" dirty="0" smtClean="0"/>
              <a:t>We will do our best to help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Now let me now hand over </a:t>
            </a:r>
            <a:br>
              <a:rPr lang="en-GB" dirty="0" smtClean="0"/>
            </a:br>
            <a:r>
              <a:rPr lang="en-GB" dirty="0" smtClean="0"/>
              <a:t>to our Hungarian hosts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Dezso</a:t>
            </a:r>
            <a:r>
              <a:rPr lang="en-US" dirty="0" smtClean="0"/>
              <a:t> </a:t>
            </a:r>
            <a:r>
              <a:rPr lang="en-US" dirty="0" err="1" smtClean="0"/>
              <a:t>Horváth</a:t>
            </a:r>
            <a:endParaRPr lang="en-US" dirty="0" smtClean="0"/>
          </a:p>
          <a:p>
            <a:pPr lvl="2"/>
            <a:r>
              <a:rPr lang="en-US" dirty="0" smtClean="0"/>
              <a:t>Local Director for the 2013 School</a:t>
            </a:r>
          </a:p>
          <a:p>
            <a:pPr lvl="2"/>
            <a:r>
              <a:rPr lang="en-US" dirty="0" smtClean="0"/>
              <a:t>With whom I and my colleagues from CERN have been working very closely over the last year </a:t>
            </a:r>
          </a:p>
          <a:p>
            <a:pPr lvl="1"/>
            <a:r>
              <a:rPr lang="en-US" dirty="0" err="1" smtClean="0"/>
              <a:t>József</a:t>
            </a:r>
            <a:r>
              <a:rPr lang="en-US" dirty="0" smtClean="0"/>
              <a:t> </a:t>
            </a:r>
            <a:r>
              <a:rPr lang="en-US" dirty="0" err="1" smtClean="0"/>
              <a:t>Mudriczky</a:t>
            </a:r>
            <a:r>
              <a:rPr lang="en-US" dirty="0" smtClean="0"/>
              <a:t>, Mayor of  </a:t>
            </a:r>
            <a:r>
              <a:rPr lang="en-US" dirty="0" err="1" smtClean="0"/>
              <a:t>Parád</a:t>
            </a:r>
            <a:endParaRPr lang="en-US" dirty="0" smtClean="0"/>
          </a:p>
          <a:p>
            <a:pPr lvl="2"/>
            <a:r>
              <a:rPr lang="en-US" dirty="0" smtClean="0"/>
              <a:t>Who has kindly agreed to formally open the School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650</Words>
  <Application>Microsoft Macintosh PowerPoint</Application>
  <PresentationFormat>On-screen Show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Welcome!</vt:lpstr>
      <vt:lpstr>Programme for today</vt:lpstr>
      <vt:lpstr>Lectures and Discussion Groups</vt:lpstr>
      <vt:lpstr>Discussion Leaders</vt:lpstr>
      <vt:lpstr>Organizing Committee members (just those present at School today)</vt:lpstr>
      <vt:lpstr>Please! </vt:lpstr>
      <vt:lpstr>Breakfast, lunch and dinner</vt:lpstr>
      <vt:lpstr>Secretariat</vt:lpstr>
      <vt:lpstr>Now let me now hand over  to our Hungarian hosts</vt:lpstr>
      <vt:lpstr>Enjoy the School!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Nick Ellis</dc:creator>
  <cp:lastModifiedBy>Nick Ellis</cp:lastModifiedBy>
  <cp:revision>86</cp:revision>
  <cp:lastPrinted>2010-06-20T14:49:38Z</cp:lastPrinted>
  <dcterms:created xsi:type="dcterms:W3CDTF">2013-06-05T08:41:03Z</dcterms:created>
  <dcterms:modified xsi:type="dcterms:W3CDTF">2013-06-05T09:38:28Z</dcterms:modified>
</cp:coreProperties>
</file>