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15"/>
  </p:notesMasterIdLst>
  <p:sldIdLst>
    <p:sldId id="298" r:id="rId2"/>
    <p:sldId id="293" r:id="rId3"/>
    <p:sldId id="294" r:id="rId4"/>
    <p:sldId id="281" r:id="rId5"/>
    <p:sldId id="283" r:id="rId6"/>
    <p:sldId id="282" r:id="rId7"/>
    <p:sldId id="295" r:id="rId8"/>
    <p:sldId id="284" r:id="rId9"/>
    <p:sldId id="285" r:id="rId10"/>
    <p:sldId id="296" r:id="rId11"/>
    <p:sldId id="299" r:id="rId12"/>
    <p:sldId id="286" r:id="rId13"/>
    <p:sldId id="287" r:id="rId1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7349" autoAdjust="0"/>
  </p:normalViewPr>
  <p:slideViewPr>
    <p:cSldViewPr snapToGrid="0">
      <p:cViewPr>
        <p:scale>
          <a:sx n="100" d="100"/>
          <a:sy n="100" d="100"/>
        </p:scale>
        <p:origin x="-946" y="-91"/>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0F52644-2D44-49C0-8F41-F80900A8746C}" type="datetimeFigureOut">
              <a:rPr lang="en-GB" smtClean="0"/>
              <a:pPr/>
              <a:t>08/11/2012</a:t>
            </a:fld>
            <a:endParaRPr lang="en-GB"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627608B-9894-4EA7-8673-882410557506}" type="slidenum">
              <a:rPr lang="en-GB" smtClean="0"/>
              <a:pPr/>
              <a:t>‹#›</a:t>
            </a:fld>
            <a:endParaRPr lang="en-GB" dirty="0"/>
          </a:p>
        </p:txBody>
      </p:sp>
    </p:spTree>
    <p:extLst>
      <p:ext uri="{BB962C8B-B14F-4D97-AF65-F5344CB8AC3E}">
        <p14:creationId xmlns:p14="http://schemas.microsoft.com/office/powerpoint/2010/main" val="165747132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r>
              <a:rPr lang="en-US" dirty="0" smtClean="0"/>
              <a:t>20/3/2012</a:t>
            </a:r>
            <a:endParaRPr lang="en-GB" dirty="0"/>
          </a:p>
        </p:txBody>
      </p:sp>
      <p:sp>
        <p:nvSpPr>
          <p:cNvPr id="5" name="Footer Placeholder 4"/>
          <p:cNvSpPr>
            <a:spLocks noGrp="1"/>
          </p:cNvSpPr>
          <p:nvPr>
            <p:ph type="ftr" sz="quarter" idx="11"/>
          </p:nvPr>
        </p:nvSpPr>
        <p:spPr/>
        <p:txBody>
          <a:bodyPr/>
          <a:lstStyle/>
          <a:p>
            <a:r>
              <a:rPr lang="en-US" dirty="0" smtClean="0"/>
              <a:t>Review follow up on PSB 160 MeV H- injection </a:t>
            </a:r>
            <a:endParaRPr lang="en-GB" dirty="0"/>
          </a:p>
        </p:txBody>
      </p:sp>
      <p:sp>
        <p:nvSpPr>
          <p:cNvPr id="6" name="Slide Number Placeholder 5"/>
          <p:cNvSpPr>
            <a:spLocks noGrp="1"/>
          </p:cNvSpPr>
          <p:nvPr>
            <p:ph type="sldNum" sz="quarter" idx="12"/>
          </p:nvPr>
        </p:nvSpPr>
        <p:spPr/>
        <p:txBody>
          <a:bodyPr/>
          <a:lstStyle/>
          <a:p>
            <a:fld id="{718D4157-5B04-4BCA-A867-998A3B991F1B}" type="slidenum">
              <a:rPr lang="en-GB" smtClean="0"/>
              <a:pPr/>
              <a:t>‹#›</a:t>
            </a:fld>
            <a:endParaRPr lang="en-GB" dirty="0"/>
          </a:p>
        </p:txBody>
      </p:sp>
      <p:pic>
        <p:nvPicPr>
          <p:cNvPr id="7" name="Picture 6" descr="Picture1.jpg"/>
          <p:cNvPicPr>
            <a:picLocks noChangeAspect="1"/>
          </p:cNvPicPr>
          <p:nvPr userDrawn="1"/>
        </p:nvPicPr>
        <p:blipFill>
          <a:blip r:embed="rId2" cstate="print"/>
          <a:stretch>
            <a:fillRect/>
          </a:stretch>
        </p:blipFill>
        <p:spPr>
          <a:xfrm>
            <a:off x="2915816" y="188640"/>
            <a:ext cx="3182112" cy="2432304"/>
          </a:xfrm>
          <a:prstGeom prst="rect">
            <a:avLst/>
          </a:prstGeom>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r>
              <a:rPr lang="en-US" dirty="0" smtClean="0"/>
              <a:t>20/3/2012</a:t>
            </a:r>
            <a:endParaRPr lang="en-GB" dirty="0"/>
          </a:p>
        </p:txBody>
      </p:sp>
      <p:sp>
        <p:nvSpPr>
          <p:cNvPr id="5" name="Footer Placeholder 4"/>
          <p:cNvSpPr>
            <a:spLocks noGrp="1"/>
          </p:cNvSpPr>
          <p:nvPr>
            <p:ph type="ftr" sz="quarter" idx="11"/>
          </p:nvPr>
        </p:nvSpPr>
        <p:spPr/>
        <p:txBody>
          <a:bodyPr/>
          <a:lstStyle/>
          <a:p>
            <a:r>
              <a:rPr lang="en-US" dirty="0" smtClean="0"/>
              <a:t>Review follow up on PSB 160 MeV H- injection </a:t>
            </a:r>
            <a:endParaRPr lang="en-GB" dirty="0"/>
          </a:p>
        </p:txBody>
      </p:sp>
      <p:sp>
        <p:nvSpPr>
          <p:cNvPr id="6" name="Slide Number Placeholder 5"/>
          <p:cNvSpPr>
            <a:spLocks noGrp="1"/>
          </p:cNvSpPr>
          <p:nvPr>
            <p:ph type="sldNum" sz="quarter" idx="12"/>
          </p:nvPr>
        </p:nvSpPr>
        <p:spPr/>
        <p:txBody>
          <a:bodyPr/>
          <a:lstStyle/>
          <a:p>
            <a:fld id="{718D4157-5B04-4BCA-A867-998A3B991F1B}" type="slidenum">
              <a:rPr lang="en-GB" smtClean="0"/>
              <a:pPr/>
              <a:t>‹#›</a:t>
            </a:fld>
            <a:endParaRPr lang="en-GB"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r>
              <a:rPr lang="en-US" dirty="0" smtClean="0"/>
              <a:t>20/3/2012</a:t>
            </a:r>
            <a:endParaRPr lang="en-GB" dirty="0"/>
          </a:p>
        </p:txBody>
      </p:sp>
      <p:sp>
        <p:nvSpPr>
          <p:cNvPr id="5" name="Footer Placeholder 4"/>
          <p:cNvSpPr>
            <a:spLocks noGrp="1"/>
          </p:cNvSpPr>
          <p:nvPr>
            <p:ph type="ftr" sz="quarter" idx="11"/>
          </p:nvPr>
        </p:nvSpPr>
        <p:spPr/>
        <p:txBody>
          <a:bodyPr/>
          <a:lstStyle/>
          <a:p>
            <a:r>
              <a:rPr lang="en-US" dirty="0" smtClean="0"/>
              <a:t>Review follow up on PSB 160 MeV H- injection </a:t>
            </a:r>
            <a:endParaRPr lang="en-GB" dirty="0"/>
          </a:p>
        </p:txBody>
      </p:sp>
      <p:sp>
        <p:nvSpPr>
          <p:cNvPr id="6" name="Slide Number Placeholder 5"/>
          <p:cNvSpPr>
            <a:spLocks noGrp="1"/>
          </p:cNvSpPr>
          <p:nvPr>
            <p:ph type="sldNum" sz="quarter" idx="12"/>
          </p:nvPr>
        </p:nvSpPr>
        <p:spPr/>
        <p:txBody>
          <a:bodyPr/>
          <a:lstStyle/>
          <a:p>
            <a:fld id="{718D4157-5B04-4BCA-A867-998A3B991F1B}" type="slidenum">
              <a:rPr lang="en-GB" smtClean="0"/>
              <a:pPr/>
              <a:t>‹#›</a:t>
            </a:fld>
            <a:endParaRPr lang="en-GB"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763688" y="274638"/>
            <a:ext cx="6923112" cy="1143000"/>
          </a:xfrm>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r>
              <a:rPr lang="en-US" dirty="0" smtClean="0"/>
              <a:t>20/3/2012</a:t>
            </a:r>
            <a:endParaRPr lang="en-GB" dirty="0"/>
          </a:p>
        </p:txBody>
      </p:sp>
      <p:sp>
        <p:nvSpPr>
          <p:cNvPr id="5" name="Footer Placeholder 4"/>
          <p:cNvSpPr>
            <a:spLocks noGrp="1"/>
          </p:cNvSpPr>
          <p:nvPr>
            <p:ph type="ftr" sz="quarter" idx="11"/>
          </p:nvPr>
        </p:nvSpPr>
        <p:spPr>
          <a:xfrm>
            <a:off x="2699792" y="6356350"/>
            <a:ext cx="3744416" cy="365125"/>
          </a:xfrm>
        </p:spPr>
        <p:txBody>
          <a:bodyPr/>
          <a:lstStyle/>
          <a:p>
            <a:r>
              <a:rPr lang="en-US" dirty="0" smtClean="0"/>
              <a:t>Review follow up on PSB 160 MeV H- injection </a:t>
            </a:r>
            <a:endParaRPr lang="en-GB" dirty="0"/>
          </a:p>
        </p:txBody>
      </p:sp>
      <p:sp>
        <p:nvSpPr>
          <p:cNvPr id="6" name="Slide Number Placeholder 5"/>
          <p:cNvSpPr>
            <a:spLocks noGrp="1"/>
          </p:cNvSpPr>
          <p:nvPr>
            <p:ph type="sldNum" sz="quarter" idx="12"/>
          </p:nvPr>
        </p:nvSpPr>
        <p:spPr/>
        <p:txBody>
          <a:bodyPr/>
          <a:lstStyle/>
          <a:p>
            <a:r>
              <a:rPr lang="en-GB" dirty="0" smtClean="0"/>
              <a:t>J. Borburgh     BSW magnets </a:t>
            </a:r>
            <a:fld id="{718D4157-5B04-4BCA-A867-998A3B991F1B}" type="slidenum">
              <a:rPr lang="en-GB" smtClean="0"/>
              <a:pPr/>
              <a:t>‹#›</a:t>
            </a:fld>
            <a:endParaRPr lang="en-GB" dirty="0"/>
          </a:p>
        </p:txBody>
      </p:sp>
      <p:pic>
        <p:nvPicPr>
          <p:cNvPr id="7" name="Picture 6" descr="Picture1.jpg"/>
          <p:cNvPicPr>
            <a:picLocks noChangeAspect="1"/>
          </p:cNvPicPr>
          <p:nvPr userDrawn="1"/>
        </p:nvPicPr>
        <p:blipFill>
          <a:blip r:embed="rId2" cstate="print"/>
          <a:stretch>
            <a:fillRect/>
          </a:stretch>
        </p:blipFill>
        <p:spPr>
          <a:xfrm>
            <a:off x="0" y="0"/>
            <a:ext cx="1676400" cy="1281386"/>
          </a:xfrm>
          <a:prstGeom prst="rect">
            <a:avLst/>
          </a:prstGeom>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r>
              <a:rPr lang="en-US" dirty="0" smtClean="0"/>
              <a:t>20/3/2012</a:t>
            </a:r>
            <a:endParaRPr lang="en-GB" dirty="0"/>
          </a:p>
        </p:txBody>
      </p:sp>
      <p:sp>
        <p:nvSpPr>
          <p:cNvPr id="5" name="Footer Placeholder 4"/>
          <p:cNvSpPr>
            <a:spLocks noGrp="1"/>
          </p:cNvSpPr>
          <p:nvPr>
            <p:ph type="ftr" sz="quarter" idx="11"/>
          </p:nvPr>
        </p:nvSpPr>
        <p:spPr/>
        <p:txBody>
          <a:bodyPr/>
          <a:lstStyle/>
          <a:p>
            <a:r>
              <a:rPr lang="en-US" dirty="0" smtClean="0"/>
              <a:t>Review follow up on PSB 160 MeV H- injection </a:t>
            </a:r>
            <a:endParaRPr lang="en-GB" dirty="0"/>
          </a:p>
        </p:txBody>
      </p:sp>
      <p:sp>
        <p:nvSpPr>
          <p:cNvPr id="6" name="Slide Number Placeholder 5"/>
          <p:cNvSpPr>
            <a:spLocks noGrp="1"/>
          </p:cNvSpPr>
          <p:nvPr>
            <p:ph type="sldNum" sz="quarter" idx="12"/>
          </p:nvPr>
        </p:nvSpPr>
        <p:spPr/>
        <p:txBody>
          <a:bodyPr/>
          <a:lstStyle/>
          <a:p>
            <a:fld id="{718D4157-5B04-4BCA-A867-998A3B991F1B}" type="slidenum">
              <a:rPr lang="en-GB" smtClean="0"/>
              <a:pPr/>
              <a:t>‹#›</a:t>
            </a:fld>
            <a:endParaRPr lang="en-GB"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r>
              <a:rPr lang="en-US" dirty="0" smtClean="0"/>
              <a:t>20/3/2012</a:t>
            </a:r>
            <a:endParaRPr lang="en-GB" dirty="0"/>
          </a:p>
        </p:txBody>
      </p:sp>
      <p:sp>
        <p:nvSpPr>
          <p:cNvPr id="6" name="Footer Placeholder 5"/>
          <p:cNvSpPr>
            <a:spLocks noGrp="1"/>
          </p:cNvSpPr>
          <p:nvPr>
            <p:ph type="ftr" sz="quarter" idx="11"/>
          </p:nvPr>
        </p:nvSpPr>
        <p:spPr/>
        <p:txBody>
          <a:bodyPr/>
          <a:lstStyle/>
          <a:p>
            <a:r>
              <a:rPr lang="en-US" dirty="0" smtClean="0"/>
              <a:t>Review follow up on PSB 160 MeV H- injection </a:t>
            </a:r>
            <a:endParaRPr lang="en-GB" dirty="0"/>
          </a:p>
        </p:txBody>
      </p:sp>
      <p:sp>
        <p:nvSpPr>
          <p:cNvPr id="7" name="Slide Number Placeholder 6"/>
          <p:cNvSpPr>
            <a:spLocks noGrp="1"/>
          </p:cNvSpPr>
          <p:nvPr>
            <p:ph type="sldNum" sz="quarter" idx="12"/>
          </p:nvPr>
        </p:nvSpPr>
        <p:spPr/>
        <p:txBody>
          <a:bodyPr/>
          <a:lstStyle/>
          <a:p>
            <a:fld id="{718D4157-5B04-4BCA-A867-998A3B991F1B}" type="slidenum">
              <a:rPr lang="en-GB" smtClean="0"/>
              <a:pPr/>
              <a:t>‹#›</a:t>
            </a:fld>
            <a:endParaRPr lang="en-GB"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r>
              <a:rPr lang="en-US" dirty="0" smtClean="0"/>
              <a:t>20/3/2012</a:t>
            </a:r>
            <a:endParaRPr lang="en-GB" dirty="0"/>
          </a:p>
        </p:txBody>
      </p:sp>
      <p:sp>
        <p:nvSpPr>
          <p:cNvPr id="8" name="Footer Placeholder 7"/>
          <p:cNvSpPr>
            <a:spLocks noGrp="1"/>
          </p:cNvSpPr>
          <p:nvPr>
            <p:ph type="ftr" sz="quarter" idx="11"/>
          </p:nvPr>
        </p:nvSpPr>
        <p:spPr/>
        <p:txBody>
          <a:bodyPr/>
          <a:lstStyle/>
          <a:p>
            <a:r>
              <a:rPr lang="en-US" dirty="0" smtClean="0"/>
              <a:t>Review follow up on PSB 160 MeV H- injection </a:t>
            </a:r>
            <a:endParaRPr lang="en-GB" dirty="0"/>
          </a:p>
        </p:txBody>
      </p:sp>
      <p:sp>
        <p:nvSpPr>
          <p:cNvPr id="9" name="Slide Number Placeholder 8"/>
          <p:cNvSpPr>
            <a:spLocks noGrp="1"/>
          </p:cNvSpPr>
          <p:nvPr>
            <p:ph type="sldNum" sz="quarter" idx="12"/>
          </p:nvPr>
        </p:nvSpPr>
        <p:spPr/>
        <p:txBody>
          <a:bodyPr/>
          <a:lstStyle/>
          <a:p>
            <a:fld id="{718D4157-5B04-4BCA-A867-998A3B991F1B}" type="slidenum">
              <a:rPr lang="en-GB" smtClean="0"/>
              <a:pPr/>
              <a:t>‹#›</a:t>
            </a:fld>
            <a:endParaRPr lang="en-GB"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r>
              <a:rPr lang="en-US" dirty="0" smtClean="0"/>
              <a:t>20/3/2012</a:t>
            </a:r>
            <a:endParaRPr lang="en-GB" dirty="0"/>
          </a:p>
        </p:txBody>
      </p:sp>
      <p:sp>
        <p:nvSpPr>
          <p:cNvPr id="4" name="Footer Placeholder 3"/>
          <p:cNvSpPr>
            <a:spLocks noGrp="1"/>
          </p:cNvSpPr>
          <p:nvPr>
            <p:ph type="ftr" sz="quarter" idx="11"/>
          </p:nvPr>
        </p:nvSpPr>
        <p:spPr/>
        <p:txBody>
          <a:bodyPr/>
          <a:lstStyle/>
          <a:p>
            <a:r>
              <a:rPr lang="en-US" dirty="0" smtClean="0"/>
              <a:t>Review follow up on PSB 160 MeV H- injection </a:t>
            </a:r>
            <a:endParaRPr lang="en-GB" dirty="0"/>
          </a:p>
        </p:txBody>
      </p:sp>
      <p:sp>
        <p:nvSpPr>
          <p:cNvPr id="5" name="Slide Number Placeholder 4"/>
          <p:cNvSpPr>
            <a:spLocks noGrp="1"/>
          </p:cNvSpPr>
          <p:nvPr>
            <p:ph type="sldNum" sz="quarter" idx="12"/>
          </p:nvPr>
        </p:nvSpPr>
        <p:spPr/>
        <p:txBody>
          <a:bodyPr/>
          <a:lstStyle/>
          <a:p>
            <a:fld id="{718D4157-5B04-4BCA-A867-998A3B991F1B}" type="slidenum">
              <a:rPr lang="en-GB" smtClean="0"/>
              <a:pPr/>
              <a:t>‹#›</a:t>
            </a:fld>
            <a:endParaRPr lang="en-GB"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dirty="0" smtClean="0"/>
              <a:t>20/3/2012</a:t>
            </a:r>
            <a:endParaRPr lang="en-GB" dirty="0"/>
          </a:p>
        </p:txBody>
      </p:sp>
      <p:sp>
        <p:nvSpPr>
          <p:cNvPr id="3" name="Footer Placeholder 2"/>
          <p:cNvSpPr>
            <a:spLocks noGrp="1"/>
          </p:cNvSpPr>
          <p:nvPr>
            <p:ph type="ftr" sz="quarter" idx="11"/>
          </p:nvPr>
        </p:nvSpPr>
        <p:spPr/>
        <p:txBody>
          <a:bodyPr/>
          <a:lstStyle/>
          <a:p>
            <a:r>
              <a:rPr lang="en-US" dirty="0" smtClean="0"/>
              <a:t>Review follow up on PSB 160 MeV H- injection </a:t>
            </a:r>
            <a:endParaRPr lang="en-GB" dirty="0"/>
          </a:p>
        </p:txBody>
      </p:sp>
      <p:sp>
        <p:nvSpPr>
          <p:cNvPr id="4" name="Slide Number Placeholder 3"/>
          <p:cNvSpPr>
            <a:spLocks noGrp="1"/>
          </p:cNvSpPr>
          <p:nvPr>
            <p:ph type="sldNum" sz="quarter" idx="12"/>
          </p:nvPr>
        </p:nvSpPr>
        <p:spPr/>
        <p:txBody>
          <a:bodyPr/>
          <a:lstStyle/>
          <a:p>
            <a:fld id="{718D4157-5B04-4BCA-A867-998A3B991F1B}" type="slidenum">
              <a:rPr lang="en-GB" smtClean="0"/>
              <a:pPr/>
              <a:t>‹#›</a:t>
            </a:fld>
            <a:endParaRPr lang="en-GB"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en-US" dirty="0" smtClean="0"/>
              <a:t>20/3/2012</a:t>
            </a:r>
            <a:endParaRPr lang="en-GB" dirty="0"/>
          </a:p>
        </p:txBody>
      </p:sp>
      <p:sp>
        <p:nvSpPr>
          <p:cNvPr id="6" name="Footer Placeholder 5"/>
          <p:cNvSpPr>
            <a:spLocks noGrp="1"/>
          </p:cNvSpPr>
          <p:nvPr>
            <p:ph type="ftr" sz="quarter" idx="11"/>
          </p:nvPr>
        </p:nvSpPr>
        <p:spPr/>
        <p:txBody>
          <a:bodyPr/>
          <a:lstStyle/>
          <a:p>
            <a:r>
              <a:rPr lang="en-US" dirty="0" smtClean="0"/>
              <a:t>Review follow up on PSB 160 MeV H- injection </a:t>
            </a:r>
            <a:endParaRPr lang="en-GB" dirty="0"/>
          </a:p>
        </p:txBody>
      </p:sp>
      <p:sp>
        <p:nvSpPr>
          <p:cNvPr id="7" name="Slide Number Placeholder 6"/>
          <p:cNvSpPr>
            <a:spLocks noGrp="1"/>
          </p:cNvSpPr>
          <p:nvPr>
            <p:ph type="sldNum" sz="quarter" idx="12"/>
          </p:nvPr>
        </p:nvSpPr>
        <p:spPr/>
        <p:txBody>
          <a:bodyPr/>
          <a:lstStyle/>
          <a:p>
            <a:fld id="{718D4157-5B04-4BCA-A867-998A3B991F1B}" type="slidenum">
              <a:rPr lang="en-GB" smtClean="0"/>
              <a:pPr/>
              <a:t>‹#›</a:t>
            </a:fld>
            <a:endParaRPr lang="en-GB"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en-US" dirty="0" smtClean="0"/>
              <a:t>20/3/2012</a:t>
            </a:r>
            <a:endParaRPr lang="en-GB" dirty="0"/>
          </a:p>
        </p:txBody>
      </p:sp>
      <p:sp>
        <p:nvSpPr>
          <p:cNvPr id="6" name="Footer Placeholder 5"/>
          <p:cNvSpPr>
            <a:spLocks noGrp="1"/>
          </p:cNvSpPr>
          <p:nvPr>
            <p:ph type="ftr" sz="quarter" idx="11"/>
          </p:nvPr>
        </p:nvSpPr>
        <p:spPr/>
        <p:txBody>
          <a:bodyPr/>
          <a:lstStyle/>
          <a:p>
            <a:r>
              <a:rPr lang="en-US" dirty="0" smtClean="0"/>
              <a:t>Review follow up on PSB 160 MeV H- injection </a:t>
            </a:r>
            <a:endParaRPr lang="en-GB" dirty="0"/>
          </a:p>
        </p:txBody>
      </p:sp>
      <p:sp>
        <p:nvSpPr>
          <p:cNvPr id="7" name="Slide Number Placeholder 6"/>
          <p:cNvSpPr>
            <a:spLocks noGrp="1"/>
          </p:cNvSpPr>
          <p:nvPr>
            <p:ph type="sldNum" sz="quarter" idx="12"/>
          </p:nvPr>
        </p:nvSpPr>
        <p:spPr/>
        <p:txBody>
          <a:bodyPr/>
          <a:lstStyle/>
          <a:p>
            <a:fld id="{718D4157-5B04-4BCA-A867-998A3B991F1B}" type="slidenum">
              <a:rPr lang="en-GB" smtClean="0"/>
              <a:pPr/>
              <a:t>‹#›</a:t>
            </a:fld>
            <a:endParaRPr lang="en-GB"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GB"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dirty="0" smtClean="0"/>
              <a:t>20/3/2012</a:t>
            </a:r>
            <a:endParaRPr lang="en-GB"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smtClean="0"/>
              <a:t>Review follow up on PSB 160 MeV H- injection </a:t>
            </a:r>
            <a:endParaRPr lang="en-GB"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18D4157-5B04-4BCA-A867-998A3B991F1B}" type="slidenum">
              <a:rPr lang="en-GB" smtClean="0"/>
              <a:pPr/>
              <a:t>‹#›</a:t>
            </a:fld>
            <a:endParaRPr lang="en-GB"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40.png"/><Relationship Id="rId1" Type="http://schemas.openxmlformats.org/officeDocument/2006/relationships/slideLayout" Target="../slideLayouts/slideLayout2.xml"/><Relationship Id="rId5" Type="http://schemas.openxmlformats.org/officeDocument/2006/relationships/image" Target="../media/image43.png"/><Relationship Id="rId4" Type="http://schemas.openxmlformats.org/officeDocument/2006/relationships/image" Target="../media/image42.png"/></Relationships>
</file>

<file path=ppt/slides/_rels/slide11.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image" Target="../media/image44.png"/><Relationship Id="rId1" Type="http://schemas.openxmlformats.org/officeDocument/2006/relationships/slideLayout" Target="../slideLayouts/slideLayout2.xml"/><Relationship Id="rId5" Type="http://schemas.openxmlformats.org/officeDocument/2006/relationships/image" Target="../media/image47.png"/><Relationship Id="rId4" Type="http://schemas.openxmlformats.org/officeDocument/2006/relationships/image" Target="../media/image46.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370.png"/><Relationship Id="rId2" Type="http://schemas.openxmlformats.org/officeDocument/2006/relationships/image" Target="../media/image360.png"/><Relationship Id="rId1" Type="http://schemas.openxmlformats.org/officeDocument/2006/relationships/slideLayout" Target="../slideLayouts/slideLayout2.xml"/><Relationship Id="rId6" Type="http://schemas.openxmlformats.org/officeDocument/2006/relationships/image" Target="../media/image400.png"/><Relationship Id="rId5" Type="http://schemas.openxmlformats.org/officeDocument/2006/relationships/image" Target="../media/image440.png"/><Relationship Id="rId4" Type="http://schemas.openxmlformats.org/officeDocument/2006/relationships/image" Target="../media/image380.png"/></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 Id="rId5" Type="http://schemas.openxmlformats.org/officeDocument/2006/relationships/image" Target="../media/image8.png"/><Relationship Id="rId4" Type="http://schemas.openxmlformats.org/officeDocument/2006/relationships/image" Target="../media/image7.png"/></Relationships>
</file>

<file path=ppt/slides/_rels/slide4.xml.rels><?xml version="1.0" encoding="UTF-8" standalone="yes"?>
<Relationships xmlns="http://schemas.openxmlformats.org/package/2006/relationships"><Relationship Id="rId8" Type="http://schemas.openxmlformats.org/officeDocument/2006/relationships/image" Target="../media/image11.png"/><Relationship Id="rId13" Type="http://schemas.openxmlformats.org/officeDocument/2006/relationships/image" Target="../media/image16.png"/><Relationship Id="rId3" Type="http://schemas.openxmlformats.org/officeDocument/2006/relationships/image" Target="../media/image60.png"/><Relationship Id="rId7" Type="http://schemas.openxmlformats.org/officeDocument/2006/relationships/image" Target="../media/image100.png"/><Relationship Id="rId12" Type="http://schemas.openxmlformats.org/officeDocument/2006/relationships/image" Target="../media/image15.png"/><Relationship Id="rId2" Type="http://schemas.openxmlformats.org/officeDocument/2006/relationships/image" Target="../media/image9.png"/><Relationship Id="rId1" Type="http://schemas.openxmlformats.org/officeDocument/2006/relationships/slideLayout" Target="../slideLayouts/slideLayout2.xml"/><Relationship Id="rId6" Type="http://schemas.openxmlformats.org/officeDocument/2006/relationships/image" Target="../media/image90.png"/><Relationship Id="rId11" Type="http://schemas.openxmlformats.org/officeDocument/2006/relationships/image" Target="../media/image14.png"/><Relationship Id="rId5" Type="http://schemas.openxmlformats.org/officeDocument/2006/relationships/image" Target="../media/image10.png"/><Relationship Id="rId10" Type="http://schemas.openxmlformats.org/officeDocument/2006/relationships/image" Target="../media/image13.png"/><Relationship Id="rId4" Type="http://schemas.openxmlformats.org/officeDocument/2006/relationships/image" Target="../media/image70.png"/><Relationship Id="rId9" Type="http://schemas.openxmlformats.org/officeDocument/2006/relationships/image" Target="../media/image12.png"/><Relationship Id="rId14" Type="http://schemas.openxmlformats.org/officeDocument/2006/relationships/image" Target="../media/image17.png"/></Relationships>
</file>

<file path=ppt/slides/_rels/slide5.xml.rels><?xml version="1.0" encoding="UTF-8" standalone="yes"?>
<Relationships xmlns="http://schemas.openxmlformats.org/package/2006/relationships"><Relationship Id="rId8" Type="http://schemas.openxmlformats.org/officeDocument/2006/relationships/image" Target="../media/image19.png"/><Relationship Id="rId13" Type="http://schemas.openxmlformats.org/officeDocument/2006/relationships/image" Target="../media/image24.png"/><Relationship Id="rId3" Type="http://schemas.openxmlformats.org/officeDocument/2006/relationships/image" Target="../media/image50.png"/><Relationship Id="rId7" Type="http://schemas.openxmlformats.org/officeDocument/2006/relationships/image" Target="../media/image13.png"/><Relationship Id="rId12" Type="http://schemas.openxmlformats.org/officeDocument/2006/relationships/image" Target="../media/image23.png"/><Relationship Id="rId2" Type="http://schemas.openxmlformats.org/officeDocument/2006/relationships/image" Target="../media/image18.png"/><Relationship Id="rId1" Type="http://schemas.openxmlformats.org/officeDocument/2006/relationships/slideLayout" Target="../slideLayouts/slideLayout2.xml"/><Relationship Id="rId6" Type="http://schemas.openxmlformats.org/officeDocument/2006/relationships/image" Target="../media/image180.png"/><Relationship Id="rId11" Type="http://schemas.openxmlformats.org/officeDocument/2006/relationships/image" Target="../media/image21.png"/><Relationship Id="rId5" Type="http://schemas.openxmlformats.org/officeDocument/2006/relationships/image" Target="../media/image170.png"/><Relationship Id="rId10" Type="http://schemas.openxmlformats.org/officeDocument/2006/relationships/image" Target="../media/image11.png"/><Relationship Id="rId4" Type="http://schemas.openxmlformats.org/officeDocument/2006/relationships/image" Target="../media/image160.png"/><Relationship Id="rId9" Type="http://schemas.openxmlformats.org/officeDocument/2006/relationships/image" Target="../media/image20.png"/><Relationship Id="rId14" Type="http://schemas.openxmlformats.org/officeDocument/2006/relationships/image" Target="../media/image17.png"/></Relationships>
</file>

<file path=ppt/slides/_rels/slide6.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2.png"/><Relationship Id="rId1" Type="http://schemas.openxmlformats.org/officeDocument/2006/relationships/slideLayout" Target="../slideLayouts/slideLayout2.xml"/><Relationship Id="rId5" Type="http://schemas.openxmlformats.org/officeDocument/2006/relationships/image" Target="../media/image27.png"/><Relationship Id="rId4" Type="http://schemas.openxmlformats.org/officeDocument/2006/relationships/image" Target="../media/image26.png"/></Relationships>
</file>

<file path=ppt/slides/_rels/slide7.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2.xml"/><Relationship Id="rId6" Type="http://schemas.openxmlformats.org/officeDocument/2006/relationships/image" Target="../media/image17.png"/><Relationship Id="rId5" Type="http://schemas.openxmlformats.org/officeDocument/2006/relationships/image" Target="../media/image31.png"/><Relationship Id="rId4" Type="http://schemas.openxmlformats.org/officeDocument/2006/relationships/image" Target="../media/image30.png"/></Relationships>
</file>

<file path=ppt/slides/_rels/slide8.xml.rels><?xml version="1.0" encoding="UTF-8" standalone="yes"?>
<Relationships xmlns="http://schemas.openxmlformats.org/package/2006/relationships"><Relationship Id="rId8" Type="http://schemas.openxmlformats.org/officeDocument/2006/relationships/image" Target="../media/image17.png"/><Relationship Id="rId3" Type="http://schemas.openxmlformats.org/officeDocument/2006/relationships/image" Target="../media/image33.png"/><Relationship Id="rId7" Type="http://schemas.openxmlformats.org/officeDocument/2006/relationships/image" Target="../media/image37.png"/><Relationship Id="rId2" Type="http://schemas.openxmlformats.org/officeDocument/2006/relationships/image" Target="../media/image32.png"/><Relationship Id="rId1" Type="http://schemas.openxmlformats.org/officeDocument/2006/relationships/slideLayout" Target="../slideLayouts/slideLayout2.xml"/><Relationship Id="rId6" Type="http://schemas.openxmlformats.org/officeDocument/2006/relationships/image" Target="../media/image36.png"/><Relationship Id="rId5" Type="http://schemas.openxmlformats.org/officeDocument/2006/relationships/image" Target="../media/image35.png"/><Relationship Id="rId4" Type="http://schemas.openxmlformats.org/officeDocument/2006/relationships/image" Target="../media/image34.png"/></Relationships>
</file>

<file path=ppt/slides/_rels/slide9.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38.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62940" y="3189605"/>
            <a:ext cx="7772400" cy="1470025"/>
          </a:xfrm>
        </p:spPr>
        <p:txBody>
          <a:bodyPr>
            <a:normAutofit/>
          </a:bodyPr>
          <a:lstStyle/>
          <a:p>
            <a:r>
              <a:rPr lang="en-GB" sz="3600" dirty="0" smtClean="0"/>
              <a:t>Consolidation of the SMIT </a:t>
            </a:r>
            <a:r>
              <a:rPr lang="en-GB" sz="3600" dirty="0" err="1" smtClean="0"/>
              <a:t>quadrupole</a:t>
            </a:r>
            <a:r>
              <a:rPr lang="en-GB" sz="3600" dirty="0" smtClean="0"/>
              <a:t> magnets in the Booster Injection Line </a:t>
            </a:r>
            <a:endParaRPr lang="en-GB" sz="3600" dirty="0"/>
          </a:p>
        </p:txBody>
      </p:sp>
      <p:sp>
        <p:nvSpPr>
          <p:cNvPr id="3" name="Subtitle 2"/>
          <p:cNvSpPr>
            <a:spLocks noGrp="1"/>
          </p:cNvSpPr>
          <p:nvPr>
            <p:ph type="subTitle" idx="1"/>
          </p:nvPr>
        </p:nvSpPr>
        <p:spPr>
          <a:xfrm>
            <a:off x="1402080" y="4762500"/>
            <a:ext cx="6400800" cy="1752600"/>
          </a:xfrm>
        </p:spPr>
        <p:txBody>
          <a:bodyPr/>
          <a:lstStyle/>
          <a:p>
            <a:r>
              <a:rPr lang="en-GB" sz="2800" dirty="0" smtClean="0"/>
              <a:t>A. Aloev</a:t>
            </a:r>
          </a:p>
          <a:p>
            <a:endParaRPr lang="en-GB" sz="1800" dirty="0" smtClean="0"/>
          </a:p>
          <a:p>
            <a:r>
              <a:rPr lang="en-GB" sz="1800" dirty="0" smtClean="0"/>
              <a:t>8</a:t>
            </a:r>
            <a:r>
              <a:rPr lang="en-GB" sz="1800" baseline="30000" dirty="0" smtClean="0"/>
              <a:t>th</a:t>
            </a:r>
            <a:r>
              <a:rPr lang="en-GB" sz="1800" dirty="0" smtClean="0"/>
              <a:t> November 2012</a:t>
            </a:r>
            <a:endParaRPr lang="en-GB" sz="1800" dirty="0"/>
          </a:p>
        </p:txBody>
      </p:sp>
    </p:spTree>
    <p:extLst>
      <p:ext uri="{BB962C8B-B14F-4D97-AF65-F5344CB8AC3E}">
        <p14:creationId xmlns:p14="http://schemas.microsoft.com/office/powerpoint/2010/main" val="83974612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86716" y="1658163"/>
            <a:ext cx="3021439" cy="19289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06298" y="1658163"/>
            <a:ext cx="3021439" cy="19289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2"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86715" y="4077055"/>
            <a:ext cx="3021439" cy="19289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3"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806298" y="4077055"/>
            <a:ext cx="3021439" cy="192467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2" name="Rectangle 11"/>
          <p:cNvSpPr/>
          <p:nvPr/>
        </p:nvSpPr>
        <p:spPr>
          <a:xfrm>
            <a:off x="3930624" y="1305905"/>
            <a:ext cx="1433854" cy="291298"/>
          </a:xfrm>
          <a:prstGeom prst="rect">
            <a:avLst/>
          </a:prstGeom>
        </p:spPr>
        <p:txBody>
          <a:bodyPr wrap="none">
            <a:spAutoFit/>
          </a:bodyPr>
          <a:lstStyle/>
          <a:p>
            <a:pPr lvl="0">
              <a:lnSpc>
                <a:spcPct val="115000"/>
              </a:lnSpc>
              <a:spcAft>
                <a:spcPts val="1000"/>
              </a:spcAft>
            </a:pPr>
            <a:r>
              <a:rPr lang="en-GB" sz="1200" b="1" dirty="0" smtClean="0">
                <a:solidFill>
                  <a:prstClr val="black"/>
                </a:solidFill>
                <a:latin typeface="Times New Roman"/>
                <a:ea typeface="Times New Roman"/>
              </a:rPr>
              <a:t>Outer </a:t>
            </a:r>
            <a:r>
              <a:rPr lang="en-GB" sz="1200" b="1" dirty="0" err="1" smtClean="0">
                <a:solidFill>
                  <a:prstClr val="black"/>
                </a:solidFill>
                <a:latin typeface="Times New Roman"/>
                <a:ea typeface="Times New Roman"/>
              </a:rPr>
              <a:t>quadrupoles</a:t>
            </a:r>
            <a:endParaRPr lang="en-GB" sz="1200" b="1" dirty="0">
              <a:solidFill>
                <a:prstClr val="black"/>
              </a:solidFill>
              <a:ea typeface="Calibri"/>
              <a:cs typeface="Times New Roman"/>
            </a:endParaRPr>
          </a:p>
        </p:txBody>
      </p:sp>
      <p:sp>
        <p:nvSpPr>
          <p:cNvPr id="16" name="Rectangle 15"/>
          <p:cNvSpPr/>
          <p:nvPr/>
        </p:nvSpPr>
        <p:spPr>
          <a:xfrm>
            <a:off x="3930624" y="3788780"/>
            <a:ext cx="1442099" cy="304699"/>
          </a:xfrm>
          <a:prstGeom prst="rect">
            <a:avLst/>
          </a:prstGeom>
        </p:spPr>
        <p:txBody>
          <a:bodyPr wrap="square">
            <a:spAutoFit/>
          </a:bodyPr>
          <a:lstStyle/>
          <a:p>
            <a:pPr lvl="0">
              <a:lnSpc>
                <a:spcPct val="115000"/>
              </a:lnSpc>
              <a:spcAft>
                <a:spcPts val="1000"/>
              </a:spcAft>
            </a:pPr>
            <a:r>
              <a:rPr lang="en-GB" sz="1200" b="1" dirty="0" smtClean="0">
                <a:solidFill>
                  <a:prstClr val="black"/>
                </a:solidFill>
                <a:latin typeface="Times New Roman"/>
                <a:ea typeface="Times New Roman"/>
              </a:rPr>
              <a:t>Inner </a:t>
            </a:r>
            <a:r>
              <a:rPr lang="en-GB" sz="1200" b="1" dirty="0" err="1" smtClean="0">
                <a:solidFill>
                  <a:prstClr val="black"/>
                </a:solidFill>
                <a:latin typeface="Times New Roman"/>
                <a:ea typeface="Times New Roman"/>
              </a:rPr>
              <a:t>quadrupoles</a:t>
            </a:r>
            <a:endParaRPr lang="en-GB" sz="1200" b="1" dirty="0">
              <a:solidFill>
                <a:prstClr val="black"/>
              </a:solidFill>
              <a:ea typeface="Calibri"/>
              <a:cs typeface="Times New Roman"/>
            </a:endParaRPr>
          </a:p>
        </p:txBody>
      </p:sp>
      <p:sp>
        <p:nvSpPr>
          <p:cNvPr id="17" name="Rectangle 16"/>
          <p:cNvSpPr/>
          <p:nvPr/>
        </p:nvSpPr>
        <p:spPr>
          <a:xfrm>
            <a:off x="1819258" y="272533"/>
            <a:ext cx="5974080" cy="774571"/>
          </a:xfrm>
          <a:prstGeom prst="rect">
            <a:avLst/>
          </a:prstGeom>
        </p:spPr>
        <p:txBody>
          <a:bodyPr wrap="square">
            <a:spAutoFit/>
          </a:bodyPr>
          <a:lstStyle/>
          <a:p>
            <a:pPr lvl="0" algn="ctr">
              <a:spcAft>
                <a:spcPts val="1000"/>
              </a:spcAft>
            </a:pPr>
            <a:r>
              <a:rPr lang="en-GB" b="1" u="sng" dirty="0">
                <a:solidFill>
                  <a:prstClr val="black"/>
                </a:solidFill>
                <a:ea typeface="Times New Roman"/>
              </a:rPr>
              <a:t>Integrated gradient homogeneity </a:t>
            </a:r>
            <a:r>
              <a:rPr lang="en-GB" b="1" u="sng" dirty="0" smtClean="0">
                <a:solidFill>
                  <a:prstClr val="black"/>
                </a:solidFill>
                <a:ea typeface="Times New Roman"/>
              </a:rPr>
              <a:t>of SMIT-4 and TRIUMF-4</a:t>
            </a:r>
          </a:p>
          <a:p>
            <a:pPr lvl="0" algn="ctr">
              <a:spcAft>
                <a:spcPts val="1000"/>
              </a:spcAft>
            </a:pPr>
            <a:r>
              <a:rPr lang="en-GB" b="1" u="sng" dirty="0" smtClean="0">
                <a:solidFill>
                  <a:prstClr val="black"/>
                </a:solidFill>
                <a:ea typeface="Times New Roman"/>
              </a:rPr>
              <a:t>along Y = 0 and X = 0 in </a:t>
            </a:r>
            <a:r>
              <a:rPr lang="en-GB" b="1" u="sng" dirty="0">
                <a:solidFill>
                  <a:prstClr val="black"/>
                </a:solidFill>
                <a:ea typeface="Times New Roman"/>
              </a:rPr>
              <a:t>resp. to the electromagnetic axis</a:t>
            </a:r>
            <a:endParaRPr lang="en-GB" b="1" u="sng" dirty="0">
              <a:solidFill>
                <a:prstClr val="black"/>
              </a:solidFill>
              <a:ea typeface="Calibri"/>
              <a:cs typeface="Times New Roman"/>
            </a:endParaRPr>
          </a:p>
        </p:txBody>
      </p:sp>
    </p:spTree>
    <p:extLst>
      <p:ext uri="{BB962C8B-B14F-4D97-AF65-F5344CB8AC3E}">
        <p14:creationId xmlns:p14="http://schemas.microsoft.com/office/powerpoint/2010/main" val="271920935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69143" y="282258"/>
            <a:ext cx="6923112" cy="1143000"/>
          </a:xfrm>
        </p:spPr>
        <p:txBody>
          <a:bodyPr/>
          <a:lstStyle/>
          <a:p>
            <a:pPr lvl="0">
              <a:spcBef>
                <a:spcPts val="0"/>
              </a:spcBef>
              <a:spcAft>
                <a:spcPts val="1000"/>
              </a:spcAft>
            </a:pPr>
            <a:r>
              <a:rPr lang="en-GB" sz="1800" b="1" u="sng" dirty="0" smtClean="0">
                <a:solidFill>
                  <a:prstClr val="black"/>
                </a:solidFill>
                <a:ea typeface="Times New Roman"/>
                <a:cs typeface="+mn-cs"/>
              </a:rPr>
              <a:t>160 MeV H</a:t>
            </a:r>
            <a:r>
              <a:rPr lang="en-GB" sz="1800" b="1" u="sng" baseline="30000" dirty="0" smtClean="0">
                <a:solidFill>
                  <a:prstClr val="black"/>
                </a:solidFill>
                <a:ea typeface="Times New Roman"/>
                <a:cs typeface="+mn-cs"/>
              </a:rPr>
              <a:t>-</a:t>
            </a:r>
            <a:r>
              <a:rPr lang="en-GB" sz="1800" b="1" u="sng" dirty="0" smtClean="0">
                <a:solidFill>
                  <a:prstClr val="black"/>
                </a:solidFill>
                <a:ea typeface="Times New Roman"/>
                <a:cs typeface="+mn-cs"/>
              </a:rPr>
              <a:t> particle in SMIT-4 </a:t>
            </a:r>
            <a:r>
              <a:rPr lang="en-GB" sz="1800" b="1" u="sng" dirty="0">
                <a:solidFill>
                  <a:prstClr val="black"/>
                </a:solidFill>
                <a:ea typeface="Times New Roman"/>
                <a:cs typeface="+mn-cs"/>
              </a:rPr>
              <a:t>and </a:t>
            </a:r>
            <a:r>
              <a:rPr lang="en-GB" sz="1800" b="1" u="sng" dirty="0" smtClean="0">
                <a:solidFill>
                  <a:prstClr val="black"/>
                </a:solidFill>
                <a:ea typeface="Times New Roman"/>
                <a:cs typeface="+mn-cs"/>
              </a:rPr>
              <a:t>TRIUMF-4</a:t>
            </a:r>
            <a:endParaRPr lang="en-GB" sz="1800" b="1" u="sng" dirty="0">
              <a:solidFill>
                <a:prstClr val="black"/>
              </a:solidFill>
              <a:ea typeface="Calibri"/>
              <a:cs typeface="Times New Roman"/>
            </a:endParaRP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89990" y="1677671"/>
            <a:ext cx="3438442" cy="206672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8"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58385" y="1677670"/>
            <a:ext cx="3433870" cy="206672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9"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858385" y="4169411"/>
            <a:ext cx="3433870" cy="206672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30" name="Picture 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189990" y="4169410"/>
            <a:ext cx="3433870" cy="206672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 name="Rectangle 9"/>
          <p:cNvSpPr/>
          <p:nvPr/>
        </p:nvSpPr>
        <p:spPr>
          <a:xfrm>
            <a:off x="1941253" y="1272640"/>
            <a:ext cx="1935915" cy="304699"/>
          </a:xfrm>
          <a:prstGeom prst="rect">
            <a:avLst/>
          </a:prstGeom>
        </p:spPr>
        <p:txBody>
          <a:bodyPr wrap="none">
            <a:spAutoFit/>
          </a:bodyPr>
          <a:lstStyle/>
          <a:p>
            <a:pPr lvl="0">
              <a:lnSpc>
                <a:spcPct val="115000"/>
              </a:lnSpc>
              <a:spcAft>
                <a:spcPts val="1000"/>
              </a:spcAft>
            </a:pPr>
            <a:r>
              <a:rPr lang="en-GB" sz="1200" b="1" dirty="0" smtClean="0">
                <a:solidFill>
                  <a:prstClr val="black"/>
                </a:solidFill>
                <a:latin typeface="Times New Roman"/>
                <a:ea typeface="Times New Roman"/>
              </a:rPr>
              <a:t>SMIT-4 </a:t>
            </a:r>
            <a:r>
              <a:rPr lang="en-GB" sz="1200" b="1" dirty="0">
                <a:solidFill>
                  <a:prstClr val="black"/>
                </a:solidFill>
                <a:latin typeface="Times New Roman"/>
                <a:ea typeface="Times New Roman"/>
              </a:rPr>
              <a:t>o</a:t>
            </a:r>
            <a:r>
              <a:rPr lang="en-GB" sz="1200" b="1" dirty="0" smtClean="0">
                <a:solidFill>
                  <a:prstClr val="black"/>
                </a:solidFill>
                <a:latin typeface="Times New Roman"/>
                <a:ea typeface="Times New Roman"/>
              </a:rPr>
              <a:t>uter </a:t>
            </a:r>
            <a:r>
              <a:rPr lang="en-GB" sz="1200" b="1" dirty="0" err="1" smtClean="0">
                <a:solidFill>
                  <a:prstClr val="black"/>
                </a:solidFill>
                <a:latin typeface="Times New Roman"/>
                <a:ea typeface="Times New Roman"/>
              </a:rPr>
              <a:t>quadrupole</a:t>
            </a:r>
            <a:endParaRPr lang="en-GB" sz="1200" b="1" dirty="0">
              <a:solidFill>
                <a:prstClr val="black"/>
              </a:solidFill>
              <a:ea typeface="Calibri"/>
              <a:cs typeface="Times New Roman"/>
            </a:endParaRPr>
          </a:p>
        </p:txBody>
      </p:sp>
      <p:sp>
        <p:nvSpPr>
          <p:cNvPr id="14" name="Rectangle 13"/>
          <p:cNvSpPr/>
          <p:nvPr/>
        </p:nvSpPr>
        <p:spPr>
          <a:xfrm>
            <a:off x="5514548" y="1272639"/>
            <a:ext cx="2121543" cy="304699"/>
          </a:xfrm>
          <a:prstGeom prst="rect">
            <a:avLst/>
          </a:prstGeom>
        </p:spPr>
        <p:txBody>
          <a:bodyPr wrap="none">
            <a:spAutoFit/>
          </a:bodyPr>
          <a:lstStyle/>
          <a:p>
            <a:pPr lvl="0">
              <a:lnSpc>
                <a:spcPct val="115000"/>
              </a:lnSpc>
              <a:spcAft>
                <a:spcPts val="1000"/>
              </a:spcAft>
            </a:pPr>
            <a:r>
              <a:rPr lang="en-GB" sz="1200" b="1" dirty="0" smtClean="0">
                <a:solidFill>
                  <a:prstClr val="black"/>
                </a:solidFill>
                <a:latin typeface="Times New Roman"/>
                <a:ea typeface="Times New Roman"/>
              </a:rPr>
              <a:t>TRIUMF-4 </a:t>
            </a:r>
            <a:r>
              <a:rPr lang="en-GB" sz="1200" b="1" dirty="0">
                <a:solidFill>
                  <a:prstClr val="black"/>
                </a:solidFill>
                <a:latin typeface="Times New Roman"/>
                <a:ea typeface="Times New Roman"/>
              </a:rPr>
              <a:t>outer </a:t>
            </a:r>
            <a:r>
              <a:rPr lang="en-GB" sz="1200" b="1" dirty="0" err="1">
                <a:solidFill>
                  <a:prstClr val="black"/>
                </a:solidFill>
                <a:latin typeface="Times New Roman"/>
                <a:ea typeface="Times New Roman"/>
              </a:rPr>
              <a:t>quadrupole</a:t>
            </a:r>
            <a:endParaRPr lang="en-GB" sz="1200" b="1" dirty="0">
              <a:solidFill>
                <a:prstClr val="black"/>
              </a:solidFill>
              <a:ea typeface="Calibri"/>
              <a:cs typeface="Times New Roman"/>
            </a:endParaRPr>
          </a:p>
        </p:txBody>
      </p:sp>
      <p:sp>
        <p:nvSpPr>
          <p:cNvPr id="21" name="Rectangle 20"/>
          <p:cNvSpPr/>
          <p:nvPr/>
        </p:nvSpPr>
        <p:spPr>
          <a:xfrm>
            <a:off x="5514548" y="3864711"/>
            <a:ext cx="2121543" cy="291298"/>
          </a:xfrm>
          <a:prstGeom prst="rect">
            <a:avLst/>
          </a:prstGeom>
        </p:spPr>
        <p:txBody>
          <a:bodyPr wrap="none">
            <a:spAutoFit/>
          </a:bodyPr>
          <a:lstStyle/>
          <a:p>
            <a:pPr lvl="0">
              <a:lnSpc>
                <a:spcPct val="115000"/>
              </a:lnSpc>
              <a:spcAft>
                <a:spcPts val="1000"/>
              </a:spcAft>
            </a:pPr>
            <a:r>
              <a:rPr lang="en-GB" sz="1200" b="1" dirty="0" smtClean="0">
                <a:solidFill>
                  <a:prstClr val="black"/>
                </a:solidFill>
                <a:latin typeface="Times New Roman"/>
                <a:ea typeface="Times New Roman"/>
              </a:rPr>
              <a:t>TRIUMF-4 inner </a:t>
            </a:r>
            <a:r>
              <a:rPr lang="en-GB" sz="1200" b="1" dirty="0" err="1" smtClean="0">
                <a:solidFill>
                  <a:prstClr val="black"/>
                </a:solidFill>
                <a:latin typeface="Times New Roman"/>
                <a:ea typeface="Times New Roman"/>
              </a:rPr>
              <a:t>quadrupole</a:t>
            </a:r>
            <a:endParaRPr lang="en-GB" sz="1200" b="1" dirty="0">
              <a:solidFill>
                <a:prstClr val="black"/>
              </a:solidFill>
              <a:ea typeface="Calibri"/>
              <a:cs typeface="Times New Roman"/>
            </a:endParaRPr>
          </a:p>
        </p:txBody>
      </p:sp>
      <p:sp>
        <p:nvSpPr>
          <p:cNvPr id="22" name="Rectangle 21"/>
          <p:cNvSpPr/>
          <p:nvPr/>
        </p:nvSpPr>
        <p:spPr>
          <a:xfrm>
            <a:off x="1968623" y="3860065"/>
            <a:ext cx="1876604" cy="291298"/>
          </a:xfrm>
          <a:prstGeom prst="rect">
            <a:avLst/>
          </a:prstGeom>
        </p:spPr>
        <p:txBody>
          <a:bodyPr wrap="none">
            <a:spAutoFit/>
          </a:bodyPr>
          <a:lstStyle/>
          <a:p>
            <a:pPr lvl="0">
              <a:lnSpc>
                <a:spcPct val="115000"/>
              </a:lnSpc>
              <a:spcAft>
                <a:spcPts val="1000"/>
              </a:spcAft>
            </a:pPr>
            <a:r>
              <a:rPr lang="en-GB" sz="1200" b="1" dirty="0" smtClean="0">
                <a:solidFill>
                  <a:prstClr val="black"/>
                </a:solidFill>
                <a:latin typeface="Times New Roman"/>
                <a:ea typeface="Times New Roman"/>
              </a:rPr>
              <a:t>SMIT-4 inner </a:t>
            </a:r>
            <a:r>
              <a:rPr lang="en-GB" sz="1200" b="1" dirty="0" err="1" smtClean="0">
                <a:solidFill>
                  <a:prstClr val="black"/>
                </a:solidFill>
                <a:latin typeface="Times New Roman"/>
                <a:ea typeface="Times New Roman"/>
              </a:rPr>
              <a:t>quadrupole</a:t>
            </a:r>
            <a:endParaRPr lang="en-GB" sz="1200" b="1" dirty="0">
              <a:solidFill>
                <a:prstClr val="black"/>
              </a:solidFill>
              <a:ea typeface="Calibri"/>
              <a:cs typeface="Times New Roman"/>
            </a:endParaRPr>
          </a:p>
        </p:txBody>
      </p:sp>
    </p:spTree>
    <p:extLst>
      <p:ext uri="{BB962C8B-B14F-4D97-AF65-F5344CB8AC3E}">
        <p14:creationId xmlns:p14="http://schemas.microsoft.com/office/powerpoint/2010/main" val="62027388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055076" y="199292"/>
            <a:ext cx="7889631" cy="400110"/>
          </a:xfrm>
          <a:prstGeom prst="rect">
            <a:avLst/>
          </a:prstGeom>
          <a:noFill/>
        </p:spPr>
        <p:txBody>
          <a:bodyPr wrap="square" rtlCol="0">
            <a:spAutoFit/>
          </a:bodyPr>
          <a:lstStyle/>
          <a:p>
            <a:pPr algn="ctr"/>
            <a:r>
              <a:rPr lang="en-GB" sz="2000" b="1" u="sng" dirty="0" smtClean="0"/>
              <a:t>Conclusion</a:t>
            </a:r>
            <a:endParaRPr lang="en-GB" sz="2000" b="1" u="sng" dirty="0"/>
          </a:p>
        </p:txBody>
      </p:sp>
      <p:sp>
        <p:nvSpPr>
          <p:cNvPr id="2" name="TextBox 1"/>
          <p:cNvSpPr txBox="1"/>
          <p:nvPr/>
        </p:nvSpPr>
        <p:spPr>
          <a:xfrm>
            <a:off x="1700331" y="1110883"/>
            <a:ext cx="6529269" cy="2031325"/>
          </a:xfrm>
          <a:prstGeom prst="rect">
            <a:avLst/>
          </a:prstGeom>
          <a:noFill/>
        </p:spPr>
        <p:txBody>
          <a:bodyPr wrap="square" rtlCol="0">
            <a:spAutoFit/>
          </a:bodyPr>
          <a:lstStyle/>
          <a:p>
            <a:pPr marL="285750" indent="-285750">
              <a:buFont typeface="Arial" pitchFamily="34" charset="0"/>
              <a:buChar char="•"/>
            </a:pPr>
            <a:r>
              <a:rPr lang="en-GB" sz="1400" dirty="0" smtClean="0">
                <a:latin typeface="Times New Roman" pitchFamily="18" charset="0"/>
                <a:cs typeface="Times New Roman" pitchFamily="18" charset="0"/>
              </a:rPr>
              <a:t>SMIT single units can be replaced with TRIUMF single units.</a:t>
            </a:r>
          </a:p>
          <a:p>
            <a:pPr marL="285750" indent="-285750">
              <a:buFont typeface="Arial" pitchFamily="34" charset="0"/>
              <a:buChar char="•"/>
            </a:pPr>
            <a:r>
              <a:rPr lang="en-GB" sz="1400" dirty="0" smtClean="0">
                <a:latin typeface="Times New Roman" pitchFamily="18" charset="0"/>
                <a:cs typeface="Times New Roman" pitchFamily="18" charset="0"/>
              </a:rPr>
              <a:t>SMIT stack of four units can be replaced with TRIUMF stack of four units if the offset of the ‘electromagnetic’ axis of its quadrupoles is acceptable from the beam optics point of view.</a:t>
            </a:r>
          </a:p>
          <a:p>
            <a:pPr marL="285750" indent="-285750">
              <a:buFont typeface="Arial" pitchFamily="34" charset="0"/>
              <a:buChar char="•"/>
            </a:pPr>
            <a:r>
              <a:rPr lang="en-GB" sz="1400" dirty="0" smtClean="0">
                <a:latin typeface="Times New Roman" pitchFamily="18" charset="0"/>
                <a:cs typeface="Times New Roman" pitchFamily="18" charset="0"/>
              </a:rPr>
              <a:t>If not, TRIUMF stack of four units could be modified  to reduce </a:t>
            </a:r>
            <a:r>
              <a:rPr lang="en-GB" sz="1400" dirty="0">
                <a:latin typeface="Times New Roman" pitchFamily="18" charset="0"/>
                <a:cs typeface="Times New Roman" pitchFamily="18" charset="0"/>
              </a:rPr>
              <a:t>the offset of the ‘electromagnetic’ axis of its </a:t>
            </a:r>
            <a:r>
              <a:rPr lang="en-GB" sz="1400" dirty="0" err="1" smtClean="0">
                <a:latin typeface="Times New Roman" pitchFamily="18" charset="0"/>
                <a:cs typeface="Times New Roman" pitchFamily="18" charset="0"/>
              </a:rPr>
              <a:t>quadrupoles</a:t>
            </a:r>
            <a:r>
              <a:rPr lang="en-GB" sz="1400" dirty="0" smtClean="0">
                <a:latin typeface="Times New Roman" pitchFamily="18" charset="0"/>
                <a:cs typeface="Times New Roman" pitchFamily="18" charset="0"/>
              </a:rPr>
              <a:t>.</a:t>
            </a:r>
          </a:p>
          <a:p>
            <a:pPr marL="285750" indent="-285750">
              <a:buFont typeface="Arial" pitchFamily="34" charset="0"/>
              <a:buChar char="•"/>
            </a:pPr>
            <a:r>
              <a:rPr lang="en-GB" sz="1400" dirty="0" smtClean="0">
                <a:latin typeface="Times New Roman" pitchFamily="18" charset="0"/>
                <a:cs typeface="Times New Roman" pitchFamily="18" charset="0"/>
              </a:rPr>
              <a:t>However, considering that it is no longer necessary to purchase TRIUMF magnets for the LT-LBE line (we can fit the </a:t>
            </a:r>
            <a:r>
              <a:rPr lang="en-GB" sz="1400" dirty="0" err="1" smtClean="0">
                <a:latin typeface="Times New Roman" pitchFamily="18" charset="0"/>
                <a:cs typeface="Times New Roman" pitchFamily="18" charset="0"/>
              </a:rPr>
              <a:t>Linac</a:t>
            </a:r>
            <a:r>
              <a:rPr lang="en-GB" sz="1400" dirty="0" smtClean="0">
                <a:latin typeface="Times New Roman" pitchFamily="18" charset="0"/>
                <a:cs typeface="Times New Roman" pitchFamily="18" charset="0"/>
              </a:rPr>
              <a:t> 4 TL </a:t>
            </a:r>
            <a:r>
              <a:rPr lang="en-GB" sz="1400" dirty="0" err="1" smtClean="0">
                <a:latin typeface="Times New Roman" pitchFamily="18" charset="0"/>
                <a:cs typeface="Times New Roman" pitchFamily="18" charset="0"/>
              </a:rPr>
              <a:t>quadrupoles</a:t>
            </a:r>
            <a:r>
              <a:rPr lang="en-GB" sz="1400" dirty="0" smtClean="0">
                <a:latin typeface="Times New Roman" pitchFamily="18" charset="0"/>
                <a:cs typeface="Times New Roman" pitchFamily="18" charset="0"/>
              </a:rPr>
              <a:t>), we propose to explore a new more compact design for the consolidation project.</a:t>
            </a:r>
            <a:endParaRPr lang="en-GB" sz="1400" dirty="0">
              <a:latin typeface="Times New Roman" pitchFamily="18" charset="0"/>
              <a:cs typeface="Times New Roman" pitchFamily="18" charset="0"/>
            </a:endParaRPr>
          </a:p>
        </p:txBody>
      </p:sp>
    </p:spTree>
    <p:extLst>
      <p:ext uri="{BB962C8B-B14F-4D97-AF65-F5344CB8AC3E}">
        <p14:creationId xmlns:p14="http://schemas.microsoft.com/office/powerpoint/2010/main" val="248441116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055076" y="199292"/>
            <a:ext cx="7889631" cy="400110"/>
          </a:xfrm>
          <a:prstGeom prst="rect">
            <a:avLst/>
          </a:prstGeom>
          <a:noFill/>
        </p:spPr>
        <p:txBody>
          <a:bodyPr wrap="square" rtlCol="0">
            <a:spAutoFit/>
          </a:bodyPr>
          <a:lstStyle/>
          <a:p>
            <a:pPr algn="ctr"/>
            <a:r>
              <a:rPr lang="en-GB" sz="2000" b="1" u="sng" smtClean="0"/>
              <a:t>Used </a:t>
            </a:r>
            <a:r>
              <a:rPr lang="en-GB" sz="2000" b="1" u="sng" dirty="0" smtClean="0"/>
              <a:t>formulas</a:t>
            </a:r>
            <a:endParaRPr lang="en-GB" sz="2000" b="1" u="sng" dirty="0"/>
          </a:p>
        </p:txBody>
      </p:sp>
      <mc:AlternateContent xmlns:mc="http://schemas.openxmlformats.org/markup-compatibility/2006" xmlns:a14="http://schemas.microsoft.com/office/drawing/2010/main">
        <mc:Choice Requires="a14">
          <p:sp>
            <p:nvSpPr>
              <p:cNvPr id="6" name="TextBox 5"/>
              <p:cNvSpPr txBox="1"/>
              <p:nvPr/>
            </p:nvSpPr>
            <p:spPr>
              <a:xfrm>
                <a:off x="2473119" y="1343406"/>
                <a:ext cx="3632548" cy="357085"/>
              </a:xfrm>
              <a:prstGeom prst="rect">
                <a:avLst/>
              </a:prstGeom>
              <a:noFill/>
            </p:spPr>
            <p:txBody>
              <a:bodyPr wrap="square" rtlCol="0">
                <a:spAutoFit/>
              </a:bodyPr>
              <a:lstStyle/>
              <a:p>
                <a:r>
                  <a:rPr lang="en-GB" sz="1200" dirty="0" smtClean="0">
                    <a:latin typeface="Cambria Math" pitchFamily="18" charset="0"/>
                    <a:ea typeface="Cambria Math" pitchFamily="18" charset="0"/>
                  </a:rPr>
                  <a:t>A</a:t>
                </a:r>
                <a:r>
                  <a:rPr lang="en-GB" sz="1200" baseline="-25000" dirty="0" smtClean="0">
                    <a:latin typeface="Cambria Math" pitchFamily="18" charset="0"/>
                    <a:ea typeface="Cambria Math" pitchFamily="18" charset="0"/>
                  </a:rPr>
                  <a:t>n</a:t>
                </a:r>
                <a:r>
                  <a:rPr lang="en-GB" sz="1200" dirty="0" smtClean="0">
                    <a:latin typeface="Cambria Math" pitchFamily="18" charset="0"/>
                    <a:ea typeface="Cambria Math" pitchFamily="18" charset="0"/>
                  </a:rPr>
                  <a:t>(r</a:t>
                </a:r>
                <a:r>
                  <a:rPr lang="en-GB" sz="1200" baseline="-25000" dirty="0" smtClean="0">
                    <a:latin typeface="Cambria Math" pitchFamily="18" charset="0"/>
                    <a:ea typeface="Cambria Math" pitchFamily="18" charset="0"/>
                  </a:rPr>
                  <a:t>0</a:t>
                </a:r>
                <a:r>
                  <a:rPr lang="en-GB" sz="1200" dirty="0" smtClean="0">
                    <a:latin typeface="Cambria Math" pitchFamily="18" charset="0"/>
                    <a:ea typeface="Cambria Math" pitchFamily="18" charset="0"/>
                  </a:rPr>
                  <a:t>) = </a:t>
                </a:r>
                <a14:m>
                  <m:oMath xmlns:m="http://schemas.openxmlformats.org/officeDocument/2006/math">
                    <m:f>
                      <m:fPr>
                        <m:ctrlPr>
                          <a:rPr lang="en-GB" sz="1200" i="1" smtClean="0">
                            <a:latin typeface="Cambria Math"/>
                            <a:ea typeface="Cambria Math" pitchFamily="18" charset="0"/>
                          </a:rPr>
                        </m:ctrlPr>
                      </m:fPr>
                      <m:num>
                        <m:r>
                          <a:rPr lang="en-GB" sz="1200" b="0" i="0" smtClean="0">
                            <a:latin typeface="Cambria Math" pitchFamily="18" charset="0"/>
                            <a:ea typeface="Cambria Math" pitchFamily="18" charset="0"/>
                          </a:rPr>
                          <m:t>1</m:t>
                        </m:r>
                      </m:num>
                      <m:den>
                        <m:r>
                          <m:rPr>
                            <m:sty m:val="p"/>
                          </m:rPr>
                          <a:rPr lang="el-GR" sz="1200" i="0" smtClean="0">
                            <a:latin typeface="Cambria Math" pitchFamily="18" charset="0"/>
                            <a:ea typeface="Cambria Math" pitchFamily="18" charset="0"/>
                          </a:rPr>
                          <m:t>π</m:t>
                        </m:r>
                      </m:den>
                    </m:f>
                    <m:nary>
                      <m:naryPr>
                        <m:ctrlPr>
                          <a:rPr lang="en-GB" sz="1200" i="1" smtClean="0">
                            <a:latin typeface="Cambria Math"/>
                            <a:ea typeface="Cambria Math" pitchFamily="18" charset="0"/>
                          </a:rPr>
                        </m:ctrlPr>
                      </m:naryPr>
                      <m:sub>
                        <m:r>
                          <m:rPr>
                            <m:brk m:alnAt="23"/>
                          </m:rPr>
                          <a:rPr lang="en-GB" sz="1200" b="0" i="0" smtClean="0">
                            <a:latin typeface="Cambria Math" pitchFamily="18" charset="0"/>
                            <a:ea typeface="Cambria Math" pitchFamily="18" charset="0"/>
                          </a:rPr>
                          <m:t>0</m:t>
                        </m:r>
                      </m:sub>
                      <m:sup>
                        <m:r>
                          <a:rPr lang="en-GB" sz="1200" b="0" i="0" smtClean="0">
                            <a:latin typeface="Cambria Math" pitchFamily="18" charset="0"/>
                            <a:ea typeface="Cambria Math" pitchFamily="18" charset="0"/>
                          </a:rPr>
                          <m:t>2</m:t>
                        </m:r>
                        <m:r>
                          <m:rPr>
                            <m:sty m:val="p"/>
                          </m:rPr>
                          <a:rPr lang="el-GR" sz="1200" i="0">
                            <a:latin typeface="Cambria Math" pitchFamily="18" charset="0"/>
                            <a:ea typeface="Cambria Math" pitchFamily="18" charset="0"/>
                          </a:rPr>
                          <m:t>π</m:t>
                        </m:r>
                      </m:sup>
                      <m:e>
                        <m:r>
                          <m:rPr>
                            <m:sty m:val="p"/>
                          </m:rPr>
                          <a:rPr lang="en-GB" sz="1200" b="0" i="0" smtClean="0">
                            <a:latin typeface="Cambria Math" pitchFamily="18" charset="0"/>
                            <a:ea typeface="Cambria Math" pitchFamily="18" charset="0"/>
                          </a:rPr>
                          <m:t>B</m:t>
                        </m:r>
                        <m:r>
                          <m:rPr>
                            <m:sty m:val="p"/>
                          </m:rPr>
                          <a:rPr lang="en-GB" sz="1200" b="0" i="0" baseline="-25000" smtClean="0">
                            <a:latin typeface="Cambria Math" pitchFamily="18" charset="0"/>
                            <a:ea typeface="Cambria Math" pitchFamily="18" charset="0"/>
                          </a:rPr>
                          <m:t>r</m:t>
                        </m:r>
                        <m:d>
                          <m:dPr>
                            <m:ctrlPr>
                              <a:rPr lang="en-GB" sz="1200" b="0" i="1" smtClean="0">
                                <a:latin typeface="Cambria Math"/>
                                <a:ea typeface="Cambria Math" pitchFamily="18" charset="0"/>
                              </a:rPr>
                            </m:ctrlPr>
                          </m:dPr>
                          <m:e>
                            <m:r>
                              <m:rPr>
                                <m:sty m:val="p"/>
                              </m:rPr>
                              <a:rPr lang="en-GB" sz="1200" b="0" i="0" smtClean="0">
                                <a:latin typeface="Cambria Math" pitchFamily="18" charset="0"/>
                                <a:ea typeface="Cambria Math" pitchFamily="18" charset="0"/>
                              </a:rPr>
                              <m:t>r</m:t>
                            </m:r>
                            <m:r>
                              <a:rPr lang="en-GB" sz="1200" b="0" i="0" baseline="-25000" smtClean="0">
                                <a:latin typeface="Cambria Math" pitchFamily="18" charset="0"/>
                                <a:ea typeface="Cambria Math" pitchFamily="18" charset="0"/>
                              </a:rPr>
                              <m:t>0</m:t>
                            </m:r>
                            <m:r>
                              <a:rPr lang="en-GB" sz="1200" b="0" i="0" smtClean="0">
                                <a:latin typeface="Cambria Math" pitchFamily="18" charset="0"/>
                                <a:ea typeface="Cambria Math" pitchFamily="18" charset="0"/>
                              </a:rPr>
                              <m:t>,</m:t>
                            </m:r>
                            <m:r>
                              <m:rPr>
                                <m:sty m:val="p"/>
                              </m:rPr>
                              <a:rPr lang="el-GR" sz="1200" b="0" i="0" smtClean="0">
                                <a:latin typeface="Cambria Math" pitchFamily="18" charset="0"/>
                                <a:ea typeface="Cambria Math" pitchFamily="18" charset="0"/>
                              </a:rPr>
                              <m:t>φ</m:t>
                            </m:r>
                          </m:e>
                        </m:d>
                        <m:r>
                          <m:rPr>
                            <m:sty m:val="p"/>
                          </m:rPr>
                          <a:rPr lang="en-GB" sz="1200" b="0" i="0" smtClean="0">
                            <a:latin typeface="Cambria Math"/>
                            <a:ea typeface="Cambria Math" pitchFamily="18" charset="0"/>
                          </a:rPr>
                          <m:t>cos</m:t>
                        </m:r>
                        <m:r>
                          <a:rPr lang="en-GB" sz="1200" b="0" i="0" smtClean="0">
                            <a:latin typeface="Cambria Math"/>
                            <a:ea typeface="Cambria Math" pitchFamily="18" charset="0"/>
                          </a:rPr>
                          <m:t>⁡(</m:t>
                        </m:r>
                        <m:r>
                          <m:rPr>
                            <m:sty m:val="p"/>
                          </m:rPr>
                          <a:rPr lang="en-GB" sz="1200" b="0" i="0" smtClean="0">
                            <a:latin typeface="Cambria Math"/>
                            <a:ea typeface="Cambria Math" pitchFamily="18" charset="0"/>
                          </a:rPr>
                          <m:t>nφ</m:t>
                        </m:r>
                        <m:r>
                          <a:rPr lang="en-GB" sz="1200" b="0" i="0" smtClean="0">
                            <a:latin typeface="Cambria Math"/>
                            <a:ea typeface="Cambria Math" pitchFamily="18" charset="0"/>
                          </a:rPr>
                          <m:t>)</m:t>
                        </m:r>
                        <m:r>
                          <m:rPr>
                            <m:sty m:val="p"/>
                          </m:rPr>
                          <a:rPr lang="en-GB" sz="1200" b="0" i="0" smtClean="0">
                            <a:latin typeface="Cambria Math" pitchFamily="18" charset="0"/>
                            <a:ea typeface="Cambria Math" pitchFamily="18" charset="0"/>
                          </a:rPr>
                          <m:t>d</m:t>
                        </m:r>
                        <m:r>
                          <m:rPr>
                            <m:sty m:val="p"/>
                          </m:rPr>
                          <a:rPr lang="el-GR" sz="1200" i="0">
                            <a:latin typeface="Cambria Math" pitchFamily="18" charset="0"/>
                            <a:ea typeface="Cambria Math" pitchFamily="18" charset="0"/>
                          </a:rPr>
                          <m:t>φ</m:t>
                        </m:r>
                      </m:e>
                    </m:nary>
                  </m:oMath>
                </a14:m>
                <a:endParaRPr lang="en-GB" sz="1400" dirty="0">
                  <a:latin typeface="Cambria Math" pitchFamily="18" charset="0"/>
                  <a:ea typeface="Cambria Math" pitchFamily="18" charset="0"/>
                </a:endParaRPr>
              </a:p>
            </p:txBody>
          </p:sp>
        </mc:Choice>
        <mc:Fallback xmlns="">
          <p:sp>
            <p:nvSpPr>
              <p:cNvPr id="6" name="TextBox 5"/>
              <p:cNvSpPr txBox="1">
                <a:spLocks noRot="1" noChangeAspect="1" noMove="1" noResize="1" noEditPoints="1" noAdjustHandles="1" noChangeArrowheads="1" noChangeShapeType="1" noTextEdit="1"/>
              </p:cNvSpPr>
              <p:nvPr/>
            </p:nvSpPr>
            <p:spPr>
              <a:xfrm>
                <a:off x="2473119" y="1343406"/>
                <a:ext cx="3632548" cy="357085"/>
              </a:xfrm>
              <a:prstGeom prst="rect">
                <a:avLst/>
              </a:prstGeom>
              <a:blipFill rotWithShape="1">
                <a:blip r:embed="rId2"/>
                <a:stretch>
                  <a:fillRect l="-168" t="-84746" b="-137288"/>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3" name="TextBox 12"/>
              <p:cNvSpPr txBox="1"/>
              <p:nvPr/>
            </p:nvSpPr>
            <p:spPr>
              <a:xfrm>
                <a:off x="2479411" y="1743153"/>
                <a:ext cx="3632548" cy="357085"/>
              </a:xfrm>
              <a:prstGeom prst="rect">
                <a:avLst/>
              </a:prstGeom>
              <a:noFill/>
            </p:spPr>
            <p:txBody>
              <a:bodyPr wrap="square" rtlCol="0">
                <a:spAutoFit/>
              </a:bodyPr>
              <a:lstStyle/>
              <a:p>
                <a:r>
                  <a:rPr lang="en-GB" sz="1200" dirty="0" smtClean="0">
                    <a:latin typeface="Cambria Math" pitchFamily="18" charset="0"/>
                    <a:ea typeface="Cambria Math" pitchFamily="18" charset="0"/>
                  </a:rPr>
                  <a:t>B</a:t>
                </a:r>
                <a:r>
                  <a:rPr lang="en-GB" sz="1200" baseline="-25000" dirty="0" err="1" smtClean="0">
                    <a:latin typeface="Cambria Math" pitchFamily="18" charset="0"/>
                    <a:ea typeface="Cambria Math" pitchFamily="18" charset="0"/>
                  </a:rPr>
                  <a:t>n</a:t>
                </a:r>
                <a:r>
                  <a:rPr lang="en-GB" sz="1200" dirty="0" smtClean="0">
                    <a:latin typeface="Cambria Math" pitchFamily="18" charset="0"/>
                    <a:ea typeface="Cambria Math" pitchFamily="18" charset="0"/>
                  </a:rPr>
                  <a:t>(r</a:t>
                </a:r>
                <a:r>
                  <a:rPr lang="en-GB" sz="1200" baseline="-25000" dirty="0" smtClean="0">
                    <a:latin typeface="Cambria Math" pitchFamily="18" charset="0"/>
                    <a:ea typeface="Cambria Math" pitchFamily="18" charset="0"/>
                  </a:rPr>
                  <a:t>0</a:t>
                </a:r>
                <a:r>
                  <a:rPr lang="en-GB" sz="1200" dirty="0" smtClean="0">
                    <a:latin typeface="Cambria Math" pitchFamily="18" charset="0"/>
                    <a:ea typeface="Cambria Math" pitchFamily="18" charset="0"/>
                  </a:rPr>
                  <a:t>) = </a:t>
                </a:r>
                <a14:m>
                  <m:oMath xmlns:m="http://schemas.openxmlformats.org/officeDocument/2006/math">
                    <m:f>
                      <m:fPr>
                        <m:ctrlPr>
                          <a:rPr lang="en-GB" sz="1200" i="1" smtClean="0">
                            <a:latin typeface="Cambria Math"/>
                            <a:ea typeface="Cambria Math" pitchFamily="18" charset="0"/>
                          </a:rPr>
                        </m:ctrlPr>
                      </m:fPr>
                      <m:num>
                        <m:r>
                          <a:rPr lang="en-GB" sz="1200" b="0" i="0" smtClean="0">
                            <a:latin typeface="Cambria Math" pitchFamily="18" charset="0"/>
                            <a:ea typeface="Cambria Math" pitchFamily="18" charset="0"/>
                          </a:rPr>
                          <m:t>1</m:t>
                        </m:r>
                      </m:num>
                      <m:den>
                        <m:r>
                          <m:rPr>
                            <m:sty m:val="p"/>
                          </m:rPr>
                          <a:rPr lang="el-GR" sz="1200" i="0" smtClean="0">
                            <a:latin typeface="Cambria Math" pitchFamily="18" charset="0"/>
                            <a:ea typeface="Cambria Math" pitchFamily="18" charset="0"/>
                          </a:rPr>
                          <m:t>π</m:t>
                        </m:r>
                      </m:den>
                    </m:f>
                    <m:nary>
                      <m:naryPr>
                        <m:ctrlPr>
                          <a:rPr lang="en-GB" sz="1200" i="1" smtClean="0">
                            <a:latin typeface="Cambria Math"/>
                            <a:ea typeface="Cambria Math" pitchFamily="18" charset="0"/>
                          </a:rPr>
                        </m:ctrlPr>
                      </m:naryPr>
                      <m:sub>
                        <m:r>
                          <m:rPr>
                            <m:brk m:alnAt="23"/>
                          </m:rPr>
                          <a:rPr lang="en-GB" sz="1200" b="0" i="0" smtClean="0">
                            <a:latin typeface="Cambria Math" pitchFamily="18" charset="0"/>
                            <a:ea typeface="Cambria Math" pitchFamily="18" charset="0"/>
                          </a:rPr>
                          <m:t>0</m:t>
                        </m:r>
                      </m:sub>
                      <m:sup>
                        <m:r>
                          <a:rPr lang="en-GB" sz="1200" b="0" i="0" smtClean="0">
                            <a:latin typeface="Cambria Math" pitchFamily="18" charset="0"/>
                            <a:ea typeface="Cambria Math" pitchFamily="18" charset="0"/>
                          </a:rPr>
                          <m:t>2</m:t>
                        </m:r>
                        <m:r>
                          <m:rPr>
                            <m:sty m:val="p"/>
                          </m:rPr>
                          <a:rPr lang="el-GR" sz="1200" i="0">
                            <a:latin typeface="Cambria Math" pitchFamily="18" charset="0"/>
                            <a:ea typeface="Cambria Math" pitchFamily="18" charset="0"/>
                          </a:rPr>
                          <m:t>π</m:t>
                        </m:r>
                      </m:sup>
                      <m:e>
                        <m:r>
                          <m:rPr>
                            <m:sty m:val="p"/>
                          </m:rPr>
                          <a:rPr lang="en-GB" sz="1200" b="0" i="0" smtClean="0">
                            <a:latin typeface="Cambria Math" pitchFamily="18" charset="0"/>
                            <a:ea typeface="Cambria Math" pitchFamily="18" charset="0"/>
                          </a:rPr>
                          <m:t>B</m:t>
                        </m:r>
                        <m:r>
                          <m:rPr>
                            <m:sty m:val="p"/>
                          </m:rPr>
                          <a:rPr lang="en-GB" sz="1200" b="0" i="0" baseline="-25000" smtClean="0">
                            <a:latin typeface="Cambria Math" pitchFamily="18" charset="0"/>
                            <a:ea typeface="Cambria Math" pitchFamily="18" charset="0"/>
                          </a:rPr>
                          <m:t>r</m:t>
                        </m:r>
                        <m:d>
                          <m:dPr>
                            <m:ctrlPr>
                              <a:rPr lang="en-GB" sz="1200" b="0" i="1" smtClean="0">
                                <a:latin typeface="Cambria Math"/>
                                <a:ea typeface="Cambria Math" pitchFamily="18" charset="0"/>
                              </a:rPr>
                            </m:ctrlPr>
                          </m:dPr>
                          <m:e>
                            <m:r>
                              <m:rPr>
                                <m:sty m:val="p"/>
                              </m:rPr>
                              <a:rPr lang="en-GB" sz="1200" b="0" i="0" smtClean="0">
                                <a:latin typeface="Cambria Math" pitchFamily="18" charset="0"/>
                                <a:ea typeface="Cambria Math" pitchFamily="18" charset="0"/>
                              </a:rPr>
                              <m:t>r</m:t>
                            </m:r>
                            <m:r>
                              <a:rPr lang="en-GB" sz="1200" b="0" i="0" baseline="-25000" smtClean="0">
                                <a:latin typeface="Cambria Math" pitchFamily="18" charset="0"/>
                                <a:ea typeface="Cambria Math" pitchFamily="18" charset="0"/>
                              </a:rPr>
                              <m:t>0</m:t>
                            </m:r>
                            <m:r>
                              <a:rPr lang="en-GB" sz="1200" b="0" i="0" smtClean="0">
                                <a:latin typeface="Cambria Math" pitchFamily="18" charset="0"/>
                                <a:ea typeface="Cambria Math" pitchFamily="18" charset="0"/>
                              </a:rPr>
                              <m:t>,</m:t>
                            </m:r>
                            <m:r>
                              <m:rPr>
                                <m:sty m:val="p"/>
                              </m:rPr>
                              <a:rPr lang="el-GR" sz="1200" b="0" i="0" smtClean="0">
                                <a:latin typeface="Cambria Math" pitchFamily="18" charset="0"/>
                                <a:ea typeface="Cambria Math" pitchFamily="18" charset="0"/>
                              </a:rPr>
                              <m:t>φ</m:t>
                            </m:r>
                          </m:e>
                        </m:d>
                        <m:r>
                          <m:rPr>
                            <m:sty m:val="p"/>
                          </m:rPr>
                          <a:rPr lang="en-GB" sz="1200" b="0" i="0" smtClean="0">
                            <a:latin typeface="Cambria Math"/>
                            <a:ea typeface="Cambria Math" pitchFamily="18" charset="0"/>
                          </a:rPr>
                          <m:t>sin</m:t>
                        </m:r>
                        <m:r>
                          <a:rPr lang="en-GB" sz="1200" b="0" i="0" smtClean="0">
                            <a:latin typeface="Cambria Math"/>
                            <a:ea typeface="Cambria Math" pitchFamily="18" charset="0"/>
                          </a:rPr>
                          <m:t>⁡(</m:t>
                        </m:r>
                        <m:r>
                          <m:rPr>
                            <m:sty m:val="p"/>
                          </m:rPr>
                          <a:rPr lang="en-GB" sz="1200" i="0">
                            <a:latin typeface="Cambria Math"/>
                            <a:ea typeface="Cambria Math" pitchFamily="18" charset="0"/>
                          </a:rPr>
                          <m:t>n</m:t>
                        </m:r>
                        <m:r>
                          <m:rPr>
                            <m:sty m:val="p"/>
                          </m:rPr>
                          <a:rPr lang="el-GR" sz="1200" i="0">
                            <a:latin typeface="Cambria Math" pitchFamily="18" charset="0"/>
                            <a:ea typeface="Cambria Math" pitchFamily="18" charset="0"/>
                          </a:rPr>
                          <m:t>φ</m:t>
                        </m:r>
                        <m:r>
                          <a:rPr lang="en-GB" sz="1200" b="0" i="0" smtClean="0">
                            <a:latin typeface="Cambria Math"/>
                            <a:ea typeface="Cambria Math" pitchFamily="18" charset="0"/>
                          </a:rPr>
                          <m:t>)</m:t>
                        </m:r>
                        <m:r>
                          <m:rPr>
                            <m:sty m:val="p"/>
                          </m:rPr>
                          <a:rPr lang="en-GB" sz="1200" b="0" i="0" smtClean="0">
                            <a:latin typeface="Cambria Math" pitchFamily="18" charset="0"/>
                            <a:ea typeface="Cambria Math" pitchFamily="18" charset="0"/>
                          </a:rPr>
                          <m:t>d</m:t>
                        </m:r>
                        <m:r>
                          <m:rPr>
                            <m:sty m:val="p"/>
                          </m:rPr>
                          <a:rPr lang="el-GR" sz="1200" i="0">
                            <a:latin typeface="Cambria Math" pitchFamily="18" charset="0"/>
                            <a:ea typeface="Cambria Math" pitchFamily="18" charset="0"/>
                          </a:rPr>
                          <m:t>φ</m:t>
                        </m:r>
                      </m:e>
                    </m:nary>
                  </m:oMath>
                </a14:m>
                <a:endParaRPr lang="en-GB" sz="1400" dirty="0">
                  <a:latin typeface="Cambria Math" pitchFamily="18" charset="0"/>
                  <a:ea typeface="Cambria Math" pitchFamily="18" charset="0"/>
                </a:endParaRPr>
              </a:p>
            </p:txBody>
          </p:sp>
        </mc:Choice>
        <mc:Fallback xmlns="">
          <p:sp>
            <p:nvSpPr>
              <p:cNvPr id="13" name="TextBox 12"/>
              <p:cNvSpPr txBox="1">
                <a:spLocks noRot="1" noChangeAspect="1" noMove="1" noResize="1" noEditPoints="1" noAdjustHandles="1" noChangeArrowheads="1" noChangeShapeType="1" noTextEdit="1"/>
              </p:cNvSpPr>
              <p:nvPr/>
            </p:nvSpPr>
            <p:spPr>
              <a:xfrm>
                <a:off x="2479411" y="1743153"/>
                <a:ext cx="3632548" cy="357085"/>
              </a:xfrm>
              <a:prstGeom prst="rect">
                <a:avLst/>
              </a:prstGeom>
              <a:blipFill rotWithShape="1">
                <a:blip r:embed="rId3"/>
                <a:stretch>
                  <a:fillRect l="-168" t="-84746" b="-137288"/>
                </a:stretch>
              </a:blipFill>
            </p:spPr>
            <p:txBody>
              <a:bodyPr/>
              <a:lstStyle/>
              <a:p>
                <a:r>
                  <a:rPr lang="en-GB">
                    <a:noFill/>
                  </a:rPr>
                  <a:t> </a:t>
                </a:r>
              </a:p>
            </p:txBody>
          </p:sp>
        </mc:Fallback>
      </mc:AlternateContent>
      <p:sp>
        <p:nvSpPr>
          <p:cNvPr id="9" name="TextBox 8"/>
          <p:cNvSpPr txBox="1"/>
          <p:nvPr/>
        </p:nvSpPr>
        <p:spPr>
          <a:xfrm>
            <a:off x="2479411" y="2144160"/>
            <a:ext cx="5864252" cy="369332"/>
          </a:xfrm>
          <a:prstGeom prst="rect">
            <a:avLst/>
          </a:prstGeom>
          <a:noFill/>
        </p:spPr>
        <p:txBody>
          <a:bodyPr wrap="square" rtlCol="0">
            <a:spAutoFit/>
          </a:bodyPr>
          <a:lstStyle/>
          <a:p>
            <a:r>
              <a:rPr lang="en-GB" sz="1200" dirty="0" smtClean="0">
                <a:latin typeface="Times New Roman" pitchFamily="18" charset="0"/>
                <a:cs typeface="Times New Roman" pitchFamily="18" charset="0"/>
              </a:rPr>
              <a:t>n = 1,2,3, …	r</a:t>
            </a:r>
            <a:r>
              <a:rPr lang="en-GB" sz="1200" baseline="-25000" dirty="0" smtClean="0">
                <a:latin typeface="Times New Roman" pitchFamily="18" charset="0"/>
                <a:cs typeface="Times New Roman" pitchFamily="18" charset="0"/>
              </a:rPr>
              <a:t>0</a:t>
            </a:r>
            <a:r>
              <a:rPr lang="en-GB" sz="1200" dirty="0">
                <a:latin typeface="Times New Roman" pitchFamily="18" charset="0"/>
                <a:cs typeface="Times New Roman" pitchFamily="18" charset="0"/>
              </a:rPr>
              <a:t> </a:t>
            </a:r>
            <a:r>
              <a:rPr lang="en-GB" sz="1200" dirty="0" smtClean="0">
                <a:latin typeface="Times New Roman" pitchFamily="18" charset="0"/>
                <a:cs typeface="Times New Roman" pitchFamily="18" charset="0"/>
              </a:rPr>
              <a:t>– reference radius of harmonic analysis</a:t>
            </a:r>
            <a:r>
              <a:rPr lang="en-GB" dirty="0" smtClean="0"/>
              <a:t>	</a:t>
            </a:r>
            <a:endParaRPr lang="en-GB" dirty="0"/>
          </a:p>
        </p:txBody>
      </p:sp>
      <p:sp>
        <p:nvSpPr>
          <p:cNvPr id="15" name="Rectangle 14"/>
          <p:cNvSpPr/>
          <p:nvPr/>
        </p:nvSpPr>
        <p:spPr>
          <a:xfrm>
            <a:off x="2473119" y="970219"/>
            <a:ext cx="1547218" cy="276999"/>
          </a:xfrm>
          <a:prstGeom prst="rect">
            <a:avLst/>
          </a:prstGeom>
        </p:spPr>
        <p:txBody>
          <a:bodyPr wrap="none">
            <a:spAutoFit/>
          </a:bodyPr>
          <a:lstStyle/>
          <a:p>
            <a:r>
              <a:rPr lang="en-GB" sz="1200" b="1" dirty="0" smtClean="0">
                <a:solidFill>
                  <a:prstClr val="black"/>
                </a:solidFill>
                <a:latin typeface="Times New Roman" pitchFamily="18" charset="0"/>
                <a:cs typeface="Times New Roman" pitchFamily="18" charset="0"/>
              </a:rPr>
              <a:t>Absolute harmonics:</a:t>
            </a:r>
            <a:endParaRPr lang="en-GB" sz="1200" b="1" dirty="0">
              <a:latin typeface="Times New Roman" pitchFamily="18" charset="0"/>
              <a:cs typeface="Times New Roman" pitchFamily="18" charset="0"/>
            </a:endParaRPr>
          </a:p>
        </p:txBody>
      </p:sp>
      <p:sp>
        <p:nvSpPr>
          <p:cNvPr id="17" name="Rectangle 16"/>
          <p:cNvSpPr/>
          <p:nvPr/>
        </p:nvSpPr>
        <p:spPr>
          <a:xfrm>
            <a:off x="2513193" y="2611352"/>
            <a:ext cx="1507144" cy="276999"/>
          </a:xfrm>
          <a:prstGeom prst="rect">
            <a:avLst/>
          </a:prstGeom>
        </p:spPr>
        <p:txBody>
          <a:bodyPr wrap="none">
            <a:spAutoFit/>
          </a:bodyPr>
          <a:lstStyle/>
          <a:p>
            <a:r>
              <a:rPr lang="en-GB" sz="1200" b="1" dirty="0" smtClean="0">
                <a:solidFill>
                  <a:prstClr val="black"/>
                </a:solidFill>
                <a:latin typeface="Times New Roman" pitchFamily="18" charset="0"/>
                <a:cs typeface="Times New Roman" pitchFamily="18" charset="0"/>
              </a:rPr>
              <a:t>Relative harmonics:</a:t>
            </a:r>
            <a:endParaRPr lang="en-GB" sz="1200" b="1" dirty="0">
              <a:latin typeface="Times New Roman" pitchFamily="18" charset="0"/>
              <a:cs typeface="Times New Roman" pitchFamily="18" charset="0"/>
            </a:endParaRPr>
          </a:p>
        </p:txBody>
      </p:sp>
      <p:sp>
        <p:nvSpPr>
          <p:cNvPr id="16" name="TextBox 15"/>
          <p:cNvSpPr txBox="1"/>
          <p:nvPr/>
        </p:nvSpPr>
        <p:spPr>
          <a:xfrm>
            <a:off x="2538841" y="2873237"/>
            <a:ext cx="3378197" cy="276999"/>
          </a:xfrm>
          <a:prstGeom prst="rect">
            <a:avLst/>
          </a:prstGeom>
          <a:noFill/>
        </p:spPr>
        <p:txBody>
          <a:bodyPr wrap="square" rtlCol="0">
            <a:spAutoFit/>
          </a:bodyPr>
          <a:lstStyle/>
          <a:p>
            <a:r>
              <a:rPr lang="en-GB" sz="1200" dirty="0" smtClean="0">
                <a:latin typeface="Cambria Math" pitchFamily="18" charset="0"/>
                <a:ea typeface="Cambria Math" pitchFamily="18" charset="0"/>
              </a:rPr>
              <a:t>a</a:t>
            </a:r>
            <a:r>
              <a:rPr lang="en-GB" sz="1200" baseline="-25000" dirty="0" smtClean="0">
                <a:latin typeface="Cambria Math" pitchFamily="18" charset="0"/>
                <a:ea typeface="Cambria Math" pitchFamily="18" charset="0"/>
              </a:rPr>
              <a:t>n</a:t>
            </a:r>
            <a:r>
              <a:rPr lang="en-GB" sz="1200" dirty="0" smtClean="0">
                <a:latin typeface="Cambria Math" pitchFamily="18" charset="0"/>
                <a:ea typeface="Cambria Math" pitchFamily="18" charset="0"/>
              </a:rPr>
              <a:t> = A</a:t>
            </a:r>
            <a:r>
              <a:rPr lang="en-GB" sz="1200" baseline="-25000" dirty="0" smtClean="0">
                <a:latin typeface="Cambria Math" pitchFamily="18" charset="0"/>
                <a:ea typeface="Cambria Math" pitchFamily="18" charset="0"/>
              </a:rPr>
              <a:t>n</a:t>
            </a:r>
            <a:r>
              <a:rPr lang="en-GB" sz="1200" dirty="0" smtClean="0">
                <a:latin typeface="Cambria Math" pitchFamily="18" charset="0"/>
                <a:ea typeface="Cambria Math" pitchFamily="18" charset="0"/>
              </a:rPr>
              <a:t>/B</a:t>
            </a:r>
            <a:r>
              <a:rPr lang="en-GB" sz="1200" baseline="-25000" dirty="0" smtClean="0">
                <a:latin typeface="Cambria Math" pitchFamily="18" charset="0"/>
                <a:ea typeface="Cambria Math" pitchFamily="18" charset="0"/>
              </a:rPr>
              <a:t>2</a:t>
            </a:r>
            <a:r>
              <a:rPr lang="en-GB" sz="1200" dirty="0" smtClean="0">
                <a:latin typeface="Cambria Math" pitchFamily="18" charset="0"/>
                <a:ea typeface="Cambria Math" pitchFamily="18" charset="0"/>
              </a:rPr>
              <a:t> 	</a:t>
            </a:r>
            <a:r>
              <a:rPr lang="en-GB" sz="1200" dirty="0" err="1" smtClean="0">
                <a:latin typeface="Cambria Math" pitchFamily="18" charset="0"/>
                <a:ea typeface="Cambria Math" pitchFamily="18" charset="0"/>
              </a:rPr>
              <a:t>b</a:t>
            </a:r>
            <a:r>
              <a:rPr lang="en-GB" sz="1200" baseline="-25000" dirty="0" err="1" smtClean="0">
                <a:latin typeface="Cambria Math" pitchFamily="18" charset="0"/>
                <a:ea typeface="Cambria Math" pitchFamily="18" charset="0"/>
              </a:rPr>
              <a:t>n</a:t>
            </a:r>
            <a:r>
              <a:rPr lang="en-GB" sz="1200" dirty="0" smtClean="0">
                <a:latin typeface="Cambria Math" pitchFamily="18" charset="0"/>
                <a:ea typeface="Cambria Math" pitchFamily="18" charset="0"/>
              </a:rPr>
              <a:t> = </a:t>
            </a:r>
            <a:r>
              <a:rPr lang="en-GB" sz="1200" dirty="0" err="1" smtClean="0">
                <a:latin typeface="Cambria Math" pitchFamily="18" charset="0"/>
                <a:ea typeface="Cambria Math" pitchFamily="18" charset="0"/>
              </a:rPr>
              <a:t>B</a:t>
            </a:r>
            <a:r>
              <a:rPr lang="en-GB" sz="1200" baseline="-25000" dirty="0" err="1" smtClean="0">
                <a:latin typeface="Cambria Math" pitchFamily="18" charset="0"/>
                <a:ea typeface="Cambria Math" pitchFamily="18" charset="0"/>
              </a:rPr>
              <a:t>n</a:t>
            </a:r>
            <a:r>
              <a:rPr lang="en-GB" sz="1200" dirty="0" smtClean="0">
                <a:latin typeface="Cambria Math" pitchFamily="18" charset="0"/>
                <a:ea typeface="Cambria Math" pitchFamily="18" charset="0"/>
              </a:rPr>
              <a:t>/B</a:t>
            </a:r>
            <a:r>
              <a:rPr lang="en-GB" sz="1200" baseline="-25000" dirty="0" smtClean="0">
                <a:latin typeface="Cambria Math" pitchFamily="18" charset="0"/>
                <a:ea typeface="Cambria Math" pitchFamily="18" charset="0"/>
              </a:rPr>
              <a:t>2</a:t>
            </a:r>
            <a:endParaRPr lang="en-GB" sz="1200" baseline="-25000" dirty="0">
              <a:latin typeface="Cambria Math" pitchFamily="18" charset="0"/>
              <a:ea typeface="Cambria Math" pitchFamily="18" charset="0"/>
            </a:endParaRPr>
          </a:p>
        </p:txBody>
      </p:sp>
      <p:sp>
        <p:nvSpPr>
          <p:cNvPr id="18" name="TextBox 17"/>
          <p:cNvSpPr txBox="1"/>
          <p:nvPr/>
        </p:nvSpPr>
        <p:spPr>
          <a:xfrm>
            <a:off x="2513193" y="3255565"/>
            <a:ext cx="1415771" cy="276999"/>
          </a:xfrm>
          <a:prstGeom prst="rect">
            <a:avLst/>
          </a:prstGeom>
          <a:noFill/>
        </p:spPr>
        <p:txBody>
          <a:bodyPr wrap="square" rtlCol="0">
            <a:spAutoFit/>
          </a:bodyPr>
          <a:lstStyle/>
          <a:p>
            <a:r>
              <a:rPr lang="en-GB" sz="1200" b="1" dirty="0" smtClean="0">
                <a:latin typeface="Times New Roman" pitchFamily="18" charset="0"/>
                <a:cs typeface="Times New Roman" pitchFamily="18" charset="0"/>
              </a:rPr>
              <a:t>Gradient</a:t>
            </a:r>
            <a:endParaRPr lang="en-GB" sz="1200" b="1" dirty="0">
              <a:latin typeface="Times New Roman" pitchFamily="18" charset="0"/>
              <a:cs typeface="Times New Roman" pitchFamily="18" charset="0"/>
            </a:endParaRPr>
          </a:p>
        </p:txBody>
      </p:sp>
      <p:sp>
        <p:nvSpPr>
          <p:cNvPr id="19" name="TextBox 18"/>
          <p:cNvSpPr txBox="1"/>
          <p:nvPr/>
        </p:nvSpPr>
        <p:spPr>
          <a:xfrm>
            <a:off x="2537157" y="3942657"/>
            <a:ext cx="2115967" cy="276999"/>
          </a:xfrm>
          <a:prstGeom prst="rect">
            <a:avLst/>
          </a:prstGeom>
          <a:noFill/>
        </p:spPr>
        <p:txBody>
          <a:bodyPr wrap="square" rtlCol="0">
            <a:spAutoFit/>
          </a:bodyPr>
          <a:lstStyle/>
          <a:p>
            <a:r>
              <a:rPr lang="en-GB" sz="1200" b="1" dirty="0" smtClean="0">
                <a:latin typeface="Times New Roman" pitchFamily="18" charset="0"/>
                <a:cs typeface="Times New Roman" pitchFamily="18" charset="0"/>
              </a:rPr>
              <a:t>Gradient error</a:t>
            </a:r>
            <a:endParaRPr lang="en-GB" sz="1200" b="1" dirty="0">
              <a:latin typeface="Times New Roman" pitchFamily="18" charset="0"/>
              <a:cs typeface="Times New Roman" pitchFamily="18" charset="0"/>
            </a:endParaRPr>
          </a:p>
        </p:txBody>
      </p:sp>
      <p:sp>
        <p:nvSpPr>
          <p:cNvPr id="20" name="TextBox 19"/>
          <p:cNvSpPr txBox="1"/>
          <p:nvPr/>
        </p:nvSpPr>
        <p:spPr>
          <a:xfrm>
            <a:off x="2624585" y="4823992"/>
            <a:ext cx="2199094" cy="276999"/>
          </a:xfrm>
          <a:prstGeom prst="rect">
            <a:avLst/>
          </a:prstGeom>
          <a:noFill/>
        </p:spPr>
        <p:txBody>
          <a:bodyPr wrap="square" rtlCol="0">
            <a:spAutoFit/>
          </a:bodyPr>
          <a:lstStyle/>
          <a:p>
            <a:r>
              <a:rPr lang="en-GB" sz="1200" b="1" dirty="0" smtClean="0">
                <a:latin typeface="Times New Roman" pitchFamily="18" charset="0"/>
                <a:cs typeface="Times New Roman" pitchFamily="18" charset="0"/>
              </a:rPr>
              <a:t>Integrated gradient error</a:t>
            </a:r>
            <a:endParaRPr lang="en-GB" sz="1200" b="1" dirty="0">
              <a:latin typeface="Times New Roman" pitchFamily="18" charset="0"/>
              <a:cs typeface="Times New Roman" pitchFamily="18" charset="0"/>
            </a:endParaRPr>
          </a:p>
        </p:txBody>
      </p:sp>
      <mc:AlternateContent xmlns:mc="http://schemas.openxmlformats.org/markup-compatibility/2006" xmlns:a14="http://schemas.microsoft.com/office/drawing/2010/main">
        <mc:Choice Requires="a14">
          <p:sp>
            <p:nvSpPr>
              <p:cNvPr id="21" name="TextBox 20"/>
              <p:cNvSpPr txBox="1"/>
              <p:nvPr/>
            </p:nvSpPr>
            <p:spPr>
              <a:xfrm>
                <a:off x="2580938" y="3546210"/>
                <a:ext cx="1057983" cy="402354"/>
              </a:xfrm>
              <a:prstGeom prst="rect">
                <a:avLst/>
              </a:prstGeom>
              <a:noFill/>
            </p:spPr>
            <p:txBody>
              <a:bodyPr wrap="square" rtlCol="0">
                <a:spAutoFit/>
              </a:bodyPr>
              <a:lstStyle/>
              <a:p>
                <a:r>
                  <a:rPr lang="en-GB" sz="1400" dirty="0" smtClean="0">
                    <a:latin typeface="Cambria Math" pitchFamily="18" charset="0"/>
                    <a:ea typeface="Cambria Math" pitchFamily="18" charset="0"/>
                  </a:rPr>
                  <a:t>G = </a:t>
                </a:r>
                <a14:m>
                  <m:oMath xmlns:m="http://schemas.openxmlformats.org/officeDocument/2006/math">
                    <m:f>
                      <m:fPr>
                        <m:ctrlPr>
                          <a:rPr lang="en-GB" sz="1400" i="1" smtClean="0">
                            <a:latin typeface="Cambria Math"/>
                            <a:ea typeface="Cambria Math" pitchFamily="18" charset="0"/>
                          </a:rPr>
                        </m:ctrlPr>
                      </m:fPr>
                      <m:num>
                        <m:r>
                          <m:rPr>
                            <m:sty m:val="p"/>
                          </m:rPr>
                          <a:rPr lang="en-GB" sz="1400" b="0" i="0" smtClean="0">
                            <a:latin typeface="Cambria Math" pitchFamily="18" charset="0"/>
                            <a:ea typeface="Cambria Math" pitchFamily="18" charset="0"/>
                          </a:rPr>
                          <m:t>B</m:t>
                        </m:r>
                        <m:r>
                          <a:rPr lang="en-GB" sz="1400" b="0" i="0" baseline="-25000" smtClean="0">
                            <a:latin typeface="Cambria Math" pitchFamily="18" charset="0"/>
                            <a:ea typeface="Cambria Math" pitchFamily="18" charset="0"/>
                          </a:rPr>
                          <m:t>2</m:t>
                        </m:r>
                      </m:num>
                      <m:den>
                        <m:r>
                          <m:rPr>
                            <m:sty m:val="p"/>
                          </m:rPr>
                          <a:rPr lang="en-GB" sz="1400" b="0" i="0" smtClean="0">
                            <a:latin typeface="Cambria Math" pitchFamily="18" charset="0"/>
                            <a:ea typeface="Cambria Math" pitchFamily="18" charset="0"/>
                          </a:rPr>
                          <m:t>r</m:t>
                        </m:r>
                        <m:r>
                          <a:rPr lang="en-GB" sz="1400" b="0" i="0" baseline="-25000" smtClean="0">
                            <a:latin typeface="Cambria Math" pitchFamily="18" charset="0"/>
                            <a:ea typeface="Cambria Math" pitchFamily="18" charset="0"/>
                          </a:rPr>
                          <m:t>0</m:t>
                        </m:r>
                      </m:den>
                    </m:f>
                  </m:oMath>
                </a14:m>
                <a:endParaRPr lang="en-GB" sz="1400" dirty="0">
                  <a:latin typeface="Cambria Math" pitchFamily="18" charset="0"/>
                  <a:ea typeface="Cambria Math" pitchFamily="18" charset="0"/>
                </a:endParaRPr>
              </a:p>
            </p:txBody>
          </p:sp>
        </mc:Choice>
        <mc:Fallback xmlns="">
          <p:sp>
            <p:nvSpPr>
              <p:cNvPr id="21" name="TextBox 20"/>
              <p:cNvSpPr txBox="1">
                <a:spLocks noRot="1" noChangeAspect="1" noMove="1" noResize="1" noEditPoints="1" noAdjustHandles="1" noChangeArrowheads="1" noChangeShapeType="1" noTextEdit="1"/>
              </p:cNvSpPr>
              <p:nvPr/>
            </p:nvSpPr>
            <p:spPr>
              <a:xfrm>
                <a:off x="2580938" y="3546210"/>
                <a:ext cx="1057983" cy="402354"/>
              </a:xfrm>
              <a:prstGeom prst="rect">
                <a:avLst/>
              </a:prstGeom>
              <a:blipFill rotWithShape="1">
                <a:blip r:embed="rId4"/>
                <a:stretch>
                  <a:fillRect l="-1149" b="-4545"/>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23" name="TextBox 22"/>
              <p:cNvSpPr txBox="1"/>
              <p:nvPr/>
            </p:nvSpPr>
            <p:spPr>
              <a:xfrm>
                <a:off x="2495593" y="4210441"/>
                <a:ext cx="2199094" cy="595035"/>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f>
                        <m:fPr>
                          <m:ctrlPr>
                            <a:rPr lang="en-GB" sz="1100" i="1" smtClean="0">
                              <a:latin typeface="Cambria Math"/>
                              <a:ea typeface="Cambria Math" pitchFamily="18" charset="0"/>
                              <a:cs typeface="Times New Roman" pitchFamily="18" charset="0"/>
                            </a:rPr>
                          </m:ctrlPr>
                        </m:fPr>
                        <m:num>
                          <m:r>
                            <m:rPr>
                              <m:sty m:val="p"/>
                            </m:rPr>
                            <a:rPr lang="el-GR" sz="1100" i="0" smtClean="0">
                              <a:latin typeface="Cambria Math"/>
                              <a:ea typeface="Cambria Math" pitchFamily="18" charset="0"/>
                              <a:cs typeface="Times New Roman" pitchFamily="18" charset="0"/>
                            </a:rPr>
                            <m:t>Δ</m:t>
                          </m:r>
                          <m:r>
                            <m:rPr>
                              <m:sty m:val="p"/>
                            </m:rPr>
                            <a:rPr lang="en-GB" sz="1100" b="0" i="0" smtClean="0">
                              <a:latin typeface="Cambria Math"/>
                              <a:ea typeface="Cambria Math" pitchFamily="18" charset="0"/>
                              <a:cs typeface="Times New Roman" pitchFamily="18" charset="0"/>
                            </a:rPr>
                            <m:t>G</m:t>
                          </m:r>
                        </m:num>
                        <m:den>
                          <m:r>
                            <m:rPr>
                              <m:sty m:val="p"/>
                            </m:rPr>
                            <a:rPr lang="en-GB" sz="1100" b="0" i="0" smtClean="0">
                              <a:latin typeface="Cambria Math"/>
                              <a:ea typeface="Cambria Math" pitchFamily="18" charset="0"/>
                              <a:cs typeface="Times New Roman" pitchFamily="18" charset="0"/>
                            </a:rPr>
                            <m:t>G</m:t>
                          </m:r>
                        </m:den>
                      </m:f>
                      <m:r>
                        <a:rPr lang="en-GB" sz="1100" b="0" i="0" smtClean="0">
                          <a:latin typeface="Cambria Math"/>
                          <a:ea typeface="Cambria Math" pitchFamily="18" charset="0"/>
                          <a:cs typeface="Times New Roman" pitchFamily="18" charset="0"/>
                        </a:rPr>
                        <m:t>= </m:t>
                      </m:r>
                      <m:f>
                        <m:fPr>
                          <m:ctrlPr>
                            <a:rPr lang="en-GB" sz="1100" b="0" i="1" smtClean="0">
                              <a:latin typeface="Cambria Math"/>
                              <a:ea typeface="Cambria Math" pitchFamily="18" charset="0"/>
                              <a:cs typeface="Times New Roman" pitchFamily="18" charset="0"/>
                            </a:rPr>
                          </m:ctrlPr>
                        </m:fPr>
                        <m:num>
                          <m:rad>
                            <m:radPr>
                              <m:degHide m:val="on"/>
                              <m:ctrlPr>
                                <a:rPr lang="en-GB" sz="1100" i="1">
                                  <a:latin typeface="Cambria Math"/>
                                  <a:ea typeface="Cambria Math" pitchFamily="18" charset="0"/>
                                  <a:cs typeface="Times New Roman"/>
                                </a:rPr>
                              </m:ctrlPr>
                            </m:radPr>
                            <m:deg/>
                            <m:e>
                              <m:sSubSup>
                                <m:sSubSupPr>
                                  <m:ctrlPr>
                                    <a:rPr lang="en-GB" sz="1100" i="1">
                                      <a:latin typeface="Cambria Math"/>
                                      <a:ea typeface="Cambria Math" pitchFamily="18" charset="0"/>
                                      <a:cs typeface="Times New Roman"/>
                                    </a:rPr>
                                  </m:ctrlPr>
                                </m:sSubSupPr>
                                <m:e>
                                  <m:r>
                                    <m:rPr>
                                      <m:sty m:val="p"/>
                                    </m:rPr>
                                    <a:rPr lang="en-GB" sz="1100">
                                      <a:latin typeface="Cambria Math" pitchFamily="18" charset="0"/>
                                      <a:ea typeface="Cambria Math" pitchFamily="18" charset="0"/>
                                      <a:cs typeface="Times New Roman"/>
                                    </a:rPr>
                                    <m:t>B</m:t>
                                  </m:r>
                                </m:e>
                                <m:sub>
                                  <m:r>
                                    <m:rPr>
                                      <m:sty m:val="p"/>
                                    </m:rPr>
                                    <a:rPr lang="en-GB" sz="1100">
                                      <a:latin typeface="Cambria Math" pitchFamily="18" charset="0"/>
                                      <a:ea typeface="Cambria Math" pitchFamily="18" charset="0"/>
                                      <a:cs typeface="Times New Roman"/>
                                    </a:rPr>
                                    <m:t>x</m:t>
                                  </m:r>
                                </m:sub>
                                <m:sup>
                                  <m:r>
                                    <a:rPr lang="en-GB" sz="1100">
                                      <a:latin typeface="Cambria Math" pitchFamily="18" charset="0"/>
                                      <a:ea typeface="Cambria Math" pitchFamily="18" charset="0"/>
                                      <a:cs typeface="Times New Roman"/>
                                    </a:rPr>
                                    <m:t>2</m:t>
                                  </m:r>
                                </m:sup>
                              </m:sSubSup>
                              <m:r>
                                <a:rPr lang="en-GB" sz="1100">
                                  <a:latin typeface="Cambria Math" pitchFamily="18" charset="0"/>
                                  <a:ea typeface="Cambria Math" pitchFamily="18" charset="0"/>
                                  <a:cs typeface="Times New Roman"/>
                                </a:rPr>
                                <m:t>+</m:t>
                              </m:r>
                              <m:sSubSup>
                                <m:sSubSupPr>
                                  <m:ctrlPr>
                                    <a:rPr lang="en-GB" sz="1100" i="1">
                                      <a:latin typeface="Cambria Math"/>
                                      <a:ea typeface="Cambria Math" pitchFamily="18" charset="0"/>
                                      <a:cs typeface="Times New Roman"/>
                                    </a:rPr>
                                  </m:ctrlPr>
                                </m:sSubSupPr>
                                <m:e>
                                  <m:r>
                                    <m:rPr>
                                      <m:sty m:val="p"/>
                                    </m:rPr>
                                    <a:rPr lang="en-GB" sz="1100">
                                      <a:latin typeface="Cambria Math" pitchFamily="18" charset="0"/>
                                      <a:ea typeface="Cambria Math" pitchFamily="18" charset="0"/>
                                      <a:cs typeface="Times New Roman"/>
                                    </a:rPr>
                                    <m:t>B</m:t>
                                  </m:r>
                                </m:e>
                                <m:sub>
                                  <m:r>
                                    <m:rPr>
                                      <m:sty m:val="p"/>
                                    </m:rPr>
                                    <a:rPr lang="en-GB" sz="1100">
                                      <a:latin typeface="Cambria Math" pitchFamily="18" charset="0"/>
                                      <a:ea typeface="Cambria Math" pitchFamily="18" charset="0"/>
                                      <a:cs typeface="Times New Roman"/>
                                    </a:rPr>
                                    <m:t>y</m:t>
                                  </m:r>
                                </m:sub>
                                <m:sup>
                                  <m:r>
                                    <a:rPr lang="en-GB" sz="1100">
                                      <a:latin typeface="Cambria Math" pitchFamily="18" charset="0"/>
                                      <a:ea typeface="Cambria Math" pitchFamily="18" charset="0"/>
                                      <a:cs typeface="Times New Roman"/>
                                    </a:rPr>
                                    <m:t>2</m:t>
                                  </m:r>
                                </m:sup>
                              </m:sSubSup>
                            </m:e>
                          </m:rad>
                          <m:r>
                            <a:rPr lang="en-GB" sz="1100" b="0" i="0" smtClean="0">
                              <a:latin typeface="Cambria Math"/>
                              <a:ea typeface="Cambria Math" pitchFamily="18" charset="0"/>
                              <a:cs typeface="Times New Roman" pitchFamily="18" charset="0"/>
                            </a:rPr>
                            <m:t>−</m:t>
                          </m:r>
                          <m:r>
                            <m:rPr>
                              <m:sty m:val="p"/>
                            </m:rPr>
                            <a:rPr lang="en-GB" sz="1100" b="0" i="0" smtClean="0">
                              <a:latin typeface="Cambria Math"/>
                              <a:ea typeface="Cambria Math" pitchFamily="18" charset="0"/>
                              <a:cs typeface="Times New Roman" pitchFamily="18" charset="0"/>
                            </a:rPr>
                            <m:t>G</m:t>
                          </m:r>
                          <m:r>
                            <a:rPr lang="en-GB" sz="1100" b="0" i="0" smtClean="0">
                              <a:latin typeface="Cambria Math"/>
                              <a:ea typeface="Cambria Math"/>
                              <a:cs typeface="Times New Roman" pitchFamily="18" charset="0"/>
                            </a:rPr>
                            <m:t>∙</m:t>
                          </m:r>
                          <m:r>
                            <m:rPr>
                              <m:sty m:val="p"/>
                            </m:rPr>
                            <a:rPr lang="en-GB" sz="1100" b="0" i="0" smtClean="0">
                              <a:latin typeface="Cambria Math"/>
                              <a:ea typeface="Cambria Math"/>
                              <a:cs typeface="Times New Roman" pitchFamily="18" charset="0"/>
                            </a:rPr>
                            <m:t>r</m:t>
                          </m:r>
                        </m:num>
                        <m:den>
                          <m:r>
                            <m:rPr>
                              <m:sty m:val="p"/>
                            </m:rPr>
                            <a:rPr lang="en-GB" sz="1100" b="0" i="0" smtClean="0">
                              <a:latin typeface="Cambria Math"/>
                              <a:ea typeface="Cambria Math" pitchFamily="18" charset="0"/>
                              <a:cs typeface="Times New Roman" pitchFamily="18" charset="0"/>
                            </a:rPr>
                            <m:t>G</m:t>
                          </m:r>
                          <m:r>
                            <a:rPr lang="en-GB" sz="1100" b="0" i="0" smtClean="0">
                              <a:latin typeface="Cambria Math"/>
                              <a:ea typeface="Cambria Math"/>
                              <a:cs typeface="Times New Roman" pitchFamily="18" charset="0"/>
                            </a:rPr>
                            <m:t>∙</m:t>
                          </m:r>
                          <m:r>
                            <m:rPr>
                              <m:sty m:val="p"/>
                            </m:rPr>
                            <a:rPr lang="en-GB" sz="1100" b="0" i="0" smtClean="0">
                              <a:latin typeface="Cambria Math"/>
                              <a:ea typeface="Cambria Math"/>
                              <a:cs typeface="Times New Roman" pitchFamily="18" charset="0"/>
                            </a:rPr>
                            <m:t>r</m:t>
                          </m:r>
                        </m:den>
                      </m:f>
                    </m:oMath>
                  </m:oMathPara>
                </a14:m>
                <a:endParaRPr lang="en-GB" sz="1400" dirty="0">
                  <a:latin typeface="Cambria Math" pitchFamily="18" charset="0"/>
                  <a:ea typeface="Cambria Math" pitchFamily="18" charset="0"/>
                  <a:cs typeface="Times New Roman" pitchFamily="18" charset="0"/>
                </a:endParaRPr>
              </a:p>
            </p:txBody>
          </p:sp>
        </mc:Choice>
        <mc:Fallback xmlns="">
          <p:sp>
            <p:nvSpPr>
              <p:cNvPr id="23" name="TextBox 22"/>
              <p:cNvSpPr txBox="1">
                <a:spLocks noRot="1" noChangeAspect="1" noMove="1" noResize="1" noEditPoints="1" noAdjustHandles="1" noChangeArrowheads="1" noChangeShapeType="1" noTextEdit="1"/>
              </p:cNvSpPr>
              <p:nvPr/>
            </p:nvSpPr>
            <p:spPr>
              <a:xfrm>
                <a:off x="2495593" y="4210441"/>
                <a:ext cx="2199094" cy="595035"/>
              </a:xfrm>
              <a:prstGeom prst="rect">
                <a:avLst/>
              </a:prstGeom>
              <a:blipFill rotWithShape="1">
                <a:blip r:embed="rId5"/>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24" name="TextBox 23"/>
              <p:cNvSpPr txBox="1"/>
              <p:nvPr/>
            </p:nvSpPr>
            <p:spPr>
              <a:xfrm>
                <a:off x="2580938" y="5113416"/>
                <a:ext cx="3588294" cy="632609"/>
              </a:xfrm>
              <a:prstGeom prst="rect">
                <a:avLst/>
              </a:prstGeom>
              <a:noFill/>
            </p:spPr>
            <p:txBody>
              <a:bodyPr wrap="square" rtlCol="0">
                <a:spAutoFit/>
              </a:bodyPr>
              <a:lstStyle/>
              <a:p>
                <a14:m>
                  <m:oMath xmlns:m="http://schemas.openxmlformats.org/officeDocument/2006/math">
                    <m:f>
                      <m:fPr>
                        <m:ctrlPr>
                          <a:rPr lang="en-GB" sz="1400" i="1" smtClean="0">
                            <a:latin typeface="Cambria Math"/>
                            <a:ea typeface="Cambria Math" pitchFamily="18" charset="0"/>
                          </a:rPr>
                        </m:ctrlPr>
                      </m:fPr>
                      <m:num>
                        <m:nary>
                          <m:naryPr>
                            <m:limLoc m:val="undOvr"/>
                            <m:subHide m:val="on"/>
                            <m:supHide m:val="on"/>
                            <m:ctrlPr>
                              <a:rPr lang="en-GB" sz="1400" i="1" smtClean="0">
                                <a:latin typeface="Cambria Math"/>
                                <a:ea typeface="Cambria Math" pitchFamily="18" charset="0"/>
                              </a:rPr>
                            </m:ctrlPr>
                          </m:naryPr>
                          <m:sub/>
                          <m:sup/>
                          <m:e>
                            <m:r>
                              <m:rPr>
                                <m:sty m:val="p"/>
                              </m:rPr>
                              <a:rPr lang="el-GR" sz="1400" i="0" smtClean="0">
                                <a:latin typeface="Cambria Math" pitchFamily="18" charset="0"/>
                                <a:ea typeface="Cambria Math" pitchFamily="18" charset="0"/>
                              </a:rPr>
                              <m:t>Δ</m:t>
                            </m:r>
                            <m:r>
                              <m:rPr>
                                <m:sty m:val="p"/>
                              </m:rPr>
                              <a:rPr lang="en-GB" sz="1400" b="0" i="0" smtClean="0">
                                <a:latin typeface="Cambria Math" pitchFamily="18" charset="0"/>
                                <a:ea typeface="Cambria Math" pitchFamily="18" charset="0"/>
                              </a:rPr>
                              <m:t>G</m:t>
                            </m:r>
                          </m:e>
                        </m:nary>
                      </m:num>
                      <m:den>
                        <m:nary>
                          <m:naryPr>
                            <m:limLoc m:val="undOvr"/>
                            <m:subHide m:val="on"/>
                            <m:supHide m:val="on"/>
                            <m:ctrlPr>
                              <a:rPr lang="en-GB" sz="1400" i="1" smtClean="0">
                                <a:latin typeface="Cambria Math"/>
                                <a:ea typeface="Cambria Math" pitchFamily="18" charset="0"/>
                              </a:rPr>
                            </m:ctrlPr>
                          </m:naryPr>
                          <m:sub/>
                          <m:sup/>
                          <m:e>
                            <m:r>
                              <m:rPr>
                                <m:sty m:val="p"/>
                              </m:rPr>
                              <a:rPr lang="en-GB" sz="1400" b="0" i="0" smtClean="0">
                                <a:latin typeface="Cambria Math" pitchFamily="18" charset="0"/>
                                <a:ea typeface="Cambria Math" pitchFamily="18" charset="0"/>
                              </a:rPr>
                              <m:t>G</m:t>
                            </m:r>
                          </m:e>
                        </m:nary>
                      </m:den>
                    </m:f>
                  </m:oMath>
                </a14:m>
                <a:r>
                  <a:rPr lang="en-GB" sz="1400" dirty="0" smtClean="0">
                    <a:latin typeface="Cambria Math" pitchFamily="18" charset="0"/>
                    <a:ea typeface="Cambria Math" pitchFamily="18" charset="0"/>
                  </a:rPr>
                  <a:t> = </a:t>
                </a:r>
                <a14:m>
                  <m:oMath xmlns:m="http://schemas.openxmlformats.org/officeDocument/2006/math">
                    <m:f>
                      <m:fPr>
                        <m:ctrlPr>
                          <a:rPr lang="en-GB" sz="1400" i="1" smtClean="0">
                            <a:latin typeface="Cambria Math"/>
                            <a:ea typeface="Cambria Math" pitchFamily="18" charset="0"/>
                          </a:rPr>
                        </m:ctrlPr>
                      </m:fPr>
                      <m:num>
                        <m:rad>
                          <m:radPr>
                            <m:degHide m:val="on"/>
                            <m:ctrlPr>
                              <a:rPr lang="en-GB" sz="1400" i="1">
                                <a:latin typeface="Cambria Math"/>
                                <a:ea typeface="Calibri"/>
                                <a:cs typeface="Times New Roman"/>
                              </a:rPr>
                            </m:ctrlPr>
                          </m:radPr>
                          <m:deg/>
                          <m:e>
                            <m:sSup>
                              <m:sSupPr>
                                <m:ctrlPr>
                                  <a:rPr lang="en-GB" sz="1400" i="1">
                                    <a:effectLst/>
                                    <a:latin typeface="Cambria Math"/>
                                    <a:ea typeface="Calibri"/>
                                    <a:cs typeface="Times New Roman"/>
                                  </a:rPr>
                                </m:ctrlPr>
                              </m:sSupPr>
                              <m:e>
                                <m:r>
                                  <a:rPr lang="en-GB" sz="1400">
                                    <a:effectLst/>
                                    <a:latin typeface="Cambria Math"/>
                                    <a:ea typeface="Calibri"/>
                                    <a:cs typeface="Times New Roman"/>
                                  </a:rPr>
                                  <m:t>(</m:t>
                                </m:r>
                                <m:sSub>
                                  <m:sSubPr>
                                    <m:ctrlPr>
                                      <a:rPr lang="en-GB" sz="1400" i="1">
                                        <a:effectLst/>
                                        <a:latin typeface="Cambria Math"/>
                                        <a:ea typeface="Calibri"/>
                                        <a:cs typeface="Times New Roman"/>
                                      </a:rPr>
                                    </m:ctrlPr>
                                  </m:sSubPr>
                                  <m:e>
                                    <m:r>
                                      <a:rPr lang="en-GB" sz="1400">
                                        <a:effectLst/>
                                        <a:latin typeface="Cambria Math"/>
                                        <a:ea typeface="Calibri"/>
                                        <a:cs typeface="Times New Roman"/>
                                      </a:rPr>
                                      <m:t>∫</m:t>
                                    </m:r>
                                    <m:r>
                                      <m:rPr>
                                        <m:sty m:val="p"/>
                                      </m:rPr>
                                      <a:rPr lang="en-GB" sz="1400">
                                        <a:effectLst/>
                                        <a:latin typeface="Cambria Math"/>
                                        <a:ea typeface="Calibri"/>
                                        <a:cs typeface="Times New Roman"/>
                                      </a:rPr>
                                      <m:t>B</m:t>
                                    </m:r>
                                  </m:e>
                                  <m:sub>
                                    <m:r>
                                      <m:rPr>
                                        <m:sty m:val="p"/>
                                      </m:rPr>
                                      <a:rPr lang="en-GB" sz="1400">
                                        <a:effectLst/>
                                        <a:latin typeface="Cambria Math"/>
                                        <a:ea typeface="Calibri"/>
                                        <a:cs typeface="Times New Roman"/>
                                      </a:rPr>
                                      <m:t>x</m:t>
                                    </m:r>
                                  </m:sub>
                                </m:sSub>
                                <m:r>
                                  <m:rPr>
                                    <m:sty m:val="p"/>
                                  </m:rPr>
                                  <a:rPr lang="en-GB" sz="1400">
                                    <a:effectLst/>
                                    <a:latin typeface="Cambria Math"/>
                                    <a:ea typeface="Calibri"/>
                                    <a:cs typeface="Times New Roman"/>
                                  </a:rPr>
                                  <m:t>dz</m:t>
                                </m:r>
                                <m:r>
                                  <a:rPr lang="en-GB" sz="1400">
                                    <a:effectLst/>
                                    <a:latin typeface="Cambria Math"/>
                                    <a:ea typeface="Calibri"/>
                                    <a:cs typeface="Times New Roman"/>
                                  </a:rPr>
                                  <m:t>)</m:t>
                                </m:r>
                              </m:e>
                              <m:sup>
                                <m:r>
                                  <a:rPr lang="en-GB" sz="1400">
                                    <a:effectLst/>
                                    <a:latin typeface="Cambria Math"/>
                                    <a:ea typeface="Calibri"/>
                                    <a:cs typeface="Times New Roman"/>
                                  </a:rPr>
                                  <m:t>2</m:t>
                                </m:r>
                              </m:sup>
                            </m:sSup>
                            <m:r>
                              <a:rPr lang="en-GB" sz="1400">
                                <a:effectLst/>
                                <a:latin typeface="Cambria Math"/>
                                <a:ea typeface="Calibri"/>
                                <a:cs typeface="Times New Roman"/>
                              </a:rPr>
                              <m:t>+</m:t>
                            </m:r>
                            <m:sSup>
                              <m:sSupPr>
                                <m:ctrlPr>
                                  <a:rPr lang="en-GB" sz="1400" i="1">
                                    <a:effectLst/>
                                    <a:latin typeface="Cambria Math"/>
                                    <a:ea typeface="Calibri"/>
                                    <a:cs typeface="Times New Roman"/>
                                  </a:rPr>
                                </m:ctrlPr>
                              </m:sSupPr>
                              <m:e>
                                <m:r>
                                  <a:rPr lang="en-GB" sz="1400">
                                    <a:effectLst/>
                                    <a:latin typeface="Cambria Math"/>
                                    <a:ea typeface="Calibri"/>
                                    <a:cs typeface="Times New Roman"/>
                                  </a:rPr>
                                  <m:t>(</m:t>
                                </m:r>
                                <m:sSub>
                                  <m:sSubPr>
                                    <m:ctrlPr>
                                      <a:rPr lang="en-GB" sz="1400" i="1">
                                        <a:effectLst/>
                                        <a:latin typeface="Cambria Math"/>
                                        <a:ea typeface="Calibri"/>
                                        <a:cs typeface="Times New Roman"/>
                                      </a:rPr>
                                    </m:ctrlPr>
                                  </m:sSubPr>
                                  <m:e>
                                    <m:r>
                                      <a:rPr lang="en-GB" sz="1400">
                                        <a:effectLst/>
                                        <a:latin typeface="Cambria Math"/>
                                        <a:ea typeface="Calibri"/>
                                        <a:cs typeface="Times New Roman"/>
                                      </a:rPr>
                                      <m:t>∫</m:t>
                                    </m:r>
                                    <m:r>
                                      <m:rPr>
                                        <m:sty m:val="p"/>
                                      </m:rPr>
                                      <a:rPr lang="en-GB" sz="1400">
                                        <a:effectLst/>
                                        <a:latin typeface="Cambria Math"/>
                                        <a:ea typeface="Calibri"/>
                                        <a:cs typeface="Times New Roman"/>
                                      </a:rPr>
                                      <m:t>B</m:t>
                                    </m:r>
                                  </m:e>
                                  <m:sub>
                                    <m:r>
                                      <m:rPr>
                                        <m:sty m:val="p"/>
                                      </m:rPr>
                                      <a:rPr lang="en-GB" sz="1400">
                                        <a:effectLst/>
                                        <a:latin typeface="Cambria Math"/>
                                        <a:ea typeface="Calibri"/>
                                        <a:cs typeface="Times New Roman"/>
                                      </a:rPr>
                                      <m:t>y</m:t>
                                    </m:r>
                                  </m:sub>
                                </m:sSub>
                                <m:r>
                                  <m:rPr>
                                    <m:sty m:val="p"/>
                                  </m:rPr>
                                  <a:rPr lang="en-GB" sz="1400">
                                    <a:effectLst/>
                                    <a:latin typeface="Cambria Math"/>
                                    <a:ea typeface="Calibri"/>
                                    <a:cs typeface="Times New Roman"/>
                                  </a:rPr>
                                  <m:t>dz</m:t>
                                </m:r>
                                <m:r>
                                  <a:rPr lang="en-GB" sz="1400">
                                    <a:effectLst/>
                                    <a:latin typeface="Cambria Math"/>
                                    <a:ea typeface="Calibri"/>
                                    <a:cs typeface="Times New Roman"/>
                                  </a:rPr>
                                  <m:t>)</m:t>
                                </m:r>
                              </m:e>
                              <m:sup>
                                <m:r>
                                  <a:rPr lang="en-GB" sz="1400">
                                    <a:effectLst/>
                                    <a:latin typeface="Cambria Math"/>
                                    <a:ea typeface="Calibri"/>
                                    <a:cs typeface="Times New Roman"/>
                                  </a:rPr>
                                  <m:t>2</m:t>
                                </m:r>
                              </m:sup>
                            </m:sSup>
                          </m:e>
                        </m:rad>
                        <m:r>
                          <m:rPr>
                            <m:nor/>
                          </m:rPr>
                          <a:rPr lang="en-GB" sz="1400">
                            <a:ea typeface="Calibri"/>
                            <a:cs typeface="Times New Roman"/>
                          </a:rPr>
                          <m:t> </m:t>
                        </m:r>
                        <m:r>
                          <a:rPr lang="en-GB" sz="1400" b="0" i="0" smtClean="0">
                            <a:latin typeface="Cambria Math" pitchFamily="18" charset="0"/>
                            <a:ea typeface="Cambria Math" pitchFamily="18" charset="0"/>
                          </a:rPr>
                          <m:t>−</m:t>
                        </m:r>
                        <m:r>
                          <m:rPr>
                            <m:sty m:val="p"/>
                          </m:rPr>
                          <a:rPr lang="en-GB" sz="1400" b="0" i="0" smtClean="0">
                            <a:latin typeface="Cambria Math" pitchFamily="18" charset="0"/>
                            <a:ea typeface="Cambria Math" pitchFamily="18" charset="0"/>
                          </a:rPr>
                          <m:t>r</m:t>
                        </m:r>
                        <m:r>
                          <a:rPr lang="en-GB" sz="1400" b="0" i="0" smtClean="0">
                            <a:latin typeface="Cambria Math" pitchFamily="18" charset="0"/>
                            <a:ea typeface="Cambria Math" pitchFamily="18" charset="0"/>
                          </a:rPr>
                          <m:t>∙</m:t>
                        </m:r>
                        <m:nary>
                          <m:naryPr>
                            <m:limLoc m:val="undOvr"/>
                            <m:subHide m:val="on"/>
                            <m:supHide m:val="on"/>
                            <m:ctrlPr>
                              <a:rPr lang="en-GB" sz="1400" b="0" i="1" smtClean="0">
                                <a:latin typeface="Cambria Math"/>
                                <a:ea typeface="Cambria Math" pitchFamily="18" charset="0"/>
                              </a:rPr>
                            </m:ctrlPr>
                          </m:naryPr>
                          <m:sub/>
                          <m:sup/>
                          <m:e>
                            <m:r>
                              <m:rPr>
                                <m:sty m:val="p"/>
                              </m:rPr>
                              <a:rPr lang="en-GB" sz="1400" i="0">
                                <a:latin typeface="Cambria Math" pitchFamily="18" charset="0"/>
                                <a:ea typeface="Cambria Math" pitchFamily="18" charset="0"/>
                              </a:rPr>
                              <m:t>G</m:t>
                            </m:r>
                          </m:e>
                        </m:nary>
                        <m:r>
                          <m:rPr>
                            <m:sty m:val="p"/>
                          </m:rPr>
                          <a:rPr lang="en-GB" sz="1400" b="0" i="0" smtClean="0">
                            <a:latin typeface="Cambria Math" pitchFamily="18" charset="0"/>
                            <a:ea typeface="Cambria Math" pitchFamily="18" charset="0"/>
                          </a:rPr>
                          <m:t>dz</m:t>
                        </m:r>
                      </m:num>
                      <m:den>
                        <m:r>
                          <m:rPr>
                            <m:sty m:val="p"/>
                          </m:rPr>
                          <a:rPr lang="en-GB" sz="1400" i="0">
                            <a:latin typeface="Cambria Math" pitchFamily="18" charset="0"/>
                            <a:ea typeface="Cambria Math" pitchFamily="18" charset="0"/>
                          </a:rPr>
                          <m:t>r</m:t>
                        </m:r>
                        <m:r>
                          <a:rPr lang="en-GB" sz="1400" i="0">
                            <a:latin typeface="Cambria Math" pitchFamily="18" charset="0"/>
                            <a:ea typeface="Cambria Math" pitchFamily="18" charset="0"/>
                          </a:rPr>
                          <m:t>∙</m:t>
                        </m:r>
                        <m:nary>
                          <m:naryPr>
                            <m:limLoc m:val="undOvr"/>
                            <m:subHide m:val="on"/>
                            <m:supHide m:val="on"/>
                            <m:ctrlPr>
                              <a:rPr lang="en-GB" sz="1400" i="1">
                                <a:latin typeface="Cambria Math"/>
                                <a:ea typeface="Cambria Math" pitchFamily="18" charset="0"/>
                              </a:rPr>
                            </m:ctrlPr>
                          </m:naryPr>
                          <m:sub/>
                          <m:sup/>
                          <m:e>
                            <m:r>
                              <m:rPr>
                                <m:sty m:val="p"/>
                              </m:rPr>
                              <a:rPr lang="en-GB" sz="1400" i="0">
                                <a:latin typeface="Cambria Math" pitchFamily="18" charset="0"/>
                                <a:ea typeface="Cambria Math" pitchFamily="18" charset="0"/>
                              </a:rPr>
                              <m:t>G</m:t>
                            </m:r>
                          </m:e>
                        </m:nary>
                        <m:r>
                          <m:rPr>
                            <m:sty m:val="p"/>
                          </m:rPr>
                          <a:rPr lang="en-GB" sz="1400" i="0">
                            <a:latin typeface="Cambria Math" pitchFamily="18" charset="0"/>
                            <a:ea typeface="Cambria Math" pitchFamily="18" charset="0"/>
                          </a:rPr>
                          <m:t>dz</m:t>
                        </m:r>
                      </m:den>
                    </m:f>
                  </m:oMath>
                </a14:m>
                <a:endParaRPr lang="en-GB" sz="1400" dirty="0">
                  <a:latin typeface="Cambria Math" pitchFamily="18" charset="0"/>
                  <a:ea typeface="Cambria Math" pitchFamily="18" charset="0"/>
                </a:endParaRPr>
              </a:p>
            </p:txBody>
          </p:sp>
        </mc:Choice>
        <mc:Fallback xmlns="">
          <p:sp>
            <p:nvSpPr>
              <p:cNvPr id="24" name="TextBox 23"/>
              <p:cNvSpPr txBox="1">
                <a:spLocks noRot="1" noChangeAspect="1" noMove="1" noResize="1" noEditPoints="1" noAdjustHandles="1" noChangeArrowheads="1" noChangeShapeType="1" noTextEdit="1"/>
              </p:cNvSpPr>
              <p:nvPr/>
            </p:nvSpPr>
            <p:spPr>
              <a:xfrm>
                <a:off x="2580938" y="5113416"/>
                <a:ext cx="3588294" cy="632609"/>
              </a:xfrm>
              <a:prstGeom prst="rect">
                <a:avLst/>
              </a:prstGeom>
              <a:blipFill rotWithShape="1">
                <a:blip r:embed="rId6"/>
                <a:stretch>
                  <a:fillRect/>
                </a:stretch>
              </a:blipFill>
            </p:spPr>
            <p:txBody>
              <a:bodyPr/>
              <a:lstStyle/>
              <a:p>
                <a:r>
                  <a:rPr lang="en-GB">
                    <a:noFill/>
                  </a:rPr>
                  <a:t> </a:t>
                </a:r>
              </a:p>
            </p:txBody>
          </p:sp>
        </mc:Fallback>
      </mc:AlternateContent>
    </p:spTree>
    <p:extLst>
      <p:ext uri="{BB962C8B-B14F-4D97-AF65-F5344CB8AC3E}">
        <p14:creationId xmlns:p14="http://schemas.microsoft.com/office/powerpoint/2010/main" val="312094079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606972" y="3980589"/>
            <a:ext cx="1906702" cy="17929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 name="Rectangle 8"/>
          <p:cNvSpPr/>
          <p:nvPr/>
        </p:nvSpPr>
        <p:spPr>
          <a:xfrm>
            <a:off x="4005635" y="353978"/>
            <a:ext cx="1565750" cy="400110"/>
          </a:xfrm>
          <a:prstGeom prst="rect">
            <a:avLst/>
          </a:prstGeom>
        </p:spPr>
        <p:txBody>
          <a:bodyPr wrap="none">
            <a:spAutoFit/>
          </a:bodyPr>
          <a:lstStyle/>
          <a:p>
            <a:r>
              <a:rPr lang="en-GB" sz="2000" b="1" u="sng" dirty="0" smtClean="0"/>
              <a:t>Introduction</a:t>
            </a:r>
            <a:r>
              <a:rPr lang="en-GB" dirty="0" smtClean="0"/>
              <a:t> </a:t>
            </a:r>
            <a:endParaRPr lang="en-GB" dirty="0"/>
          </a:p>
        </p:txBody>
      </p:sp>
      <p:sp>
        <p:nvSpPr>
          <p:cNvPr id="11" name="TextBox 10"/>
          <p:cNvSpPr txBox="1"/>
          <p:nvPr/>
        </p:nvSpPr>
        <p:spPr>
          <a:xfrm>
            <a:off x="1789766" y="954143"/>
            <a:ext cx="6657739" cy="2893100"/>
          </a:xfrm>
          <a:prstGeom prst="rect">
            <a:avLst/>
          </a:prstGeom>
          <a:noFill/>
        </p:spPr>
        <p:txBody>
          <a:bodyPr wrap="square" rtlCol="0">
            <a:spAutoFit/>
          </a:bodyPr>
          <a:lstStyle/>
          <a:p>
            <a:pPr marL="285750" indent="-285750">
              <a:buFont typeface="Arial" pitchFamily="34" charset="0"/>
              <a:buChar char="•"/>
            </a:pPr>
            <a:r>
              <a:rPr lang="en-GB" sz="1400" dirty="0">
                <a:latin typeface="Times New Roman" pitchFamily="18" charset="0"/>
                <a:cs typeface="Times New Roman" pitchFamily="18" charset="0"/>
              </a:rPr>
              <a:t>The booster injection quadrupoles are to be consolidated due to </a:t>
            </a:r>
            <a:r>
              <a:rPr lang="en-GB" sz="1400" dirty="0" smtClean="0">
                <a:latin typeface="Times New Roman" pitchFamily="18" charset="0"/>
                <a:cs typeface="Times New Roman" pitchFamily="18" charset="0"/>
              </a:rPr>
              <a:t>mechanical degradation of the coils. We consider here a scenario for replacing the SMIT-type magnets </a:t>
            </a:r>
            <a:r>
              <a:rPr lang="en-GB" sz="1400" dirty="0">
                <a:latin typeface="Times New Roman" pitchFamily="18" charset="0"/>
                <a:cs typeface="Times New Roman" pitchFamily="18" charset="0"/>
              </a:rPr>
              <a:t>(1969)</a:t>
            </a:r>
            <a:r>
              <a:rPr lang="en-GB" sz="1400" dirty="0" smtClean="0">
                <a:latin typeface="Times New Roman" pitchFamily="18" charset="0"/>
                <a:cs typeface="Times New Roman" pitchFamily="18" charset="0"/>
              </a:rPr>
              <a:t> with  the TRIUMF-type magnets(1990’s). An alternative scenario based on new, more compact magnets, is still to be completed and will not be presented here. </a:t>
            </a:r>
          </a:p>
          <a:p>
            <a:pPr marL="285750" indent="-285750">
              <a:buFont typeface="Arial" pitchFamily="34" charset="0"/>
              <a:buChar char="•"/>
            </a:pPr>
            <a:r>
              <a:rPr lang="en-GB" sz="1400" dirty="0" smtClean="0">
                <a:latin typeface="Times New Roman" pitchFamily="18" charset="0"/>
                <a:cs typeface="Times New Roman" pitchFamily="18" charset="0"/>
              </a:rPr>
              <a:t>There are two families of magnets to be considered</a:t>
            </a:r>
          </a:p>
          <a:p>
            <a:pPr marL="742950" lvl="1" indent="-285750">
              <a:buFont typeface="Arial" pitchFamily="34" charset="0"/>
              <a:buChar char="•"/>
            </a:pPr>
            <a:r>
              <a:rPr lang="en-GB" sz="1400" dirty="0" smtClean="0">
                <a:latin typeface="Times New Roman" pitchFamily="18" charset="0"/>
                <a:cs typeface="Times New Roman" pitchFamily="18" charset="0"/>
              </a:rPr>
              <a:t>single SMIT</a:t>
            </a:r>
          </a:p>
          <a:p>
            <a:pPr marL="742950" lvl="1" indent="-285750">
              <a:buFont typeface="Arial" pitchFamily="34" charset="0"/>
              <a:buChar char="•"/>
            </a:pPr>
            <a:r>
              <a:rPr lang="en-GB" sz="1400" dirty="0" smtClean="0">
                <a:latin typeface="Times New Roman" pitchFamily="18" charset="0"/>
                <a:cs typeface="Times New Roman" pitchFamily="18" charset="0"/>
              </a:rPr>
              <a:t>four-in-one SMIT</a:t>
            </a:r>
            <a:endParaRPr lang="en-GB" dirty="0"/>
          </a:p>
          <a:p>
            <a:pPr marL="285750" indent="-285750">
              <a:buFont typeface="Arial" pitchFamily="34" charset="0"/>
              <a:buChar char="•"/>
            </a:pPr>
            <a:r>
              <a:rPr lang="en-GB" sz="1400" dirty="0" smtClean="0">
                <a:latin typeface="Times New Roman" pitchFamily="18" charset="0"/>
                <a:cs typeface="Times New Roman" pitchFamily="18" charset="0"/>
              </a:rPr>
              <a:t>We will show that:</a:t>
            </a:r>
          </a:p>
          <a:p>
            <a:pPr marL="742950" lvl="1" indent="-285750">
              <a:buFont typeface="Arial" pitchFamily="34" charset="0"/>
              <a:buChar char="•"/>
            </a:pPr>
            <a:r>
              <a:rPr lang="en-GB" sz="1400" dirty="0" smtClean="0">
                <a:latin typeface="Times New Roman" pitchFamily="18" charset="0"/>
                <a:cs typeface="Times New Roman" pitchFamily="18" charset="0"/>
              </a:rPr>
              <a:t>the single SMIT can be replaced by the single TRIUMF </a:t>
            </a:r>
          </a:p>
          <a:p>
            <a:pPr marL="742950" lvl="1" indent="-285750">
              <a:buFont typeface="Arial" pitchFamily="34" charset="0"/>
              <a:buChar char="•"/>
            </a:pPr>
            <a:r>
              <a:rPr lang="en-GB" sz="1400" dirty="0" smtClean="0">
                <a:latin typeface="Times New Roman" pitchFamily="18" charset="0"/>
                <a:cs typeface="Times New Roman" pitchFamily="18" charset="0"/>
              </a:rPr>
              <a:t>in case of the four-in-one units the TRIUMF version</a:t>
            </a:r>
          </a:p>
          <a:p>
            <a:pPr lvl="2"/>
            <a:r>
              <a:rPr lang="en-GB" sz="1400" dirty="0" smtClean="0">
                <a:latin typeface="Times New Roman" pitchFamily="18" charset="0"/>
                <a:cs typeface="Times New Roman" pitchFamily="18" charset="0"/>
              </a:rPr>
              <a:t>produces a small asymmetrical field which must </a:t>
            </a:r>
          </a:p>
          <a:p>
            <a:pPr lvl="2"/>
            <a:r>
              <a:rPr lang="en-GB" sz="1400" dirty="0" smtClean="0">
                <a:latin typeface="Times New Roman" pitchFamily="18" charset="0"/>
                <a:cs typeface="Times New Roman" pitchFamily="18" charset="0"/>
              </a:rPr>
              <a:t>be considered. </a:t>
            </a:r>
          </a:p>
        </p:txBody>
      </p:sp>
      <p:sp>
        <p:nvSpPr>
          <p:cNvPr id="12" name="Rectangle 11"/>
          <p:cNvSpPr/>
          <p:nvPr/>
        </p:nvSpPr>
        <p:spPr>
          <a:xfrm>
            <a:off x="2284446" y="5773558"/>
            <a:ext cx="551754" cy="276999"/>
          </a:xfrm>
          <a:prstGeom prst="rect">
            <a:avLst/>
          </a:prstGeom>
        </p:spPr>
        <p:txBody>
          <a:bodyPr wrap="none">
            <a:spAutoFit/>
          </a:bodyPr>
          <a:lstStyle/>
          <a:p>
            <a:r>
              <a:rPr lang="en-GB" sz="1200" dirty="0" smtClean="0">
                <a:latin typeface="Times New Roman" pitchFamily="18" charset="0"/>
                <a:cs typeface="Times New Roman" pitchFamily="18" charset="0"/>
              </a:rPr>
              <a:t>SMIT</a:t>
            </a:r>
            <a:endParaRPr lang="en-GB" sz="1200" dirty="0">
              <a:latin typeface="Times New Roman" pitchFamily="18" charset="0"/>
              <a:cs typeface="Times New Roman" pitchFamily="18" charset="0"/>
            </a:endParaRPr>
          </a:p>
        </p:txBody>
      </p:sp>
      <p:pic>
        <p:nvPicPr>
          <p:cNvPr id="5125" name="Picture 5"/>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815455" y="3984001"/>
            <a:ext cx="2384298" cy="178955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Rectangle 2"/>
          <p:cNvSpPr/>
          <p:nvPr/>
        </p:nvSpPr>
        <p:spPr>
          <a:xfrm>
            <a:off x="4736158" y="5777438"/>
            <a:ext cx="764953" cy="276999"/>
          </a:xfrm>
          <a:prstGeom prst="rect">
            <a:avLst/>
          </a:prstGeom>
        </p:spPr>
        <p:txBody>
          <a:bodyPr wrap="none">
            <a:spAutoFit/>
          </a:bodyPr>
          <a:lstStyle/>
          <a:p>
            <a:r>
              <a:rPr lang="en-GB" sz="1200" dirty="0" smtClean="0">
                <a:solidFill>
                  <a:prstClr val="black"/>
                </a:solidFill>
                <a:latin typeface="Times New Roman" pitchFamily="18" charset="0"/>
                <a:cs typeface="Times New Roman" pitchFamily="18" charset="0"/>
              </a:rPr>
              <a:t>TRIUMF</a:t>
            </a:r>
            <a:endParaRPr lang="en-GB" dirty="0">
              <a:latin typeface="Times New Roman" pitchFamily="18" charset="0"/>
              <a:cs typeface="Times New Roman" pitchFamily="18" charset="0"/>
            </a:endParaRPr>
          </a:p>
        </p:txBody>
      </p:sp>
      <p:pic>
        <p:nvPicPr>
          <p:cNvPr id="5126" name="Picture 6"/>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628892" y="2258482"/>
            <a:ext cx="1179766" cy="391265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6" name="Rectangle 15"/>
          <p:cNvSpPr/>
          <p:nvPr/>
        </p:nvSpPr>
        <p:spPr>
          <a:xfrm>
            <a:off x="6554971" y="6171140"/>
            <a:ext cx="1327608" cy="461665"/>
          </a:xfrm>
          <a:prstGeom prst="rect">
            <a:avLst/>
          </a:prstGeom>
        </p:spPr>
        <p:txBody>
          <a:bodyPr wrap="none">
            <a:spAutoFit/>
          </a:bodyPr>
          <a:lstStyle/>
          <a:p>
            <a:pPr algn="ctr"/>
            <a:r>
              <a:rPr lang="en-GB" sz="1200" dirty="0" smtClean="0">
                <a:solidFill>
                  <a:prstClr val="black"/>
                </a:solidFill>
                <a:latin typeface="Times New Roman" pitchFamily="18" charset="0"/>
                <a:cs typeface="Times New Roman" pitchFamily="18" charset="0"/>
              </a:rPr>
              <a:t>SMIT</a:t>
            </a:r>
          </a:p>
          <a:p>
            <a:pPr algn="ctr"/>
            <a:r>
              <a:rPr lang="en-GB" sz="1200" dirty="0" smtClean="0">
                <a:solidFill>
                  <a:prstClr val="black"/>
                </a:solidFill>
                <a:latin typeface="Times New Roman" pitchFamily="18" charset="0"/>
                <a:cs typeface="Times New Roman" pitchFamily="18" charset="0"/>
              </a:rPr>
              <a:t>stack of four units</a:t>
            </a:r>
            <a:endParaRPr lang="en-GB" dirty="0">
              <a:latin typeface="Times New Roman" pitchFamily="18" charset="0"/>
              <a:cs typeface="Times New Roman" pitchFamily="18" charset="0"/>
            </a:endParaRPr>
          </a:p>
        </p:txBody>
      </p:sp>
    </p:spTree>
    <p:extLst>
      <p:ext uri="{BB962C8B-B14F-4D97-AF65-F5344CB8AC3E}">
        <p14:creationId xmlns:p14="http://schemas.microsoft.com/office/powerpoint/2010/main" val="219427252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8"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128063" y="4049831"/>
            <a:ext cx="2315723" cy="174879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9" name="Picture 5"/>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128063" y="826773"/>
            <a:ext cx="2225807" cy="23477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30" name="Picture 6"/>
          <p:cNvPicPr>
            <a:picLocks noChangeAspect="1" noChangeArrowheads="1"/>
          </p:cNvPicPr>
          <p:nvPr/>
        </p:nvPicPr>
        <p:blipFill rotWithShape="1">
          <a:blip r:embed="rId4">
            <a:extLst>
              <a:ext uri="{28A0092B-C50C-407E-A947-70E740481C1C}">
                <a14:useLocalDpi xmlns:a14="http://schemas.microsoft.com/office/drawing/2010/main" val="0"/>
              </a:ext>
            </a:extLst>
          </a:blip>
          <a:srcRect l="40882" t="8155" r="41543" b="8709"/>
          <a:stretch/>
        </p:blipFill>
        <p:spPr bwMode="auto">
          <a:xfrm>
            <a:off x="515159" y="1200388"/>
            <a:ext cx="1928637" cy="49369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31" name="Picture 7"/>
          <p:cNvPicPr>
            <a:picLocks noChangeAspect="1" noChangeArrowheads="1"/>
          </p:cNvPicPr>
          <p:nvPr/>
        </p:nvPicPr>
        <p:blipFill rotWithShape="1">
          <a:blip r:embed="rId5">
            <a:extLst>
              <a:ext uri="{28A0092B-C50C-407E-A947-70E740481C1C}">
                <a14:useLocalDpi xmlns:a14="http://schemas.microsoft.com/office/drawing/2010/main" val="0"/>
              </a:ext>
            </a:extLst>
          </a:blip>
          <a:srcRect l="41631" t="13624" r="40795" b="13064"/>
          <a:stretch/>
        </p:blipFill>
        <p:spPr bwMode="auto">
          <a:xfrm>
            <a:off x="6323819" y="1492082"/>
            <a:ext cx="1928528" cy="43535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Right Arrow 1"/>
          <p:cNvSpPr/>
          <p:nvPr/>
        </p:nvSpPr>
        <p:spPr>
          <a:xfrm>
            <a:off x="5792981" y="4825168"/>
            <a:ext cx="450337" cy="198120"/>
          </a:xfrm>
          <a:prstGeom prst="rightArrow">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Left Arrow 2"/>
          <p:cNvSpPr/>
          <p:nvPr/>
        </p:nvSpPr>
        <p:spPr>
          <a:xfrm>
            <a:off x="2489632" y="1862138"/>
            <a:ext cx="472324" cy="188597"/>
          </a:xfrm>
          <a:prstGeom prst="leftArrow">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Rectangle 3"/>
          <p:cNvSpPr/>
          <p:nvPr/>
        </p:nvSpPr>
        <p:spPr>
          <a:xfrm>
            <a:off x="2868783" y="385048"/>
            <a:ext cx="2924198" cy="400110"/>
          </a:xfrm>
          <a:prstGeom prst="rect">
            <a:avLst/>
          </a:prstGeom>
        </p:spPr>
        <p:txBody>
          <a:bodyPr wrap="none">
            <a:spAutoFit/>
          </a:bodyPr>
          <a:lstStyle/>
          <a:p>
            <a:r>
              <a:rPr lang="en-GB" sz="2000" b="1" u="sng" dirty="0" smtClean="0"/>
              <a:t>Stack of four units design</a:t>
            </a:r>
            <a:r>
              <a:rPr lang="en-GB" sz="2000" dirty="0" smtClean="0"/>
              <a:t> </a:t>
            </a:r>
            <a:endParaRPr lang="en-GB" sz="2000" dirty="0"/>
          </a:p>
        </p:txBody>
      </p:sp>
      <p:sp>
        <p:nvSpPr>
          <p:cNvPr id="5" name="TextBox 4"/>
          <p:cNvSpPr txBox="1"/>
          <p:nvPr/>
        </p:nvSpPr>
        <p:spPr>
          <a:xfrm>
            <a:off x="1264920" y="6252978"/>
            <a:ext cx="914400" cy="369332"/>
          </a:xfrm>
          <a:prstGeom prst="rect">
            <a:avLst/>
          </a:prstGeom>
          <a:noFill/>
        </p:spPr>
        <p:txBody>
          <a:bodyPr wrap="square" rtlCol="0">
            <a:spAutoFit/>
          </a:bodyPr>
          <a:lstStyle/>
          <a:p>
            <a:endParaRPr lang="en-GB" dirty="0"/>
          </a:p>
        </p:txBody>
      </p:sp>
      <p:sp>
        <p:nvSpPr>
          <p:cNvPr id="12" name="Rectangle 11"/>
          <p:cNvSpPr/>
          <p:nvPr/>
        </p:nvSpPr>
        <p:spPr>
          <a:xfrm>
            <a:off x="1133709" y="6114478"/>
            <a:ext cx="691536" cy="276999"/>
          </a:xfrm>
          <a:prstGeom prst="rect">
            <a:avLst/>
          </a:prstGeom>
        </p:spPr>
        <p:txBody>
          <a:bodyPr wrap="none">
            <a:spAutoFit/>
          </a:bodyPr>
          <a:lstStyle/>
          <a:p>
            <a:r>
              <a:rPr lang="en-GB" sz="1200" b="1" dirty="0" smtClean="0">
                <a:latin typeface="Times New Roman"/>
                <a:ea typeface="Times New Roman"/>
              </a:rPr>
              <a:t>SMIT-4</a:t>
            </a:r>
            <a:endParaRPr lang="en-GB" sz="1200" b="1" dirty="0"/>
          </a:p>
        </p:txBody>
      </p:sp>
      <p:sp>
        <p:nvSpPr>
          <p:cNvPr id="6" name="Rectangle 5"/>
          <p:cNvSpPr/>
          <p:nvPr/>
        </p:nvSpPr>
        <p:spPr>
          <a:xfrm>
            <a:off x="6819845" y="5792903"/>
            <a:ext cx="936475" cy="276999"/>
          </a:xfrm>
          <a:prstGeom prst="rect">
            <a:avLst/>
          </a:prstGeom>
        </p:spPr>
        <p:txBody>
          <a:bodyPr wrap="none">
            <a:spAutoFit/>
          </a:bodyPr>
          <a:lstStyle/>
          <a:p>
            <a:r>
              <a:rPr lang="en-GB" sz="1200" b="1" dirty="0">
                <a:latin typeface="Times New Roman"/>
                <a:ea typeface="Times New Roman"/>
              </a:rPr>
              <a:t>TRIUMF-4</a:t>
            </a:r>
            <a:endParaRPr lang="en-GB" sz="1200" b="1" dirty="0"/>
          </a:p>
        </p:txBody>
      </p:sp>
      <p:sp>
        <p:nvSpPr>
          <p:cNvPr id="7" name="Rectangle 6"/>
          <p:cNvSpPr/>
          <p:nvPr/>
        </p:nvSpPr>
        <p:spPr>
          <a:xfrm>
            <a:off x="3985114" y="3179077"/>
            <a:ext cx="691536" cy="276999"/>
          </a:xfrm>
          <a:prstGeom prst="rect">
            <a:avLst/>
          </a:prstGeom>
        </p:spPr>
        <p:txBody>
          <a:bodyPr wrap="none">
            <a:spAutoFit/>
          </a:bodyPr>
          <a:lstStyle/>
          <a:p>
            <a:r>
              <a:rPr lang="en-GB" sz="1200" b="1" dirty="0" smtClean="0">
                <a:latin typeface="Times New Roman"/>
                <a:ea typeface="Times New Roman"/>
              </a:rPr>
              <a:t>SMIT-1</a:t>
            </a:r>
            <a:endParaRPr lang="en-GB" sz="1200" b="1" dirty="0"/>
          </a:p>
        </p:txBody>
      </p:sp>
      <p:sp>
        <p:nvSpPr>
          <p:cNvPr id="8" name="Rectangle 7"/>
          <p:cNvSpPr/>
          <p:nvPr/>
        </p:nvSpPr>
        <p:spPr>
          <a:xfrm>
            <a:off x="3862644" y="5892719"/>
            <a:ext cx="936475" cy="276999"/>
          </a:xfrm>
          <a:prstGeom prst="rect">
            <a:avLst/>
          </a:prstGeom>
        </p:spPr>
        <p:txBody>
          <a:bodyPr wrap="none">
            <a:spAutoFit/>
          </a:bodyPr>
          <a:lstStyle/>
          <a:p>
            <a:r>
              <a:rPr lang="en-GB" sz="1200" b="1" dirty="0" smtClean="0">
                <a:latin typeface="Times New Roman"/>
                <a:ea typeface="Times New Roman"/>
              </a:rPr>
              <a:t>TRIUMF-1</a:t>
            </a:r>
            <a:endParaRPr lang="en-GB" sz="1200" b="1" dirty="0"/>
          </a:p>
        </p:txBody>
      </p:sp>
      <p:sp>
        <p:nvSpPr>
          <p:cNvPr id="9" name="TextBox 8"/>
          <p:cNvSpPr txBox="1"/>
          <p:nvPr/>
        </p:nvSpPr>
        <p:spPr>
          <a:xfrm>
            <a:off x="3080827" y="3456076"/>
            <a:ext cx="2320277" cy="523220"/>
          </a:xfrm>
          <a:prstGeom prst="rect">
            <a:avLst/>
          </a:prstGeom>
          <a:noFill/>
        </p:spPr>
        <p:txBody>
          <a:bodyPr wrap="square" rtlCol="0">
            <a:spAutoFit/>
          </a:bodyPr>
          <a:lstStyle/>
          <a:p>
            <a:pPr algn="ctr"/>
            <a:r>
              <a:rPr lang="en-GB" sz="1400" dirty="0" smtClean="0">
                <a:latin typeface="Times New Roman" pitchFamily="18" charset="0"/>
                <a:cs typeface="Times New Roman" pitchFamily="18" charset="0"/>
              </a:rPr>
              <a:t>No space for plates between </a:t>
            </a:r>
            <a:r>
              <a:rPr lang="en-GB" sz="1400" dirty="0" err="1" smtClean="0">
                <a:latin typeface="Times New Roman" pitchFamily="18" charset="0"/>
                <a:cs typeface="Times New Roman" pitchFamily="18" charset="0"/>
              </a:rPr>
              <a:t>quadrupoles</a:t>
            </a:r>
            <a:r>
              <a:rPr lang="en-GB" sz="1400" dirty="0" smtClean="0">
                <a:latin typeface="Times New Roman" pitchFamily="18" charset="0"/>
                <a:cs typeface="Times New Roman" pitchFamily="18" charset="0"/>
              </a:rPr>
              <a:t> </a:t>
            </a:r>
            <a:endParaRPr lang="en-GB" sz="1400" dirty="0">
              <a:latin typeface="Times New Roman" pitchFamily="18" charset="0"/>
              <a:cs typeface="Times New Roman" pitchFamily="18" charset="0"/>
            </a:endParaRPr>
          </a:p>
        </p:txBody>
      </p:sp>
    </p:spTree>
    <p:extLst>
      <p:ext uri="{BB962C8B-B14F-4D97-AF65-F5344CB8AC3E}">
        <p14:creationId xmlns:p14="http://schemas.microsoft.com/office/powerpoint/2010/main" val="411938274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679938" y="199292"/>
            <a:ext cx="7889631" cy="400110"/>
          </a:xfrm>
          <a:prstGeom prst="rect">
            <a:avLst/>
          </a:prstGeom>
          <a:noFill/>
        </p:spPr>
        <p:txBody>
          <a:bodyPr wrap="square" rtlCol="0">
            <a:spAutoFit/>
          </a:bodyPr>
          <a:lstStyle/>
          <a:p>
            <a:pPr algn="ctr"/>
            <a:r>
              <a:rPr lang="en-GB" sz="2000" b="1" u="sng" dirty="0" smtClean="0"/>
              <a:t>Single unit comparison</a:t>
            </a:r>
            <a:endParaRPr lang="en-GB" sz="2000" b="1" u="sng" dirty="0"/>
          </a:p>
        </p:txBody>
      </p:sp>
      <p:pic>
        <p:nvPicPr>
          <p:cNvPr id="1027" name="Picture 3"/>
          <p:cNvPicPr>
            <a:picLocks noChangeAspect="1" noChangeArrowheads="1"/>
          </p:cNvPicPr>
          <p:nvPr/>
        </p:nvPicPr>
        <p:blipFill rotWithShape="1">
          <a:blip r:embed="rId2">
            <a:extLst>
              <a:ext uri="{28A0092B-C50C-407E-A947-70E740481C1C}">
                <a14:useLocalDpi xmlns:a14="http://schemas.microsoft.com/office/drawing/2010/main" val="0"/>
              </a:ext>
            </a:extLst>
          </a:blip>
          <a:srcRect l="37736" t="27538" r="37658" b="26991"/>
          <a:stretch/>
        </p:blipFill>
        <p:spPr bwMode="auto">
          <a:xfrm>
            <a:off x="1848774" y="1289356"/>
            <a:ext cx="2160161" cy="2160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mc:AlternateContent xmlns:mc="http://schemas.openxmlformats.org/markup-compatibility/2006" xmlns:a14="http://schemas.microsoft.com/office/drawing/2010/main">
        <mc:Choice Requires="a14">
          <p:sp>
            <p:nvSpPr>
              <p:cNvPr id="2" name="Rectangle 1"/>
              <p:cNvSpPr/>
              <p:nvPr/>
            </p:nvSpPr>
            <p:spPr>
              <a:xfrm>
                <a:off x="3466014" y="1403134"/>
                <a:ext cx="546945" cy="583558"/>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f>
                        <m:fPr>
                          <m:ctrlPr>
                            <a:rPr lang="en-GB" sz="1400" i="1">
                              <a:latin typeface="Cambria Math"/>
                            </a:rPr>
                          </m:ctrlPr>
                        </m:fPr>
                        <m:num>
                          <m:r>
                            <a:rPr lang="en-GB" sz="1400">
                              <a:latin typeface="Cambria Math"/>
                            </a:rPr>
                            <m:t>∫∆</m:t>
                          </m:r>
                          <m:r>
                            <m:rPr>
                              <m:sty m:val="p"/>
                            </m:rPr>
                            <a:rPr lang="en-GB" sz="1400">
                              <a:latin typeface="Cambria Math"/>
                            </a:rPr>
                            <m:t>G</m:t>
                          </m:r>
                        </m:num>
                        <m:den>
                          <m:r>
                            <a:rPr lang="en-GB" sz="1400">
                              <a:latin typeface="Cambria Math"/>
                            </a:rPr>
                            <m:t>∫</m:t>
                          </m:r>
                          <m:r>
                            <m:rPr>
                              <m:sty m:val="p"/>
                            </m:rPr>
                            <a:rPr lang="en-GB" sz="1400">
                              <a:latin typeface="Cambria Math"/>
                            </a:rPr>
                            <m:t>G</m:t>
                          </m:r>
                        </m:den>
                      </m:f>
                    </m:oMath>
                  </m:oMathPara>
                </a14:m>
                <a:endParaRPr lang="en-GB" sz="1400" dirty="0"/>
              </a:p>
            </p:txBody>
          </p:sp>
        </mc:Choice>
        <mc:Fallback xmlns="">
          <p:sp>
            <p:nvSpPr>
              <p:cNvPr id="2" name="Rectangle 1"/>
              <p:cNvSpPr>
                <a:spLocks noRot="1" noChangeAspect="1" noMove="1" noResize="1" noEditPoints="1" noAdjustHandles="1" noChangeArrowheads="1" noChangeShapeType="1" noTextEdit="1"/>
              </p:cNvSpPr>
              <p:nvPr/>
            </p:nvSpPr>
            <p:spPr>
              <a:xfrm>
                <a:off x="3466014" y="1403134"/>
                <a:ext cx="546945" cy="583558"/>
              </a:xfrm>
              <a:prstGeom prst="rect">
                <a:avLst/>
              </a:prstGeom>
              <a:blipFill rotWithShape="1">
                <a:blip r:embed="rId3"/>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5" name="Rectangle 4"/>
              <p:cNvSpPr/>
              <p:nvPr/>
            </p:nvSpPr>
            <p:spPr>
              <a:xfrm>
                <a:off x="1924366" y="1403134"/>
                <a:ext cx="441146" cy="497059"/>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f>
                        <m:fPr>
                          <m:ctrlPr>
                            <a:rPr lang="en-GB" sz="1400" i="1">
                              <a:latin typeface="Cambria Math"/>
                            </a:rPr>
                          </m:ctrlPr>
                        </m:fPr>
                        <m:num>
                          <m:r>
                            <a:rPr lang="en-GB" sz="1400">
                              <a:latin typeface="Cambria Math"/>
                            </a:rPr>
                            <m:t>∆</m:t>
                          </m:r>
                          <m:r>
                            <m:rPr>
                              <m:sty m:val="p"/>
                            </m:rPr>
                            <a:rPr lang="en-GB" sz="1400">
                              <a:latin typeface="Cambria Math"/>
                            </a:rPr>
                            <m:t>G</m:t>
                          </m:r>
                        </m:num>
                        <m:den>
                          <m:r>
                            <m:rPr>
                              <m:sty m:val="p"/>
                            </m:rPr>
                            <a:rPr lang="en-GB" sz="1400">
                              <a:latin typeface="Cambria Math"/>
                            </a:rPr>
                            <m:t>G</m:t>
                          </m:r>
                        </m:den>
                      </m:f>
                    </m:oMath>
                  </m:oMathPara>
                </a14:m>
                <a:endParaRPr lang="en-GB" sz="1400" dirty="0"/>
              </a:p>
            </p:txBody>
          </p:sp>
        </mc:Choice>
        <mc:Fallback xmlns="">
          <p:sp>
            <p:nvSpPr>
              <p:cNvPr id="5" name="Rectangle 4"/>
              <p:cNvSpPr>
                <a:spLocks noRot="1" noChangeAspect="1" noMove="1" noResize="1" noEditPoints="1" noAdjustHandles="1" noChangeArrowheads="1" noChangeShapeType="1" noTextEdit="1"/>
              </p:cNvSpPr>
              <p:nvPr/>
            </p:nvSpPr>
            <p:spPr>
              <a:xfrm>
                <a:off x="1924366" y="1403134"/>
                <a:ext cx="441146" cy="497059"/>
              </a:xfrm>
              <a:prstGeom prst="rect">
                <a:avLst/>
              </a:prstGeom>
              <a:blipFill rotWithShape="1">
                <a:blip r:embed="rId4"/>
                <a:stretch>
                  <a:fillRect/>
                </a:stretch>
              </a:blipFill>
            </p:spPr>
            <p:txBody>
              <a:bodyPr/>
              <a:lstStyle/>
              <a:p>
                <a:r>
                  <a:rPr lang="en-GB">
                    <a:noFill/>
                  </a:rPr>
                  <a:t> </a:t>
                </a:r>
              </a:p>
            </p:txBody>
          </p:sp>
        </mc:Fallback>
      </mc:AlternateContent>
      <p:pic>
        <p:nvPicPr>
          <p:cNvPr id="1028" name="Picture 4"/>
          <p:cNvPicPr>
            <a:picLocks noChangeAspect="1" noChangeArrowheads="1"/>
          </p:cNvPicPr>
          <p:nvPr/>
        </p:nvPicPr>
        <p:blipFill rotWithShape="1">
          <a:blip r:embed="rId5">
            <a:extLst>
              <a:ext uri="{28A0092B-C50C-407E-A947-70E740481C1C}">
                <a14:useLocalDpi xmlns:a14="http://schemas.microsoft.com/office/drawing/2010/main" val="0"/>
              </a:ext>
            </a:extLst>
          </a:blip>
          <a:srcRect l="37330" t="27702" r="37244" b="27591"/>
          <a:stretch/>
        </p:blipFill>
        <p:spPr bwMode="auto">
          <a:xfrm>
            <a:off x="5261748" y="1324986"/>
            <a:ext cx="2232000" cy="2124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Rectangle 6"/>
          <p:cNvSpPr/>
          <p:nvPr/>
        </p:nvSpPr>
        <p:spPr>
          <a:xfrm>
            <a:off x="5849395" y="920024"/>
            <a:ext cx="1249060" cy="369332"/>
          </a:xfrm>
          <a:prstGeom prst="rect">
            <a:avLst/>
          </a:prstGeom>
        </p:spPr>
        <p:txBody>
          <a:bodyPr wrap="none">
            <a:spAutoFit/>
          </a:bodyPr>
          <a:lstStyle/>
          <a:p>
            <a:r>
              <a:rPr lang="en-GB" dirty="0" smtClean="0">
                <a:latin typeface="Times New Roman"/>
                <a:ea typeface="Times New Roman"/>
              </a:rPr>
              <a:t>TRIUMF-1</a:t>
            </a:r>
            <a:endParaRPr lang="en-GB" dirty="0"/>
          </a:p>
        </p:txBody>
      </p:sp>
      <p:sp>
        <p:nvSpPr>
          <p:cNvPr id="9" name="Rectangle 8"/>
          <p:cNvSpPr/>
          <p:nvPr/>
        </p:nvSpPr>
        <p:spPr>
          <a:xfrm>
            <a:off x="2534034" y="920024"/>
            <a:ext cx="965008" cy="369332"/>
          </a:xfrm>
          <a:prstGeom prst="rect">
            <a:avLst/>
          </a:prstGeom>
        </p:spPr>
        <p:txBody>
          <a:bodyPr wrap="none">
            <a:spAutoFit/>
          </a:bodyPr>
          <a:lstStyle/>
          <a:p>
            <a:r>
              <a:rPr lang="en-GB" dirty="0" smtClean="0">
                <a:latin typeface="Times New Roman"/>
                <a:ea typeface="Times New Roman"/>
              </a:rPr>
              <a:t>SMIT-1 </a:t>
            </a:r>
            <a:endParaRPr lang="en-GB" dirty="0"/>
          </a:p>
        </p:txBody>
      </p:sp>
      <mc:AlternateContent xmlns:mc="http://schemas.openxmlformats.org/markup-compatibility/2006" xmlns:a14="http://schemas.microsoft.com/office/drawing/2010/main">
        <mc:Choice Requires="a14">
          <p:sp>
            <p:nvSpPr>
              <p:cNvPr id="10" name="Rectangle 9"/>
              <p:cNvSpPr/>
              <p:nvPr/>
            </p:nvSpPr>
            <p:spPr>
              <a:xfrm>
                <a:off x="6828263" y="1373223"/>
                <a:ext cx="546945" cy="583558"/>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f>
                        <m:fPr>
                          <m:ctrlPr>
                            <a:rPr lang="en-GB" sz="1400" i="1">
                              <a:latin typeface="Cambria Math"/>
                            </a:rPr>
                          </m:ctrlPr>
                        </m:fPr>
                        <m:num>
                          <m:r>
                            <a:rPr lang="en-GB" sz="1400">
                              <a:latin typeface="Cambria Math"/>
                            </a:rPr>
                            <m:t>∫∆</m:t>
                          </m:r>
                          <m:r>
                            <m:rPr>
                              <m:sty m:val="p"/>
                            </m:rPr>
                            <a:rPr lang="en-GB" sz="1400">
                              <a:latin typeface="Cambria Math"/>
                            </a:rPr>
                            <m:t>G</m:t>
                          </m:r>
                        </m:num>
                        <m:den>
                          <m:r>
                            <a:rPr lang="en-GB" sz="1400">
                              <a:latin typeface="Cambria Math"/>
                            </a:rPr>
                            <m:t>∫</m:t>
                          </m:r>
                          <m:r>
                            <m:rPr>
                              <m:sty m:val="p"/>
                            </m:rPr>
                            <a:rPr lang="en-GB" sz="1400">
                              <a:latin typeface="Cambria Math"/>
                            </a:rPr>
                            <m:t>G</m:t>
                          </m:r>
                        </m:den>
                      </m:f>
                    </m:oMath>
                  </m:oMathPara>
                </a14:m>
                <a:endParaRPr lang="en-GB" sz="1400" dirty="0"/>
              </a:p>
            </p:txBody>
          </p:sp>
        </mc:Choice>
        <mc:Fallback xmlns="">
          <p:sp>
            <p:nvSpPr>
              <p:cNvPr id="10" name="Rectangle 9"/>
              <p:cNvSpPr>
                <a:spLocks noRot="1" noChangeAspect="1" noMove="1" noResize="1" noEditPoints="1" noAdjustHandles="1" noChangeArrowheads="1" noChangeShapeType="1" noTextEdit="1"/>
              </p:cNvSpPr>
              <p:nvPr/>
            </p:nvSpPr>
            <p:spPr>
              <a:xfrm>
                <a:off x="6828263" y="1373223"/>
                <a:ext cx="546945" cy="583558"/>
              </a:xfrm>
              <a:prstGeom prst="rect">
                <a:avLst/>
              </a:prstGeom>
              <a:blipFill rotWithShape="1">
                <a:blip r:embed="rId6"/>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2" name="Rectangle 11"/>
              <p:cNvSpPr/>
              <p:nvPr/>
            </p:nvSpPr>
            <p:spPr>
              <a:xfrm>
                <a:off x="5408250" y="1433842"/>
                <a:ext cx="441146" cy="497059"/>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f>
                        <m:fPr>
                          <m:ctrlPr>
                            <a:rPr lang="en-GB" sz="1400" i="1">
                              <a:latin typeface="Cambria Math"/>
                            </a:rPr>
                          </m:ctrlPr>
                        </m:fPr>
                        <m:num>
                          <m:r>
                            <a:rPr lang="en-GB" sz="1400">
                              <a:latin typeface="Cambria Math"/>
                            </a:rPr>
                            <m:t>∆</m:t>
                          </m:r>
                          <m:r>
                            <m:rPr>
                              <m:sty m:val="p"/>
                            </m:rPr>
                            <a:rPr lang="en-GB" sz="1400">
                              <a:latin typeface="Cambria Math"/>
                            </a:rPr>
                            <m:t>G</m:t>
                          </m:r>
                        </m:num>
                        <m:den>
                          <m:r>
                            <m:rPr>
                              <m:sty m:val="p"/>
                            </m:rPr>
                            <a:rPr lang="en-GB" sz="1400">
                              <a:latin typeface="Cambria Math"/>
                            </a:rPr>
                            <m:t>G</m:t>
                          </m:r>
                        </m:den>
                      </m:f>
                    </m:oMath>
                  </m:oMathPara>
                </a14:m>
                <a:endParaRPr lang="en-GB" sz="1400" dirty="0"/>
              </a:p>
            </p:txBody>
          </p:sp>
        </mc:Choice>
        <mc:Fallback xmlns="">
          <p:sp>
            <p:nvSpPr>
              <p:cNvPr id="12" name="Rectangle 11"/>
              <p:cNvSpPr>
                <a:spLocks noRot="1" noChangeAspect="1" noMove="1" noResize="1" noEditPoints="1" noAdjustHandles="1" noChangeArrowheads="1" noChangeShapeType="1" noTextEdit="1"/>
              </p:cNvSpPr>
              <p:nvPr/>
            </p:nvSpPr>
            <p:spPr>
              <a:xfrm>
                <a:off x="5408250" y="1433842"/>
                <a:ext cx="441146" cy="497059"/>
              </a:xfrm>
              <a:prstGeom prst="rect">
                <a:avLst/>
              </a:prstGeom>
              <a:blipFill rotWithShape="1">
                <a:blip r:embed="rId7"/>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5" name="Rectangle 14"/>
              <p:cNvSpPr/>
              <p:nvPr/>
            </p:nvSpPr>
            <p:spPr>
              <a:xfrm>
                <a:off x="1642543" y="3449556"/>
                <a:ext cx="1286314" cy="307777"/>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m:rPr>
                          <m:sty m:val="p"/>
                        </m:rPr>
                        <a:rPr lang="en-GB" sz="1400">
                          <a:latin typeface="Cambria Math"/>
                        </a:rPr>
                        <m:t>G</m:t>
                      </m:r>
                      <m:r>
                        <a:rPr lang="en-GB" sz="1400">
                          <a:latin typeface="Cambria Math"/>
                        </a:rPr>
                        <m:t>=1.96 </m:t>
                      </m:r>
                      <m:r>
                        <m:rPr>
                          <m:sty m:val="p"/>
                        </m:rPr>
                        <a:rPr lang="en-GB" sz="1400">
                          <a:latin typeface="Cambria Math"/>
                        </a:rPr>
                        <m:t>T</m:t>
                      </m:r>
                      <m:r>
                        <a:rPr lang="en-GB" sz="1400">
                          <a:latin typeface="Cambria Math"/>
                        </a:rPr>
                        <m:t>/</m:t>
                      </m:r>
                      <m:r>
                        <m:rPr>
                          <m:sty m:val="p"/>
                        </m:rPr>
                        <a:rPr lang="en-GB" sz="1400">
                          <a:latin typeface="Cambria Math"/>
                        </a:rPr>
                        <m:t>m</m:t>
                      </m:r>
                    </m:oMath>
                  </m:oMathPara>
                </a14:m>
                <a:endParaRPr lang="en-GB" sz="1400" dirty="0"/>
              </a:p>
            </p:txBody>
          </p:sp>
        </mc:Choice>
        <mc:Fallback xmlns="">
          <p:sp>
            <p:nvSpPr>
              <p:cNvPr id="15" name="Rectangle 14"/>
              <p:cNvSpPr>
                <a:spLocks noRot="1" noChangeAspect="1" noMove="1" noResize="1" noEditPoints="1" noAdjustHandles="1" noChangeArrowheads="1" noChangeShapeType="1" noTextEdit="1"/>
              </p:cNvSpPr>
              <p:nvPr/>
            </p:nvSpPr>
            <p:spPr>
              <a:xfrm>
                <a:off x="1642543" y="3449556"/>
                <a:ext cx="1286314" cy="307777"/>
              </a:xfrm>
              <a:prstGeom prst="rect">
                <a:avLst/>
              </a:prstGeom>
              <a:blipFill rotWithShape="1">
                <a:blip r:embed="rId8"/>
                <a:stretch>
                  <a:fillRect b="-8000"/>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7" name="Rectangle 16"/>
              <p:cNvSpPr/>
              <p:nvPr/>
            </p:nvSpPr>
            <p:spPr>
              <a:xfrm>
                <a:off x="2928857" y="3449555"/>
                <a:ext cx="1471750" cy="477695"/>
              </a:xfrm>
              <a:prstGeom prst="rect">
                <a:avLst/>
              </a:prstGeom>
            </p:spPr>
            <p:txBody>
              <a:bodyPr wrap="none">
                <a:spAutoFit/>
              </a:bodyPr>
              <a:lstStyle/>
              <a:p>
                <a:pPr>
                  <a:lnSpc>
                    <a:spcPct val="115000"/>
                  </a:lnSpc>
                  <a:spcAft>
                    <a:spcPts val="1000"/>
                  </a:spcAft>
                </a:pPr>
                <a14:m>
                  <m:oMathPara xmlns:m="http://schemas.openxmlformats.org/officeDocument/2006/math">
                    <m:oMathParaPr>
                      <m:jc m:val="centerGroup"/>
                    </m:oMathParaPr>
                    <m:oMath xmlns:m="http://schemas.openxmlformats.org/officeDocument/2006/math">
                      <m:r>
                        <a:rPr lang="en-GB" sz="1400" smtClean="0">
                          <a:latin typeface="Cambria Math"/>
                          <a:ea typeface="Calibri"/>
                          <a:cs typeface="Calibri"/>
                        </a:rPr>
                        <m:t>∫</m:t>
                      </m:r>
                      <m:r>
                        <m:rPr>
                          <m:sty m:val="p"/>
                        </m:rPr>
                        <a:rPr lang="en-GB" sz="1400">
                          <a:effectLst/>
                          <a:latin typeface="Cambria Math"/>
                          <a:ea typeface="Calibri"/>
                          <a:cs typeface="Times New Roman"/>
                        </a:rPr>
                        <m:t>G</m:t>
                      </m:r>
                      <m:r>
                        <m:rPr>
                          <m:sty m:val="p"/>
                        </m:rPr>
                        <a:rPr lang="en-GB" sz="1400" b="0" i="0" smtClean="0">
                          <a:effectLst/>
                          <a:latin typeface="Cambria Math"/>
                          <a:ea typeface="Calibri"/>
                          <a:cs typeface="Times New Roman"/>
                        </a:rPr>
                        <m:t>dz</m:t>
                      </m:r>
                      <m:r>
                        <a:rPr lang="en-GB" sz="1400">
                          <a:effectLst/>
                          <a:latin typeface="Cambria Math"/>
                          <a:ea typeface="Calibri"/>
                          <a:cs typeface="Times New Roman"/>
                        </a:rPr>
                        <m:t>=0.911 </m:t>
                      </m:r>
                      <m:r>
                        <m:rPr>
                          <m:sty m:val="p"/>
                        </m:rPr>
                        <a:rPr lang="en-GB" sz="1400">
                          <a:effectLst/>
                          <a:latin typeface="Cambria Math"/>
                          <a:ea typeface="Calibri"/>
                          <a:cs typeface="Times New Roman"/>
                        </a:rPr>
                        <m:t>T</m:t>
                      </m:r>
                    </m:oMath>
                  </m:oMathPara>
                </a14:m>
                <a:endParaRPr lang="en-GB" sz="1400" dirty="0">
                  <a:ea typeface="Calibri"/>
                  <a:cs typeface="Times New Roman"/>
                </a:endParaRPr>
              </a:p>
            </p:txBody>
          </p:sp>
        </mc:Choice>
        <mc:Fallback xmlns="">
          <p:sp>
            <p:nvSpPr>
              <p:cNvPr id="17" name="Rectangle 16"/>
              <p:cNvSpPr>
                <a:spLocks noRot="1" noChangeAspect="1" noMove="1" noResize="1" noEditPoints="1" noAdjustHandles="1" noChangeArrowheads="1" noChangeShapeType="1" noTextEdit="1"/>
              </p:cNvSpPr>
              <p:nvPr/>
            </p:nvSpPr>
            <p:spPr>
              <a:xfrm>
                <a:off x="2928857" y="3449555"/>
                <a:ext cx="1471750" cy="477695"/>
              </a:xfrm>
              <a:prstGeom prst="rect">
                <a:avLst/>
              </a:prstGeom>
              <a:blipFill rotWithShape="1">
                <a:blip r:embed="rId9"/>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8" name="Rectangle 17"/>
              <p:cNvSpPr/>
              <p:nvPr/>
            </p:nvSpPr>
            <p:spPr>
              <a:xfrm>
                <a:off x="5091432" y="3458912"/>
                <a:ext cx="1286314" cy="307777"/>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m:rPr>
                          <m:sty m:val="p"/>
                        </m:rPr>
                        <a:rPr lang="en-GB" sz="1400">
                          <a:latin typeface="Cambria Math"/>
                        </a:rPr>
                        <m:t>G</m:t>
                      </m:r>
                      <m:r>
                        <a:rPr lang="en-GB" sz="1400">
                          <a:latin typeface="Cambria Math"/>
                        </a:rPr>
                        <m:t>=1.96 </m:t>
                      </m:r>
                      <m:r>
                        <m:rPr>
                          <m:sty m:val="p"/>
                        </m:rPr>
                        <a:rPr lang="en-GB" sz="1400">
                          <a:latin typeface="Cambria Math"/>
                        </a:rPr>
                        <m:t>T</m:t>
                      </m:r>
                      <m:r>
                        <a:rPr lang="en-GB" sz="1400">
                          <a:latin typeface="Cambria Math"/>
                        </a:rPr>
                        <m:t>/</m:t>
                      </m:r>
                      <m:r>
                        <m:rPr>
                          <m:sty m:val="p"/>
                        </m:rPr>
                        <a:rPr lang="en-GB" sz="1400">
                          <a:latin typeface="Cambria Math"/>
                        </a:rPr>
                        <m:t>m</m:t>
                      </m:r>
                    </m:oMath>
                  </m:oMathPara>
                </a14:m>
                <a:endParaRPr lang="en-GB" sz="1400" dirty="0"/>
              </a:p>
            </p:txBody>
          </p:sp>
        </mc:Choice>
        <mc:Fallback xmlns="">
          <p:sp>
            <p:nvSpPr>
              <p:cNvPr id="18" name="Rectangle 17"/>
              <p:cNvSpPr>
                <a:spLocks noRot="1" noChangeAspect="1" noMove="1" noResize="1" noEditPoints="1" noAdjustHandles="1" noChangeArrowheads="1" noChangeShapeType="1" noTextEdit="1"/>
              </p:cNvSpPr>
              <p:nvPr/>
            </p:nvSpPr>
            <p:spPr>
              <a:xfrm>
                <a:off x="5091432" y="3458912"/>
                <a:ext cx="1286314" cy="307777"/>
              </a:xfrm>
              <a:prstGeom prst="rect">
                <a:avLst/>
              </a:prstGeom>
              <a:blipFill rotWithShape="1">
                <a:blip r:embed="rId10"/>
                <a:stretch>
                  <a:fillRect b="-5882"/>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20" name="Rectangle 19"/>
              <p:cNvSpPr/>
              <p:nvPr/>
            </p:nvSpPr>
            <p:spPr>
              <a:xfrm>
                <a:off x="6377746" y="3458912"/>
                <a:ext cx="1471750" cy="315920"/>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n-GB" sz="1400" smtClean="0">
                          <a:latin typeface="Cambria Math"/>
                        </a:rPr>
                        <m:t>∫</m:t>
                      </m:r>
                      <m:r>
                        <m:rPr>
                          <m:sty m:val="p"/>
                        </m:rPr>
                        <a:rPr lang="en-GB" sz="1400" smtClean="0">
                          <a:latin typeface="Cambria Math"/>
                        </a:rPr>
                        <m:t>Gdz</m:t>
                      </m:r>
                      <m:r>
                        <a:rPr lang="en-GB" sz="1400">
                          <a:latin typeface="Cambria Math"/>
                        </a:rPr>
                        <m:t>=0.919 </m:t>
                      </m:r>
                      <m:r>
                        <m:rPr>
                          <m:sty m:val="p"/>
                        </m:rPr>
                        <a:rPr lang="en-GB" sz="1400">
                          <a:latin typeface="Cambria Math"/>
                        </a:rPr>
                        <m:t>T</m:t>
                      </m:r>
                    </m:oMath>
                  </m:oMathPara>
                </a14:m>
                <a:endParaRPr lang="en-GB" sz="1400" dirty="0"/>
              </a:p>
            </p:txBody>
          </p:sp>
        </mc:Choice>
        <mc:Fallback xmlns="">
          <p:sp>
            <p:nvSpPr>
              <p:cNvPr id="20" name="Rectangle 19"/>
              <p:cNvSpPr>
                <a:spLocks noRot="1" noChangeAspect="1" noMove="1" noResize="1" noEditPoints="1" noAdjustHandles="1" noChangeArrowheads="1" noChangeShapeType="1" noTextEdit="1"/>
              </p:cNvSpPr>
              <p:nvPr/>
            </p:nvSpPr>
            <p:spPr>
              <a:xfrm>
                <a:off x="6377746" y="3458912"/>
                <a:ext cx="1471750" cy="315920"/>
              </a:xfrm>
              <a:prstGeom prst="rect">
                <a:avLst/>
              </a:prstGeom>
              <a:blipFill rotWithShape="1">
                <a:blip r:embed="rId11"/>
                <a:stretch>
                  <a:fillRect b="-11538"/>
                </a:stretch>
              </a:blipFill>
            </p:spPr>
            <p:txBody>
              <a:bodyPr/>
              <a:lstStyle/>
              <a:p>
                <a:r>
                  <a:rPr lang="en-GB">
                    <a:noFill/>
                  </a:rPr>
                  <a:t> </a:t>
                </a:r>
              </a:p>
            </p:txBody>
          </p:sp>
        </mc:Fallback>
      </mc:AlternateContent>
      <p:pic>
        <p:nvPicPr>
          <p:cNvPr id="1030" name="Picture 6"/>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4666450" y="4262549"/>
            <a:ext cx="3422591" cy="20612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32" name="Picture 8"/>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1167014" y="4262549"/>
            <a:ext cx="3411008" cy="206672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2" name="Rectangle 21"/>
          <p:cNvSpPr/>
          <p:nvPr/>
        </p:nvSpPr>
        <p:spPr>
          <a:xfrm>
            <a:off x="4878552" y="3905432"/>
            <a:ext cx="2998391" cy="304699"/>
          </a:xfrm>
          <a:prstGeom prst="rect">
            <a:avLst/>
          </a:prstGeom>
        </p:spPr>
        <p:txBody>
          <a:bodyPr wrap="square">
            <a:spAutoFit/>
          </a:bodyPr>
          <a:lstStyle/>
          <a:p>
            <a:pPr lvl="0">
              <a:lnSpc>
                <a:spcPct val="115000"/>
              </a:lnSpc>
              <a:spcAft>
                <a:spcPts val="1000"/>
              </a:spcAft>
            </a:pPr>
            <a:r>
              <a:rPr lang="en-GB" sz="1200" b="1" dirty="0">
                <a:solidFill>
                  <a:prstClr val="black"/>
                </a:solidFill>
                <a:latin typeface="Times New Roman"/>
                <a:ea typeface="Times New Roman"/>
              </a:rPr>
              <a:t>(Integrated) gradient </a:t>
            </a:r>
            <a:r>
              <a:rPr lang="en-GB" sz="1200" b="1" dirty="0" smtClean="0">
                <a:solidFill>
                  <a:prstClr val="black"/>
                </a:solidFill>
                <a:latin typeface="Times New Roman"/>
                <a:ea typeface="Times New Roman"/>
              </a:rPr>
              <a:t>homogeneity </a:t>
            </a:r>
            <a:r>
              <a:rPr lang="en-GB" sz="1200" b="1" dirty="0" smtClean="0">
                <a:latin typeface="Times New Roman"/>
                <a:ea typeface="Times New Roman"/>
                <a:cs typeface="Times New Roman"/>
              </a:rPr>
              <a:t>along </a:t>
            </a:r>
            <a:r>
              <a:rPr lang="en-GB" sz="1200" b="1" dirty="0">
                <a:latin typeface="Times New Roman"/>
                <a:ea typeface="Times New Roman"/>
                <a:cs typeface="Times New Roman"/>
              </a:rPr>
              <a:t>X</a:t>
            </a:r>
            <a:endParaRPr lang="en-GB" sz="1200" b="1" dirty="0">
              <a:ea typeface="Calibri"/>
              <a:cs typeface="Times New Roman"/>
            </a:endParaRPr>
          </a:p>
        </p:txBody>
      </p:sp>
      <p:sp>
        <p:nvSpPr>
          <p:cNvPr id="24" name="Rectangle 23"/>
          <p:cNvSpPr/>
          <p:nvPr/>
        </p:nvSpPr>
        <p:spPr>
          <a:xfrm>
            <a:off x="1718195" y="3912949"/>
            <a:ext cx="2343911" cy="276999"/>
          </a:xfrm>
          <a:prstGeom prst="rect">
            <a:avLst/>
          </a:prstGeom>
        </p:spPr>
        <p:txBody>
          <a:bodyPr wrap="none">
            <a:spAutoFit/>
          </a:bodyPr>
          <a:lstStyle/>
          <a:p>
            <a:r>
              <a:rPr lang="en-GB" sz="1200" b="1" dirty="0">
                <a:latin typeface="Times New Roman"/>
                <a:ea typeface="Times New Roman"/>
              </a:rPr>
              <a:t>Relative harmonics </a:t>
            </a:r>
            <a:r>
              <a:rPr lang="en-GB" sz="1200" b="1" dirty="0" smtClean="0">
                <a:latin typeface="Times New Roman"/>
                <a:ea typeface="Times New Roman"/>
              </a:rPr>
              <a:t>at r</a:t>
            </a:r>
            <a:r>
              <a:rPr lang="en-GB" sz="1200" b="1" baseline="-25000" dirty="0" smtClean="0">
                <a:latin typeface="Times New Roman"/>
                <a:ea typeface="Times New Roman"/>
              </a:rPr>
              <a:t>0</a:t>
            </a:r>
            <a:r>
              <a:rPr lang="en-GB" sz="1200" b="1" dirty="0" smtClean="0">
                <a:latin typeface="Times New Roman"/>
                <a:ea typeface="Times New Roman"/>
              </a:rPr>
              <a:t>=50 </a:t>
            </a:r>
            <a:r>
              <a:rPr lang="en-GB" sz="1200" b="1" dirty="0">
                <a:latin typeface="Times New Roman"/>
                <a:ea typeface="Times New Roman"/>
              </a:rPr>
              <a:t>mm</a:t>
            </a:r>
            <a:endParaRPr lang="en-GB" sz="1200" b="1" dirty="0"/>
          </a:p>
        </p:txBody>
      </p:sp>
      <p:sp>
        <p:nvSpPr>
          <p:cNvPr id="6" name="Rectangle 5"/>
          <p:cNvSpPr/>
          <p:nvPr/>
        </p:nvSpPr>
        <p:spPr>
          <a:xfrm>
            <a:off x="3440794" y="781522"/>
            <a:ext cx="2451312" cy="276999"/>
          </a:xfrm>
          <a:prstGeom prst="rect">
            <a:avLst/>
          </a:prstGeom>
        </p:spPr>
        <p:txBody>
          <a:bodyPr wrap="none">
            <a:spAutoFit/>
          </a:bodyPr>
          <a:lstStyle/>
          <a:p>
            <a:pPr lvl="0"/>
            <a:r>
              <a:rPr lang="en-GB" sz="1200" b="1" dirty="0" smtClean="0">
                <a:solidFill>
                  <a:prstClr val="black"/>
                </a:solidFill>
                <a:latin typeface="Times New Roman"/>
                <a:ea typeface="Times New Roman"/>
              </a:rPr>
              <a:t>(Integrated) gradient homogeneity</a:t>
            </a:r>
            <a:endParaRPr lang="en-GB" sz="1200" b="1" dirty="0">
              <a:solidFill>
                <a:prstClr val="black"/>
              </a:solidFill>
            </a:endParaRPr>
          </a:p>
        </p:txBody>
      </p:sp>
      <p:pic>
        <p:nvPicPr>
          <p:cNvPr id="23" name="Picture 8"/>
          <p:cNvPicPr>
            <a:picLocks noChangeAspect="1" noChangeArrowheads="1"/>
          </p:cNvPicPr>
          <p:nvPr/>
        </p:nvPicPr>
        <p:blipFill rotWithShape="1">
          <a:blip r:embed="rId14" cstate="print">
            <a:extLst>
              <a:ext uri="{28A0092B-C50C-407E-A947-70E740481C1C}">
                <a14:useLocalDpi xmlns:a14="http://schemas.microsoft.com/office/drawing/2010/main" val="0"/>
              </a:ext>
            </a:extLst>
          </a:blip>
          <a:srcRect l="-185" t="8652" r="98216" b="8597"/>
          <a:stretch/>
        </p:blipFill>
        <p:spPr bwMode="auto">
          <a:xfrm>
            <a:off x="4356000" y="1159872"/>
            <a:ext cx="108000" cy="2457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5" name="TextBox 24"/>
          <p:cNvSpPr txBox="1"/>
          <p:nvPr/>
        </p:nvSpPr>
        <p:spPr>
          <a:xfrm>
            <a:off x="4500000" y="1038495"/>
            <a:ext cx="507147" cy="207750"/>
          </a:xfrm>
          <a:prstGeom prst="rect">
            <a:avLst/>
          </a:prstGeom>
          <a:noFill/>
        </p:spPr>
        <p:txBody>
          <a:bodyPr wrap="square" rtlCol="0">
            <a:spAutoFit/>
          </a:bodyPr>
          <a:lstStyle/>
          <a:p>
            <a:r>
              <a:rPr lang="en-GB" sz="1200" b="1" dirty="0" smtClean="0">
                <a:latin typeface="Times New Roman" pitchFamily="18" charset="0"/>
                <a:cs typeface="Times New Roman" pitchFamily="18" charset="0"/>
              </a:rPr>
              <a:t>1%</a:t>
            </a:r>
            <a:endParaRPr lang="en-GB" sz="1200" b="1" dirty="0">
              <a:latin typeface="Times New Roman" pitchFamily="18" charset="0"/>
              <a:cs typeface="Times New Roman" pitchFamily="18" charset="0"/>
            </a:endParaRPr>
          </a:p>
        </p:txBody>
      </p:sp>
      <p:sp>
        <p:nvSpPr>
          <p:cNvPr id="26" name="Rectangle 25"/>
          <p:cNvSpPr/>
          <p:nvPr/>
        </p:nvSpPr>
        <p:spPr>
          <a:xfrm>
            <a:off x="4484215" y="3420942"/>
            <a:ext cx="466794" cy="207750"/>
          </a:xfrm>
          <a:prstGeom prst="rect">
            <a:avLst/>
          </a:prstGeom>
        </p:spPr>
        <p:txBody>
          <a:bodyPr wrap="none">
            <a:spAutoFit/>
          </a:bodyPr>
          <a:lstStyle/>
          <a:p>
            <a:pPr lvl="0"/>
            <a:r>
              <a:rPr lang="en-GB" sz="1200" b="1" dirty="0" smtClean="0">
                <a:solidFill>
                  <a:prstClr val="black"/>
                </a:solidFill>
                <a:latin typeface="Times New Roman" pitchFamily="18" charset="0"/>
                <a:cs typeface="Times New Roman" pitchFamily="18" charset="0"/>
              </a:rPr>
              <a:t>-1</a:t>
            </a:r>
            <a:r>
              <a:rPr lang="en-GB" sz="1200" b="1" dirty="0">
                <a:solidFill>
                  <a:prstClr val="black"/>
                </a:solidFill>
                <a:latin typeface="Times New Roman" pitchFamily="18" charset="0"/>
                <a:cs typeface="Times New Roman" pitchFamily="18" charset="0"/>
              </a:rPr>
              <a:t>%</a:t>
            </a:r>
          </a:p>
        </p:txBody>
      </p:sp>
      <p:sp>
        <p:nvSpPr>
          <p:cNvPr id="27" name="Rectangle 26"/>
          <p:cNvSpPr/>
          <p:nvPr/>
        </p:nvSpPr>
        <p:spPr>
          <a:xfrm>
            <a:off x="4520543" y="2265581"/>
            <a:ext cx="415498" cy="207750"/>
          </a:xfrm>
          <a:prstGeom prst="rect">
            <a:avLst/>
          </a:prstGeom>
        </p:spPr>
        <p:txBody>
          <a:bodyPr wrap="none">
            <a:spAutoFit/>
          </a:bodyPr>
          <a:lstStyle/>
          <a:p>
            <a:pPr lvl="0"/>
            <a:r>
              <a:rPr lang="en-GB" sz="1200" b="1" dirty="0" smtClean="0">
                <a:solidFill>
                  <a:prstClr val="black"/>
                </a:solidFill>
                <a:latin typeface="Times New Roman" pitchFamily="18" charset="0"/>
                <a:cs typeface="Times New Roman" pitchFamily="18" charset="0"/>
              </a:rPr>
              <a:t>0%</a:t>
            </a:r>
            <a:endParaRPr lang="en-GB" sz="1200" b="1" dirty="0">
              <a:solidFill>
                <a:prstClr val="black"/>
              </a:solidFill>
              <a:latin typeface="Times New Roman" pitchFamily="18" charset="0"/>
              <a:cs typeface="Times New Roman" pitchFamily="18" charset="0"/>
            </a:endParaRPr>
          </a:p>
        </p:txBody>
      </p:sp>
    </p:spTree>
    <p:extLst>
      <p:ext uri="{BB962C8B-B14F-4D97-AF65-F5344CB8AC3E}">
        <p14:creationId xmlns:p14="http://schemas.microsoft.com/office/powerpoint/2010/main" val="372800799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839831" y="199292"/>
            <a:ext cx="7889631" cy="400110"/>
          </a:xfrm>
          <a:prstGeom prst="rect">
            <a:avLst/>
          </a:prstGeom>
          <a:noFill/>
        </p:spPr>
        <p:txBody>
          <a:bodyPr wrap="square" rtlCol="0">
            <a:spAutoFit/>
          </a:bodyPr>
          <a:lstStyle/>
          <a:p>
            <a:pPr algn="ctr"/>
            <a:r>
              <a:rPr lang="en-GB" sz="2000" b="1" u="sng" dirty="0" smtClean="0"/>
              <a:t>Stack of four units comparison</a:t>
            </a:r>
            <a:endParaRPr lang="en-GB" sz="2000" b="1" u="sng" dirty="0"/>
          </a:p>
        </p:txBody>
      </p:sp>
      <p:pic>
        <p:nvPicPr>
          <p:cNvPr id="2050" name="Picture 2"/>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23431" r="23425"/>
          <a:stretch/>
        </p:blipFill>
        <p:spPr bwMode="auto">
          <a:xfrm>
            <a:off x="4716000" y="1265620"/>
            <a:ext cx="3888000" cy="39589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4"/>
          <p:cNvSpPr/>
          <p:nvPr/>
        </p:nvSpPr>
        <p:spPr>
          <a:xfrm>
            <a:off x="5939290" y="908009"/>
            <a:ext cx="1249060" cy="369332"/>
          </a:xfrm>
          <a:prstGeom prst="rect">
            <a:avLst/>
          </a:prstGeom>
        </p:spPr>
        <p:txBody>
          <a:bodyPr wrap="none">
            <a:spAutoFit/>
          </a:bodyPr>
          <a:lstStyle/>
          <a:p>
            <a:r>
              <a:rPr lang="en-GB" dirty="0" smtClean="0">
                <a:latin typeface="Times New Roman"/>
                <a:ea typeface="Times New Roman"/>
              </a:rPr>
              <a:t>TRIUMF-4</a:t>
            </a:r>
            <a:endParaRPr lang="en-GB" dirty="0"/>
          </a:p>
        </p:txBody>
      </p:sp>
      <mc:AlternateContent xmlns:mc="http://schemas.openxmlformats.org/markup-compatibility/2006" xmlns:a14="http://schemas.microsoft.com/office/drawing/2010/main">
        <mc:Choice Requires="a14">
          <p:sp>
            <p:nvSpPr>
              <p:cNvPr id="8" name="Rectangle 7"/>
              <p:cNvSpPr/>
              <p:nvPr/>
            </p:nvSpPr>
            <p:spPr>
              <a:xfrm>
                <a:off x="5615163" y="1512988"/>
                <a:ext cx="441146" cy="497059"/>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f>
                        <m:fPr>
                          <m:ctrlPr>
                            <a:rPr lang="en-GB" sz="1400" i="1">
                              <a:latin typeface="Cambria Math"/>
                            </a:rPr>
                          </m:ctrlPr>
                        </m:fPr>
                        <m:num>
                          <m:r>
                            <a:rPr lang="en-GB" sz="1400">
                              <a:latin typeface="Cambria Math"/>
                            </a:rPr>
                            <m:t>∆</m:t>
                          </m:r>
                          <m:r>
                            <m:rPr>
                              <m:sty m:val="p"/>
                            </m:rPr>
                            <a:rPr lang="en-GB" sz="1400">
                              <a:latin typeface="Cambria Math"/>
                            </a:rPr>
                            <m:t>G</m:t>
                          </m:r>
                        </m:num>
                        <m:den>
                          <m:r>
                            <m:rPr>
                              <m:sty m:val="p"/>
                            </m:rPr>
                            <a:rPr lang="en-GB" sz="1400">
                              <a:latin typeface="Cambria Math"/>
                            </a:rPr>
                            <m:t>G</m:t>
                          </m:r>
                        </m:den>
                      </m:f>
                    </m:oMath>
                  </m:oMathPara>
                </a14:m>
                <a:endParaRPr lang="en-GB" sz="1400" dirty="0"/>
              </a:p>
            </p:txBody>
          </p:sp>
        </mc:Choice>
        <mc:Fallback xmlns="">
          <p:sp>
            <p:nvSpPr>
              <p:cNvPr id="8" name="Rectangle 7"/>
              <p:cNvSpPr>
                <a:spLocks noRot="1" noChangeAspect="1" noMove="1" noResize="1" noEditPoints="1" noAdjustHandles="1" noChangeArrowheads="1" noChangeShapeType="1" noTextEdit="1"/>
              </p:cNvSpPr>
              <p:nvPr/>
            </p:nvSpPr>
            <p:spPr>
              <a:xfrm>
                <a:off x="5615163" y="1512988"/>
                <a:ext cx="441146" cy="497059"/>
              </a:xfrm>
              <a:prstGeom prst="rect">
                <a:avLst/>
              </a:prstGeom>
              <a:blipFill rotWithShape="1">
                <a:blip r:embed="rId3"/>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9" name="Rectangle 8"/>
              <p:cNvSpPr/>
              <p:nvPr/>
            </p:nvSpPr>
            <p:spPr>
              <a:xfrm>
                <a:off x="5615162" y="3759620"/>
                <a:ext cx="441146" cy="497059"/>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f>
                        <m:fPr>
                          <m:ctrlPr>
                            <a:rPr lang="en-GB" sz="1400" i="1">
                              <a:latin typeface="Cambria Math"/>
                            </a:rPr>
                          </m:ctrlPr>
                        </m:fPr>
                        <m:num>
                          <m:r>
                            <a:rPr lang="en-GB" sz="1400">
                              <a:latin typeface="Cambria Math"/>
                            </a:rPr>
                            <m:t>∆</m:t>
                          </m:r>
                          <m:r>
                            <m:rPr>
                              <m:sty m:val="p"/>
                            </m:rPr>
                            <a:rPr lang="en-GB" sz="1400">
                              <a:latin typeface="Cambria Math"/>
                            </a:rPr>
                            <m:t>G</m:t>
                          </m:r>
                        </m:num>
                        <m:den>
                          <m:r>
                            <m:rPr>
                              <m:sty m:val="p"/>
                            </m:rPr>
                            <a:rPr lang="en-GB" sz="1400">
                              <a:latin typeface="Cambria Math"/>
                            </a:rPr>
                            <m:t>G</m:t>
                          </m:r>
                        </m:den>
                      </m:f>
                    </m:oMath>
                  </m:oMathPara>
                </a14:m>
                <a:endParaRPr lang="en-GB" sz="1400" dirty="0"/>
              </a:p>
            </p:txBody>
          </p:sp>
        </mc:Choice>
        <mc:Fallback xmlns="">
          <p:sp>
            <p:nvSpPr>
              <p:cNvPr id="9" name="Rectangle 8"/>
              <p:cNvSpPr>
                <a:spLocks noRot="1" noChangeAspect="1" noMove="1" noResize="1" noEditPoints="1" noAdjustHandles="1" noChangeArrowheads="1" noChangeShapeType="1" noTextEdit="1"/>
              </p:cNvSpPr>
              <p:nvPr/>
            </p:nvSpPr>
            <p:spPr>
              <a:xfrm>
                <a:off x="5615162" y="3759620"/>
                <a:ext cx="441146" cy="497059"/>
              </a:xfrm>
              <a:prstGeom prst="rect">
                <a:avLst/>
              </a:prstGeom>
              <a:blipFill rotWithShape="1">
                <a:blip r:embed="rId4"/>
                <a:stretch>
                  <a:fillRect b="-1235"/>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0" name="Rectangle 9"/>
              <p:cNvSpPr/>
              <p:nvPr/>
            </p:nvSpPr>
            <p:spPr>
              <a:xfrm>
                <a:off x="7188350" y="1512988"/>
                <a:ext cx="583301" cy="583558"/>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f>
                        <m:fPr>
                          <m:ctrlPr>
                            <a:rPr lang="en-GB" sz="1400" i="1">
                              <a:latin typeface="Cambria Math"/>
                            </a:rPr>
                          </m:ctrlPr>
                        </m:fPr>
                        <m:num>
                          <m:r>
                            <a:rPr lang="en-GB" sz="1400">
                              <a:latin typeface="Cambria Math"/>
                            </a:rPr>
                            <m:t>∫∆</m:t>
                          </m:r>
                          <m:r>
                            <m:rPr>
                              <m:sty m:val="p"/>
                            </m:rPr>
                            <a:rPr lang="en-GB" sz="1400">
                              <a:latin typeface="Cambria Math"/>
                            </a:rPr>
                            <m:t>G</m:t>
                          </m:r>
                        </m:num>
                        <m:den>
                          <m:r>
                            <a:rPr lang="en-GB" sz="1400">
                              <a:latin typeface="Cambria Math"/>
                            </a:rPr>
                            <m:t>∫</m:t>
                          </m:r>
                          <m:r>
                            <m:rPr>
                              <m:sty m:val="p"/>
                            </m:rPr>
                            <a:rPr lang="en-GB" sz="1400">
                              <a:latin typeface="Cambria Math"/>
                            </a:rPr>
                            <m:t>G</m:t>
                          </m:r>
                        </m:den>
                      </m:f>
                    </m:oMath>
                  </m:oMathPara>
                </a14:m>
                <a:endParaRPr lang="en-GB" sz="1400" dirty="0"/>
              </a:p>
            </p:txBody>
          </p:sp>
        </mc:Choice>
        <mc:Fallback xmlns="">
          <p:sp>
            <p:nvSpPr>
              <p:cNvPr id="10" name="Rectangle 9"/>
              <p:cNvSpPr>
                <a:spLocks noRot="1" noChangeAspect="1" noMove="1" noResize="1" noEditPoints="1" noAdjustHandles="1" noChangeArrowheads="1" noChangeShapeType="1" noTextEdit="1"/>
              </p:cNvSpPr>
              <p:nvPr/>
            </p:nvSpPr>
            <p:spPr>
              <a:xfrm>
                <a:off x="7188350" y="1512988"/>
                <a:ext cx="583301" cy="583558"/>
              </a:xfrm>
              <a:prstGeom prst="rect">
                <a:avLst/>
              </a:prstGeom>
              <a:blipFill rotWithShape="1">
                <a:blip r:embed="rId5"/>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5" name="Rectangle 14"/>
              <p:cNvSpPr/>
              <p:nvPr/>
            </p:nvSpPr>
            <p:spPr>
              <a:xfrm>
                <a:off x="7188350" y="3759620"/>
                <a:ext cx="583301" cy="583558"/>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f>
                        <m:fPr>
                          <m:ctrlPr>
                            <a:rPr lang="en-GB" sz="1400" i="1">
                              <a:latin typeface="Cambria Math"/>
                            </a:rPr>
                          </m:ctrlPr>
                        </m:fPr>
                        <m:num>
                          <m:r>
                            <a:rPr lang="en-GB" sz="1400">
                              <a:latin typeface="Cambria Math"/>
                            </a:rPr>
                            <m:t>∫∆</m:t>
                          </m:r>
                          <m:r>
                            <m:rPr>
                              <m:sty m:val="p"/>
                            </m:rPr>
                            <a:rPr lang="en-GB" sz="1400">
                              <a:latin typeface="Cambria Math"/>
                            </a:rPr>
                            <m:t>G</m:t>
                          </m:r>
                        </m:num>
                        <m:den>
                          <m:r>
                            <a:rPr lang="en-GB" sz="1400">
                              <a:latin typeface="Cambria Math"/>
                            </a:rPr>
                            <m:t>∫</m:t>
                          </m:r>
                          <m:r>
                            <m:rPr>
                              <m:sty m:val="p"/>
                            </m:rPr>
                            <a:rPr lang="en-GB" sz="1400">
                              <a:latin typeface="Cambria Math"/>
                            </a:rPr>
                            <m:t>G</m:t>
                          </m:r>
                        </m:den>
                      </m:f>
                    </m:oMath>
                  </m:oMathPara>
                </a14:m>
                <a:endParaRPr lang="en-GB" sz="1400" dirty="0"/>
              </a:p>
            </p:txBody>
          </p:sp>
        </mc:Choice>
        <mc:Fallback xmlns="">
          <p:sp>
            <p:nvSpPr>
              <p:cNvPr id="15" name="Rectangle 14"/>
              <p:cNvSpPr>
                <a:spLocks noRot="1" noChangeAspect="1" noMove="1" noResize="1" noEditPoints="1" noAdjustHandles="1" noChangeArrowheads="1" noChangeShapeType="1" noTextEdit="1"/>
              </p:cNvSpPr>
              <p:nvPr/>
            </p:nvSpPr>
            <p:spPr>
              <a:xfrm>
                <a:off x="7188350" y="3759620"/>
                <a:ext cx="583301" cy="583558"/>
              </a:xfrm>
              <a:prstGeom prst="rect">
                <a:avLst/>
              </a:prstGeom>
              <a:blipFill rotWithShape="1">
                <a:blip r:embed="rId6"/>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6" name="Rectangle 15"/>
              <p:cNvSpPr/>
              <p:nvPr/>
            </p:nvSpPr>
            <p:spPr>
              <a:xfrm>
                <a:off x="5384762" y="5297682"/>
                <a:ext cx="1286314" cy="307777"/>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m:rPr>
                          <m:sty m:val="p"/>
                        </m:rPr>
                        <a:rPr lang="en-GB" sz="1400">
                          <a:latin typeface="Cambria Math"/>
                        </a:rPr>
                        <m:t>G</m:t>
                      </m:r>
                      <m:r>
                        <a:rPr lang="en-GB" sz="1400">
                          <a:latin typeface="Cambria Math"/>
                        </a:rPr>
                        <m:t>=1.96 </m:t>
                      </m:r>
                      <m:r>
                        <m:rPr>
                          <m:sty m:val="p"/>
                        </m:rPr>
                        <a:rPr lang="en-GB" sz="1400">
                          <a:latin typeface="Cambria Math"/>
                        </a:rPr>
                        <m:t>T</m:t>
                      </m:r>
                      <m:r>
                        <a:rPr lang="en-GB" sz="1400">
                          <a:latin typeface="Cambria Math"/>
                        </a:rPr>
                        <m:t>/</m:t>
                      </m:r>
                      <m:r>
                        <m:rPr>
                          <m:sty m:val="p"/>
                        </m:rPr>
                        <a:rPr lang="en-GB" sz="1400">
                          <a:latin typeface="Cambria Math"/>
                        </a:rPr>
                        <m:t>m</m:t>
                      </m:r>
                    </m:oMath>
                  </m:oMathPara>
                </a14:m>
                <a:endParaRPr lang="en-GB" sz="1400" dirty="0"/>
              </a:p>
            </p:txBody>
          </p:sp>
        </mc:Choice>
        <mc:Fallback xmlns="">
          <p:sp>
            <p:nvSpPr>
              <p:cNvPr id="16" name="Rectangle 15"/>
              <p:cNvSpPr>
                <a:spLocks noRot="1" noChangeAspect="1" noMove="1" noResize="1" noEditPoints="1" noAdjustHandles="1" noChangeArrowheads="1" noChangeShapeType="1" noTextEdit="1"/>
              </p:cNvSpPr>
              <p:nvPr/>
            </p:nvSpPr>
            <p:spPr>
              <a:xfrm>
                <a:off x="5384762" y="5297682"/>
                <a:ext cx="1286314" cy="307777"/>
              </a:xfrm>
              <a:prstGeom prst="rect">
                <a:avLst/>
              </a:prstGeom>
              <a:blipFill rotWithShape="1">
                <a:blip r:embed="rId7"/>
                <a:stretch>
                  <a:fillRect b="-5882"/>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7" name="Rectangle 16"/>
              <p:cNvSpPr/>
              <p:nvPr/>
            </p:nvSpPr>
            <p:spPr>
              <a:xfrm>
                <a:off x="6671076" y="5289539"/>
                <a:ext cx="1471750" cy="315920"/>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n-GB" sz="1400" smtClean="0">
                          <a:latin typeface="Cambria Math"/>
                        </a:rPr>
                        <m:t>∫</m:t>
                      </m:r>
                      <m:r>
                        <m:rPr>
                          <m:sty m:val="p"/>
                        </m:rPr>
                        <a:rPr lang="en-GB" sz="1400" smtClean="0">
                          <a:latin typeface="Cambria Math"/>
                        </a:rPr>
                        <m:t>Gdz</m:t>
                      </m:r>
                      <m:r>
                        <a:rPr lang="en-GB" sz="1400">
                          <a:latin typeface="Cambria Math"/>
                        </a:rPr>
                        <m:t>=0.919 </m:t>
                      </m:r>
                      <m:r>
                        <m:rPr>
                          <m:sty m:val="p"/>
                        </m:rPr>
                        <a:rPr lang="en-GB" sz="1400">
                          <a:latin typeface="Cambria Math"/>
                        </a:rPr>
                        <m:t>T</m:t>
                      </m:r>
                    </m:oMath>
                  </m:oMathPara>
                </a14:m>
                <a:endParaRPr lang="en-GB" sz="1400" dirty="0"/>
              </a:p>
            </p:txBody>
          </p:sp>
        </mc:Choice>
        <mc:Fallback xmlns="">
          <p:sp>
            <p:nvSpPr>
              <p:cNvPr id="17" name="Rectangle 16"/>
              <p:cNvSpPr>
                <a:spLocks noRot="1" noChangeAspect="1" noMove="1" noResize="1" noEditPoints="1" noAdjustHandles="1" noChangeArrowheads="1" noChangeShapeType="1" noTextEdit="1"/>
              </p:cNvSpPr>
              <p:nvPr/>
            </p:nvSpPr>
            <p:spPr>
              <a:xfrm>
                <a:off x="6671076" y="5289539"/>
                <a:ext cx="1471750" cy="315920"/>
              </a:xfrm>
              <a:prstGeom prst="rect">
                <a:avLst/>
              </a:prstGeom>
              <a:blipFill rotWithShape="1">
                <a:blip r:embed="rId8"/>
                <a:stretch>
                  <a:fillRect b="-11538"/>
                </a:stretch>
              </a:blipFill>
            </p:spPr>
            <p:txBody>
              <a:bodyPr/>
              <a:lstStyle/>
              <a:p>
                <a:r>
                  <a:rPr lang="en-GB">
                    <a:noFill/>
                  </a:rPr>
                  <a:t> </a:t>
                </a:r>
              </a:p>
            </p:txBody>
          </p:sp>
        </mc:Fallback>
      </mc:AlternateContent>
      <p:pic>
        <p:nvPicPr>
          <p:cNvPr id="2051" name="Picture 3"/>
          <p:cNvPicPr>
            <a:picLocks noChangeAspect="1" noChangeArrowheads="1"/>
          </p:cNvPicPr>
          <p:nvPr/>
        </p:nvPicPr>
        <p:blipFill rotWithShape="1">
          <a:blip r:embed="rId9" cstate="print">
            <a:extLst>
              <a:ext uri="{28A0092B-C50C-407E-A947-70E740481C1C}">
                <a14:useLocalDpi xmlns:a14="http://schemas.microsoft.com/office/drawing/2010/main" val="0"/>
              </a:ext>
            </a:extLst>
          </a:blip>
          <a:srcRect l="24488" t="-612" r="24825" b="-325"/>
          <a:stretch/>
        </p:blipFill>
        <p:spPr bwMode="auto">
          <a:xfrm>
            <a:off x="1055076" y="1247087"/>
            <a:ext cx="3708000" cy="3996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9" name="Rectangle 18"/>
          <p:cNvSpPr/>
          <p:nvPr/>
        </p:nvSpPr>
        <p:spPr>
          <a:xfrm>
            <a:off x="2455426" y="931884"/>
            <a:ext cx="907300" cy="369332"/>
          </a:xfrm>
          <a:prstGeom prst="rect">
            <a:avLst/>
          </a:prstGeom>
        </p:spPr>
        <p:txBody>
          <a:bodyPr wrap="none">
            <a:spAutoFit/>
          </a:bodyPr>
          <a:lstStyle/>
          <a:p>
            <a:r>
              <a:rPr lang="en-GB" dirty="0" smtClean="0">
                <a:latin typeface="Times New Roman"/>
                <a:ea typeface="Times New Roman"/>
              </a:rPr>
              <a:t>SMIT-4</a:t>
            </a:r>
            <a:endParaRPr lang="en-GB" dirty="0"/>
          </a:p>
        </p:txBody>
      </p:sp>
      <mc:AlternateContent xmlns:mc="http://schemas.openxmlformats.org/markup-compatibility/2006" xmlns:a14="http://schemas.microsoft.com/office/drawing/2010/main">
        <mc:Choice Requires="a14">
          <p:sp>
            <p:nvSpPr>
              <p:cNvPr id="20" name="Rectangle 19"/>
              <p:cNvSpPr/>
              <p:nvPr/>
            </p:nvSpPr>
            <p:spPr>
              <a:xfrm>
                <a:off x="1622762" y="5289539"/>
                <a:ext cx="1286314" cy="307777"/>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m:rPr>
                          <m:sty m:val="p"/>
                        </m:rPr>
                        <a:rPr lang="en-GB" sz="1400">
                          <a:latin typeface="Cambria Math"/>
                        </a:rPr>
                        <m:t>G</m:t>
                      </m:r>
                      <m:r>
                        <a:rPr lang="en-GB" sz="1400">
                          <a:latin typeface="Cambria Math"/>
                        </a:rPr>
                        <m:t>=1.96 </m:t>
                      </m:r>
                      <m:r>
                        <m:rPr>
                          <m:sty m:val="p"/>
                        </m:rPr>
                        <a:rPr lang="en-GB" sz="1400">
                          <a:latin typeface="Cambria Math"/>
                        </a:rPr>
                        <m:t>T</m:t>
                      </m:r>
                      <m:r>
                        <a:rPr lang="en-GB" sz="1400">
                          <a:latin typeface="Cambria Math"/>
                        </a:rPr>
                        <m:t>/</m:t>
                      </m:r>
                      <m:r>
                        <m:rPr>
                          <m:sty m:val="p"/>
                        </m:rPr>
                        <a:rPr lang="en-GB" sz="1400">
                          <a:latin typeface="Cambria Math"/>
                        </a:rPr>
                        <m:t>m</m:t>
                      </m:r>
                    </m:oMath>
                  </m:oMathPara>
                </a14:m>
                <a:endParaRPr lang="en-GB" sz="1400" dirty="0"/>
              </a:p>
            </p:txBody>
          </p:sp>
        </mc:Choice>
        <mc:Fallback xmlns="">
          <p:sp>
            <p:nvSpPr>
              <p:cNvPr id="20" name="Rectangle 19"/>
              <p:cNvSpPr>
                <a:spLocks noRot="1" noChangeAspect="1" noMove="1" noResize="1" noEditPoints="1" noAdjustHandles="1" noChangeArrowheads="1" noChangeShapeType="1" noTextEdit="1"/>
              </p:cNvSpPr>
              <p:nvPr/>
            </p:nvSpPr>
            <p:spPr>
              <a:xfrm>
                <a:off x="1622762" y="5289539"/>
                <a:ext cx="1286314" cy="307777"/>
              </a:xfrm>
              <a:prstGeom prst="rect">
                <a:avLst/>
              </a:prstGeom>
              <a:blipFill rotWithShape="1">
                <a:blip r:embed="rId10"/>
                <a:stretch>
                  <a:fillRect b="-8000"/>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21" name="Rectangle 20"/>
              <p:cNvSpPr/>
              <p:nvPr/>
            </p:nvSpPr>
            <p:spPr>
              <a:xfrm>
                <a:off x="2909076" y="5289539"/>
                <a:ext cx="1471750" cy="477695"/>
              </a:xfrm>
              <a:prstGeom prst="rect">
                <a:avLst/>
              </a:prstGeom>
            </p:spPr>
            <p:txBody>
              <a:bodyPr wrap="none">
                <a:spAutoFit/>
              </a:bodyPr>
              <a:lstStyle/>
              <a:p>
                <a:pPr>
                  <a:lnSpc>
                    <a:spcPct val="115000"/>
                  </a:lnSpc>
                  <a:spcAft>
                    <a:spcPts val="1000"/>
                  </a:spcAft>
                </a:pPr>
                <a14:m>
                  <m:oMathPara xmlns:m="http://schemas.openxmlformats.org/officeDocument/2006/math">
                    <m:oMathParaPr>
                      <m:jc m:val="centerGroup"/>
                    </m:oMathParaPr>
                    <m:oMath xmlns:m="http://schemas.openxmlformats.org/officeDocument/2006/math">
                      <m:r>
                        <a:rPr lang="en-GB" sz="1400" smtClean="0">
                          <a:latin typeface="Cambria Math"/>
                          <a:ea typeface="Calibri"/>
                          <a:cs typeface="Calibri"/>
                        </a:rPr>
                        <m:t>∫</m:t>
                      </m:r>
                      <m:r>
                        <m:rPr>
                          <m:sty m:val="p"/>
                        </m:rPr>
                        <a:rPr lang="en-GB" sz="1400">
                          <a:latin typeface="Cambria Math"/>
                          <a:ea typeface="Calibri"/>
                          <a:cs typeface="Times New Roman"/>
                        </a:rPr>
                        <m:t>G</m:t>
                      </m:r>
                      <m:r>
                        <m:rPr>
                          <m:sty m:val="p"/>
                        </m:rPr>
                        <a:rPr lang="en-GB" sz="1400" b="0" i="0" smtClean="0">
                          <a:latin typeface="Cambria Math"/>
                          <a:ea typeface="Calibri"/>
                          <a:cs typeface="Times New Roman"/>
                        </a:rPr>
                        <m:t>dz</m:t>
                      </m:r>
                      <m:r>
                        <a:rPr lang="en-GB" sz="1400">
                          <a:latin typeface="Cambria Math"/>
                          <a:ea typeface="Calibri"/>
                          <a:cs typeface="Times New Roman"/>
                        </a:rPr>
                        <m:t>=0.911 </m:t>
                      </m:r>
                      <m:r>
                        <m:rPr>
                          <m:sty m:val="p"/>
                        </m:rPr>
                        <a:rPr lang="en-GB" sz="1400">
                          <a:latin typeface="Cambria Math"/>
                          <a:ea typeface="Calibri"/>
                          <a:cs typeface="Times New Roman"/>
                        </a:rPr>
                        <m:t>T</m:t>
                      </m:r>
                    </m:oMath>
                  </m:oMathPara>
                </a14:m>
                <a:endParaRPr lang="en-GB" sz="1400" dirty="0">
                  <a:ea typeface="Calibri"/>
                  <a:cs typeface="Times New Roman"/>
                </a:endParaRPr>
              </a:p>
            </p:txBody>
          </p:sp>
        </mc:Choice>
        <mc:Fallback xmlns="">
          <p:sp>
            <p:nvSpPr>
              <p:cNvPr id="21" name="Rectangle 20"/>
              <p:cNvSpPr>
                <a:spLocks noRot="1" noChangeAspect="1" noMove="1" noResize="1" noEditPoints="1" noAdjustHandles="1" noChangeArrowheads="1" noChangeShapeType="1" noTextEdit="1"/>
              </p:cNvSpPr>
              <p:nvPr/>
            </p:nvSpPr>
            <p:spPr>
              <a:xfrm>
                <a:off x="2909076" y="5289539"/>
                <a:ext cx="1471750" cy="477695"/>
              </a:xfrm>
              <a:prstGeom prst="rect">
                <a:avLst/>
              </a:prstGeom>
              <a:blipFill rotWithShape="1">
                <a:blip r:embed="rId11"/>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22" name="Rectangle 21"/>
              <p:cNvSpPr/>
              <p:nvPr/>
            </p:nvSpPr>
            <p:spPr>
              <a:xfrm>
                <a:off x="1887951" y="1556237"/>
                <a:ext cx="441146" cy="497059"/>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f>
                        <m:fPr>
                          <m:ctrlPr>
                            <a:rPr lang="en-GB" sz="1400" i="1">
                              <a:latin typeface="Cambria Math"/>
                            </a:rPr>
                          </m:ctrlPr>
                        </m:fPr>
                        <m:num>
                          <m:r>
                            <a:rPr lang="en-GB" sz="1400">
                              <a:latin typeface="Cambria Math"/>
                            </a:rPr>
                            <m:t>∆</m:t>
                          </m:r>
                          <m:r>
                            <m:rPr>
                              <m:sty m:val="p"/>
                            </m:rPr>
                            <a:rPr lang="en-GB" sz="1400">
                              <a:latin typeface="Cambria Math"/>
                            </a:rPr>
                            <m:t>G</m:t>
                          </m:r>
                        </m:num>
                        <m:den>
                          <m:r>
                            <m:rPr>
                              <m:sty m:val="p"/>
                            </m:rPr>
                            <a:rPr lang="en-GB" sz="1400">
                              <a:latin typeface="Cambria Math"/>
                            </a:rPr>
                            <m:t>G</m:t>
                          </m:r>
                        </m:den>
                      </m:f>
                    </m:oMath>
                  </m:oMathPara>
                </a14:m>
                <a:endParaRPr lang="en-GB" sz="1400" dirty="0"/>
              </a:p>
            </p:txBody>
          </p:sp>
        </mc:Choice>
        <mc:Fallback xmlns="">
          <p:sp>
            <p:nvSpPr>
              <p:cNvPr id="22" name="Rectangle 21"/>
              <p:cNvSpPr>
                <a:spLocks noRot="1" noChangeAspect="1" noMove="1" noResize="1" noEditPoints="1" noAdjustHandles="1" noChangeArrowheads="1" noChangeShapeType="1" noTextEdit="1"/>
              </p:cNvSpPr>
              <p:nvPr/>
            </p:nvSpPr>
            <p:spPr>
              <a:xfrm>
                <a:off x="1887951" y="1556237"/>
                <a:ext cx="441146" cy="497059"/>
              </a:xfrm>
              <a:prstGeom prst="rect">
                <a:avLst/>
              </a:prstGeom>
              <a:blipFill rotWithShape="1">
                <a:blip r:embed="rId3"/>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23" name="Rectangle 22"/>
              <p:cNvSpPr/>
              <p:nvPr/>
            </p:nvSpPr>
            <p:spPr>
              <a:xfrm>
                <a:off x="3338886" y="1556237"/>
                <a:ext cx="583301" cy="583558"/>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f>
                        <m:fPr>
                          <m:ctrlPr>
                            <a:rPr lang="en-GB" sz="1400" i="1">
                              <a:latin typeface="Cambria Math"/>
                            </a:rPr>
                          </m:ctrlPr>
                        </m:fPr>
                        <m:num>
                          <m:r>
                            <a:rPr lang="en-GB" sz="1400">
                              <a:latin typeface="Cambria Math"/>
                            </a:rPr>
                            <m:t>∫∆</m:t>
                          </m:r>
                          <m:r>
                            <m:rPr>
                              <m:sty m:val="p"/>
                            </m:rPr>
                            <a:rPr lang="en-GB" sz="1400">
                              <a:latin typeface="Cambria Math"/>
                            </a:rPr>
                            <m:t>G</m:t>
                          </m:r>
                        </m:num>
                        <m:den>
                          <m:r>
                            <a:rPr lang="en-GB" sz="1400">
                              <a:latin typeface="Cambria Math"/>
                            </a:rPr>
                            <m:t>∫</m:t>
                          </m:r>
                          <m:r>
                            <m:rPr>
                              <m:sty m:val="p"/>
                            </m:rPr>
                            <a:rPr lang="en-GB" sz="1400">
                              <a:latin typeface="Cambria Math"/>
                            </a:rPr>
                            <m:t>G</m:t>
                          </m:r>
                        </m:den>
                      </m:f>
                    </m:oMath>
                  </m:oMathPara>
                </a14:m>
                <a:endParaRPr lang="en-GB" sz="1400" dirty="0"/>
              </a:p>
            </p:txBody>
          </p:sp>
        </mc:Choice>
        <mc:Fallback xmlns="">
          <p:sp>
            <p:nvSpPr>
              <p:cNvPr id="23" name="Rectangle 22"/>
              <p:cNvSpPr>
                <a:spLocks noRot="1" noChangeAspect="1" noMove="1" noResize="1" noEditPoints="1" noAdjustHandles="1" noChangeArrowheads="1" noChangeShapeType="1" noTextEdit="1"/>
              </p:cNvSpPr>
              <p:nvPr/>
            </p:nvSpPr>
            <p:spPr>
              <a:xfrm>
                <a:off x="3338886" y="1556237"/>
                <a:ext cx="583301" cy="583558"/>
              </a:xfrm>
              <a:prstGeom prst="rect">
                <a:avLst/>
              </a:prstGeom>
              <a:blipFill rotWithShape="1">
                <a:blip r:embed="rId12"/>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24" name="Rectangle 23"/>
              <p:cNvSpPr/>
              <p:nvPr/>
            </p:nvSpPr>
            <p:spPr>
              <a:xfrm>
                <a:off x="3338886" y="3650536"/>
                <a:ext cx="583301" cy="583558"/>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f>
                        <m:fPr>
                          <m:ctrlPr>
                            <a:rPr lang="en-GB" sz="1400" i="1">
                              <a:latin typeface="Cambria Math"/>
                            </a:rPr>
                          </m:ctrlPr>
                        </m:fPr>
                        <m:num>
                          <m:r>
                            <a:rPr lang="en-GB" sz="1400">
                              <a:latin typeface="Cambria Math"/>
                            </a:rPr>
                            <m:t>∫∆</m:t>
                          </m:r>
                          <m:r>
                            <m:rPr>
                              <m:sty m:val="p"/>
                            </m:rPr>
                            <a:rPr lang="en-GB" sz="1400">
                              <a:latin typeface="Cambria Math"/>
                            </a:rPr>
                            <m:t>G</m:t>
                          </m:r>
                        </m:num>
                        <m:den>
                          <m:r>
                            <a:rPr lang="en-GB" sz="1400">
                              <a:latin typeface="Cambria Math"/>
                            </a:rPr>
                            <m:t>∫</m:t>
                          </m:r>
                          <m:r>
                            <m:rPr>
                              <m:sty m:val="p"/>
                            </m:rPr>
                            <a:rPr lang="en-GB" sz="1400">
                              <a:latin typeface="Cambria Math"/>
                            </a:rPr>
                            <m:t>G</m:t>
                          </m:r>
                        </m:den>
                      </m:f>
                    </m:oMath>
                  </m:oMathPara>
                </a14:m>
                <a:endParaRPr lang="en-GB" sz="1400" dirty="0"/>
              </a:p>
            </p:txBody>
          </p:sp>
        </mc:Choice>
        <mc:Fallback xmlns="">
          <p:sp>
            <p:nvSpPr>
              <p:cNvPr id="24" name="Rectangle 23"/>
              <p:cNvSpPr>
                <a:spLocks noRot="1" noChangeAspect="1" noMove="1" noResize="1" noEditPoints="1" noAdjustHandles="1" noChangeArrowheads="1" noChangeShapeType="1" noTextEdit="1"/>
              </p:cNvSpPr>
              <p:nvPr/>
            </p:nvSpPr>
            <p:spPr>
              <a:xfrm>
                <a:off x="3338886" y="3650536"/>
                <a:ext cx="583301" cy="583558"/>
              </a:xfrm>
              <a:prstGeom prst="rect">
                <a:avLst/>
              </a:prstGeom>
              <a:blipFill rotWithShape="1">
                <a:blip r:embed="rId13"/>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26" name="Rectangle 25"/>
              <p:cNvSpPr/>
              <p:nvPr/>
            </p:nvSpPr>
            <p:spPr>
              <a:xfrm>
                <a:off x="1887951" y="3693785"/>
                <a:ext cx="441146" cy="497059"/>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f>
                        <m:fPr>
                          <m:ctrlPr>
                            <a:rPr lang="en-GB" sz="1400" i="1">
                              <a:latin typeface="Cambria Math"/>
                            </a:rPr>
                          </m:ctrlPr>
                        </m:fPr>
                        <m:num>
                          <m:r>
                            <a:rPr lang="en-GB" sz="1400">
                              <a:latin typeface="Cambria Math"/>
                            </a:rPr>
                            <m:t>∆</m:t>
                          </m:r>
                          <m:r>
                            <m:rPr>
                              <m:sty m:val="p"/>
                            </m:rPr>
                            <a:rPr lang="en-GB" sz="1400">
                              <a:latin typeface="Cambria Math"/>
                            </a:rPr>
                            <m:t>G</m:t>
                          </m:r>
                        </m:num>
                        <m:den>
                          <m:r>
                            <m:rPr>
                              <m:sty m:val="p"/>
                            </m:rPr>
                            <a:rPr lang="en-GB" sz="1400">
                              <a:latin typeface="Cambria Math"/>
                            </a:rPr>
                            <m:t>G</m:t>
                          </m:r>
                        </m:den>
                      </m:f>
                    </m:oMath>
                  </m:oMathPara>
                </a14:m>
                <a:endParaRPr lang="en-GB" sz="1400" dirty="0"/>
              </a:p>
            </p:txBody>
          </p:sp>
        </mc:Choice>
        <mc:Fallback xmlns="">
          <p:sp>
            <p:nvSpPr>
              <p:cNvPr id="26" name="Rectangle 25"/>
              <p:cNvSpPr>
                <a:spLocks noRot="1" noChangeAspect="1" noMove="1" noResize="1" noEditPoints="1" noAdjustHandles="1" noChangeArrowheads="1" noChangeShapeType="1" noTextEdit="1"/>
              </p:cNvSpPr>
              <p:nvPr/>
            </p:nvSpPr>
            <p:spPr>
              <a:xfrm>
                <a:off x="1887951" y="3693785"/>
                <a:ext cx="441146" cy="497059"/>
              </a:xfrm>
              <a:prstGeom prst="rect">
                <a:avLst/>
              </a:prstGeom>
              <a:blipFill rotWithShape="1">
                <a:blip r:embed="rId4"/>
                <a:stretch>
                  <a:fillRect b="-1235"/>
                </a:stretch>
              </a:blipFill>
            </p:spPr>
            <p:txBody>
              <a:bodyPr/>
              <a:lstStyle/>
              <a:p>
                <a:r>
                  <a:rPr lang="en-GB">
                    <a:noFill/>
                  </a:rPr>
                  <a:t> </a:t>
                </a:r>
              </a:p>
            </p:txBody>
          </p:sp>
        </mc:Fallback>
      </mc:AlternateContent>
      <p:sp>
        <p:nvSpPr>
          <p:cNvPr id="2" name="TextBox 1"/>
          <p:cNvSpPr txBox="1"/>
          <p:nvPr/>
        </p:nvSpPr>
        <p:spPr>
          <a:xfrm>
            <a:off x="7080931" y="901106"/>
            <a:ext cx="869679" cy="400110"/>
          </a:xfrm>
          <a:prstGeom prst="rect">
            <a:avLst/>
          </a:prstGeom>
          <a:noFill/>
        </p:spPr>
        <p:txBody>
          <a:bodyPr wrap="square" rtlCol="0">
            <a:spAutoFit/>
          </a:bodyPr>
          <a:lstStyle/>
          <a:p>
            <a:r>
              <a:rPr lang="en-GB" sz="1000" dirty="0" smtClean="0">
                <a:latin typeface="Times New Roman" pitchFamily="18" charset="0"/>
                <a:cs typeface="Times New Roman" pitchFamily="18" charset="0"/>
              </a:rPr>
              <a:t>(with the thin top plate)</a:t>
            </a:r>
            <a:endParaRPr lang="en-GB" sz="1000" dirty="0">
              <a:latin typeface="Times New Roman" pitchFamily="18" charset="0"/>
              <a:cs typeface="Times New Roman" pitchFamily="18" charset="0"/>
            </a:endParaRPr>
          </a:p>
        </p:txBody>
      </p:sp>
      <p:sp>
        <p:nvSpPr>
          <p:cNvPr id="3" name="Rectangle 2"/>
          <p:cNvSpPr/>
          <p:nvPr/>
        </p:nvSpPr>
        <p:spPr>
          <a:xfrm>
            <a:off x="817148" y="5509916"/>
            <a:ext cx="7934996" cy="677108"/>
          </a:xfrm>
          <a:prstGeom prst="rect">
            <a:avLst/>
          </a:prstGeom>
        </p:spPr>
        <p:txBody>
          <a:bodyPr wrap="square">
            <a:spAutoFit/>
          </a:bodyPr>
          <a:lstStyle/>
          <a:p>
            <a:pPr algn="ctr"/>
            <a:r>
              <a:rPr lang="en-GB" sz="1200" dirty="0">
                <a:latin typeface="Times New Roman" pitchFamily="18" charset="0"/>
                <a:cs typeface="Times New Roman" pitchFamily="18" charset="0"/>
              </a:rPr>
              <a:t>When four quadrupoles are joined in a stack with a common yoke the magnetic field is </a:t>
            </a:r>
            <a:r>
              <a:rPr lang="en-GB" sz="1200" dirty="0" smtClean="0">
                <a:latin typeface="Times New Roman" pitchFamily="18" charset="0"/>
                <a:cs typeface="Times New Roman" pitchFamily="18" charset="0"/>
              </a:rPr>
              <a:t>not </a:t>
            </a:r>
            <a:r>
              <a:rPr lang="en-GB" sz="1200" dirty="0">
                <a:latin typeface="Times New Roman" pitchFamily="18" charset="0"/>
                <a:cs typeface="Times New Roman" pitchFamily="18" charset="0"/>
              </a:rPr>
              <a:t>zero on the central axis of the quadrupoles</a:t>
            </a:r>
            <a:r>
              <a:rPr lang="en-GB" sz="1200" dirty="0" smtClean="0">
                <a:latin typeface="Times New Roman" pitchFamily="18" charset="0"/>
                <a:cs typeface="Times New Roman" pitchFamily="18" charset="0"/>
              </a:rPr>
              <a:t>:  </a:t>
            </a:r>
          </a:p>
          <a:p>
            <a:pPr algn="ctr"/>
            <a:r>
              <a:rPr lang="en-GB" sz="1400" dirty="0" smtClean="0">
                <a:latin typeface="Cambria Math" pitchFamily="18" charset="0"/>
                <a:ea typeface="Cambria Math" pitchFamily="18" charset="0"/>
                <a:cs typeface="Times New Roman" pitchFamily="18" charset="0"/>
              </a:rPr>
              <a:t>B</a:t>
            </a:r>
            <a:r>
              <a:rPr lang="en-GB" sz="1400" baseline="-25000" dirty="0" smtClean="0">
                <a:latin typeface="Cambria Math" pitchFamily="18" charset="0"/>
                <a:ea typeface="Cambria Math" pitchFamily="18" charset="0"/>
                <a:cs typeface="Times New Roman" pitchFamily="18" charset="0"/>
              </a:rPr>
              <a:t>x</a:t>
            </a:r>
            <a:r>
              <a:rPr lang="en-GB" sz="1400" dirty="0" smtClean="0">
                <a:latin typeface="Cambria Math" pitchFamily="18" charset="0"/>
                <a:ea typeface="Cambria Math" pitchFamily="18" charset="0"/>
                <a:cs typeface="Times New Roman" pitchFamily="18" charset="0"/>
              </a:rPr>
              <a:t> ≠ 0     ∫B</a:t>
            </a:r>
            <a:r>
              <a:rPr lang="en-GB" sz="1400" baseline="-25000" dirty="0" smtClean="0">
                <a:latin typeface="Cambria Math" pitchFamily="18" charset="0"/>
                <a:ea typeface="Cambria Math" pitchFamily="18" charset="0"/>
                <a:cs typeface="Times New Roman" pitchFamily="18" charset="0"/>
              </a:rPr>
              <a:t>x</a:t>
            </a:r>
            <a:r>
              <a:rPr lang="en-GB" sz="1400" dirty="0" smtClean="0">
                <a:latin typeface="Cambria Math" pitchFamily="18" charset="0"/>
                <a:ea typeface="Cambria Math" pitchFamily="18" charset="0"/>
                <a:cs typeface="Times New Roman" pitchFamily="18" charset="0"/>
              </a:rPr>
              <a:t>dz ≠ 0</a:t>
            </a:r>
            <a:endParaRPr lang="en-GB" sz="1400" dirty="0">
              <a:latin typeface="Cambria Math" pitchFamily="18" charset="0"/>
              <a:ea typeface="Cambria Math" pitchFamily="18" charset="0"/>
              <a:cs typeface="Times New Roman" pitchFamily="18" charset="0"/>
            </a:endParaRPr>
          </a:p>
        </p:txBody>
      </p:sp>
      <p:sp>
        <p:nvSpPr>
          <p:cNvPr id="7" name="Rectangle 6"/>
          <p:cNvSpPr/>
          <p:nvPr/>
        </p:nvSpPr>
        <p:spPr>
          <a:xfrm>
            <a:off x="3558990" y="769510"/>
            <a:ext cx="2451312" cy="276999"/>
          </a:xfrm>
          <a:prstGeom prst="rect">
            <a:avLst/>
          </a:prstGeom>
        </p:spPr>
        <p:txBody>
          <a:bodyPr wrap="none">
            <a:spAutoFit/>
          </a:bodyPr>
          <a:lstStyle/>
          <a:p>
            <a:pPr lvl="0"/>
            <a:r>
              <a:rPr lang="en-GB" sz="1200" b="1" dirty="0" smtClean="0">
                <a:solidFill>
                  <a:prstClr val="black"/>
                </a:solidFill>
                <a:latin typeface="Times New Roman"/>
                <a:ea typeface="Times New Roman"/>
              </a:rPr>
              <a:t>(Integrated) gradient </a:t>
            </a:r>
            <a:r>
              <a:rPr lang="en-GB" sz="1200" b="1" dirty="0">
                <a:solidFill>
                  <a:prstClr val="black"/>
                </a:solidFill>
                <a:latin typeface="Times New Roman"/>
                <a:ea typeface="Times New Roman"/>
              </a:rPr>
              <a:t>homogeneity</a:t>
            </a:r>
            <a:endParaRPr lang="en-GB" sz="1200" b="1" dirty="0">
              <a:solidFill>
                <a:prstClr val="black"/>
              </a:solidFill>
            </a:endParaRPr>
          </a:p>
        </p:txBody>
      </p:sp>
      <p:sp>
        <p:nvSpPr>
          <p:cNvPr id="27" name="TextBox 26"/>
          <p:cNvSpPr txBox="1"/>
          <p:nvPr/>
        </p:nvSpPr>
        <p:spPr>
          <a:xfrm>
            <a:off x="449851" y="1391611"/>
            <a:ext cx="507147" cy="276999"/>
          </a:xfrm>
          <a:prstGeom prst="rect">
            <a:avLst/>
          </a:prstGeom>
          <a:noFill/>
        </p:spPr>
        <p:txBody>
          <a:bodyPr wrap="square" rtlCol="0">
            <a:spAutoFit/>
          </a:bodyPr>
          <a:lstStyle/>
          <a:p>
            <a:r>
              <a:rPr lang="en-GB" sz="1200" b="1" dirty="0" smtClean="0">
                <a:latin typeface="Times New Roman" pitchFamily="18" charset="0"/>
                <a:cs typeface="Times New Roman" pitchFamily="18" charset="0"/>
              </a:rPr>
              <a:t>1%</a:t>
            </a:r>
            <a:endParaRPr lang="en-GB" sz="1200" b="1" dirty="0">
              <a:latin typeface="Times New Roman" pitchFamily="18" charset="0"/>
              <a:cs typeface="Times New Roman" pitchFamily="18" charset="0"/>
            </a:endParaRPr>
          </a:p>
        </p:txBody>
      </p:sp>
      <p:sp>
        <p:nvSpPr>
          <p:cNvPr id="28" name="Rectangle 27"/>
          <p:cNvSpPr/>
          <p:nvPr/>
        </p:nvSpPr>
        <p:spPr>
          <a:xfrm>
            <a:off x="419098" y="4570112"/>
            <a:ext cx="466794" cy="276999"/>
          </a:xfrm>
          <a:prstGeom prst="rect">
            <a:avLst/>
          </a:prstGeom>
        </p:spPr>
        <p:txBody>
          <a:bodyPr wrap="none">
            <a:spAutoFit/>
          </a:bodyPr>
          <a:lstStyle/>
          <a:p>
            <a:pPr lvl="0"/>
            <a:r>
              <a:rPr lang="en-GB" sz="1200" b="1" dirty="0" smtClean="0">
                <a:solidFill>
                  <a:prstClr val="black"/>
                </a:solidFill>
                <a:latin typeface="Times New Roman" pitchFamily="18" charset="0"/>
                <a:cs typeface="Times New Roman" pitchFamily="18" charset="0"/>
              </a:rPr>
              <a:t>-1</a:t>
            </a:r>
            <a:r>
              <a:rPr lang="en-GB" sz="1200" b="1" dirty="0">
                <a:solidFill>
                  <a:prstClr val="black"/>
                </a:solidFill>
                <a:latin typeface="Times New Roman" pitchFamily="18" charset="0"/>
                <a:cs typeface="Times New Roman" pitchFamily="18" charset="0"/>
              </a:rPr>
              <a:t>%</a:t>
            </a:r>
          </a:p>
        </p:txBody>
      </p:sp>
      <p:sp>
        <p:nvSpPr>
          <p:cNvPr id="29" name="Rectangle 28"/>
          <p:cNvSpPr/>
          <p:nvPr/>
        </p:nvSpPr>
        <p:spPr>
          <a:xfrm>
            <a:off x="470394" y="3012488"/>
            <a:ext cx="415498" cy="276999"/>
          </a:xfrm>
          <a:prstGeom prst="rect">
            <a:avLst/>
          </a:prstGeom>
        </p:spPr>
        <p:txBody>
          <a:bodyPr wrap="none">
            <a:spAutoFit/>
          </a:bodyPr>
          <a:lstStyle/>
          <a:p>
            <a:pPr lvl="0"/>
            <a:r>
              <a:rPr lang="en-GB" sz="1200" b="1" dirty="0" smtClean="0">
                <a:solidFill>
                  <a:prstClr val="black"/>
                </a:solidFill>
                <a:latin typeface="Times New Roman" pitchFamily="18" charset="0"/>
                <a:cs typeface="Times New Roman" pitchFamily="18" charset="0"/>
              </a:rPr>
              <a:t>0%</a:t>
            </a:r>
            <a:endParaRPr lang="en-GB" sz="1200" b="1" dirty="0">
              <a:solidFill>
                <a:prstClr val="black"/>
              </a:solidFill>
              <a:latin typeface="Times New Roman" pitchFamily="18" charset="0"/>
              <a:cs typeface="Times New Roman" pitchFamily="18" charset="0"/>
            </a:endParaRPr>
          </a:p>
        </p:txBody>
      </p:sp>
      <p:pic>
        <p:nvPicPr>
          <p:cNvPr id="30" name="Picture 8"/>
          <p:cNvPicPr>
            <a:picLocks noChangeAspect="1" noChangeArrowheads="1"/>
          </p:cNvPicPr>
          <p:nvPr/>
        </p:nvPicPr>
        <p:blipFill rotWithShape="1">
          <a:blip r:embed="rId14" cstate="print">
            <a:extLst>
              <a:ext uri="{28A0092B-C50C-407E-A947-70E740481C1C}">
                <a14:useLocalDpi xmlns:a14="http://schemas.microsoft.com/office/drawing/2010/main" val="0"/>
              </a:ext>
            </a:extLst>
          </a:blip>
          <a:srcRect l="-185" t="8652" r="98216" b="8597"/>
          <a:stretch/>
        </p:blipFill>
        <p:spPr bwMode="auto">
          <a:xfrm>
            <a:off x="275098" y="1512987"/>
            <a:ext cx="144000" cy="3276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00324230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055076" y="199292"/>
            <a:ext cx="7889631" cy="400110"/>
          </a:xfrm>
          <a:prstGeom prst="rect">
            <a:avLst/>
          </a:prstGeom>
          <a:noFill/>
        </p:spPr>
        <p:txBody>
          <a:bodyPr wrap="square" rtlCol="0">
            <a:spAutoFit/>
          </a:bodyPr>
          <a:lstStyle/>
          <a:p>
            <a:pPr algn="ctr"/>
            <a:r>
              <a:rPr lang="en-GB" sz="2000" b="1" u="sng" dirty="0" smtClean="0"/>
              <a:t>Harmonic analysis of the stacks of four units</a:t>
            </a:r>
            <a:endParaRPr lang="en-GB" sz="2000" b="1" u="sng" dirty="0"/>
          </a:p>
        </p:txBody>
      </p:sp>
      <p:pic>
        <p:nvPicPr>
          <p:cNvPr id="3075"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48692" y="876402"/>
            <a:ext cx="3179340" cy="19289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6"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16686" y="3223119"/>
            <a:ext cx="3209212" cy="19289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7"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106456" y="3223118"/>
            <a:ext cx="3209212" cy="19289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Rectangle 1"/>
          <p:cNvSpPr/>
          <p:nvPr/>
        </p:nvSpPr>
        <p:spPr>
          <a:xfrm>
            <a:off x="2651178" y="599402"/>
            <a:ext cx="5204566" cy="276999"/>
          </a:xfrm>
          <a:prstGeom prst="rect">
            <a:avLst/>
          </a:prstGeom>
        </p:spPr>
        <p:txBody>
          <a:bodyPr wrap="none">
            <a:spAutoFit/>
          </a:bodyPr>
          <a:lstStyle/>
          <a:p>
            <a:r>
              <a:rPr lang="en-GB" sz="1200" b="1" dirty="0">
                <a:latin typeface="Times New Roman" pitchFamily="18" charset="0"/>
                <a:cs typeface="Times New Roman" pitchFamily="18" charset="0"/>
              </a:rPr>
              <a:t>Normal and skew relatives harmonics of </a:t>
            </a:r>
            <a:r>
              <a:rPr lang="en-GB" sz="1200" b="1" dirty="0" smtClean="0">
                <a:latin typeface="Times New Roman" pitchFamily="18" charset="0"/>
                <a:cs typeface="Times New Roman" pitchFamily="18" charset="0"/>
              </a:rPr>
              <a:t>the outer </a:t>
            </a:r>
            <a:r>
              <a:rPr lang="en-GB" sz="1200" b="1" dirty="0">
                <a:latin typeface="Times New Roman" pitchFamily="18" charset="0"/>
                <a:cs typeface="Times New Roman" pitchFamily="18" charset="0"/>
              </a:rPr>
              <a:t>quadrupoles at </a:t>
            </a:r>
            <a:r>
              <a:rPr lang="en-GB" sz="1200" b="1" dirty="0" smtClean="0">
                <a:latin typeface="Times New Roman" pitchFamily="18" charset="0"/>
                <a:cs typeface="Times New Roman" pitchFamily="18" charset="0"/>
              </a:rPr>
              <a:t>r</a:t>
            </a:r>
            <a:r>
              <a:rPr lang="en-GB" sz="1200" b="1" baseline="-25000" dirty="0" smtClean="0">
                <a:latin typeface="Times New Roman" pitchFamily="18" charset="0"/>
                <a:cs typeface="Times New Roman" pitchFamily="18" charset="0"/>
              </a:rPr>
              <a:t>0 </a:t>
            </a:r>
            <a:r>
              <a:rPr lang="en-GB" sz="1200" b="1" dirty="0" smtClean="0">
                <a:latin typeface="Times New Roman" pitchFamily="18" charset="0"/>
                <a:cs typeface="Times New Roman" pitchFamily="18" charset="0"/>
              </a:rPr>
              <a:t>= 50 </a:t>
            </a:r>
            <a:r>
              <a:rPr lang="en-GB" sz="1200" b="1" dirty="0">
                <a:latin typeface="Times New Roman" pitchFamily="18" charset="0"/>
                <a:cs typeface="Times New Roman" pitchFamily="18" charset="0"/>
              </a:rPr>
              <a:t>mm</a:t>
            </a:r>
          </a:p>
        </p:txBody>
      </p:sp>
      <p:sp>
        <p:nvSpPr>
          <p:cNvPr id="3" name="Rectangle 2"/>
          <p:cNvSpPr/>
          <p:nvPr/>
        </p:nvSpPr>
        <p:spPr>
          <a:xfrm>
            <a:off x="2651178" y="2943125"/>
            <a:ext cx="5204566" cy="276999"/>
          </a:xfrm>
          <a:prstGeom prst="rect">
            <a:avLst/>
          </a:prstGeom>
        </p:spPr>
        <p:txBody>
          <a:bodyPr wrap="square">
            <a:spAutoFit/>
          </a:bodyPr>
          <a:lstStyle/>
          <a:p>
            <a:r>
              <a:rPr lang="en-GB" sz="1200" b="1" dirty="0">
                <a:latin typeface="Times New Roman" pitchFamily="18" charset="0"/>
                <a:cs typeface="Times New Roman" pitchFamily="18" charset="0"/>
              </a:rPr>
              <a:t>Normal and skew relatives harmonics of </a:t>
            </a:r>
            <a:r>
              <a:rPr lang="en-GB" sz="1200" b="1" dirty="0" smtClean="0">
                <a:latin typeface="Times New Roman" pitchFamily="18" charset="0"/>
                <a:cs typeface="Times New Roman" pitchFamily="18" charset="0"/>
              </a:rPr>
              <a:t>the inner quadrupoles </a:t>
            </a:r>
            <a:r>
              <a:rPr lang="en-GB" sz="1200" b="1" dirty="0">
                <a:latin typeface="Times New Roman" pitchFamily="18" charset="0"/>
                <a:cs typeface="Times New Roman" pitchFamily="18" charset="0"/>
              </a:rPr>
              <a:t>at </a:t>
            </a:r>
            <a:r>
              <a:rPr lang="en-GB" sz="1200" b="1" dirty="0" smtClean="0">
                <a:latin typeface="Times New Roman" pitchFamily="18" charset="0"/>
                <a:cs typeface="Times New Roman" pitchFamily="18" charset="0"/>
              </a:rPr>
              <a:t>r</a:t>
            </a:r>
            <a:r>
              <a:rPr lang="en-GB" sz="1200" b="1" baseline="-25000" dirty="0" smtClean="0">
                <a:latin typeface="Times New Roman" pitchFamily="18" charset="0"/>
                <a:cs typeface="Times New Roman" pitchFamily="18" charset="0"/>
              </a:rPr>
              <a:t>0 </a:t>
            </a:r>
            <a:r>
              <a:rPr lang="en-GB" sz="1200" b="1" dirty="0" smtClean="0">
                <a:latin typeface="Times New Roman" pitchFamily="18" charset="0"/>
                <a:cs typeface="Times New Roman" pitchFamily="18" charset="0"/>
              </a:rPr>
              <a:t>= 50 </a:t>
            </a:r>
            <a:r>
              <a:rPr lang="en-GB" sz="1200" b="1" dirty="0">
                <a:latin typeface="Times New Roman" pitchFamily="18" charset="0"/>
                <a:cs typeface="Times New Roman" pitchFamily="18" charset="0"/>
              </a:rPr>
              <a:t>mm</a:t>
            </a:r>
          </a:p>
        </p:txBody>
      </p:sp>
      <p:sp>
        <p:nvSpPr>
          <p:cNvPr id="5" name="TextBox 4"/>
          <p:cNvSpPr txBox="1"/>
          <p:nvPr/>
        </p:nvSpPr>
        <p:spPr>
          <a:xfrm>
            <a:off x="1283294" y="5152061"/>
            <a:ext cx="7661413" cy="1231106"/>
          </a:xfrm>
          <a:prstGeom prst="rect">
            <a:avLst/>
          </a:prstGeom>
          <a:noFill/>
        </p:spPr>
        <p:txBody>
          <a:bodyPr wrap="square" rtlCol="0">
            <a:spAutoFit/>
          </a:bodyPr>
          <a:lstStyle/>
          <a:p>
            <a:pPr algn="ctr"/>
            <a:r>
              <a:rPr lang="en-GB" sz="1200" dirty="0" smtClean="0">
                <a:latin typeface="Times New Roman" pitchFamily="18" charset="0"/>
                <a:cs typeface="Times New Roman" pitchFamily="18" charset="0"/>
              </a:rPr>
              <a:t>The harmonic analysis indicate that </a:t>
            </a:r>
            <a:r>
              <a:rPr lang="en-GB" sz="1200" dirty="0">
                <a:latin typeface="Times New Roman" pitchFamily="18" charset="0"/>
                <a:cs typeface="Times New Roman" pitchFamily="18" charset="0"/>
              </a:rPr>
              <a:t>the magnetic field </a:t>
            </a:r>
            <a:r>
              <a:rPr lang="en-GB" sz="1200" dirty="0" smtClean="0">
                <a:latin typeface="Times New Roman" pitchFamily="18" charset="0"/>
                <a:cs typeface="Times New Roman" pitchFamily="18" charset="0"/>
              </a:rPr>
              <a:t>on </a:t>
            </a:r>
            <a:r>
              <a:rPr lang="en-GB" sz="1200" dirty="0">
                <a:latin typeface="Times New Roman" pitchFamily="18" charset="0"/>
                <a:cs typeface="Times New Roman" pitchFamily="18" charset="0"/>
              </a:rPr>
              <a:t>the central axis </a:t>
            </a:r>
            <a:r>
              <a:rPr lang="en-GB" sz="1200" dirty="0" smtClean="0">
                <a:latin typeface="Times New Roman" pitchFamily="18" charset="0"/>
                <a:cs typeface="Times New Roman" pitchFamily="18" charset="0"/>
              </a:rPr>
              <a:t>of </a:t>
            </a:r>
            <a:r>
              <a:rPr lang="en-GB" sz="1200" dirty="0">
                <a:latin typeface="Times New Roman" pitchFamily="18" charset="0"/>
                <a:cs typeface="Times New Roman" pitchFamily="18" charset="0"/>
              </a:rPr>
              <a:t>the </a:t>
            </a:r>
            <a:r>
              <a:rPr lang="en-GB" sz="1200" dirty="0" smtClean="0">
                <a:latin typeface="Times New Roman" pitchFamily="18" charset="0"/>
                <a:cs typeface="Times New Roman" pitchFamily="18" charset="0"/>
              </a:rPr>
              <a:t>quadrupoles is not zero:</a:t>
            </a:r>
          </a:p>
          <a:p>
            <a:pPr algn="ctr">
              <a:lnSpc>
                <a:spcPct val="150000"/>
              </a:lnSpc>
            </a:pPr>
            <a:r>
              <a:rPr lang="en-GB" sz="1200" dirty="0" smtClean="0">
                <a:latin typeface="Cambria Math" pitchFamily="18" charset="0"/>
                <a:ea typeface="Cambria Math" pitchFamily="18" charset="0"/>
                <a:cs typeface="Times New Roman" pitchFamily="18" charset="0"/>
              </a:rPr>
              <a:t>      B</a:t>
            </a:r>
            <a:r>
              <a:rPr lang="en-GB" sz="1200" baseline="-25000" dirty="0" smtClean="0">
                <a:latin typeface="Cambria Math" pitchFamily="18" charset="0"/>
                <a:ea typeface="Cambria Math" pitchFamily="18" charset="0"/>
                <a:cs typeface="Times New Roman" pitchFamily="18" charset="0"/>
              </a:rPr>
              <a:t>x</a:t>
            </a:r>
            <a:r>
              <a:rPr lang="en-GB" sz="1200" dirty="0" smtClean="0">
                <a:latin typeface="Cambria Math" pitchFamily="18" charset="0"/>
                <a:ea typeface="Cambria Math" pitchFamily="18" charset="0"/>
                <a:cs typeface="Times New Roman" pitchFamily="18" charset="0"/>
              </a:rPr>
              <a:t> =A</a:t>
            </a:r>
            <a:r>
              <a:rPr lang="en-GB" sz="1200" baseline="-25000" dirty="0" smtClean="0">
                <a:latin typeface="Cambria Math" pitchFamily="18" charset="0"/>
                <a:ea typeface="Cambria Math" pitchFamily="18" charset="0"/>
                <a:cs typeface="Times New Roman" pitchFamily="18" charset="0"/>
              </a:rPr>
              <a:t>1</a:t>
            </a:r>
            <a:r>
              <a:rPr lang="en-GB" sz="1200" dirty="0">
                <a:latin typeface="Cambria Math" pitchFamily="18" charset="0"/>
                <a:ea typeface="Cambria Math" pitchFamily="18" charset="0"/>
                <a:cs typeface="Times New Roman" pitchFamily="18" charset="0"/>
              </a:rPr>
              <a:t> </a:t>
            </a:r>
            <a:r>
              <a:rPr lang="en-GB" sz="1200" dirty="0" smtClean="0">
                <a:latin typeface="Cambria Math" pitchFamily="18" charset="0"/>
                <a:ea typeface="Cambria Math" pitchFamily="18" charset="0"/>
                <a:cs typeface="Times New Roman" pitchFamily="18" charset="0"/>
              </a:rPr>
              <a:t> </a:t>
            </a:r>
          </a:p>
          <a:p>
            <a:pPr algn="ctr">
              <a:lnSpc>
                <a:spcPct val="150000"/>
              </a:lnSpc>
            </a:pPr>
            <a:r>
              <a:rPr lang="en-GB" sz="1200" dirty="0" smtClean="0">
                <a:latin typeface="Cambria Math" pitchFamily="18" charset="0"/>
                <a:ea typeface="Cambria Math" pitchFamily="18" charset="0"/>
                <a:cs typeface="Times New Roman" pitchFamily="18" charset="0"/>
              </a:rPr>
              <a:t>∫</a:t>
            </a:r>
            <a:r>
              <a:rPr lang="en-GB" sz="1200" dirty="0">
                <a:latin typeface="Cambria Math" pitchFamily="18" charset="0"/>
                <a:ea typeface="Cambria Math" pitchFamily="18" charset="0"/>
                <a:cs typeface="Times New Roman" pitchFamily="18" charset="0"/>
              </a:rPr>
              <a:t>B</a:t>
            </a:r>
            <a:r>
              <a:rPr lang="en-GB" sz="1200" baseline="-25000" dirty="0">
                <a:latin typeface="Cambria Math" pitchFamily="18" charset="0"/>
                <a:ea typeface="Cambria Math" pitchFamily="18" charset="0"/>
                <a:cs typeface="Times New Roman" pitchFamily="18" charset="0"/>
              </a:rPr>
              <a:t>x</a:t>
            </a:r>
            <a:r>
              <a:rPr lang="en-GB" sz="1200" dirty="0">
                <a:latin typeface="Cambria Math" pitchFamily="18" charset="0"/>
                <a:ea typeface="Cambria Math" pitchFamily="18" charset="0"/>
                <a:cs typeface="Times New Roman" pitchFamily="18" charset="0"/>
              </a:rPr>
              <a:t>dz </a:t>
            </a:r>
            <a:r>
              <a:rPr lang="en-GB" sz="1200" dirty="0" smtClean="0">
                <a:latin typeface="Cambria Math" pitchFamily="18" charset="0"/>
                <a:ea typeface="Cambria Math" pitchFamily="18" charset="0"/>
                <a:cs typeface="Times New Roman" pitchFamily="18" charset="0"/>
              </a:rPr>
              <a:t>= ∫</a:t>
            </a:r>
            <a:r>
              <a:rPr lang="en-GB" sz="1200" dirty="0">
                <a:latin typeface="Cambria Math" pitchFamily="18" charset="0"/>
                <a:ea typeface="Cambria Math" pitchFamily="18" charset="0"/>
                <a:cs typeface="Times New Roman" pitchFamily="18" charset="0"/>
              </a:rPr>
              <a:t> A</a:t>
            </a:r>
            <a:r>
              <a:rPr lang="en-GB" sz="1200" baseline="-25000" dirty="0">
                <a:latin typeface="Cambria Math" pitchFamily="18" charset="0"/>
                <a:ea typeface="Cambria Math" pitchFamily="18" charset="0"/>
                <a:cs typeface="Times New Roman" pitchFamily="18" charset="0"/>
              </a:rPr>
              <a:t>1 </a:t>
            </a:r>
            <a:r>
              <a:rPr lang="en-GB" sz="1200" dirty="0" smtClean="0">
                <a:latin typeface="Cambria Math" pitchFamily="18" charset="0"/>
                <a:ea typeface="Cambria Math" pitchFamily="18" charset="0"/>
                <a:cs typeface="Times New Roman" pitchFamily="18" charset="0"/>
              </a:rPr>
              <a:t>dz </a:t>
            </a:r>
            <a:endParaRPr lang="en-GB" sz="1200" i="1" dirty="0" smtClean="0">
              <a:latin typeface="Cambria Math" pitchFamily="18" charset="0"/>
              <a:ea typeface="Cambria Math" pitchFamily="18" charset="0"/>
              <a:cs typeface="Times New Roman" pitchFamily="18" charset="0"/>
            </a:endParaRPr>
          </a:p>
          <a:p>
            <a:pPr algn="ctr"/>
            <a:r>
              <a:rPr lang="en-GB" sz="1200" dirty="0" smtClean="0">
                <a:latin typeface="Times New Roman" pitchFamily="18" charset="0"/>
                <a:ea typeface="Cambria Math" pitchFamily="18" charset="0"/>
                <a:cs typeface="Times New Roman" pitchFamily="18" charset="0"/>
              </a:rPr>
              <a:t>where A</a:t>
            </a:r>
            <a:r>
              <a:rPr lang="en-GB" sz="1200" baseline="-25000" dirty="0" smtClean="0">
                <a:latin typeface="Times New Roman" pitchFamily="18" charset="0"/>
                <a:ea typeface="Cambria Math" pitchFamily="18" charset="0"/>
                <a:cs typeface="Times New Roman" pitchFamily="18" charset="0"/>
              </a:rPr>
              <a:t>1 </a:t>
            </a:r>
            <a:r>
              <a:rPr lang="en-GB" sz="1200" dirty="0" smtClean="0">
                <a:latin typeface="Times New Roman" pitchFamily="18" charset="0"/>
                <a:ea typeface="Cambria Math" pitchFamily="18" charset="0"/>
                <a:cs typeface="Times New Roman" pitchFamily="18" charset="0"/>
              </a:rPr>
              <a:t>is the absolute </a:t>
            </a:r>
            <a:r>
              <a:rPr lang="en-GB" sz="1200" b="1" dirty="0" smtClean="0">
                <a:latin typeface="Times New Roman" pitchFamily="18" charset="0"/>
                <a:ea typeface="Cambria Math" pitchFamily="18" charset="0"/>
                <a:cs typeface="Times New Roman" pitchFamily="18" charset="0"/>
              </a:rPr>
              <a:t>skew dipole harmonic </a:t>
            </a:r>
            <a:r>
              <a:rPr lang="en-GB" sz="1200" dirty="0" smtClean="0">
                <a:latin typeface="Times New Roman" pitchFamily="18" charset="0"/>
                <a:ea typeface="Cambria Math" pitchFamily="18" charset="0"/>
                <a:cs typeface="Times New Roman" pitchFamily="18" charset="0"/>
              </a:rPr>
              <a:t>of the field.</a:t>
            </a:r>
            <a:endParaRPr lang="en-GB" sz="1200" dirty="0">
              <a:latin typeface="Times New Roman" pitchFamily="18" charset="0"/>
              <a:ea typeface="Cambria Math" pitchFamily="18" charset="0"/>
              <a:cs typeface="Times New Roman" pitchFamily="18" charset="0"/>
            </a:endParaRPr>
          </a:p>
          <a:p>
            <a:r>
              <a:rPr lang="en-GB" sz="1400" dirty="0" smtClean="0">
                <a:latin typeface="Times New Roman" pitchFamily="18" charset="0"/>
                <a:cs typeface="Times New Roman" pitchFamily="18" charset="0"/>
              </a:rPr>
              <a:t>   </a:t>
            </a:r>
            <a:endParaRPr lang="en-GB" sz="1400" dirty="0">
              <a:latin typeface="Times New Roman" pitchFamily="18" charset="0"/>
              <a:cs typeface="Times New Roman" pitchFamily="18" charset="0"/>
            </a:endParaRPr>
          </a:p>
        </p:txBody>
      </p:sp>
      <p:pic>
        <p:nvPicPr>
          <p:cNvPr id="2050"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106456" y="856686"/>
            <a:ext cx="3209212" cy="19289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88134333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1244629" y="208084"/>
            <a:ext cx="7889631" cy="400110"/>
          </a:xfrm>
          <a:prstGeom prst="rect">
            <a:avLst/>
          </a:prstGeom>
          <a:noFill/>
        </p:spPr>
        <p:txBody>
          <a:bodyPr wrap="square" rtlCol="0">
            <a:spAutoFit/>
          </a:bodyPr>
          <a:lstStyle/>
          <a:p>
            <a:pPr algn="ctr"/>
            <a:r>
              <a:rPr lang="en-GB" sz="2000" b="1" u="sng" dirty="0" smtClean="0"/>
              <a:t>Electromagnetic centre offset in the stacks of four units  </a:t>
            </a:r>
            <a:endParaRPr lang="en-GB" sz="2000" b="1" u="sng" dirty="0"/>
          </a:p>
        </p:txBody>
      </p:sp>
      <mc:AlternateContent xmlns:mc="http://schemas.openxmlformats.org/markup-compatibility/2006" xmlns:a14="http://schemas.microsoft.com/office/drawing/2010/main">
        <mc:Choice Requires="a14">
          <p:sp>
            <p:nvSpPr>
              <p:cNvPr id="8" name="TextBox 7"/>
              <p:cNvSpPr txBox="1"/>
              <p:nvPr/>
            </p:nvSpPr>
            <p:spPr>
              <a:xfrm>
                <a:off x="1859280" y="614642"/>
                <a:ext cx="6751605" cy="2803460"/>
              </a:xfrm>
              <a:prstGeom prst="rect">
                <a:avLst/>
              </a:prstGeom>
              <a:noFill/>
            </p:spPr>
            <p:txBody>
              <a:bodyPr wrap="square" rtlCol="0">
                <a:spAutoFit/>
              </a:bodyPr>
              <a:lstStyle/>
              <a:p>
                <a:pPr marL="285750" indent="-285750">
                  <a:buFont typeface="Arial" pitchFamily="34" charset="0"/>
                  <a:buChar char="•"/>
                </a:pPr>
                <a:r>
                  <a:rPr lang="en-GB" sz="1200" dirty="0" smtClean="0">
                    <a:latin typeface="Times New Roman" pitchFamily="18" charset="0"/>
                    <a:cs typeface="Times New Roman" pitchFamily="18" charset="0"/>
                  </a:rPr>
                  <a:t>At any transverse </a:t>
                </a:r>
                <a:r>
                  <a:rPr lang="en-GB" sz="1200" dirty="0">
                    <a:latin typeface="Cambria Math" pitchFamily="18" charset="0"/>
                    <a:ea typeface="Cambria Math" pitchFamily="18" charset="0"/>
                  </a:rPr>
                  <a:t>cross-section</a:t>
                </a:r>
                <a:r>
                  <a:rPr lang="en-GB" sz="1200" dirty="0" smtClean="0">
                    <a:latin typeface="Times New Roman" pitchFamily="18" charset="0"/>
                    <a:cs typeface="Times New Roman" pitchFamily="18" charset="0"/>
                  </a:rPr>
                  <a:t> of a </a:t>
                </a:r>
                <a:r>
                  <a:rPr lang="en-GB" sz="1200" dirty="0" err="1" smtClean="0">
                    <a:latin typeface="Times New Roman" pitchFamily="18" charset="0"/>
                    <a:cs typeface="Times New Roman" pitchFamily="18" charset="0"/>
                  </a:rPr>
                  <a:t>quadrupole</a:t>
                </a:r>
                <a:r>
                  <a:rPr lang="en-GB" sz="1200" dirty="0" smtClean="0">
                    <a:latin typeface="Times New Roman" pitchFamily="18" charset="0"/>
                    <a:cs typeface="Times New Roman" pitchFamily="18" charset="0"/>
                  </a:rPr>
                  <a:t> in a stack of four units there is a point at which </a:t>
                </a:r>
              </a:p>
              <a:p>
                <a:pPr algn="ctr">
                  <a:spcAft>
                    <a:spcPts val="1000"/>
                  </a:spcAft>
                </a:pPr>
                <a:r>
                  <a:rPr lang="en-GB" sz="1200" dirty="0" smtClean="0">
                    <a:latin typeface="Cambria Math" pitchFamily="18" charset="0"/>
                    <a:ea typeface="Cambria Math" pitchFamily="18" charset="0"/>
                    <a:cs typeface="Times New Roman" pitchFamily="18" charset="0"/>
                  </a:rPr>
                  <a:t> </a:t>
                </a:r>
                <a:r>
                  <a:rPr lang="en-GB" sz="1200" dirty="0">
                    <a:latin typeface="Cambria Math" pitchFamily="18" charset="0"/>
                    <a:ea typeface="Cambria Math" pitchFamily="18" charset="0"/>
                    <a:cs typeface="Times New Roman"/>
                  </a:rPr>
                  <a:t>|B| </a:t>
                </a:r>
                <a:r>
                  <a:rPr lang="en-GB" sz="1200" dirty="0" smtClean="0">
                    <a:latin typeface="Cambria Math" pitchFamily="18" charset="0"/>
                    <a:ea typeface="Cambria Math" pitchFamily="18" charset="0"/>
                    <a:cs typeface="Times New Roman"/>
                  </a:rPr>
                  <a:t>= </a:t>
                </a:r>
                <a14:m>
                  <m:oMath xmlns:m="http://schemas.openxmlformats.org/officeDocument/2006/math">
                    <m:rad>
                      <m:radPr>
                        <m:degHide m:val="on"/>
                        <m:ctrlPr>
                          <a:rPr lang="en-GB" sz="1200" i="1">
                            <a:effectLst/>
                            <a:latin typeface="Cambria Math"/>
                            <a:ea typeface="Cambria Math" pitchFamily="18" charset="0"/>
                            <a:cs typeface="Times New Roman"/>
                          </a:rPr>
                        </m:ctrlPr>
                      </m:radPr>
                      <m:deg/>
                      <m:e>
                        <m:sSubSup>
                          <m:sSubSupPr>
                            <m:ctrlPr>
                              <a:rPr lang="en-GB" sz="1200" i="1">
                                <a:effectLst/>
                                <a:latin typeface="Cambria Math"/>
                                <a:ea typeface="Cambria Math" pitchFamily="18" charset="0"/>
                                <a:cs typeface="Times New Roman"/>
                              </a:rPr>
                            </m:ctrlPr>
                          </m:sSubSupPr>
                          <m:e>
                            <m:r>
                              <m:rPr>
                                <m:sty m:val="p"/>
                              </m:rPr>
                              <a:rPr lang="en-GB" sz="1200">
                                <a:effectLst/>
                                <a:latin typeface="Cambria Math" pitchFamily="18" charset="0"/>
                                <a:ea typeface="Cambria Math" pitchFamily="18" charset="0"/>
                                <a:cs typeface="Times New Roman"/>
                              </a:rPr>
                              <m:t>B</m:t>
                            </m:r>
                          </m:e>
                          <m:sub>
                            <m:r>
                              <m:rPr>
                                <m:sty m:val="p"/>
                              </m:rPr>
                              <a:rPr lang="en-GB" sz="1200">
                                <a:effectLst/>
                                <a:latin typeface="Cambria Math" pitchFamily="18" charset="0"/>
                                <a:ea typeface="Cambria Math" pitchFamily="18" charset="0"/>
                                <a:cs typeface="Times New Roman"/>
                              </a:rPr>
                              <m:t>x</m:t>
                            </m:r>
                          </m:sub>
                          <m:sup>
                            <m:r>
                              <a:rPr lang="en-GB" sz="1200">
                                <a:effectLst/>
                                <a:latin typeface="Cambria Math" pitchFamily="18" charset="0"/>
                                <a:ea typeface="Cambria Math" pitchFamily="18" charset="0"/>
                                <a:cs typeface="Times New Roman"/>
                              </a:rPr>
                              <m:t>2</m:t>
                            </m:r>
                          </m:sup>
                        </m:sSubSup>
                        <m:r>
                          <a:rPr lang="en-GB" sz="1200">
                            <a:effectLst/>
                            <a:latin typeface="Cambria Math" pitchFamily="18" charset="0"/>
                            <a:ea typeface="Cambria Math" pitchFamily="18" charset="0"/>
                            <a:cs typeface="Times New Roman"/>
                          </a:rPr>
                          <m:t>+</m:t>
                        </m:r>
                        <m:sSubSup>
                          <m:sSubSupPr>
                            <m:ctrlPr>
                              <a:rPr lang="en-GB" sz="1200" i="1">
                                <a:effectLst/>
                                <a:latin typeface="Cambria Math"/>
                                <a:ea typeface="Cambria Math" pitchFamily="18" charset="0"/>
                                <a:cs typeface="Times New Roman"/>
                              </a:rPr>
                            </m:ctrlPr>
                          </m:sSubSupPr>
                          <m:e>
                            <m:r>
                              <m:rPr>
                                <m:sty m:val="p"/>
                              </m:rPr>
                              <a:rPr lang="en-GB" sz="1200">
                                <a:effectLst/>
                                <a:latin typeface="Cambria Math" pitchFamily="18" charset="0"/>
                                <a:ea typeface="Cambria Math" pitchFamily="18" charset="0"/>
                                <a:cs typeface="Times New Roman"/>
                              </a:rPr>
                              <m:t>B</m:t>
                            </m:r>
                          </m:e>
                          <m:sub>
                            <m:r>
                              <m:rPr>
                                <m:sty m:val="p"/>
                              </m:rPr>
                              <a:rPr lang="en-GB" sz="1200">
                                <a:effectLst/>
                                <a:latin typeface="Cambria Math" pitchFamily="18" charset="0"/>
                                <a:ea typeface="Cambria Math" pitchFamily="18" charset="0"/>
                                <a:cs typeface="Times New Roman"/>
                              </a:rPr>
                              <m:t>y</m:t>
                            </m:r>
                          </m:sub>
                          <m:sup>
                            <m:r>
                              <a:rPr lang="en-GB" sz="1200">
                                <a:effectLst/>
                                <a:latin typeface="Cambria Math" pitchFamily="18" charset="0"/>
                                <a:ea typeface="Cambria Math" pitchFamily="18" charset="0"/>
                                <a:cs typeface="Times New Roman"/>
                              </a:rPr>
                              <m:t>2</m:t>
                            </m:r>
                          </m:sup>
                        </m:sSubSup>
                      </m:e>
                    </m:rad>
                  </m:oMath>
                </a14:m>
                <a:r>
                  <a:rPr lang="en-GB" sz="1200" dirty="0">
                    <a:effectLst/>
                    <a:latin typeface="Cambria Math" pitchFamily="18" charset="0"/>
                    <a:ea typeface="Cambria Math" pitchFamily="18" charset="0"/>
                    <a:cs typeface="Times New Roman"/>
                  </a:rPr>
                  <a:t> = </a:t>
                </a:r>
                <a:r>
                  <a:rPr lang="en-GB" sz="1200" dirty="0" smtClean="0">
                    <a:effectLst/>
                    <a:latin typeface="Cambria Math" pitchFamily="18" charset="0"/>
                    <a:ea typeface="Cambria Math" pitchFamily="18" charset="0"/>
                    <a:cs typeface="Times New Roman"/>
                  </a:rPr>
                  <a:t>0</a:t>
                </a:r>
              </a:p>
              <a:p>
                <a:pPr marL="171450" indent="-171450">
                  <a:lnSpc>
                    <a:spcPct val="115000"/>
                  </a:lnSpc>
                  <a:spcAft>
                    <a:spcPts val="1000"/>
                  </a:spcAft>
                  <a:buFont typeface="Arial" pitchFamily="34" charset="0"/>
                  <a:buChar char="•"/>
                </a:pPr>
                <a:r>
                  <a:rPr lang="en-GB" sz="1200" dirty="0" smtClean="0">
                    <a:latin typeface="Cambria Math" pitchFamily="18" charset="0"/>
                    <a:ea typeface="Cambria Math" pitchFamily="18" charset="0"/>
                  </a:rPr>
                  <a:t>    The vertical offset of this ‘electromagnetic’ centre in respect to the geometric centre of the </a:t>
                </a:r>
                <a:r>
                  <a:rPr lang="en-GB" sz="1200" dirty="0" err="1" smtClean="0">
                    <a:latin typeface="Cambria Math" pitchFamily="18" charset="0"/>
                    <a:ea typeface="Cambria Math" pitchFamily="18" charset="0"/>
                  </a:rPr>
                  <a:t>quadrupole’s</a:t>
                </a:r>
                <a:r>
                  <a:rPr lang="en-GB" sz="1200" dirty="0" smtClean="0">
                    <a:latin typeface="Cambria Math" pitchFamily="18" charset="0"/>
                    <a:ea typeface="Cambria Math" pitchFamily="18" charset="0"/>
                  </a:rPr>
                  <a:t> transverse cross-section is  </a:t>
                </a:r>
                <a:r>
                  <a:rPr lang="en-GB" sz="1400" dirty="0" smtClean="0">
                    <a:latin typeface="Cambria Math" pitchFamily="18" charset="0"/>
                    <a:ea typeface="Cambria Math" pitchFamily="18" charset="0"/>
                  </a:rPr>
                  <a:t>≈ </a:t>
                </a:r>
                <a14:m>
                  <m:oMath xmlns:m="http://schemas.openxmlformats.org/officeDocument/2006/math">
                    <m:f>
                      <m:fPr>
                        <m:ctrlPr>
                          <a:rPr lang="en-GB" sz="1400" i="1" smtClean="0">
                            <a:latin typeface="Cambria Math"/>
                            <a:ea typeface="Cambria Math" pitchFamily="18" charset="0"/>
                          </a:rPr>
                        </m:ctrlPr>
                      </m:fPr>
                      <m:num>
                        <m:r>
                          <m:rPr>
                            <m:sty m:val="p"/>
                          </m:rPr>
                          <a:rPr lang="en-GB" sz="1400" b="0" i="0" smtClean="0">
                            <a:latin typeface="Cambria Math"/>
                            <a:ea typeface="Cambria Math" pitchFamily="18" charset="0"/>
                          </a:rPr>
                          <m:t>A</m:t>
                        </m:r>
                        <m:r>
                          <a:rPr lang="en-GB" sz="1400" b="0" i="0" baseline="-25000" smtClean="0">
                            <a:latin typeface="Cambria Math"/>
                            <a:ea typeface="Cambria Math" pitchFamily="18" charset="0"/>
                          </a:rPr>
                          <m:t>1</m:t>
                        </m:r>
                      </m:num>
                      <m:den>
                        <m:r>
                          <m:rPr>
                            <m:sty m:val="p"/>
                          </m:rPr>
                          <a:rPr lang="en-GB" sz="1400" b="0" i="0" smtClean="0">
                            <a:latin typeface="Cambria Math"/>
                            <a:ea typeface="Cambria Math" pitchFamily="18" charset="0"/>
                          </a:rPr>
                          <m:t>G</m:t>
                        </m:r>
                      </m:den>
                    </m:f>
                  </m:oMath>
                </a14:m>
                <a:endParaRPr lang="en-GB" sz="1200" dirty="0" smtClean="0">
                  <a:latin typeface="Cambria Math" pitchFamily="18" charset="0"/>
                  <a:ea typeface="Cambria Math" pitchFamily="18" charset="0"/>
                </a:endParaRPr>
              </a:p>
              <a:p>
                <a:pPr marL="285750" indent="-285750">
                  <a:buFont typeface="Arial" pitchFamily="34" charset="0"/>
                  <a:buChar char="•"/>
                </a:pPr>
                <a:r>
                  <a:rPr lang="en-GB" sz="1200" dirty="0" smtClean="0">
                    <a:latin typeface="Times New Roman" pitchFamily="18" charset="0"/>
                    <a:ea typeface="Cambria Math" pitchFamily="18" charset="0"/>
                    <a:cs typeface="Times New Roman" pitchFamily="18" charset="0"/>
                  </a:rPr>
                  <a:t>This offset is different for every transverse cross-section so there is no z-directed axis along which   </a:t>
                </a:r>
              </a:p>
              <a:p>
                <a:pPr algn="ctr"/>
                <a:r>
                  <a:rPr lang="en-GB" sz="1200" dirty="0" smtClean="0">
                    <a:latin typeface="Cambria Math" pitchFamily="18" charset="0"/>
                    <a:ea typeface="Cambria Math" pitchFamily="18" charset="0"/>
                    <a:cs typeface="Times New Roman" pitchFamily="18" charset="0"/>
                  </a:rPr>
                  <a:t>∫ |</a:t>
                </a:r>
                <a:r>
                  <a:rPr lang="en-GB" sz="1200" dirty="0" err="1" smtClean="0">
                    <a:latin typeface="Cambria Math" pitchFamily="18" charset="0"/>
                    <a:ea typeface="Cambria Math" pitchFamily="18" charset="0"/>
                    <a:cs typeface="Times New Roman" pitchFamily="18" charset="0"/>
                  </a:rPr>
                  <a:t>B|dz</a:t>
                </a:r>
                <a:r>
                  <a:rPr lang="en-GB" sz="1200" dirty="0" smtClean="0">
                    <a:latin typeface="Cambria Math" pitchFamily="18" charset="0"/>
                    <a:ea typeface="Cambria Math" pitchFamily="18" charset="0"/>
                    <a:cs typeface="Times New Roman" pitchFamily="18" charset="0"/>
                  </a:rPr>
                  <a:t> = </a:t>
                </a:r>
                <a:r>
                  <a:rPr lang="en-GB" sz="1200" dirty="0" smtClean="0">
                    <a:latin typeface="Times New Roman" pitchFamily="18" charset="0"/>
                    <a:cs typeface="Times New Roman" pitchFamily="18" charset="0"/>
                  </a:rPr>
                  <a:t>0 </a:t>
                </a:r>
              </a:p>
              <a:p>
                <a:pPr marL="285750" indent="-285750">
                  <a:spcBef>
                    <a:spcPts val="600"/>
                  </a:spcBef>
                  <a:buFont typeface="Arial" pitchFamily="34" charset="0"/>
                  <a:buChar char="•"/>
                </a:pPr>
                <a:r>
                  <a:rPr lang="en-GB" sz="1200" dirty="0" smtClean="0">
                    <a:latin typeface="Times New Roman" pitchFamily="18" charset="0"/>
                    <a:ea typeface="Cambria Math" pitchFamily="18" charset="0"/>
                    <a:cs typeface="Times New Roman" pitchFamily="18" charset="0"/>
                  </a:rPr>
                  <a:t>However for every </a:t>
                </a:r>
                <a:r>
                  <a:rPr lang="en-GB" sz="1200" dirty="0" err="1" smtClean="0">
                    <a:latin typeface="Times New Roman" pitchFamily="18" charset="0"/>
                    <a:ea typeface="Cambria Math" pitchFamily="18" charset="0"/>
                    <a:cs typeface="Times New Roman" pitchFamily="18" charset="0"/>
                  </a:rPr>
                  <a:t>quadrupole</a:t>
                </a:r>
                <a:r>
                  <a:rPr lang="en-GB" sz="1200" dirty="0" smtClean="0">
                    <a:latin typeface="Times New Roman" pitchFamily="18" charset="0"/>
                    <a:ea typeface="Cambria Math" pitchFamily="18" charset="0"/>
                    <a:cs typeface="Times New Roman" pitchFamily="18" charset="0"/>
                  </a:rPr>
                  <a:t> there is a z-directed axis along which </a:t>
                </a:r>
              </a:p>
              <a:p>
                <a:pPr algn="ctr">
                  <a:spcBef>
                    <a:spcPts val="600"/>
                  </a:spcBef>
                </a:pPr>
                <a:r>
                  <a:rPr lang="en-GB" sz="1200" dirty="0" smtClean="0">
                    <a:latin typeface="Cambria Math" pitchFamily="18" charset="0"/>
                    <a:ea typeface="Cambria Math" pitchFamily="18" charset="0"/>
                    <a:cs typeface="Times New Roman" pitchFamily="18" charset="0"/>
                  </a:rPr>
                  <a:t>∫</a:t>
                </a:r>
                <a:r>
                  <a:rPr lang="en-GB" sz="1200" dirty="0" err="1">
                    <a:latin typeface="Cambria Math" pitchFamily="18" charset="0"/>
                    <a:ea typeface="Cambria Math" pitchFamily="18" charset="0"/>
                    <a:cs typeface="Times New Roman" pitchFamily="18" charset="0"/>
                  </a:rPr>
                  <a:t>B</a:t>
                </a:r>
                <a:r>
                  <a:rPr lang="en-GB" sz="1200" baseline="-25000" dirty="0" err="1">
                    <a:latin typeface="Cambria Math" pitchFamily="18" charset="0"/>
                    <a:ea typeface="Cambria Math" pitchFamily="18" charset="0"/>
                    <a:cs typeface="Times New Roman" pitchFamily="18" charset="0"/>
                  </a:rPr>
                  <a:t>x</a:t>
                </a:r>
                <a:r>
                  <a:rPr lang="en-GB" sz="1200" dirty="0" err="1">
                    <a:latin typeface="Cambria Math" pitchFamily="18" charset="0"/>
                    <a:ea typeface="Cambria Math" pitchFamily="18" charset="0"/>
                    <a:cs typeface="Times New Roman" pitchFamily="18" charset="0"/>
                  </a:rPr>
                  <a:t>dz</a:t>
                </a:r>
                <a:r>
                  <a:rPr lang="en-GB" sz="1200" dirty="0">
                    <a:latin typeface="Cambria Math" pitchFamily="18" charset="0"/>
                    <a:ea typeface="Cambria Math" pitchFamily="18" charset="0"/>
                    <a:cs typeface="Times New Roman" pitchFamily="18" charset="0"/>
                  </a:rPr>
                  <a:t> = 0</a:t>
                </a:r>
              </a:p>
              <a:p>
                <a:pPr marL="285750" indent="-285750" algn="ctr">
                  <a:buFont typeface="Arial" pitchFamily="34" charset="0"/>
                  <a:buChar char="•"/>
                </a:pPr>
                <a:endParaRPr lang="en-GB" sz="1400" dirty="0" smtClean="0">
                  <a:latin typeface="Cambria Math" pitchFamily="18" charset="0"/>
                  <a:ea typeface="Cambria Math" pitchFamily="18" charset="0"/>
                </a:endParaRPr>
              </a:p>
              <a:p>
                <a:pPr algn="ctr"/>
                <a:r>
                  <a:rPr lang="en-GB" sz="1400" dirty="0" smtClean="0">
                    <a:latin typeface="Cambria Math" pitchFamily="18" charset="0"/>
                    <a:ea typeface="Cambria Math" pitchFamily="18" charset="0"/>
                  </a:rPr>
                  <a:t> </a:t>
                </a:r>
              </a:p>
            </p:txBody>
          </p:sp>
        </mc:Choice>
        <mc:Fallback xmlns="">
          <p:sp>
            <p:nvSpPr>
              <p:cNvPr id="8" name="TextBox 7"/>
              <p:cNvSpPr txBox="1">
                <a:spLocks noRot="1" noChangeAspect="1" noMove="1" noResize="1" noEditPoints="1" noAdjustHandles="1" noChangeArrowheads="1" noChangeShapeType="1" noTextEdit="1"/>
              </p:cNvSpPr>
              <p:nvPr/>
            </p:nvSpPr>
            <p:spPr>
              <a:xfrm>
                <a:off x="1859280" y="614642"/>
                <a:ext cx="6751605" cy="2803460"/>
              </a:xfrm>
              <a:prstGeom prst="rect">
                <a:avLst/>
              </a:prstGeom>
              <a:blipFill rotWithShape="1">
                <a:blip r:embed="rId2"/>
                <a:stretch>
                  <a:fillRect/>
                </a:stretch>
              </a:blipFill>
            </p:spPr>
            <p:txBody>
              <a:bodyPr/>
              <a:lstStyle/>
              <a:p>
                <a:r>
                  <a:rPr lang="en-GB">
                    <a:noFill/>
                  </a:rPr>
                  <a:t> </a:t>
                </a:r>
              </a:p>
            </p:txBody>
          </p:sp>
        </mc:Fallback>
      </mc:AlternateContent>
      <p:pic>
        <p:nvPicPr>
          <p:cNvPr id="1026"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t="7208" b="23454"/>
          <a:stretch/>
        </p:blipFill>
        <p:spPr bwMode="auto">
          <a:xfrm>
            <a:off x="2026634" y="3623429"/>
            <a:ext cx="6584251" cy="24705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Up Arrow 4"/>
          <p:cNvSpPr/>
          <p:nvPr/>
        </p:nvSpPr>
        <p:spPr>
          <a:xfrm>
            <a:off x="5968135" y="4808741"/>
            <a:ext cx="95381" cy="211597"/>
          </a:xfrm>
          <a:prstGeom prst="upArrow">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schemeClr val="tx1"/>
              </a:solidFill>
            </a:endParaRPr>
          </a:p>
        </p:txBody>
      </p:sp>
      <p:sp>
        <p:nvSpPr>
          <p:cNvPr id="3" name="Rectangle 2"/>
          <p:cNvSpPr/>
          <p:nvPr/>
        </p:nvSpPr>
        <p:spPr>
          <a:xfrm>
            <a:off x="6120262" y="4721433"/>
            <a:ext cx="1286378" cy="304699"/>
          </a:xfrm>
          <a:prstGeom prst="rect">
            <a:avLst/>
          </a:prstGeom>
        </p:spPr>
        <p:txBody>
          <a:bodyPr wrap="none">
            <a:spAutoFit/>
          </a:bodyPr>
          <a:lstStyle/>
          <a:p>
            <a:pPr lvl="0" algn="ctr">
              <a:lnSpc>
                <a:spcPct val="115000"/>
              </a:lnSpc>
            </a:pPr>
            <a:r>
              <a:rPr lang="en-GB" sz="1200" dirty="0">
                <a:solidFill>
                  <a:prstClr val="black"/>
                </a:solidFill>
                <a:latin typeface="Cambria Math" pitchFamily="18" charset="0"/>
                <a:ea typeface="Cambria Math" pitchFamily="18" charset="0"/>
              </a:rPr>
              <a:t>Offset =  </a:t>
            </a:r>
            <a:r>
              <a:rPr lang="en-GB" sz="1200" dirty="0" smtClean="0">
                <a:solidFill>
                  <a:prstClr val="black"/>
                </a:solidFill>
                <a:latin typeface="Cambria Math" pitchFamily="18" charset="0"/>
                <a:ea typeface="Cambria Math" pitchFamily="18" charset="0"/>
              </a:rPr>
              <a:t>222</a:t>
            </a:r>
            <a:r>
              <a:rPr lang="el-GR" sz="1200" dirty="0" smtClean="0">
                <a:solidFill>
                  <a:prstClr val="black"/>
                </a:solidFill>
                <a:latin typeface="Cambria Math" pitchFamily="18" charset="0"/>
                <a:ea typeface="Cambria Math" pitchFamily="18" charset="0"/>
              </a:rPr>
              <a:t> </a:t>
            </a:r>
            <a:r>
              <a:rPr lang="el-GR" sz="1200" dirty="0">
                <a:solidFill>
                  <a:prstClr val="black"/>
                </a:solidFill>
                <a:latin typeface="Cambria Math" pitchFamily="18" charset="0"/>
                <a:ea typeface="Cambria Math" pitchFamily="18" charset="0"/>
              </a:rPr>
              <a:t>μ</a:t>
            </a:r>
            <a:r>
              <a:rPr lang="en-GB" sz="1200" dirty="0">
                <a:solidFill>
                  <a:prstClr val="black"/>
                </a:solidFill>
                <a:latin typeface="Cambria Math" pitchFamily="18" charset="0"/>
                <a:ea typeface="Cambria Math" pitchFamily="18" charset="0"/>
              </a:rPr>
              <a:t>m</a:t>
            </a:r>
          </a:p>
        </p:txBody>
      </p:sp>
      <mc:AlternateContent xmlns:mc="http://schemas.openxmlformats.org/markup-compatibility/2006" xmlns:a14="http://schemas.microsoft.com/office/drawing/2010/main">
        <mc:Choice Requires="a14">
          <p:sp>
            <p:nvSpPr>
              <p:cNvPr id="9" name="Rectangle 8"/>
              <p:cNvSpPr/>
              <p:nvPr/>
            </p:nvSpPr>
            <p:spPr>
              <a:xfrm>
                <a:off x="3449740" y="3796370"/>
                <a:ext cx="1447832" cy="588879"/>
              </a:xfrm>
              <a:prstGeom prst="rect">
                <a:avLst/>
              </a:prstGeom>
            </p:spPr>
            <p:txBody>
              <a:bodyPr wrap="none">
                <a:spAutoFit/>
              </a:bodyPr>
              <a:lstStyle/>
              <a:p>
                <a:pPr lvl="0"/>
                <a14:m>
                  <m:oMath xmlns:m="http://schemas.openxmlformats.org/officeDocument/2006/math">
                    <m:f>
                      <m:fPr>
                        <m:ctrlPr>
                          <a:rPr lang="en-GB" sz="1400" i="1">
                            <a:latin typeface="Cambria Math"/>
                          </a:rPr>
                        </m:ctrlPr>
                      </m:fPr>
                      <m:num>
                        <m:r>
                          <a:rPr lang="en-GB" sz="1400">
                            <a:latin typeface="Cambria Math"/>
                          </a:rPr>
                          <m:t>∆</m:t>
                        </m:r>
                        <m:r>
                          <m:rPr>
                            <m:sty m:val="p"/>
                          </m:rPr>
                          <a:rPr lang="en-GB" sz="1400">
                            <a:latin typeface="Cambria Math"/>
                          </a:rPr>
                          <m:t>G</m:t>
                        </m:r>
                      </m:num>
                      <m:den>
                        <m:r>
                          <m:rPr>
                            <m:sty m:val="p"/>
                          </m:rPr>
                          <a:rPr lang="en-GB" sz="1400">
                            <a:latin typeface="Cambria Math"/>
                          </a:rPr>
                          <m:t>G</m:t>
                        </m:r>
                      </m:den>
                    </m:f>
                  </m:oMath>
                </a14:m>
                <a:r>
                  <a:rPr lang="en-GB" sz="1200" dirty="0" smtClean="0">
                    <a:solidFill>
                      <a:prstClr val="black"/>
                    </a:solidFill>
                    <a:latin typeface="Times New Roman"/>
                    <a:ea typeface="Times New Roman"/>
                  </a:rPr>
                  <a:t> in resp. to </a:t>
                </a:r>
              </a:p>
              <a:p>
                <a:pPr lvl="0"/>
                <a:r>
                  <a:rPr lang="en-GB" sz="1200" dirty="0" smtClean="0">
                    <a:solidFill>
                      <a:prstClr val="black"/>
                    </a:solidFill>
                    <a:latin typeface="Times New Roman"/>
                    <a:ea typeface="Times New Roman"/>
                  </a:rPr>
                  <a:t>the geometric centre</a:t>
                </a:r>
                <a:endParaRPr lang="en-GB" sz="1200" dirty="0">
                  <a:solidFill>
                    <a:prstClr val="black"/>
                  </a:solidFill>
                </a:endParaRPr>
              </a:p>
            </p:txBody>
          </p:sp>
        </mc:Choice>
        <mc:Fallback xmlns="">
          <p:sp>
            <p:nvSpPr>
              <p:cNvPr id="9" name="Rectangle 8"/>
              <p:cNvSpPr>
                <a:spLocks noRot="1" noChangeAspect="1" noMove="1" noResize="1" noEditPoints="1" noAdjustHandles="1" noChangeArrowheads="1" noChangeShapeType="1" noTextEdit="1"/>
              </p:cNvSpPr>
              <p:nvPr/>
            </p:nvSpPr>
            <p:spPr>
              <a:xfrm>
                <a:off x="3449740" y="3796370"/>
                <a:ext cx="1447832" cy="588879"/>
              </a:xfrm>
              <a:prstGeom prst="rect">
                <a:avLst/>
              </a:prstGeom>
              <a:blipFill rotWithShape="1">
                <a:blip r:embed="rId4"/>
                <a:stretch>
                  <a:fillRect l="-422" b="-7292"/>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0" name="Rectangle 9"/>
              <p:cNvSpPr/>
              <p:nvPr/>
            </p:nvSpPr>
            <p:spPr>
              <a:xfrm>
                <a:off x="5794955" y="3802146"/>
                <a:ext cx="1590500" cy="588879"/>
              </a:xfrm>
              <a:prstGeom prst="rect">
                <a:avLst/>
              </a:prstGeom>
            </p:spPr>
            <p:txBody>
              <a:bodyPr wrap="none">
                <a:spAutoFit/>
              </a:bodyPr>
              <a:lstStyle/>
              <a:p>
                <a:pPr lvl="0"/>
                <a14:m>
                  <m:oMath xmlns:m="http://schemas.openxmlformats.org/officeDocument/2006/math">
                    <m:f>
                      <m:fPr>
                        <m:ctrlPr>
                          <a:rPr lang="en-GB" sz="1400" i="1">
                            <a:latin typeface="Cambria Math"/>
                          </a:rPr>
                        </m:ctrlPr>
                      </m:fPr>
                      <m:num>
                        <m:r>
                          <a:rPr lang="en-GB" sz="1400">
                            <a:latin typeface="Cambria Math"/>
                          </a:rPr>
                          <m:t>∆</m:t>
                        </m:r>
                        <m:r>
                          <m:rPr>
                            <m:sty m:val="p"/>
                          </m:rPr>
                          <a:rPr lang="en-GB" sz="1400">
                            <a:latin typeface="Cambria Math"/>
                          </a:rPr>
                          <m:t>G</m:t>
                        </m:r>
                      </m:num>
                      <m:den>
                        <m:r>
                          <m:rPr>
                            <m:sty m:val="p"/>
                          </m:rPr>
                          <a:rPr lang="en-GB" sz="1400">
                            <a:latin typeface="Cambria Math"/>
                          </a:rPr>
                          <m:t>G</m:t>
                        </m:r>
                      </m:den>
                    </m:f>
                  </m:oMath>
                </a14:m>
                <a:r>
                  <a:rPr lang="en-GB" sz="1200" dirty="0" smtClean="0">
                    <a:solidFill>
                      <a:prstClr val="black"/>
                    </a:solidFill>
                    <a:latin typeface="Times New Roman"/>
                    <a:ea typeface="Times New Roman"/>
                  </a:rPr>
                  <a:t> in resp. to the </a:t>
                </a:r>
              </a:p>
              <a:p>
                <a:pPr lvl="0"/>
                <a:r>
                  <a:rPr lang="en-GB" sz="1200" dirty="0" smtClean="0">
                    <a:solidFill>
                      <a:prstClr val="black"/>
                    </a:solidFill>
                    <a:latin typeface="Times New Roman"/>
                    <a:ea typeface="Times New Roman"/>
                  </a:rPr>
                  <a:t>electromagnetic centre</a:t>
                </a:r>
                <a:endParaRPr lang="en-GB" sz="1200" dirty="0">
                  <a:solidFill>
                    <a:prstClr val="black"/>
                  </a:solidFill>
                </a:endParaRPr>
              </a:p>
            </p:txBody>
          </p:sp>
        </mc:Choice>
        <mc:Fallback xmlns="">
          <p:sp>
            <p:nvSpPr>
              <p:cNvPr id="10" name="Rectangle 9"/>
              <p:cNvSpPr>
                <a:spLocks noRot="1" noChangeAspect="1" noMove="1" noResize="1" noEditPoints="1" noAdjustHandles="1" noChangeArrowheads="1" noChangeShapeType="1" noTextEdit="1"/>
              </p:cNvSpPr>
              <p:nvPr/>
            </p:nvSpPr>
            <p:spPr>
              <a:xfrm>
                <a:off x="5794955" y="3802146"/>
                <a:ext cx="1590500" cy="588879"/>
              </a:xfrm>
              <a:prstGeom prst="rect">
                <a:avLst/>
              </a:prstGeom>
              <a:blipFill rotWithShape="1">
                <a:blip r:embed="rId5"/>
                <a:stretch>
                  <a:fillRect l="-383" b="-7292"/>
                </a:stretch>
              </a:blipFill>
            </p:spPr>
            <p:txBody>
              <a:bodyPr/>
              <a:lstStyle/>
              <a:p>
                <a:r>
                  <a:rPr lang="en-GB">
                    <a:noFill/>
                  </a:rPr>
                  <a:t> </a:t>
                </a:r>
              </a:p>
            </p:txBody>
          </p:sp>
        </mc:Fallback>
      </mc:AlternateContent>
      <p:pic>
        <p:nvPicPr>
          <p:cNvPr id="11" name="Picture 8"/>
          <p:cNvPicPr>
            <a:picLocks noChangeAspect="1" noChangeArrowheads="1"/>
          </p:cNvPicPr>
          <p:nvPr/>
        </p:nvPicPr>
        <p:blipFill rotWithShape="1">
          <a:blip r:embed="rId6" cstate="print">
            <a:extLst>
              <a:ext uri="{28A0092B-C50C-407E-A947-70E740481C1C}">
                <a14:useLocalDpi xmlns:a14="http://schemas.microsoft.com/office/drawing/2010/main" val="0"/>
              </a:ext>
            </a:extLst>
          </a:blip>
          <a:srcRect l="-185" t="8652" r="98216" b="8597"/>
          <a:stretch/>
        </p:blipFill>
        <p:spPr bwMode="auto">
          <a:xfrm>
            <a:off x="2026634" y="3563359"/>
            <a:ext cx="115239" cy="262084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Rectangle 5"/>
          <p:cNvSpPr/>
          <p:nvPr/>
        </p:nvSpPr>
        <p:spPr>
          <a:xfrm>
            <a:off x="2141873" y="3424885"/>
            <a:ext cx="415498" cy="276999"/>
          </a:xfrm>
          <a:prstGeom prst="rect">
            <a:avLst/>
          </a:prstGeom>
        </p:spPr>
        <p:txBody>
          <a:bodyPr wrap="none">
            <a:spAutoFit/>
          </a:bodyPr>
          <a:lstStyle/>
          <a:p>
            <a:pPr lvl="0"/>
            <a:r>
              <a:rPr lang="en-GB" sz="1200" b="1" dirty="0" smtClean="0">
                <a:solidFill>
                  <a:prstClr val="black"/>
                </a:solidFill>
                <a:latin typeface="Times New Roman" pitchFamily="18" charset="0"/>
                <a:cs typeface="Times New Roman" pitchFamily="18" charset="0"/>
              </a:rPr>
              <a:t>1%</a:t>
            </a:r>
            <a:endParaRPr lang="en-GB" sz="1200" b="1" dirty="0">
              <a:solidFill>
                <a:prstClr val="black"/>
              </a:solidFill>
              <a:latin typeface="Times New Roman" pitchFamily="18" charset="0"/>
              <a:cs typeface="Times New Roman" pitchFamily="18" charset="0"/>
            </a:endParaRPr>
          </a:p>
        </p:txBody>
      </p:sp>
      <p:sp>
        <p:nvSpPr>
          <p:cNvPr id="13" name="Rectangle 12"/>
          <p:cNvSpPr/>
          <p:nvPr/>
        </p:nvSpPr>
        <p:spPr>
          <a:xfrm>
            <a:off x="2189637" y="4719851"/>
            <a:ext cx="415498" cy="276999"/>
          </a:xfrm>
          <a:prstGeom prst="rect">
            <a:avLst/>
          </a:prstGeom>
        </p:spPr>
        <p:txBody>
          <a:bodyPr wrap="none">
            <a:spAutoFit/>
          </a:bodyPr>
          <a:lstStyle/>
          <a:p>
            <a:pPr lvl="0"/>
            <a:r>
              <a:rPr lang="en-GB" sz="1200" b="1" dirty="0">
                <a:solidFill>
                  <a:prstClr val="black"/>
                </a:solidFill>
                <a:latin typeface="Times New Roman" pitchFamily="18" charset="0"/>
                <a:cs typeface="Times New Roman" pitchFamily="18" charset="0"/>
              </a:rPr>
              <a:t>0%</a:t>
            </a:r>
          </a:p>
        </p:txBody>
      </p:sp>
      <p:sp>
        <p:nvSpPr>
          <p:cNvPr id="15" name="Rectangle 14"/>
          <p:cNvSpPr/>
          <p:nvPr/>
        </p:nvSpPr>
        <p:spPr>
          <a:xfrm>
            <a:off x="2116225" y="5959718"/>
            <a:ext cx="466794" cy="276999"/>
          </a:xfrm>
          <a:prstGeom prst="rect">
            <a:avLst/>
          </a:prstGeom>
        </p:spPr>
        <p:txBody>
          <a:bodyPr wrap="none">
            <a:spAutoFit/>
          </a:bodyPr>
          <a:lstStyle/>
          <a:p>
            <a:pPr lvl="0"/>
            <a:r>
              <a:rPr lang="en-GB" sz="1200" b="1" dirty="0">
                <a:solidFill>
                  <a:prstClr val="black"/>
                </a:solidFill>
                <a:latin typeface="Times New Roman" pitchFamily="18" charset="0"/>
                <a:cs typeface="Times New Roman" pitchFamily="18" charset="0"/>
              </a:rPr>
              <a:t>-1%</a:t>
            </a:r>
          </a:p>
        </p:txBody>
      </p:sp>
      <p:sp>
        <p:nvSpPr>
          <p:cNvPr id="16" name="Rectangle 15"/>
          <p:cNvSpPr/>
          <p:nvPr/>
        </p:nvSpPr>
        <p:spPr>
          <a:xfrm>
            <a:off x="3570910" y="4719850"/>
            <a:ext cx="1659429" cy="276999"/>
          </a:xfrm>
          <a:prstGeom prst="rect">
            <a:avLst/>
          </a:prstGeom>
        </p:spPr>
        <p:txBody>
          <a:bodyPr wrap="none">
            <a:spAutoFit/>
          </a:bodyPr>
          <a:lstStyle/>
          <a:p>
            <a:r>
              <a:rPr lang="en-GB" sz="1200" dirty="0">
                <a:latin typeface="Cambria Math" pitchFamily="18" charset="0"/>
                <a:ea typeface="Cambria Math" pitchFamily="18" charset="0"/>
                <a:cs typeface="Times New Roman" pitchFamily="18" charset="0"/>
              </a:rPr>
              <a:t>|</a:t>
            </a:r>
            <a:r>
              <a:rPr lang="en-GB" sz="1200" dirty="0" smtClean="0">
                <a:latin typeface="Cambria Math" pitchFamily="18" charset="0"/>
                <a:ea typeface="Cambria Math" pitchFamily="18" charset="0"/>
                <a:cs typeface="Times New Roman" pitchFamily="18" charset="0"/>
              </a:rPr>
              <a:t>B(0,0,0,)| = 4.4 Gauss</a:t>
            </a:r>
            <a:endParaRPr lang="en-GB" sz="1200" dirty="0"/>
          </a:p>
        </p:txBody>
      </p:sp>
      <p:sp>
        <p:nvSpPr>
          <p:cNvPr id="18" name="Rectangle 17"/>
          <p:cNvSpPr/>
          <p:nvPr/>
        </p:nvSpPr>
        <p:spPr>
          <a:xfrm>
            <a:off x="3680459" y="3192542"/>
            <a:ext cx="3276600" cy="430887"/>
          </a:xfrm>
          <a:prstGeom prst="rect">
            <a:avLst/>
          </a:prstGeom>
        </p:spPr>
        <p:txBody>
          <a:bodyPr wrap="square">
            <a:spAutoFit/>
          </a:bodyPr>
          <a:lstStyle/>
          <a:p>
            <a:pPr lvl="0" algn="ctr"/>
            <a:r>
              <a:rPr lang="en-GB" sz="1200" b="1" dirty="0">
                <a:solidFill>
                  <a:prstClr val="black"/>
                </a:solidFill>
                <a:latin typeface="Times New Roman"/>
                <a:ea typeface="Times New Roman"/>
              </a:rPr>
              <a:t>TRIUMF-4 </a:t>
            </a:r>
            <a:r>
              <a:rPr lang="en-GB" sz="1200" b="1" dirty="0" smtClean="0">
                <a:solidFill>
                  <a:prstClr val="black"/>
                </a:solidFill>
                <a:latin typeface="Times New Roman"/>
                <a:ea typeface="Times New Roman"/>
              </a:rPr>
              <a:t>gradient homogeneity at Z = 0</a:t>
            </a:r>
            <a:endParaRPr lang="en-GB" sz="1200" b="1" dirty="0">
              <a:solidFill>
                <a:prstClr val="black"/>
              </a:solidFill>
              <a:latin typeface="Times New Roman"/>
              <a:ea typeface="Times New Roman"/>
            </a:endParaRPr>
          </a:p>
          <a:p>
            <a:pPr lvl="0" algn="ctr"/>
            <a:r>
              <a:rPr lang="en-GB" sz="1000" dirty="0">
                <a:solidFill>
                  <a:prstClr val="black"/>
                </a:solidFill>
                <a:latin typeface="Times New Roman"/>
                <a:ea typeface="Times New Roman"/>
              </a:rPr>
              <a:t>(outer quad with </a:t>
            </a:r>
            <a:r>
              <a:rPr lang="en-GB" sz="1000" dirty="0" smtClean="0">
                <a:solidFill>
                  <a:prstClr val="black"/>
                </a:solidFill>
                <a:latin typeface="Times New Roman"/>
                <a:ea typeface="Times New Roman"/>
              </a:rPr>
              <a:t>a thin </a:t>
            </a:r>
            <a:r>
              <a:rPr lang="en-GB" sz="1000" dirty="0">
                <a:solidFill>
                  <a:prstClr val="black"/>
                </a:solidFill>
                <a:latin typeface="Times New Roman"/>
                <a:ea typeface="Times New Roman"/>
              </a:rPr>
              <a:t>top plate)</a:t>
            </a:r>
            <a:endParaRPr lang="en-GB" sz="1000" dirty="0">
              <a:solidFill>
                <a:prstClr val="black"/>
              </a:solidFill>
            </a:endParaRPr>
          </a:p>
        </p:txBody>
      </p:sp>
    </p:spTree>
    <p:extLst>
      <p:ext uri="{BB962C8B-B14F-4D97-AF65-F5344CB8AC3E}">
        <p14:creationId xmlns:p14="http://schemas.microsoft.com/office/powerpoint/2010/main" val="372028832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952757" y="199292"/>
            <a:ext cx="7889631" cy="400110"/>
          </a:xfrm>
          <a:prstGeom prst="rect">
            <a:avLst/>
          </a:prstGeom>
          <a:noFill/>
        </p:spPr>
        <p:txBody>
          <a:bodyPr wrap="square" rtlCol="0">
            <a:spAutoFit/>
          </a:bodyPr>
          <a:lstStyle/>
          <a:p>
            <a:pPr algn="ctr"/>
            <a:r>
              <a:rPr lang="en-GB" sz="2000" b="1" u="sng" dirty="0" smtClean="0"/>
              <a:t>Electromagnetic axis offset in the stacks of four units  </a:t>
            </a:r>
            <a:endParaRPr lang="en-GB" sz="2000" b="1" u="sng" dirty="0"/>
          </a:p>
        </p:txBody>
      </p:sp>
      <mc:AlternateContent xmlns:mc="http://schemas.openxmlformats.org/markup-compatibility/2006" xmlns:a14="http://schemas.microsoft.com/office/drawing/2010/main">
        <mc:Choice Requires="a14">
          <p:sp>
            <p:nvSpPr>
              <p:cNvPr id="6" name="TextBox 5"/>
              <p:cNvSpPr txBox="1"/>
              <p:nvPr/>
            </p:nvSpPr>
            <p:spPr>
              <a:xfrm>
                <a:off x="1806130" y="670521"/>
                <a:ext cx="6408356" cy="1455783"/>
              </a:xfrm>
              <a:prstGeom prst="rect">
                <a:avLst/>
              </a:prstGeom>
              <a:noFill/>
            </p:spPr>
            <p:txBody>
              <a:bodyPr wrap="square" rtlCol="0">
                <a:spAutoFit/>
              </a:bodyPr>
              <a:lstStyle/>
              <a:p>
                <a:pPr marL="285750" indent="-285750">
                  <a:buFont typeface="Arial" pitchFamily="34" charset="0"/>
                  <a:buChar char="•"/>
                </a:pPr>
                <a:r>
                  <a:rPr lang="en-GB" sz="1200" dirty="0" smtClean="0">
                    <a:latin typeface="Times New Roman" pitchFamily="18" charset="0"/>
                    <a:cs typeface="Times New Roman" pitchFamily="18" charset="0"/>
                  </a:rPr>
                  <a:t>‘Electromagnetic’ axis of a quadrupole  –  z-directed </a:t>
                </a:r>
                <a:r>
                  <a:rPr lang="en-GB" sz="1200" dirty="0">
                    <a:latin typeface="Times New Roman" pitchFamily="18" charset="0"/>
                    <a:cs typeface="Times New Roman" pitchFamily="18" charset="0"/>
                  </a:rPr>
                  <a:t>axis along which </a:t>
                </a:r>
                <a:endParaRPr lang="en-GB" sz="1200" dirty="0" smtClean="0">
                  <a:latin typeface="Times New Roman" pitchFamily="18" charset="0"/>
                  <a:cs typeface="Times New Roman" pitchFamily="18" charset="0"/>
                </a:endParaRPr>
              </a:p>
              <a:p>
                <a:pPr algn="ctr">
                  <a:lnSpc>
                    <a:spcPct val="150000"/>
                  </a:lnSpc>
                </a:pPr>
                <a:r>
                  <a:rPr lang="en-GB" sz="1200" dirty="0" smtClean="0">
                    <a:latin typeface="Cambria Math" pitchFamily="18" charset="0"/>
                    <a:ea typeface="Cambria Math" pitchFamily="18" charset="0"/>
                    <a:cs typeface="Times New Roman" pitchFamily="18" charset="0"/>
                  </a:rPr>
                  <a:t>∫B</a:t>
                </a:r>
                <a:r>
                  <a:rPr lang="en-GB" sz="1200" baseline="-25000" dirty="0" smtClean="0">
                    <a:latin typeface="Cambria Math" pitchFamily="18" charset="0"/>
                    <a:ea typeface="Cambria Math" pitchFamily="18" charset="0"/>
                    <a:cs typeface="Times New Roman" pitchFamily="18" charset="0"/>
                  </a:rPr>
                  <a:t>x</a:t>
                </a:r>
                <a:r>
                  <a:rPr lang="en-GB" sz="1200" dirty="0" smtClean="0">
                    <a:latin typeface="Cambria Math" pitchFamily="18" charset="0"/>
                    <a:ea typeface="Cambria Math" pitchFamily="18" charset="0"/>
                    <a:cs typeface="Times New Roman" pitchFamily="18" charset="0"/>
                  </a:rPr>
                  <a:t>dz = 0</a:t>
                </a:r>
              </a:p>
              <a:p>
                <a:pPr marL="285750" indent="-285750">
                  <a:buFont typeface="Arial" pitchFamily="34" charset="0"/>
                  <a:buChar char="•"/>
                </a:pPr>
                <a:r>
                  <a:rPr lang="en-GB" sz="1200" dirty="0" smtClean="0">
                    <a:latin typeface="Times New Roman" pitchFamily="18" charset="0"/>
                    <a:cs typeface="Times New Roman" pitchFamily="18" charset="0"/>
                  </a:rPr>
                  <a:t>The vertical offset </a:t>
                </a:r>
                <a:r>
                  <a:rPr lang="en-GB" sz="1200" dirty="0">
                    <a:latin typeface="Times New Roman" pitchFamily="18" charset="0"/>
                    <a:cs typeface="Times New Roman" pitchFamily="18" charset="0"/>
                  </a:rPr>
                  <a:t>of an electromagnetic axis of a quadrupole in respect to its </a:t>
                </a:r>
                <a:r>
                  <a:rPr lang="en-GB" sz="1200" dirty="0" smtClean="0">
                    <a:latin typeface="Times New Roman" pitchFamily="18" charset="0"/>
                    <a:cs typeface="Times New Roman" pitchFamily="18" charset="0"/>
                  </a:rPr>
                  <a:t>central </a:t>
                </a:r>
                <a:r>
                  <a:rPr lang="en-GB" sz="1200" dirty="0">
                    <a:latin typeface="Times New Roman" pitchFamily="18" charset="0"/>
                    <a:cs typeface="Times New Roman" pitchFamily="18" charset="0"/>
                  </a:rPr>
                  <a:t>axis </a:t>
                </a:r>
                <a:r>
                  <a:rPr lang="en-GB" sz="1200" dirty="0" smtClean="0">
                    <a:latin typeface="Times New Roman" pitchFamily="18" charset="0"/>
                    <a:cs typeface="Times New Roman" pitchFamily="18" charset="0"/>
                  </a:rPr>
                  <a:t>is</a:t>
                </a:r>
              </a:p>
              <a:p>
                <a:r>
                  <a:rPr lang="en-GB" sz="1200" dirty="0" smtClean="0">
                    <a:latin typeface="Times New Roman" pitchFamily="18" charset="0"/>
                    <a:cs typeface="Times New Roman" pitchFamily="18" charset="0"/>
                  </a:rPr>
                  <a:t> </a:t>
                </a:r>
              </a:p>
              <a:p>
                <a:pPr algn="ctr"/>
                <a14:m>
                  <m:oMath xmlns:m="http://schemas.openxmlformats.org/officeDocument/2006/math">
                    <m:f>
                      <m:fPr>
                        <m:ctrlPr>
                          <a:rPr lang="en-GB" sz="1200" i="1">
                            <a:latin typeface="Cambria Math"/>
                            <a:ea typeface="Cambria Math" pitchFamily="18" charset="0"/>
                          </a:rPr>
                        </m:ctrlPr>
                      </m:fPr>
                      <m:num>
                        <m:r>
                          <a:rPr lang="en-GB" sz="1200">
                            <a:latin typeface="Cambria Math" pitchFamily="18" charset="0"/>
                            <a:ea typeface="Cambria Math" pitchFamily="18" charset="0"/>
                          </a:rPr>
                          <m:t>∫</m:t>
                        </m:r>
                        <m:r>
                          <m:rPr>
                            <m:nor/>
                          </m:rPr>
                          <a:rPr lang="en-GB" sz="1200" b="0" i="0" smtClean="0">
                            <a:latin typeface="Cambria Math" pitchFamily="18" charset="0"/>
                            <a:ea typeface="Cambria Math" pitchFamily="18" charset="0"/>
                          </a:rPr>
                          <m:t>A</m:t>
                        </m:r>
                        <m:r>
                          <m:rPr>
                            <m:nor/>
                          </m:rPr>
                          <a:rPr lang="en-GB" sz="1200" baseline="-25000" dirty="0">
                            <a:latin typeface="Cambria Math" pitchFamily="18" charset="0"/>
                            <a:ea typeface="Cambria Math" pitchFamily="18" charset="0"/>
                            <a:cs typeface="Times New Roman" pitchFamily="18" charset="0"/>
                          </a:rPr>
                          <m:t>1</m:t>
                        </m:r>
                        <m:r>
                          <m:rPr>
                            <m:sty m:val="p"/>
                          </m:rPr>
                          <a:rPr lang="en-GB" sz="1200">
                            <a:latin typeface="Cambria Math" pitchFamily="18" charset="0"/>
                            <a:ea typeface="Cambria Math" pitchFamily="18" charset="0"/>
                          </a:rPr>
                          <m:t>dz</m:t>
                        </m:r>
                      </m:num>
                      <m:den>
                        <m:r>
                          <a:rPr lang="en-GB" sz="1200">
                            <a:latin typeface="Cambria Math" pitchFamily="18" charset="0"/>
                            <a:ea typeface="Cambria Math" pitchFamily="18" charset="0"/>
                          </a:rPr>
                          <m:t>∫</m:t>
                        </m:r>
                        <m:r>
                          <m:rPr>
                            <m:sty m:val="p"/>
                          </m:rPr>
                          <a:rPr lang="en-GB" sz="1200">
                            <a:latin typeface="Cambria Math" pitchFamily="18" charset="0"/>
                            <a:ea typeface="Cambria Math" pitchFamily="18" charset="0"/>
                          </a:rPr>
                          <m:t>Gdz</m:t>
                        </m:r>
                      </m:den>
                    </m:f>
                  </m:oMath>
                </a14:m>
                <a:r>
                  <a:rPr lang="en-GB" sz="1200" dirty="0" smtClean="0">
                    <a:latin typeface="Cambria Math" pitchFamily="18" charset="0"/>
                    <a:ea typeface="Cambria Math" pitchFamily="18" charset="0"/>
                    <a:cs typeface="Times New Roman" pitchFamily="18" charset="0"/>
                  </a:rPr>
                  <a:t> </a:t>
                </a:r>
                <a:endParaRPr lang="en-GB" sz="1200" dirty="0" smtClean="0">
                  <a:latin typeface="Times New Roman" pitchFamily="18" charset="0"/>
                  <a:cs typeface="Times New Roman" pitchFamily="18" charset="0"/>
                </a:endParaRPr>
              </a:p>
              <a:p>
                <a:pPr marL="285750" indent="-285750">
                  <a:buFont typeface="Arial" pitchFamily="34" charset="0"/>
                  <a:buChar char="•"/>
                </a:pPr>
                <a:endParaRPr lang="en-GB" sz="1400" dirty="0">
                  <a:latin typeface="Times New Roman" pitchFamily="18" charset="0"/>
                  <a:cs typeface="Times New Roman" pitchFamily="18" charset="0"/>
                </a:endParaRPr>
              </a:p>
            </p:txBody>
          </p:sp>
        </mc:Choice>
        <mc:Fallback xmlns="">
          <p:sp>
            <p:nvSpPr>
              <p:cNvPr id="6" name="TextBox 5"/>
              <p:cNvSpPr txBox="1">
                <a:spLocks noRot="1" noChangeAspect="1" noMove="1" noResize="1" noEditPoints="1" noAdjustHandles="1" noChangeArrowheads="1" noChangeShapeType="1" noTextEdit="1"/>
              </p:cNvSpPr>
              <p:nvPr/>
            </p:nvSpPr>
            <p:spPr>
              <a:xfrm>
                <a:off x="1806130" y="670521"/>
                <a:ext cx="6408356" cy="1455783"/>
              </a:xfrm>
              <a:prstGeom prst="rect">
                <a:avLst/>
              </a:prstGeom>
              <a:blipFill rotWithShape="1">
                <a:blip r:embed="rId2"/>
                <a:stretch>
                  <a:fillRect/>
                </a:stretch>
              </a:blipFill>
            </p:spPr>
            <p:txBody>
              <a:bodyPr/>
              <a:lstStyle/>
              <a:p>
                <a:r>
                  <a:rPr lang="en-GB">
                    <a:noFill/>
                  </a:rPr>
                  <a:t> </a:t>
                </a:r>
              </a:p>
            </p:txBody>
          </p:sp>
        </mc:Fallback>
      </mc:AlternateContent>
      <p:pic>
        <p:nvPicPr>
          <p:cNvPr id="1029" name="Picture 5"/>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20734" t="6959" r="20831" b="8470"/>
          <a:stretch/>
        </p:blipFill>
        <p:spPr bwMode="auto">
          <a:xfrm>
            <a:off x="239451" y="2901709"/>
            <a:ext cx="4275008" cy="334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5" name="Rectangle 14"/>
          <p:cNvSpPr/>
          <p:nvPr/>
        </p:nvSpPr>
        <p:spPr>
          <a:xfrm>
            <a:off x="1043904" y="2490791"/>
            <a:ext cx="3161443" cy="430887"/>
          </a:xfrm>
          <a:prstGeom prst="rect">
            <a:avLst/>
          </a:prstGeom>
        </p:spPr>
        <p:txBody>
          <a:bodyPr wrap="none">
            <a:spAutoFit/>
          </a:bodyPr>
          <a:lstStyle/>
          <a:p>
            <a:pPr lvl="0"/>
            <a:r>
              <a:rPr lang="en-GB" sz="1200" b="1" dirty="0" smtClean="0">
                <a:solidFill>
                  <a:prstClr val="black"/>
                </a:solidFill>
                <a:latin typeface="Times New Roman"/>
                <a:ea typeface="Times New Roman"/>
              </a:rPr>
              <a:t>TRIUMF-4 integrated gradient homogeneity </a:t>
            </a:r>
          </a:p>
          <a:p>
            <a:pPr lvl="0" algn="ctr"/>
            <a:r>
              <a:rPr lang="en-GB" sz="1000" dirty="0" smtClean="0">
                <a:solidFill>
                  <a:prstClr val="black"/>
                </a:solidFill>
                <a:latin typeface="Times New Roman"/>
                <a:ea typeface="Times New Roman"/>
              </a:rPr>
              <a:t>(outer quad with the thin top plate)</a:t>
            </a:r>
            <a:endParaRPr lang="en-GB" sz="1000" dirty="0">
              <a:solidFill>
                <a:prstClr val="black"/>
              </a:solidFill>
            </a:endParaRPr>
          </a:p>
        </p:txBody>
      </p:sp>
      <mc:AlternateContent xmlns:mc="http://schemas.openxmlformats.org/markup-compatibility/2006" xmlns:a14="http://schemas.microsoft.com/office/drawing/2010/main">
        <mc:Choice Requires="a14">
          <p:sp>
            <p:nvSpPr>
              <p:cNvPr id="17" name="Rectangle 16"/>
              <p:cNvSpPr/>
              <p:nvPr/>
            </p:nvSpPr>
            <p:spPr>
              <a:xfrm>
                <a:off x="476151" y="3389058"/>
                <a:ext cx="1190582" cy="640688"/>
              </a:xfrm>
              <a:prstGeom prst="rect">
                <a:avLst/>
              </a:prstGeom>
            </p:spPr>
            <p:txBody>
              <a:bodyPr wrap="none">
                <a:spAutoFit/>
              </a:bodyPr>
              <a:lstStyle/>
              <a:p>
                <a:pPr lvl="0"/>
                <a14:m>
                  <m:oMath xmlns:m="http://schemas.openxmlformats.org/officeDocument/2006/math">
                    <m:f>
                      <m:fPr>
                        <m:ctrlPr>
                          <a:rPr lang="en-GB" sz="1400" i="1">
                            <a:solidFill>
                              <a:prstClr val="black"/>
                            </a:solidFill>
                            <a:latin typeface="Cambria Math"/>
                          </a:rPr>
                        </m:ctrlPr>
                      </m:fPr>
                      <m:num>
                        <m:r>
                          <a:rPr lang="en-GB" sz="1400">
                            <a:solidFill>
                              <a:prstClr val="black"/>
                            </a:solidFill>
                            <a:latin typeface="Cambria Math"/>
                          </a:rPr>
                          <m:t>∫∆</m:t>
                        </m:r>
                        <m:r>
                          <m:rPr>
                            <m:sty m:val="p"/>
                          </m:rPr>
                          <a:rPr lang="en-GB" sz="1400">
                            <a:solidFill>
                              <a:prstClr val="black"/>
                            </a:solidFill>
                            <a:latin typeface="Cambria Math"/>
                          </a:rPr>
                          <m:t>G</m:t>
                        </m:r>
                      </m:num>
                      <m:den>
                        <m:r>
                          <a:rPr lang="en-GB" sz="1400">
                            <a:solidFill>
                              <a:prstClr val="black"/>
                            </a:solidFill>
                            <a:latin typeface="Cambria Math"/>
                          </a:rPr>
                          <m:t>∫</m:t>
                        </m:r>
                        <m:r>
                          <m:rPr>
                            <m:sty m:val="p"/>
                          </m:rPr>
                          <a:rPr lang="en-GB" sz="1400">
                            <a:solidFill>
                              <a:prstClr val="black"/>
                            </a:solidFill>
                            <a:latin typeface="Cambria Math"/>
                          </a:rPr>
                          <m:t>G</m:t>
                        </m:r>
                      </m:den>
                    </m:f>
                    <m:r>
                      <a:rPr lang="en-GB" sz="1400" i="1">
                        <a:solidFill>
                          <a:prstClr val="black"/>
                        </a:solidFill>
                        <a:latin typeface="Cambria Math"/>
                      </a:rPr>
                      <m:t> </m:t>
                    </m:r>
                  </m:oMath>
                </a14:m>
                <a:r>
                  <a:rPr lang="en-GB" sz="1200" b="1" dirty="0" smtClean="0">
                    <a:solidFill>
                      <a:prstClr val="black"/>
                    </a:solidFill>
                    <a:latin typeface="Times New Roman"/>
                    <a:ea typeface="Times New Roman"/>
                  </a:rPr>
                  <a:t> </a:t>
                </a:r>
                <a:r>
                  <a:rPr lang="en-GB" sz="1200" dirty="0" smtClean="0">
                    <a:solidFill>
                      <a:prstClr val="black"/>
                    </a:solidFill>
                    <a:latin typeface="Times New Roman"/>
                    <a:ea typeface="Times New Roman"/>
                  </a:rPr>
                  <a:t>in resp. to </a:t>
                </a:r>
              </a:p>
              <a:p>
                <a:pPr lvl="0"/>
                <a:r>
                  <a:rPr lang="en-GB" sz="1200" dirty="0" smtClean="0">
                    <a:solidFill>
                      <a:prstClr val="black"/>
                    </a:solidFill>
                    <a:latin typeface="Times New Roman"/>
                    <a:ea typeface="Times New Roman"/>
                  </a:rPr>
                  <a:t>the centre axis</a:t>
                </a:r>
                <a:endParaRPr lang="en-GB" sz="1200" dirty="0">
                  <a:solidFill>
                    <a:prstClr val="black"/>
                  </a:solidFill>
                </a:endParaRPr>
              </a:p>
            </p:txBody>
          </p:sp>
        </mc:Choice>
        <mc:Fallback xmlns="">
          <p:sp>
            <p:nvSpPr>
              <p:cNvPr id="17" name="Rectangle 16"/>
              <p:cNvSpPr>
                <a:spLocks noRot="1" noChangeAspect="1" noMove="1" noResize="1" noEditPoints="1" noAdjustHandles="1" noChangeArrowheads="1" noChangeShapeType="1" noTextEdit="1"/>
              </p:cNvSpPr>
              <p:nvPr/>
            </p:nvSpPr>
            <p:spPr>
              <a:xfrm>
                <a:off x="476151" y="3389058"/>
                <a:ext cx="1190582" cy="640688"/>
              </a:xfrm>
              <a:prstGeom prst="rect">
                <a:avLst/>
              </a:prstGeom>
              <a:blipFill rotWithShape="1">
                <a:blip r:embed="rId4"/>
                <a:stretch>
                  <a:fillRect b="-6667"/>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22" name="Rectangle 21"/>
              <p:cNvSpPr/>
              <p:nvPr/>
            </p:nvSpPr>
            <p:spPr>
              <a:xfrm>
                <a:off x="2858176" y="3363089"/>
                <a:ext cx="1517595" cy="640688"/>
              </a:xfrm>
              <a:prstGeom prst="rect">
                <a:avLst/>
              </a:prstGeom>
            </p:spPr>
            <p:txBody>
              <a:bodyPr wrap="none">
                <a:spAutoFit/>
              </a:bodyPr>
              <a:lstStyle/>
              <a:p>
                <a:pPr lvl="0"/>
                <a14:m>
                  <m:oMath xmlns:m="http://schemas.openxmlformats.org/officeDocument/2006/math">
                    <m:f>
                      <m:fPr>
                        <m:ctrlPr>
                          <a:rPr lang="en-GB" sz="1400" i="1">
                            <a:latin typeface="Cambria Math"/>
                          </a:rPr>
                        </m:ctrlPr>
                      </m:fPr>
                      <m:num>
                        <m:r>
                          <a:rPr lang="en-GB" sz="1400">
                            <a:latin typeface="Cambria Math"/>
                          </a:rPr>
                          <m:t>∫∆</m:t>
                        </m:r>
                        <m:r>
                          <m:rPr>
                            <m:sty m:val="p"/>
                          </m:rPr>
                          <a:rPr lang="en-GB" sz="1400">
                            <a:latin typeface="Cambria Math"/>
                          </a:rPr>
                          <m:t>G</m:t>
                        </m:r>
                      </m:num>
                      <m:den>
                        <m:r>
                          <a:rPr lang="en-GB" sz="1400">
                            <a:latin typeface="Cambria Math"/>
                          </a:rPr>
                          <m:t>∫</m:t>
                        </m:r>
                        <m:r>
                          <m:rPr>
                            <m:sty m:val="p"/>
                          </m:rPr>
                          <a:rPr lang="en-GB" sz="1400">
                            <a:latin typeface="Cambria Math"/>
                          </a:rPr>
                          <m:t>G</m:t>
                        </m:r>
                      </m:den>
                    </m:f>
                    <m:r>
                      <a:rPr lang="en-GB" sz="1400" i="1">
                        <a:latin typeface="Cambria Math"/>
                      </a:rPr>
                      <m:t> </m:t>
                    </m:r>
                  </m:oMath>
                </a14:m>
                <a:r>
                  <a:rPr lang="en-GB" sz="1200" dirty="0" smtClean="0">
                    <a:solidFill>
                      <a:prstClr val="black"/>
                    </a:solidFill>
                    <a:latin typeface="Times New Roman"/>
                    <a:ea typeface="Times New Roman"/>
                  </a:rPr>
                  <a:t>in resp. to the </a:t>
                </a:r>
              </a:p>
              <a:p>
                <a:pPr lvl="0"/>
                <a:r>
                  <a:rPr lang="en-GB" sz="1200" dirty="0" smtClean="0">
                    <a:solidFill>
                      <a:prstClr val="black"/>
                    </a:solidFill>
                    <a:latin typeface="Times New Roman"/>
                    <a:ea typeface="Times New Roman"/>
                  </a:rPr>
                  <a:t>electromagnetic axis</a:t>
                </a:r>
                <a:endParaRPr lang="en-GB" sz="1200" dirty="0">
                  <a:solidFill>
                    <a:prstClr val="black"/>
                  </a:solidFill>
                </a:endParaRPr>
              </a:p>
            </p:txBody>
          </p:sp>
        </mc:Choice>
        <mc:Fallback xmlns="">
          <p:sp>
            <p:nvSpPr>
              <p:cNvPr id="22" name="Rectangle 21"/>
              <p:cNvSpPr>
                <a:spLocks noRot="1" noChangeAspect="1" noMove="1" noResize="1" noEditPoints="1" noAdjustHandles="1" noChangeArrowheads="1" noChangeShapeType="1" noTextEdit="1"/>
              </p:cNvSpPr>
              <p:nvPr/>
            </p:nvSpPr>
            <p:spPr>
              <a:xfrm>
                <a:off x="2858176" y="3363089"/>
                <a:ext cx="1517595" cy="640688"/>
              </a:xfrm>
              <a:prstGeom prst="rect">
                <a:avLst/>
              </a:prstGeom>
              <a:blipFill rotWithShape="1">
                <a:blip r:embed="rId5"/>
                <a:stretch>
                  <a:fillRect l="-402" b="-6667"/>
                </a:stretch>
              </a:blipFill>
            </p:spPr>
            <p:txBody>
              <a:bodyPr/>
              <a:lstStyle/>
              <a:p>
                <a:r>
                  <a:rPr lang="en-GB">
                    <a:noFill/>
                  </a:rPr>
                  <a:t> </a:t>
                </a:r>
              </a:p>
            </p:txBody>
          </p:sp>
        </mc:Fallback>
      </mc:AlternateContent>
      <p:sp>
        <p:nvSpPr>
          <p:cNvPr id="19" name="Up Arrow 18"/>
          <p:cNvSpPr/>
          <p:nvPr/>
        </p:nvSpPr>
        <p:spPr>
          <a:xfrm>
            <a:off x="2942995" y="4424288"/>
            <a:ext cx="95381" cy="211597"/>
          </a:xfrm>
          <a:prstGeom prst="upArrow">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schemeClr val="tx1"/>
              </a:solidFill>
            </a:endParaRPr>
          </a:p>
        </p:txBody>
      </p:sp>
      <p:sp>
        <p:nvSpPr>
          <p:cNvPr id="25" name="Rectangle 24"/>
          <p:cNvSpPr/>
          <p:nvPr/>
        </p:nvSpPr>
        <p:spPr>
          <a:xfrm>
            <a:off x="3116779" y="4330576"/>
            <a:ext cx="1286378" cy="286617"/>
          </a:xfrm>
          <a:prstGeom prst="rect">
            <a:avLst/>
          </a:prstGeom>
        </p:spPr>
        <p:txBody>
          <a:bodyPr wrap="none">
            <a:spAutoFit/>
          </a:bodyPr>
          <a:lstStyle/>
          <a:p>
            <a:pPr lvl="0" algn="ctr">
              <a:lnSpc>
                <a:spcPct val="115000"/>
              </a:lnSpc>
            </a:pPr>
            <a:r>
              <a:rPr lang="en-GB" sz="1200" dirty="0">
                <a:latin typeface="Cambria Math" pitchFamily="18" charset="0"/>
                <a:ea typeface="Cambria Math" pitchFamily="18" charset="0"/>
              </a:rPr>
              <a:t>Offset =  161</a:t>
            </a:r>
            <a:r>
              <a:rPr lang="el-GR" sz="1200" dirty="0">
                <a:latin typeface="Cambria Math" pitchFamily="18" charset="0"/>
                <a:ea typeface="Cambria Math" pitchFamily="18" charset="0"/>
              </a:rPr>
              <a:t> μ</a:t>
            </a:r>
            <a:r>
              <a:rPr lang="en-GB" sz="1200" dirty="0">
                <a:latin typeface="Cambria Math" pitchFamily="18" charset="0"/>
                <a:ea typeface="Cambria Math" pitchFamily="18" charset="0"/>
              </a:rPr>
              <a:t>m</a:t>
            </a:r>
          </a:p>
        </p:txBody>
      </p:sp>
      <p:pic>
        <p:nvPicPr>
          <p:cNvPr id="1030" name="Picture 6"/>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5589782" y="4464464"/>
            <a:ext cx="2979983" cy="17911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31" name="Picture 7"/>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5589783" y="2673304"/>
            <a:ext cx="2979983" cy="17911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32" name="Picture 8"/>
          <p:cNvPicPr>
            <a:picLocks noChangeAspect="1" noChangeArrowheads="1"/>
          </p:cNvPicPr>
          <p:nvPr/>
        </p:nvPicPr>
        <p:blipFill rotWithShape="1">
          <a:blip r:embed="rId8" cstate="print">
            <a:extLst>
              <a:ext uri="{28A0092B-C50C-407E-A947-70E740481C1C}">
                <a14:useLocalDpi xmlns:a14="http://schemas.microsoft.com/office/drawing/2010/main" val="0"/>
              </a:ext>
            </a:extLst>
          </a:blip>
          <a:srcRect l="-185" t="8652" r="98216" b="8597"/>
          <a:stretch/>
        </p:blipFill>
        <p:spPr bwMode="auto">
          <a:xfrm>
            <a:off x="4500000" y="3060000"/>
            <a:ext cx="144000" cy="3276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0" name="TextBox 19"/>
          <p:cNvSpPr txBox="1"/>
          <p:nvPr/>
        </p:nvSpPr>
        <p:spPr>
          <a:xfrm>
            <a:off x="4644000" y="2938623"/>
            <a:ext cx="507147" cy="276999"/>
          </a:xfrm>
          <a:prstGeom prst="rect">
            <a:avLst/>
          </a:prstGeom>
          <a:noFill/>
        </p:spPr>
        <p:txBody>
          <a:bodyPr wrap="square" rtlCol="0">
            <a:spAutoFit/>
          </a:bodyPr>
          <a:lstStyle/>
          <a:p>
            <a:r>
              <a:rPr lang="en-GB" sz="1200" b="1" dirty="0" smtClean="0">
                <a:latin typeface="Times New Roman" pitchFamily="18" charset="0"/>
                <a:cs typeface="Times New Roman" pitchFamily="18" charset="0"/>
              </a:rPr>
              <a:t>1%</a:t>
            </a:r>
            <a:endParaRPr lang="en-GB" sz="1200" b="1" dirty="0">
              <a:latin typeface="Times New Roman" pitchFamily="18" charset="0"/>
              <a:cs typeface="Times New Roman" pitchFamily="18" charset="0"/>
            </a:endParaRPr>
          </a:p>
        </p:txBody>
      </p:sp>
      <p:sp>
        <p:nvSpPr>
          <p:cNvPr id="23" name="Rectangle 22"/>
          <p:cNvSpPr/>
          <p:nvPr/>
        </p:nvSpPr>
        <p:spPr>
          <a:xfrm>
            <a:off x="4613247" y="6117124"/>
            <a:ext cx="466794" cy="276999"/>
          </a:xfrm>
          <a:prstGeom prst="rect">
            <a:avLst/>
          </a:prstGeom>
        </p:spPr>
        <p:txBody>
          <a:bodyPr wrap="none">
            <a:spAutoFit/>
          </a:bodyPr>
          <a:lstStyle/>
          <a:p>
            <a:pPr lvl="0"/>
            <a:r>
              <a:rPr lang="en-GB" sz="1200" b="1" dirty="0" smtClean="0">
                <a:solidFill>
                  <a:prstClr val="black"/>
                </a:solidFill>
                <a:latin typeface="Times New Roman" pitchFamily="18" charset="0"/>
                <a:cs typeface="Times New Roman" pitchFamily="18" charset="0"/>
              </a:rPr>
              <a:t>-1</a:t>
            </a:r>
            <a:r>
              <a:rPr lang="en-GB" sz="1200" b="1" dirty="0">
                <a:solidFill>
                  <a:prstClr val="black"/>
                </a:solidFill>
                <a:latin typeface="Times New Roman" pitchFamily="18" charset="0"/>
                <a:cs typeface="Times New Roman" pitchFamily="18" charset="0"/>
              </a:rPr>
              <a:t>%</a:t>
            </a:r>
          </a:p>
        </p:txBody>
      </p:sp>
      <p:sp>
        <p:nvSpPr>
          <p:cNvPr id="29" name="Rectangle 28"/>
          <p:cNvSpPr/>
          <p:nvPr/>
        </p:nvSpPr>
        <p:spPr>
          <a:xfrm>
            <a:off x="4664543" y="4559500"/>
            <a:ext cx="415498" cy="276999"/>
          </a:xfrm>
          <a:prstGeom prst="rect">
            <a:avLst/>
          </a:prstGeom>
        </p:spPr>
        <p:txBody>
          <a:bodyPr wrap="none">
            <a:spAutoFit/>
          </a:bodyPr>
          <a:lstStyle/>
          <a:p>
            <a:pPr lvl="0"/>
            <a:r>
              <a:rPr lang="en-GB" sz="1200" b="1" dirty="0" smtClean="0">
                <a:solidFill>
                  <a:prstClr val="black"/>
                </a:solidFill>
                <a:latin typeface="Times New Roman" pitchFamily="18" charset="0"/>
                <a:cs typeface="Times New Roman" pitchFamily="18" charset="0"/>
              </a:rPr>
              <a:t>0%</a:t>
            </a:r>
            <a:endParaRPr lang="en-GB" sz="1200" b="1" dirty="0">
              <a:solidFill>
                <a:prstClr val="black"/>
              </a:solidFill>
              <a:latin typeface="Times New Roman" pitchFamily="18" charset="0"/>
              <a:cs typeface="Times New Roman" pitchFamily="18" charset="0"/>
            </a:endParaRPr>
          </a:p>
        </p:txBody>
      </p:sp>
      <p:sp>
        <p:nvSpPr>
          <p:cNvPr id="1024" name="TextBox 1023"/>
          <p:cNvSpPr txBox="1"/>
          <p:nvPr/>
        </p:nvSpPr>
        <p:spPr>
          <a:xfrm>
            <a:off x="4472939" y="1522718"/>
            <a:ext cx="287109" cy="307777"/>
          </a:xfrm>
          <a:prstGeom prst="rect">
            <a:avLst/>
          </a:prstGeom>
          <a:noFill/>
        </p:spPr>
        <p:txBody>
          <a:bodyPr wrap="square" rtlCol="0">
            <a:spAutoFit/>
          </a:bodyPr>
          <a:lstStyle/>
          <a:p>
            <a:r>
              <a:rPr lang="en-GB" sz="1400" dirty="0" smtClean="0">
                <a:latin typeface="Cambria Math" pitchFamily="18" charset="0"/>
                <a:ea typeface="Cambria Math" pitchFamily="18" charset="0"/>
              </a:rPr>
              <a:t>≈</a:t>
            </a:r>
            <a:endParaRPr lang="en-GB" sz="1400" dirty="0">
              <a:latin typeface="Cambria Math" pitchFamily="18" charset="0"/>
              <a:ea typeface="Cambria Math" pitchFamily="18" charset="0"/>
            </a:endParaRPr>
          </a:p>
        </p:txBody>
      </p:sp>
    </p:spTree>
    <p:extLst>
      <p:ext uri="{BB962C8B-B14F-4D97-AF65-F5344CB8AC3E}">
        <p14:creationId xmlns:p14="http://schemas.microsoft.com/office/powerpoint/2010/main" val="100324230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le 5"/>
          <p:cNvGraphicFramePr>
            <a:graphicFrameLocks noGrp="1"/>
          </p:cNvGraphicFramePr>
          <p:nvPr>
            <p:extLst>
              <p:ext uri="{D42A27DB-BD31-4B8C-83A1-F6EECF244321}">
                <p14:modId xmlns:p14="http://schemas.microsoft.com/office/powerpoint/2010/main" val="3089983309"/>
              </p:ext>
            </p:extLst>
          </p:nvPr>
        </p:nvGraphicFramePr>
        <p:xfrm>
          <a:off x="464757" y="1234772"/>
          <a:ext cx="8229600" cy="1919478"/>
        </p:xfrm>
        <a:graphic>
          <a:graphicData uri="http://schemas.openxmlformats.org/drawingml/2006/table">
            <a:tbl>
              <a:tblPr firstRow="1" firstCol="1" bandRow="1">
                <a:tableStyleId>{5940675A-B579-460E-94D1-54222C63F5DA}</a:tableStyleId>
              </a:tblPr>
              <a:tblGrid>
                <a:gridCol w="1028700"/>
                <a:gridCol w="1028700"/>
                <a:gridCol w="1028700"/>
                <a:gridCol w="1028700"/>
                <a:gridCol w="1028700"/>
                <a:gridCol w="1028700"/>
                <a:gridCol w="1028700"/>
                <a:gridCol w="1028700"/>
              </a:tblGrid>
              <a:tr h="0">
                <a:tc rowSpan="2">
                  <a:txBody>
                    <a:bodyPr/>
                    <a:lstStyle/>
                    <a:p>
                      <a:pPr>
                        <a:lnSpc>
                          <a:spcPct val="115000"/>
                        </a:lnSpc>
                        <a:spcAft>
                          <a:spcPts val="0"/>
                        </a:spcAft>
                      </a:pPr>
                      <a:r>
                        <a:rPr lang="en-GB" sz="1100" dirty="0">
                          <a:effectLst/>
                        </a:rPr>
                        <a:t> </a:t>
                      </a:r>
                      <a:endParaRPr lang="en-GB" sz="1100" dirty="0">
                        <a:effectLst/>
                        <a:latin typeface="Calibri"/>
                        <a:ea typeface="Calibri"/>
                        <a:cs typeface="Times New Roman"/>
                      </a:endParaRPr>
                    </a:p>
                  </a:txBody>
                  <a:tcPr marL="68580" marR="68580" marT="0" marB="0"/>
                </a:tc>
                <a:tc gridSpan="3">
                  <a:txBody>
                    <a:bodyPr/>
                    <a:lstStyle/>
                    <a:p>
                      <a:pPr algn="ctr">
                        <a:lnSpc>
                          <a:spcPct val="115000"/>
                        </a:lnSpc>
                        <a:spcAft>
                          <a:spcPts val="0"/>
                        </a:spcAft>
                      </a:pPr>
                      <a:r>
                        <a:rPr lang="en-GB" sz="1100" dirty="0">
                          <a:effectLst/>
                          <a:latin typeface="Times New Roman" pitchFamily="18" charset="0"/>
                          <a:cs typeface="Times New Roman" pitchFamily="18" charset="0"/>
                        </a:rPr>
                        <a:t>in resp. to </a:t>
                      </a:r>
                      <a:r>
                        <a:rPr lang="en-GB" sz="1100" dirty="0" smtClean="0">
                          <a:effectLst/>
                          <a:latin typeface="Times New Roman" pitchFamily="18" charset="0"/>
                          <a:cs typeface="Times New Roman" pitchFamily="18" charset="0"/>
                        </a:rPr>
                        <a:t>the central </a:t>
                      </a:r>
                      <a:r>
                        <a:rPr lang="en-GB" sz="1100" dirty="0">
                          <a:effectLst/>
                          <a:latin typeface="Times New Roman" pitchFamily="18" charset="0"/>
                          <a:cs typeface="Times New Roman" pitchFamily="18" charset="0"/>
                        </a:rPr>
                        <a:t>axis</a:t>
                      </a:r>
                      <a:endParaRPr lang="en-GB" sz="1100" dirty="0">
                        <a:effectLst/>
                        <a:latin typeface="Times New Roman" pitchFamily="18" charset="0"/>
                        <a:ea typeface="Calibri"/>
                        <a:cs typeface="Times New Roman" pitchFamily="18" charset="0"/>
                      </a:endParaRPr>
                    </a:p>
                  </a:txBody>
                  <a:tcPr marL="68580" marR="68580" marT="0" marB="0" anchor="ctr"/>
                </a:tc>
                <a:tc hMerge="1">
                  <a:txBody>
                    <a:bodyPr/>
                    <a:lstStyle/>
                    <a:p>
                      <a:endParaRPr lang="en-GB"/>
                    </a:p>
                  </a:txBody>
                  <a:tcPr/>
                </a:tc>
                <a:tc hMerge="1">
                  <a:txBody>
                    <a:bodyPr/>
                    <a:lstStyle/>
                    <a:p>
                      <a:endParaRPr lang="en-GB"/>
                    </a:p>
                  </a:txBody>
                  <a:tcPr/>
                </a:tc>
                <a:tc>
                  <a:txBody>
                    <a:bodyPr/>
                    <a:lstStyle/>
                    <a:p>
                      <a:pPr algn="ctr">
                        <a:lnSpc>
                          <a:spcPct val="115000"/>
                        </a:lnSpc>
                        <a:spcAft>
                          <a:spcPts val="0"/>
                        </a:spcAft>
                      </a:pPr>
                      <a:r>
                        <a:rPr lang="en-GB" sz="1100" dirty="0">
                          <a:effectLst/>
                          <a:latin typeface="Times New Roman" pitchFamily="18" charset="0"/>
                          <a:cs typeface="Times New Roman" pitchFamily="18" charset="0"/>
                        </a:rPr>
                        <a:t> </a:t>
                      </a:r>
                      <a:endParaRPr lang="en-GB" sz="1100" dirty="0">
                        <a:effectLst/>
                        <a:latin typeface="Times New Roman" pitchFamily="18" charset="0"/>
                        <a:ea typeface="Calibri"/>
                        <a:cs typeface="Times New Roman" pitchFamily="18" charset="0"/>
                      </a:endParaRPr>
                    </a:p>
                  </a:txBody>
                  <a:tcPr marL="68580" marR="68580" marT="0" marB="0" anchor="ctr"/>
                </a:tc>
                <a:tc gridSpan="3">
                  <a:txBody>
                    <a:bodyPr/>
                    <a:lstStyle/>
                    <a:p>
                      <a:pPr algn="ctr">
                        <a:lnSpc>
                          <a:spcPct val="115000"/>
                        </a:lnSpc>
                        <a:spcAft>
                          <a:spcPts val="0"/>
                        </a:spcAft>
                      </a:pPr>
                      <a:r>
                        <a:rPr lang="en-GB" sz="1100" dirty="0">
                          <a:effectLst/>
                          <a:latin typeface="Times New Roman" pitchFamily="18" charset="0"/>
                          <a:cs typeface="Times New Roman" pitchFamily="18" charset="0"/>
                        </a:rPr>
                        <a:t>in resp. </a:t>
                      </a:r>
                      <a:r>
                        <a:rPr lang="en-GB" sz="1100" dirty="0" smtClean="0">
                          <a:effectLst/>
                          <a:latin typeface="Times New Roman" pitchFamily="18" charset="0"/>
                          <a:cs typeface="Times New Roman" pitchFamily="18" charset="0"/>
                        </a:rPr>
                        <a:t>to the </a:t>
                      </a:r>
                      <a:r>
                        <a:rPr lang="en-GB" sz="1100" dirty="0">
                          <a:effectLst/>
                          <a:latin typeface="Times New Roman" pitchFamily="18" charset="0"/>
                          <a:cs typeface="Times New Roman" pitchFamily="18" charset="0"/>
                        </a:rPr>
                        <a:t>electromagnetic axis</a:t>
                      </a:r>
                      <a:endParaRPr lang="en-GB" sz="1100" dirty="0">
                        <a:effectLst/>
                        <a:latin typeface="Times New Roman" pitchFamily="18" charset="0"/>
                        <a:ea typeface="Calibri"/>
                        <a:cs typeface="Times New Roman" pitchFamily="18" charset="0"/>
                      </a:endParaRPr>
                    </a:p>
                  </a:txBody>
                  <a:tcPr marL="68580" marR="68580" marT="0" marB="0" anchor="ctr"/>
                </a:tc>
                <a:tc hMerge="1">
                  <a:txBody>
                    <a:bodyPr/>
                    <a:lstStyle/>
                    <a:p>
                      <a:endParaRPr lang="en-GB"/>
                    </a:p>
                  </a:txBody>
                  <a:tcPr/>
                </a:tc>
                <a:tc hMerge="1">
                  <a:txBody>
                    <a:bodyPr/>
                    <a:lstStyle/>
                    <a:p>
                      <a:endParaRPr lang="en-GB"/>
                    </a:p>
                  </a:txBody>
                  <a:tcPr/>
                </a:tc>
              </a:tr>
              <a:tr h="0">
                <a:tc vMerge="1">
                  <a:txBody>
                    <a:bodyPr/>
                    <a:lstStyle/>
                    <a:p>
                      <a:endParaRPr lang="en-GB"/>
                    </a:p>
                  </a:txBody>
                  <a:tcPr/>
                </a:tc>
                <a:tc>
                  <a:txBody>
                    <a:bodyPr/>
                    <a:lstStyle/>
                    <a:p>
                      <a:pPr algn="ctr">
                        <a:lnSpc>
                          <a:spcPct val="115000"/>
                        </a:lnSpc>
                        <a:spcAft>
                          <a:spcPts val="0"/>
                        </a:spcAft>
                      </a:pPr>
                      <a:r>
                        <a:rPr lang="en-GB" sz="1100" kern="1200" dirty="0">
                          <a:effectLst/>
                          <a:latin typeface="Cambria Math" pitchFamily="18" charset="0"/>
                          <a:ea typeface="Cambria Math" pitchFamily="18" charset="0"/>
                        </a:rPr>
                        <a:t>B</a:t>
                      </a:r>
                      <a:r>
                        <a:rPr lang="en-GB" sz="1100" kern="1200" baseline="-25000" dirty="0">
                          <a:effectLst/>
                          <a:latin typeface="Cambria Math" pitchFamily="18" charset="0"/>
                          <a:ea typeface="Cambria Math" pitchFamily="18" charset="0"/>
                        </a:rPr>
                        <a:t>x </a:t>
                      </a:r>
                      <a:r>
                        <a:rPr lang="en-GB" sz="1100" kern="1200" dirty="0">
                          <a:effectLst/>
                          <a:latin typeface="Cambria Math" pitchFamily="18" charset="0"/>
                          <a:ea typeface="Cambria Math" pitchFamily="18" charset="0"/>
                        </a:rPr>
                        <a:t>max,</a:t>
                      </a:r>
                      <a:endParaRPr lang="en-GB" sz="1100" dirty="0">
                        <a:effectLst/>
                        <a:latin typeface="Cambria Math" pitchFamily="18" charset="0"/>
                        <a:ea typeface="Cambria Math" pitchFamily="18" charset="0"/>
                      </a:endParaRPr>
                    </a:p>
                    <a:p>
                      <a:pPr algn="ctr">
                        <a:lnSpc>
                          <a:spcPct val="115000"/>
                        </a:lnSpc>
                        <a:spcAft>
                          <a:spcPts val="0"/>
                        </a:spcAft>
                      </a:pPr>
                      <a:r>
                        <a:rPr lang="en-GB" sz="1100" kern="1200" dirty="0">
                          <a:effectLst/>
                          <a:latin typeface="Cambria Math" pitchFamily="18" charset="0"/>
                          <a:ea typeface="Cambria Math" pitchFamily="18" charset="0"/>
                        </a:rPr>
                        <a:t>×10</a:t>
                      </a:r>
                      <a:r>
                        <a:rPr lang="en-GB" sz="1100" kern="1200" baseline="30000" dirty="0">
                          <a:effectLst/>
                          <a:latin typeface="Cambria Math" pitchFamily="18" charset="0"/>
                          <a:ea typeface="Cambria Math" pitchFamily="18" charset="0"/>
                        </a:rPr>
                        <a:t>-5</a:t>
                      </a:r>
                      <a:r>
                        <a:rPr lang="en-GB" sz="1100" kern="1200" dirty="0">
                          <a:effectLst/>
                          <a:latin typeface="Cambria Math" pitchFamily="18" charset="0"/>
                          <a:ea typeface="Cambria Math" pitchFamily="18" charset="0"/>
                        </a:rPr>
                        <a:t> T</a:t>
                      </a:r>
                      <a:endParaRPr lang="en-GB" sz="1100" dirty="0">
                        <a:effectLst/>
                        <a:latin typeface="Cambria Math" pitchFamily="18" charset="0"/>
                        <a:ea typeface="Cambria Math" pitchFamily="18" charset="0"/>
                        <a:cs typeface="Times New Roman"/>
                      </a:endParaRPr>
                    </a:p>
                  </a:txBody>
                  <a:tcPr marL="68580" marR="68580" marT="0" marB="0" anchor="ctr"/>
                </a:tc>
                <a:tc>
                  <a:txBody>
                    <a:bodyPr/>
                    <a:lstStyle/>
                    <a:p>
                      <a:pPr algn="ctr">
                        <a:lnSpc>
                          <a:spcPct val="115000"/>
                        </a:lnSpc>
                        <a:spcAft>
                          <a:spcPts val="0"/>
                        </a:spcAft>
                      </a:pPr>
                      <a:r>
                        <a:rPr lang="en-GB" sz="1100" kern="1200" dirty="0">
                          <a:effectLst/>
                          <a:latin typeface="Cambria Math" pitchFamily="18" charset="0"/>
                          <a:ea typeface="Cambria Math" pitchFamily="18" charset="0"/>
                        </a:rPr>
                        <a:t>∫B</a:t>
                      </a:r>
                      <a:r>
                        <a:rPr lang="en-GB" sz="1100" kern="1200" baseline="-25000" dirty="0">
                          <a:effectLst/>
                          <a:latin typeface="Cambria Math" pitchFamily="18" charset="0"/>
                          <a:ea typeface="Cambria Math" pitchFamily="18" charset="0"/>
                        </a:rPr>
                        <a:t>x</a:t>
                      </a:r>
                      <a:r>
                        <a:rPr lang="en-GB" sz="1100" kern="1200" dirty="0">
                          <a:effectLst/>
                          <a:latin typeface="Cambria Math" pitchFamily="18" charset="0"/>
                          <a:ea typeface="Cambria Math" pitchFamily="18" charset="0"/>
                        </a:rPr>
                        <a:t>dz,</a:t>
                      </a:r>
                      <a:endParaRPr lang="en-GB" sz="1100" dirty="0">
                        <a:effectLst/>
                        <a:latin typeface="Cambria Math" pitchFamily="18" charset="0"/>
                        <a:ea typeface="Cambria Math" pitchFamily="18" charset="0"/>
                      </a:endParaRPr>
                    </a:p>
                    <a:p>
                      <a:pPr algn="ctr">
                        <a:lnSpc>
                          <a:spcPct val="115000"/>
                        </a:lnSpc>
                        <a:spcAft>
                          <a:spcPts val="0"/>
                        </a:spcAft>
                      </a:pPr>
                      <a:r>
                        <a:rPr lang="en-GB" sz="1100" kern="1200" dirty="0">
                          <a:effectLst/>
                          <a:latin typeface="Cambria Math" pitchFamily="18" charset="0"/>
                          <a:ea typeface="Cambria Math" pitchFamily="18" charset="0"/>
                        </a:rPr>
                        <a:t>×10</a:t>
                      </a:r>
                      <a:r>
                        <a:rPr lang="en-GB" sz="1100" kern="1200" baseline="30000" dirty="0">
                          <a:effectLst/>
                          <a:latin typeface="Cambria Math" pitchFamily="18" charset="0"/>
                          <a:ea typeface="Cambria Math" pitchFamily="18" charset="0"/>
                        </a:rPr>
                        <a:t>-7</a:t>
                      </a:r>
                      <a:r>
                        <a:rPr lang="en-GB" sz="1100" kern="1200" dirty="0">
                          <a:effectLst/>
                          <a:latin typeface="Cambria Math" pitchFamily="18" charset="0"/>
                          <a:ea typeface="Cambria Math" pitchFamily="18" charset="0"/>
                        </a:rPr>
                        <a:t> Tm</a:t>
                      </a:r>
                      <a:endParaRPr lang="en-GB" sz="1100" dirty="0">
                        <a:effectLst/>
                        <a:latin typeface="Cambria Math" pitchFamily="18" charset="0"/>
                        <a:ea typeface="Cambria Math" pitchFamily="18" charset="0"/>
                        <a:cs typeface="Times New Roman"/>
                      </a:endParaRPr>
                    </a:p>
                  </a:txBody>
                  <a:tcPr marL="68580" marR="68580" marT="0" marB="0" anchor="ctr"/>
                </a:tc>
                <a:tc>
                  <a:txBody>
                    <a:bodyPr/>
                    <a:lstStyle/>
                    <a:p>
                      <a:pPr algn="ctr">
                        <a:lnSpc>
                          <a:spcPct val="115000"/>
                        </a:lnSpc>
                        <a:spcAft>
                          <a:spcPts val="0"/>
                        </a:spcAft>
                      </a:pPr>
                      <a:r>
                        <a:rPr lang="en-GB" sz="1100" kern="1200" dirty="0">
                          <a:effectLst/>
                          <a:latin typeface="Cambria Math" pitchFamily="18" charset="0"/>
                          <a:ea typeface="Cambria Math" pitchFamily="18" charset="0"/>
                        </a:rPr>
                        <a:t>∫|</a:t>
                      </a:r>
                      <a:r>
                        <a:rPr lang="en-GB" sz="1100" kern="1200" dirty="0" smtClean="0">
                          <a:effectLst/>
                          <a:latin typeface="Cambria Math" pitchFamily="18" charset="0"/>
                          <a:ea typeface="Cambria Math" pitchFamily="18" charset="0"/>
                        </a:rPr>
                        <a:t>B|dz,</a:t>
                      </a:r>
                      <a:endParaRPr lang="en-GB" sz="1100" dirty="0">
                        <a:effectLst/>
                        <a:latin typeface="Cambria Math" pitchFamily="18" charset="0"/>
                        <a:ea typeface="Cambria Math" pitchFamily="18" charset="0"/>
                      </a:endParaRPr>
                    </a:p>
                    <a:p>
                      <a:pPr algn="ctr">
                        <a:lnSpc>
                          <a:spcPct val="115000"/>
                        </a:lnSpc>
                        <a:spcAft>
                          <a:spcPts val="0"/>
                        </a:spcAft>
                      </a:pPr>
                      <a:r>
                        <a:rPr lang="en-GB" sz="1100" kern="1200" dirty="0">
                          <a:effectLst/>
                          <a:latin typeface="Cambria Math" pitchFamily="18" charset="0"/>
                          <a:ea typeface="Cambria Math" pitchFamily="18" charset="0"/>
                        </a:rPr>
                        <a:t>×10</a:t>
                      </a:r>
                      <a:r>
                        <a:rPr lang="en-GB" sz="1100" kern="1200" baseline="30000" dirty="0">
                          <a:effectLst/>
                          <a:latin typeface="Cambria Math" pitchFamily="18" charset="0"/>
                          <a:ea typeface="Cambria Math" pitchFamily="18" charset="0"/>
                        </a:rPr>
                        <a:t>-4</a:t>
                      </a:r>
                      <a:r>
                        <a:rPr lang="en-GB" sz="1100" kern="1200" dirty="0">
                          <a:effectLst/>
                          <a:latin typeface="Cambria Math" pitchFamily="18" charset="0"/>
                          <a:ea typeface="Cambria Math" pitchFamily="18" charset="0"/>
                        </a:rPr>
                        <a:t> Tm</a:t>
                      </a:r>
                      <a:endParaRPr lang="en-GB" sz="1100" dirty="0">
                        <a:effectLst/>
                        <a:latin typeface="Cambria Math" pitchFamily="18" charset="0"/>
                        <a:ea typeface="Cambria Math" pitchFamily="18" charset="0"/>
                        <a:cs typeface="Times New Roman"/>
                      </a:endParaRPr>
                    </a:p>
                  </a:txBody>
                  <a:tcPr marL="68580" marR="68580" marT="0" marB="0" anchor="ctr"/>
                </a:tc>
                <a:tc>
                  <a:txBody>
                    <a:bodyPr/>
                    <a:lstStyle/>
                    <a:p>
                      <a:pPr algn="ctr">
                        <a:lnSpc>
                          <a:spcPct val="115000"/>
                        </a:lnSpc>
                        <a:spcAft>
                          <a:spcPts val="0"/>
                        </a:spcAft>
                      </a:pPr>
                      <a:r>
                        <a:rPr lang="en-GB" sz="1100" dirty="0">
                          <a:effectLst/>
                          <a:latin typeface="Cambria Math" pitchFamily="18" charset="0"/>
                          <a:ea typeface="Cambria Math" pitchFamily="18" charset="0"/>
                        </a:rPr>
                        <a:t>Offset, </a:t>
                      </a:r>
                      <a:r>
                        <a:rPr lang="el-GR" sz="1100" dirty="0" smtClean="0">
                          <a:effectLst/>
                          <a:latin typeface="Cambria Math" pitchFamily="18" charset="0"/>
                          <a:ea typeface="Cambria Math" pitchFamily="18" charset="0"/>
                        </a:rPr>
                        <a:t>μ</a:t>
                      </a:r>
                      <a:r>
                        <a:rPr lang="en-GB" sz="1100" dirty="0" smtClean="0">
                          <a:effectLst/>
                          <a:latin typeface="Cambria Math" pitchFamily="18" charset="0"/>
                          <a:ea typeface="Cambria Math" pitchFamily="18" charset="0"/>
                        </a:rPr>
                        <a:t>m</a:t>
                      </a:r>
                      <a:endParaRPr lang="en-GB" sz="1100" dirty="0">
                        <a:effectLst/>
                        <a:latin typeface="Cambria Math" pitchFamily="18" charset="0"/>
                        <a:ea typeface="Cambria Math" pitchFamily="18" charset="0"/>
                        <a:cs typeface="Times New Roman"/>
                      </a:endParaRPr>
                    </a:p>
                  </a:txBody>
                  <a:tcPr marL="68580" marR="68580" marT="0" marB="0" anchor="ctr"/>
                </a:tc>
                <a:tc>
                  <a:txBody>
                    <a:bodyPr/>
                    <a:lstStyle/>
                    <a:p>
                      <a:pPr algn="ctr">
                        <a:lnSpc>
                          <a:spcPct val="115000"/>
                        </a:lnSpc>
                        <a:spcAft>
                          <a:spcPts val="0"/>
                        </a:spcAft>
                      </a:pPr>
                      <a:r>
                        <a:rPr lang="en-GB" sz="1100" kern="1200" dirty="0">
                          <a:effectLst/>
                          <a:latin typeface="Cambria Math" pitchFamily="18" charset="0"/>
                          <a:ea typeface="Cambria Math" pitchFamily="18" charset="0"/>
                        </a:rPr>
                        <a:t>B</a:t>
                      </a:r>
                      <a:r>
                        <a:rPr lang="en-GB" sz="1100" kern="1200" baseline="-25000" dirty="0">
                          <a:effectLst/>
                          <a:latin typeface="Cambria Math" pitchFamily="18" charset="0"/>
                          <a:ea typeface="Cambria Math" pitchFamily="18" charset="0"/>
                        </a:rPr>
                        <a:t>x </a:t>
                      </a:r>
                      <a:r>
                        <a:rPr lang="en-GB" sz="1100" kern="1200" dirty="0">
                          <a:effectLst/>
                          <a:latin typeface="Cambria Math" pitchFamily="18" charset="0"/>
                          <a:ea typeface="Cambria Math" pitchFamily="18" charset="0"/>
                        </a:rPr>
                        <a:t>max,</a:t>
                      </a:r>
                      <a:endParaRPr lang="en-GB" sz="1100" dirty="0">
                        <a:effectLst/>
                        <a:latin typeface="Cambria Math" pitchFamily="18" charset="0"/>
                        <a:ea typeface="Cambria Math" pitchFamily="18" charset="0"/>
                      </a:endParaRPr>
                    </a:p>
                    <a:p>
                      <a:pPr algn="ctr">
                        <a:lnSpc>
                          <a:spcPct val="115000"/>
                        </a:lnSpc>
                        <a:spcAft>
                          <a:spcPts val="0"/>
                        </a:spcAft>
                      </a:pPr>
                      <a:r>
                        <a:rPr lang="en-GB" sz="1100" kern="1200" dirty="0">
                          <a:effectLst/>
                          <a:latin typeface="Cambria Math" pitchFamily="18" charset="0"/>
                          <a:ea typeface="Cambria Math" pitchFamily="18" charset="0"/>
                        </a:rPr>
                        <a:t>×10</a:t>
                      </a:r>
                      <a:r>
                        <a:rPr lang="en-GB" sz="1100" kern="1200" baseline="30000" dirty="0">
                          <a:effectLst/>
                          <a:latin typeface="Cambria Math" pitchFamily="18" charset="0"/>
                          <a:ea typeface="Cambria Math" pitchFamily="18" charset="0"/>
                        </a:rPr>
                        <a:t>-5</a:t>
                      </a:r>
                      <a:r>
                        <a:rPr lang="en-GB" sz="1100" kern="1200" dirty="0">
                          <a:effectLst/>
                          <a:latin typeface="Cambria Math" pitchFamily="18" charset="0"/>
                          <a:ea typeface="Cambria Math" pitchFamily="18" charset="0"/>
                        </a:rPr>
                        <a:t> T</a:t>
                      </a:r>
                      <a:endParaRPr lang="en-GB" sz="1100" dirty="0">
                        <a:effectLst/>
                        <a:latin typeface="Cambria Math" pitchFamily="18" charset="0"/>
                        <a:ea typeface="Cambria Math" pitchFamily="18" charset="0"/>
                        <a:cs typeface="Times New Roman"/>
                      </a:endParaRPr>
                    </a:p>
                  </a:txBody>
                  <a:tcPr marL="68580" marR="68580" marT="0" marB="0" anchor="ctr"/>
                </a:tc>
                <a:tc>
                  <a:txBody>
                    <a:bodyPr/>
                    <a:lstStyle/>
                    <a:p>
                      <a:pPr algn="ctr">
                        <a:lnSpc>
                          <a:spcPct val="115000"/>
                        </a:lnSpc>
                        <a:spcAft>
                          <a:spcPts val="0"/>
                        </a:spcAft>
                      </a:pPr>
                      <a:r>
                        <a:rPr lang="en-GB" sz="1100" kern="1200" dirty="0">
                          <a:effectLst/>
                          <a:latin typeface="Cambria Math" pitchFamily="18" charset="0"/>
                          <a:ea typeface="Cambria Math" pitchFamily="18" charset="0"/>
                        </a:rPr>
                        <a:t>∫B</a:t>
                      </a:r>
                      <a:r>
                        <a:rPr lang="en-GB" sz="1100" kern="1200" baseline="-25000" dirty="0">
                          <a:effectLst/>
                          <a:latin typeface="Cambria Math" pitchFamily="18" charset="0"/>
                          <a:ea typeface="Cambria Math" pitchFamily="18" charset="0"/>
                        </a:rPr>
                        <a:t>x</a:t>
                      </a:r>
                      <a:r>
                        <a:rPr lang="en-GB" sz="1100" kern="1200" dirty="0">
                          <a:effectLst/>
                          <a:latin typeface="Cambria Math" pitchFamily="18" charset="0"/>
                          <a:ea typeface="Cambria Math" pitchFamily="18" charset="0"/>
                        </a:rPr>
                        <a:t>dz,</a:t>
                      </a:r>
                      <a:endParaRPr lang="en-GB" sz="1100" dirty="0">
                        <a:effectLst/>
                        <a:latin typeface="Cambria Math" pitchFamily="18" charset="0"/>
                        <a:ea typeface="Cambria Math" pitchFamily="18" charset="0"/>
                      </a:endParaRPr>
                    </a:p>
                    <a:p>
                      <a:pPr algn="ctr">
                        <a:lnSpc>
                          <a:spcPct val="115000"/>
                        </a:lnSpc>
                        <a:spcAft>
                          <a:spcPts val="0"/>
                        </a:spcAft>
                      </a:pPr>
                      <a:r>
                        <a:rPr lang="en-GB" sz="1100" kern="1200" dirty="0">
                          <a:effectLst/>
                          <a:latin typeface="Cambria Math" pitchFamily="18" charset="0"/>
                          <a:ea typeface="Cambria Math" pitchFamily="18" charset="0"/>
                        </a:rPr>
                        <a:t>×10</a:t>
                      </a:r>
                      <a:r>
                        <a:rPr lang="en-GB" sz="1100" kern="1200" baseline="30000" dirty="0">
                          <a:effectLst/>
                          <a:latin typeface="Cambria Math" pitchFamily="18" charset="0"/>
                          <a:ea typeface="Cambria Math" pitchFamily="18" charset="0"/>
                        </a:rPr>
                        <a:t>-7</a:t>
                      </a:r>
                      <a:r>
                        <a:rPr lang="en-GB" sz="1100" kern="1200" dirty="0">
                          <a:effectLst/>
                          <a:latin typeface="Cambria Math" pitchFamily="18" charset="0"/>
                          <a:ea typeface="Cambria Math" pitchFamily="18" charset="0"/>
                        </a:rPr>
                        <a:t> Tm</a:t>
                      </a:r>
                      <a:endParaRPr lang="en-GB" sz="1100" dirty="0">
                        <a:effectLst/>
                        <a:latin typeface="Cambria Math" pitchFamily="18" charset="0"/>
                        <a:ea typeface="Cambria Math" pitchFamily="18" charset="0"/>
                        <a:cs typeface="Times New Roman"/>
                      </a:endParaRPr>
                    </a:p>
                  </a:txBody>
                  <a:tcPr marL="68580" marR="68580" marT="0" marB="0" anchor="ctr"/>
                </a:tc>
                <a:tc>
                  <a:txBody>
                    <a:bodyPr/>
                    <a:lstStyle/>
                    <a:p>
                      <a:pPr algn="ctr">
                        <a:lnSpc>
                          <a:spcPct val="115000"/>
                        </a:lnSpc>
                        <a:spcAft>
                          <a:spcPts val="0"/>
                        </a:spcAft>
                      </a:pPr>
                      <a:r>
                        <a:rPr lang="en-GB" sz="1100" kern="1200" dirty="0">
                          <a:effectLst/>
                          <a:latin typeface="Cambria Math" pitchFamily="18" charset="0"/>
                          <a:ea typeface="Cambria Math" pitchFamily="18" charset="0"/>
                        </a:rPr>
                        <a:t>∫|</a:t>
                      </a:r>
                      <a:r>
                        <a:rPr lang="en-GB" sz="1100" kern="1200" dirty="0" smtClean="0">
                          <a:effectLst/>
                          <a:latin typeface="Cambria Math" pitchFamily="18" charset="0"/>
                          <a:ea typeface="Cambria Math" pitchFamily="18" charset="0"/>
                        </a:rPr>
                        <a:t>B|dz,</a:t>
                      </a:r>
                      <a:endParaRPr lang="en-GB" sz="1100" dirty="0">
                        <a:effectLst/>
                        <a:latin typeface="Cambria Math" pitchFamily="18" charset="0"/>
                        <a:ea typeface="Cambria Math" pitchFamily="18" charset="0"/>
                      </a:endParaRPr>
                    </a:p>
                    <a:p>
                      <a:pPr algn="ctr">
                        <a:lnSpc>
                          <a:spcPct val="115000"/>
                        </a:lnSpc>
                        <a:spcAft>
                          <a:spcPts val="0"/>
                        </a:spcAft>
                      </a:pPr>
                      <a:r>
                        <a:rPr lang="en-GB" sz="1100" kern="1200" dirty="0">
                          <a:effectLst/>
                          <a:latin typeface="Cambria Math" pitchFamily="18" charset="0"/>
                          <a:ea typeface="Cambria Math" pitchFamily="18" charset="0"/>
                        </a:rPr>
                        <a:t>×10</a:t>
                      </a:r>
                      <a:r>
                        <a:rPr lang="en-GB" sz="1100" kern="1200" baseline="30000" dirty="0">
                          <a:effectLst/>
                          <a:latin typeface="Cambria Math" pitchFamily="18" charset="0"/>
                          <a:ea typeface="Cambria Math" pitchFamily="18" charset="0"/>
                        </a:rPr>
                        <a:t>-4</a:t>
                      </a:r>
                      <a:r>
                        <a:rPr lang="en-GB" sz="1100" kern="1200" dirty="0">
                          <a:effectLst/>
                          <a:latin typeface="Cambria Math" pitchFamily="18" charset="0"/>
                          <a:ea typeface="Cambria Math" pitchFamily="18" charset="0"/>
                        </a:rPr>
                        <a:t> Tm</a:t>
                      </a:r>
                      <a:endParaRPr lang="en-GB" sz="1100" dirty="0">
                        <a:effectLst/>
                        <a:latin typeface="Cambria Math" pitchFamily="18" charset="0"/>
                        <a:ea typeface="Cambria Math" pitchFamily="18" charset="0"/>
                        <a:cs typeface="Times New Roman"/>
                      </a:endParaRPr>
                    </a:p>
                  </a:txBody>
                  <a:tcPr marL="68580" marR="68580" marT="0" marB="0" anchor="ctr"/>
                </a:tc>
              </a:tr>
              <a:tr h="0">
                <a:tc>
                  <a:txBody>
                    <a:bodyPr/>
                    <a:lstStyle/>
                    <a:p>
                      <a:pPr algn="ctr">
                        <a:lnSpc>
                          <a:spcPct val="100000"/>
                        </a:lnSpc>
                        <a:spcAft>
                          <a:spcPts val="0"/>
                        </a:spcAft>
                      </a:pPr>
                      <a:r>
                        <a:rPr lang="en-GB" sz="1100" dirty="0" smtClean="0">
                          <a:effectLst/>
                          <a:latin typeface="Times New Roman" pitchFamily="18" charset="0"/>
                          <a:cs typeface="Times New Roman" pitchFamily="18" charset="0"/>
                        </a:rPr>
                        <a:t>SMIT</a:t>
                      </a:r>
                    </a:p>
                    <a:p>
                      <a:pPr algn="ctr">
                        <a:lnSpc>
                          <a:spcPct val="100000"/>
                        </a:lnSpc>
                        <a:spcAft>
                          <a:spcPts val="0"/>
                        </a:spcAft>
                      </a:pPr>
                      <a:r>
                        <a:rPr lang="en-GB" sz="1100" dirty="0" smtClean="0">
                          <a:effectLst/>
                          <a:latin typeface="Times New Roman" pitchFamily="18" charset="0"/>
                          <a:cs typeface="Times New Roman" pitchFamily="18" charset="0"/>
                        </a:rPr>
                        <a:t>(outer </a:t>
                      </a:r>
                      <a:r>
                        <a:rPr lang="en-GB" sz="1100" dirty="0">
                          <a:effectLst/>
                          <a:latin typeface="Times New Roman" pitchFamily="18" charset="0"/>
                          <a:cs typeface="Times New Roman" pitchFamily="18" charset="0"/>
                        </a:rPr>
                        <a:t>quad)</a:t>
                      </a:r>
                      <a:endParaRPr lang="en-GB" sz="1100" dirty="0">
                        <a:effectLst/>
                        <a:latin typeface="Times New Roman" pitchFamily="18" charset="0"/>
                        <a:ea typeface="Calibri"/>
                        <a:cs typeface="Times New Roman" pitchFamily="18" charset="0"/>
                      </a:endParaRPr>
                    </a:p>
                  </a:txBody>
                  <a:tcPr marL="68580" marR="68580" marT="0" marB="0" anchor="ctr"/>
                </a:tc>
                <a:tc>
                  <a:txBody>
                    <a:bodyPr/>
                    <a:lstStyle/>
                    <a:p>
                      <a:pPr algn="ctr">
                        <a:lnSpc>
                          <a:spcPct val="115000"/>
                        </a:lnSpc>
                        <a:spcAft>
                          <a:spcPts val="0"/>
                        </a:spcAft>
                      </a:pPr>
                      <a:r>
                        <a:rPr lang="en-GB" sz="1100" dirty="0">
                          <a:effectLst/>
                          <a:latin typeface="Cambria Math" pitchFamily="18" charset="0"/>
                          <a:ea typeface="Cambria Math" pitchFamily="18" charset="0"/>
                        </a:rPr>
                        <a:t>15.3</a:t>
                      </a:r>
                      <a:endParaRPr lang="en-GB" sz="1100" dirty="0">
                        <a:effectLst/>
                        <a:latin typeface="Cambria Math" pitchFamily="18" charset="0"/>
                        <a:ea typeface="Cambria Math" pitchFamily="18" charset="0"/>
                        <a:cs typeface="Times New Roman"/>
                      </a:endParaRPr>
                    </a:p>
                  </a:txBody>
                  <a:tcPr marL="68580" marR="68580" marT="0" marB="0" anchor="ctr"/>
                </a:tc>
                <a:tc>
                  <a:txBody>
                    <a:bodyPr/>
                    <a:lstStyle/>
                    <a:p>
                      <a:pPr algn="ctr">
                        <a:lnSpc>
                          <a:spcPct val="115000"/>
                        </a:lnSpc>
                        <a:spcAft>
                          <a:spcPts val="0"/>
                        </a:spcAft>
                      </a:pPr>
                      <a:r>
                        <a:rPr lang="en-GB" sz="1100" dirty="0">
                          <a:effectLst/>
                          <a:latin typeface="Cambria Math" pitchFamily="18" charset="0"/>
                          <a:ea typeface="Cambria Math" pitchFamily="18" charset="0"/>
                        </a:rPr>
                        <a:t>35.3</a:t>
                      </a:r>
                      <a:endParaRPr lang="en-GB" sz="1100" dirty="0">
                        <a:effectLst/>
                        <a:latin typeface="Cambria Math" pitchFamily="18" charset="0"/>
                        <a:ea typeface="Cambria Math" pitchFamily="18" charset="0"/>
                        <a:cs typeface="Times New Roman"/>
                      </a:endParaRPr>
                    </a:p>
                  </a:txBody>
                  <a:tcPr marL="68580" marR="68580" marT="0" marB="0" anchor="ctr"/>
                </a:tc>
                <a:tc>
                  <a:txBody>
                    <a:bodyPr/>
                    <a:lstStyle/>
                    <a:p>
                      <a:pPr algn="ctr">
                        <a:lnSpc>
                          <a:spcPct val="115000"/>
                        </a:lnSpc>
                        <a:spcAft>
                          <a:spcPts val="0"/>
                        </a:spcAft>
                      </a:pPr>
                      <a:r>
                        <a:rPr lang="en-GB" sz="1100" dirty="0">
                          <a:effectLst/>
                          <a:latin typeface="Cambria Math" pitchFamily="18" charset="0"/>
                          <a:ea typeface="Cambria Math" pitchFamily="18" charset="0"/>
                        </a:rPr>
                        <a:t>1.4</a:t>
                      </a:r>
                      <a:endParaRPr lang="en-GB" sz="1100" dirty="0">
                        <a:effectLst/>
                        <a:latin typeface="Cambria Math" pitchFamily="18" charset="0"/>
                        <a:ea typeface="Cambria Math" pitchFamily="18" charset="0"/>
                        <a:cs typeface="Times New Roman"/>
                      </a:endParaRPr>
                    </a:p>
                  </a:txBody>
                  <a:tcPr marL="68580" marR="68580" marT="0" marB="0" anchor="ctr"/>
                </a:tc>
                <a:tc>
                  <a:txBody>
                    <a:bodyPr/>
                    <a:lstStyle/>
                    <a:p>
                      <a:pPr algn="ctr">
                        <a:lnSpc>
                          <a:spcPct val="115000"/>
                        </a:lnSpc>
                        <a:spcAft>
                          <a:spcPts val="0"/>
                        </a:spcAft>
                      </a:pPr>
                      <a:r>
                        <a:rPr lang="en-GB" sz="1100" dirty="0">
                          <a:effectLst/>
                          <a:latin typeface="Cambria Math" pitchFamily="18" charset="0"/>
                          <a:ea typeface="Cambria Math" pitchFamily="18" charset="0"/>
                        </a:rPr>
                        <a:t>-3.2</a:t>
                      </a:r>
                      <a:endParaRPr lang="en-GB" sz="1100" dirty="0">
                        <a:effectLst/>
                        <a:latin typeface="Cambria Math" pitchFamily="18" charset="0"/>
                        <a:ea typeface="Cambria Math" pitchFamily="18" charset="0"/>
                        <a:cs typeface="Times New Roman"/>
                      </a:endParaRPr>
                    </a:p>
                  </a:txBody>
                  <a:tcPr marL="68580" marR="68580" marT="0" marB="0" anchor="ctr"/>
                </a:tc>
                <a:tc>
                  <a:txBody>
                    <a:bodyPr/>
                    <a:lstStyle/>
                    <a:p>
                      <a:pPr algn="ctr">
                        <a:lnSpc>
                          <a:spcPct val="115000"/>
                        </a:lnSpc>
                        <a:spcAft>
                          <a:spcPts val="0"/>
                        </a:spcAft>
                      </a:pPr>
                      <a:r>
                        <a:rPr lang="en-GB" sz="1100" dirty="0">
                          <a:effectLst/>
                          <a:latin typeface="Cambria Math" pitchFamily="18" charset="0"/>
                          <a:ea typeface="Cambria Math" pitchFamily="18" charset="0"/>
                        </a:rPr>
                        <a:t>15.9</a:t>
                      </a:r>
                      <a:endParaRPr lang="en-GB" sz="1100" dirty="0">
                        <a:effectLst/>
                        <a:latin typeface="Cambria Math" pitchFamily="18" charset="0"/>
                        <a:ea typeface="Cambria Math" pitchFamily="18" charset="0"/>
                        <a:cs typeface="Times New Roman"/>
                      </a:endParaRPr>
                    </a:p>
                  </a:txBody>
                  <a:tcPr marL="68580" marR="68580" marT="0" marB="0" anchor="ctr"/>
                </a:tc>
                <a:tc>
                  <a:txBody>
                    <a:bodyPr/>
                    <a:lstStyle/>
                    <a:p>
                      <a:pPr algn="ctr">
                        <a:lnSpc>
                          <a:spcPct val="115000"/>
                        </a:lnSpc>
                        <a:spcAft>
                          <a:spcPts val="0"/>
                        </a:spcAft>
                      </a:pPr>
                      <a:r>
                        <a:rPr lang="en-GB" sz="1100" dirty="0">
                          <a:effectLst/>
                          <a:latin typeface="Cambria Math" pitchFamily="18" charset="0"/>
                          <a:ea typeface="Cambria Math" pitchFamily="18" charset="0"/>
                        </a:rPr>
                        <a:t>6.1</a:t>
                      </a:r>
                      <a:endParaRPr lang="en-GB" sz="1100" dirty="0">
                        <a:effectLst/>
                        <a:latin typeface="Cambria Math" pitchFamily="18" charset="0"/>
                        <a:ea typeface="Cambria Math" pitchFamily="18" charset="0"/>
                        <a:cs typeface="Times New Roman"/>
                      </a:endParaRPr>
                    </a:p>
                  </a:txBody>
                  <a:tcPr marL="68580" marR="68580" marT="0" marB="0" anchor="ctr"/>
                </a:tc>
                <a:tc>
                  <a:txBody>
                    <a:bodyPr/>
                    <a:lstStyle/>
                    <a:p>
                      <a:pPr algn="ctr">
                        <a:lnSpc>
                          <a:spcPct val="115000"/>
                        </a:lnSpc>
                        <a:spcAft>
                          <a:spcPts val="0"/>
                        </a:spcAft>
                      </a:pPr>
                      <a:r>
                        <a:rPr lang="en-GB" sz="1100" dirty="0">
                          <a:effectLst/>
                          <a:latin typeface="Cambria Math" pitchFamily="18" charset="0"/>
                          <a:ea typeface="Cambria Math" pitchFamily="18" charset="0"/>
                        </a:rPr>
                        <a:t>1.4</a:t>
                      </a:r>
                      <a:endParaRPr lang="en-GB" sz="1100" dirty="0">
                        <a:effectLst/>
                        <a:latin typeface="Cambria Math" pitchFamily="18" charset="0"/>
                        <a:ea typeface="Cambria Math" pitchFamily="18" charset="0"/>
                        <a:cs typeface="Times New Roman"/>
                      </a:endParaRPr>
                    </a:p>
                  </a:txBody>
                  <a:tcPr marL="68580" marR="68580" marT="0" marB="0" anchor="ctr"/>
                </a:tc>
              </a:tr>
              <a:tr h="0">
                <a:tc>
                  <a:txBody>
                    <a:bodyPr/>
                    <a:lstStyle/>
                    <a:p>
                      <a:pPr algn="ctr">
                        <a:lnSpc>
                          <a:spcPct val="100000"/>
                        </a:lnSpc>
                        <a:spcAft>
                          <a:spcPts val="0"/>
                        </a:spcAft>
                      </a:pPr>
                      <a:r>
                        <a:rPr lang="en-GB" sz="1100" dirty="0">
                          <a:effectLst/>
                          <a:latin typeface="Times New Roman" pitchFamily="18" charset="0"/>
                          <a:cs typeface="Times New Roman" pitchFamily="18" charset="0"/>
                        </a:rPr>
                        <a:t>TRIUMF</a:t>
                      </a:r>
                    </a:p>
                    <a:p>
                      <a:pPr algn="ctr">
                        <a:lnSpc>
                          <a:spcPct val="100000"/>
                        </a:lnSpc>
                        <a:spcAft>
                          <a:spcPts val="0"/>
                        </a:spcAft>
                      </a:pPr>
                      <a:r>
                        <a:rPr lang="en-GB" sz="1100" dirty="0">
                          <a:effectLst/>
                          <a:latin typeface="Times New Roman" pitchFamily="18" charset="0"/>
                          <a:cs typeface="Times New Roman" pitchFamily="18" charset="0"/>
                        </a:rPr>
                        <a:t>(outer quad)</a:t>
                      </a:r>
                      <a:endParaRPr lang="en-GB" sz="1100" dirty="0">
                        <a:effectLst/>
                        <a:latin typeface="Times New Roman" pitchFamily="18" charset="0"/>
                        <a:ea typeface="Calibri"/>
                        <a:cs typeface="Times New Roman" pitchFamily="18" charset="0"/>
                      </a:endParaRPr>
                    </a:p>
                  </a:txBody>
                  <a:tcPr marL="68580" marR="68580" marT="0" marB="0" anchor="ctr"/>
                </a:tc>
                <a:tc>
                  <a:txBody>
                    <a:bodyPr/>
                    <a:lstStyle/>
                    <a:p>
                      <a:pPr algn="ctr">
                        <a:lnSpc>
                          <a:spcPct val="115000"/>
                        </a:lnSpc>
                        <a:spcAft>
                          <a:spcPts val="0"/>
                        </a:spcAft>
                      </a:pPr>
                      <a:r>
                        <a:rPr lang="en-GB" sz="1100" dirty="0">
                          <a:effectLst/>
                          <a:latin typeface="Cambria Math" pitchFamily="18" charset="0"/>
                          <a:ea typeface="Cambria Math" pitchFamily="18" charset="0"/>
                        </a:rPr>
                        <a:t>43.6</a:t>
                      </a:r>
                      <a:endParaRPr lang="en-GB" sz="1100" dirty="0">
                        <a:effectLst/>
                        <a:latin typeface="Cambria Math" pitchFamily="18" charset="0"/>
                        <a:ea typeface="Cambria Math" pitchFamily="18" charset="0"/>
                        <a:cs typeface="Times New Roman"/>
                      </a:endParaRPr>
                    </a:p>
                  </a:txBody>
                  <a:tcPr marL="68580" marR="68580" marT="0" marB="0" anchor="ctr"/>
                </a:tc>
                <a:tc>
                  <a:txBody>
                    <a:bodyPr/>
                    <a:lstStyle/>
                    <a:p>
                      <a:pPr algn="ctr">
                        <a:lnSpc>
                          <a:spcPct val="115000"/>
                        </a:lnSpc>
                        <a:spcAft>
                          <a:spcPts val="0"/>
                        </a:spcAft>
                      </a:pPr>
                      <a:r>
                        <a:rPr lang="en-GB" sz="1100" dirty="0">
                          <a:effectLst/>
                          <a:latin typeface="Cambria Math" pitchFamily="18" charset="0"/>
                          <a:ea typeface="Cambria Math" pitchFamily="18" charset="0"/>
                        </a:rPr>
                        <a:t>1473.9</a:t>
                      </a:r>
                      <a:endParaRPr lang="en-GB" sz="1100" dirty="0">
                        <a:effectLst/>
                        <a:latin typeface="Cambria Math" pitchFamily="18" charset="0"/>
                        <a:ea typeface="Cambria Math" pitchFamily="18" charset="0"/>
                        <a:cs typeface="Times New Roman"/>
                      </a:endParaRPr>
                    </a:p>
                  </a:txBody>
                  <a:tcPr marL="68580" marR="68580" marT="0" marB="0" anchor="ctr"/>
                </a:tc>
                <a:tc>
                  <a:txBody>
                    <a:bodyPr/>
                    <a:lstStyle/>
                    <a:p>
                      <a:pPr algn="ctr">
                        <a:lnSpc>
                          <a:spcPct val="115000"/>
                        </a:lnSpc>
                        <a:spcAft>
                          <a:spcPts val="0"/>
                        </a:spcAft>
                      </a:pPr>
                      <a:r>
                        <a:rPr lang="en-GB" sz="1100" dirty="0">
                          <a:effectLst/>
                          <a:latin typeface="Cambria Math" pitchFamily="18" charset="0"/>
                          <a:ea typeface="Cambria Math" pitchFamily="18" charset="0"/>
                        </a:rPr>
                        <a:t>2.8</a:t>
                      </a:r>
                      <a:endParaRPr lang="en-GB" sz="1100" dirty="0">
                        <a:effectLst/>
                        <a:latin typeface="Cambria Math" pitchFamily="18" charset="0"/>
                        <a:ea typeface="Cambria Math" pitchFamily="18" charset="0"/>
                        <a:cs typeface="Times New Roman"/>
                      </a:endParaRPr>
                    </a:p>
                  </a:txBody>
                  <a:tcPr marL="68580" marR="68580" marT="0" marB="0" anchor="ctr"/>
                </a:tc>
                <a:tc>
                  <a:txBody>
                    <a:bodyPr/>
                    <a:lstStyle/>
                    <a:p>
                      <a:pPr algn="ctr">
                        <a:lnSpc>
                          <a:spcPct val="115000"/>
                        </a:lnSpc>
                        <a:spcAft>
                          <a:spcPts val="0"/>
                        </a:spcAft>
                      </a:pPr>
                      <a:r>
                        <a:rPr lang="en-GB" sz="1100" dirty="0">
                          <a:effectLst/>
                          <a:latin typeface="Cambria Math" pitchFamily="18" charset="0"/>
                          <a:ea typeface="Cambria Math" pitchFamily="18" charset="0"/>
                        </a:rPr>
                        <a:t>161.1</a:t>
                      </a:r>
                      <a:endParaRPr lang="en-GB" sz="1100" dirty="0">
                        <a:effectLst/>
                        <a:latin typeface="Cambria Math" pitchFamily="18" charset="0"/>
                        <a:ea typeface="Cambria Math" pitchFamily="18" charset="0"/>
                        <a:cs typeface="Times New Roman"/>
                      </a:endParaRPr>
                    </a:p>
                  </a:txBody>
                  <a:tcPr marL="68580" marR="68580" marT="0" marB="0" anchor="ctr"/>
                </a:tc>
                <a:tc>
                  <a:txBody>
                    <a:bodyPr/>
                    <a:lstStyle/>
                    <a:p>
                      <a:pPr algn="ctr">
                        <a:lnSpc>
                          <a:spcPct val="115000"/>
                        </a:lnSpc>
                        <a:spcAft>
                          <a:spcPts val="0"/>
                        </a:spcAft>
                      </a:pPr>
                      <a:r>
                        <a:rPr lang="en-GB" sz="1100" dirty="0">
                          <a:effectLst/>
                          <a:latin typeface="Cambria Math" pitchFamily="18" charset="0"/>
                          <a:ea typeface="Cambria Math" pitchFamily="18" charset="0"/>
                        </a:rPr>
                        <a:t>11.9</a:t>
                      </a:r>
                      <a:endParaRPr lang="en-GB" sz="1100" dirty="0">
                        <a:effectLst/>
                        <a:latin typeface="Cambria Math" pitchFamily="18" charset="0"/>
                        <a:ea typeface="Cambria Math" pitchFamily="18" charset="0"/>
                        <a:cs typeface="Times New Roman"/>
                      </a:endParaRPr>
                    </a:p>
                  </a:txBody>
                  <a:tcPr marL="68580" marR="68580" marT="0" marB="0" anchor="ctr"/>
                </a:tc>
                <a:tc>
                  <a:txBody>
                    <a:bodyPr/>
                    <a:lstStyle/>
                    <a:p>
                      <a:pPr algn="ctr">
                        <a:lnSpc>
                          <a:spcPct val="115000"/>
                        </a:lnSpc>
                        <a:spcAft>
                          <a:spcPts val="0"/>
                        </a:spcAft>
                      </a:pPr>
                      <a:r>
                        <a:rPr lang="en-GB" sz="1100" dirty="0">
                          <a:effectLst/>
                          <a:latin typeface="Cambria Math" pitchFamily="18" charset="0"/>
                          <a:ea typeface="Cambria Math" pitchFamily="18" charset="0"/>
                        </a:rPr>
                        <a:t>6.4</a:t>
                      </a:r>
                      <a:endParaRPr lang="en-GB" sz="1100" dirty="0">
                        <a:effectLst/>
                        <a:latin typeface="Cambria Math" pitchFamily="18" charset="0"/>
                        <a:ea typeface="Cambria Math" pitchFamily="18" charset="0"/>
                        <a:cs typeface="Times New Roman"/>
                      </a:endParaRPr>
                    </a:p>
                  </a:txBody>
                  <a:tcPr marL="68580" marR="68580" marT="0" marB="0" anchor="ctr"/>
                </a:tc>
                <a:tc>
                  <a:txBody>
                    <a:bodyPr/>
                    <a:lstStyle/>
                    <a:p>
                      <a:pPr algn="ctr">
                        <a:lnSpc>
                          <a:spcPct val="115000"/>
                        </a:lnSpc>
                        <a:spcAft>
                          <a:spcPts val="0"/>
                        </a:spcAft>
                      </a:pPr>
                      <a:r>
                        <a:rPr lang="en-GB" sz="1100" dirty="0">
                          <a:effectLst/>
                          <a:latin typeface="Cambria Math" pitchFamily="18" charset="0"/>
                          <a:ea typeface="Cambria Math" pitchFamily="18" charset="0"/>
                        </a:rPr>
                        <a:t>1.3</a:t>
                      </a:r>
                      <a:endParaRPr lang="en-GB" sz="1100" dirty="0">
                        <a:effectLst/>
                        <a:latin typeface="Cambria Math" pitchFamily="18" charset="0"/>
                        <a:ea typeface="Cambria Math" pitchFamily="18" charset="0"/>
                        <a:cs typeface="Times New Roman"/>
                      </a:endParaRPr>
                    </a:p>
                  </a:txBody>
                  <a:tcPr marL="68580" marR="68580" marT="0" marB="0" anchor="ctr"/>
                </a:tc>
              </a:tr>
              <a:tr h="223319">
                <a:tc>
                  <a:txBody>
                    <a:bodyPr/>
                    <a:lstStyle/>
                    <a:p>
                      <a:pPr algn="ctr">
                        <a:lnSpc>
                          <a:spcPct val="100000"/>
                        </a:lnSpc>
                        <a:spcAft>
                          <a:spcPts val="0"/>
                        </a:spcAft>
                      </a:pPr>
                      <a:r>
                        <a:rPr lang="en-GB" sz="1100" dirty="0">
                          <a:effectLst/>
                          <a:latin typeface="Times New Roman" pitchFamily="18" charset="0"/>
                          <a:cs typeface="Times New Roman" pitchFamily="18" charset="0"/>
                        </a:rPr>
                        <a:t>SMIT</a:t>
                      </a:r>
                    </a:p>
                    <a:p>
                      <a:pPr algn="ctr">
                        <a:lnSpc>
                          <a:spcPct val="100000"/>
                        </a:lnSpc>
                        <a:spcAft>
                          <a:spcPts val="0"/>
                        </a:spcAft>
                      </a:pPr>
                      <a:r>
                        <a:rPr lang="en-GB" sz="1100" dirty="0">
                          <a:effectLst/>
                          <a:latin typeface="Times New Roman" pitchFamily="18" charset="0"/>
                          <a:cs typeface="Times New Roman" pitchFamily="18" charset="0"/>
                        </a:rPr>
                        <a:t>(inner quad)</a:t>
                      </a:r>
                      <a:endParaRPr lang="en-GB" sz="1100" dirty="0">
                        <a:effectLst/>
                        <a:latin typeface="Times New Roman" pitchFamily="18" charset="0"/>
                        <a:ea typeface="Calibri"/>
                        <a:cs typeface="Times New Roman" pitchFamily="18" charset="0"/>
                      </a:endParaRPr>
                    </a:p>
                  </a:txBody>
                  <a:tcPr marL="68580" marR="68580" marT="0" marB="0" anchor="ctr"/>
                </a:tc>
                <a:tc>
                  <a:txBody>
                    <a:bodyPr/>
                    <a:lstStyle/>
                    <a:p>
                      <a:pPr algn="ctr">
                        <a:lnSpc>
                          <a:spcPct val="115000"/>
                        </a:lnSpc>
                        <a:spcAft>
                          <a:spcPts val="0"/>
                        </a:spcAft>
                      </a:pPr>
                      <a:r>
                        <a:rPr lang="en-GB" sz="1100" dirty="0">
                          <a:effectLst/>
                          <a:latin typeface="Cambria Math" pitchFamily="18" charset="0"/>
                          <a:ea typeface="Cambria Math" pitchFamily="18" charset="0"/>
                        </a:rPr>
                        <a:t>4.9</a:t>
                      </a:r>
                      <a:endParaRPr lang="en-GB" sz="1100" dirty="0">
                        <a:effectLst/>
                        <a:latin typeface="Cambria Math" pitchFamily="18" charset="0"/>
                        <a:ea typeface="Cambria Math" pitchFamily="18" charset="0"/>
                        <a:cs typeface="Times New Roman"/>
                      </a:endParaRPr>
                    </a:p>
                  </a:txBody>
                  <a:tcPr marL="68580" marR="68580" marT="0" marB="0" anchor="ctr"/>
                </a:tc>
                <a:tc>
                  <a:txBody>
                    <a:bodyPr/>
                    <a:lstStyle/>
                    <a:p>
                      <a:pPr algn="ctr">
                        <a:lnSpc>
                          <a:spcPct val="115000"/>
                        </a:lnSpc>
                        <a:spcAft>
                          <a:spcPts val="0"/>
                        </a:spcAft>
                      </a:pPr>
                      <a:r>
                        <a:rPr lang="en-GB" sz="1100" dirty="0">
                          <a:effectLst/>
                          <a:latin typeface="Cambria Math" pitchFamily="18" charset="0"/>
                          <a:ea typeface="Cambria Math" pitchFamily="18" charset="0"/>
                        </a:rPr>
                        <a:t>46.8</a:t>
                      </a:r>
                      <a:endParaRPr lang="en-GB" sz="1100" dirty="0">
                        <a:effectLst/>
                        <a:latin typeface="Cambria Math" pitchFamily="18" charset="0"/>
                        <a:ea typeface="Cambria Math" pitchFamily="18" charset="0"/>
                        <a:cs typeface="Times New Roman"/>
                      </a:endParaRPr>
                    </a:p>
                  </a:txBody>
                  <a:tcPr marL="68580" marR="68580" marT="0" marB="0" anchor="ctr"/>
                </a:tc>
                <a:tc>
                  <a:txBody>
                    <a:bodyPr/>
                    <a:lstStyle/>
                    <a:p>
                      <a:pPr algn="ctr">
                        <a:lnSpc>
                          <a:spcPct val="115000"/>
                        </a:lnSpc>
                        <a:spcAft>
                          <a:spcPts val="0"/>
                        </a:spcAft>
                      </a:pPr>
                      <a:r>
                        <a:rPr lang="en-GB" sz="1100" dirty="0">
                          <a:effectLst/>
                          <a:latin typeface="Cambria Math" pitchFamily="18" charset="0"/>
                          <a:ea typeface="Cambria Math" pitchFamily="18" charset="0"/>
                        </a:rPr>
                        <a:t>0.4</a:t>
                      </a:r>
                      <a:endParaRPr lang="en-GB" sz="1100" dirty="0">
                        <a:effectLst/>
                        <a:latin typeface="Cambria Math" pitchFamily="18" charset="0"/>
                        <a:ea typeface="Cambria Math" pitchFamily="18" charset="0"/>
                        <a:cs typeface="Times New Roman"/>
                      </a:endParaRPr>
                    </a:p>
                  </a:txBody>
                  <a:tcPr marL="68580" marR="68580" marT="0" marB="0" anchor="ctr"/>
                </a:tc>
                <a:tc>
                  <a:txBody>
                    <a:bodyPr/>
                    <a:lstStyle/>
                    <a:p>
                      <a:pPr algn="ctr">
                        <a:lnSpc>
                          <a:spcPct val="115000"/>
                        </a:lnSpc>
                        <a:spcAft>
                          <a:spcPts val="0"/>
                        </a:spcAft>
                      </a:pPr>
                      <a:r>
                        <a:rPr lang="en-GB" sz="1100" dirty="0">
                          <a:effectLst/>
                          <a:latin typeface="Cambria Math" pitchFamily="18" charset="0"/>
                          <a:ea typeface="Cambria Math" pitchFamily="18" charset="0"/>
                        </a:rPr>
                        <a:t>5.7</a:t>
                      </a:r>
                      <a:endParaRPr lang="en-GB" sz="1100" dirty="0">
                        <a:effectLst/>
                        <a:latin typeface="Cambria Math" pitchFamily="18" charset="0"/>
                        <a:ea typeface="Cambria Math" pitchFamily="18" charset="0"/>
                        <a:cs typeface="Times New Roman"/>
                      </a:endParaRPr>
                    </a:p>
                  </a:txBody>
                  <a:tcPr marL="68580" marR="68580" marT="0" marB="0" anchor="ctr"/>
                </a:tc>
                <a:tc>
                  <a:txBody>
                    <a:bodyPr/>
                    <a:lstStyle/>
                    <a:p>
                      <a:pPr algn="ctr">
                        <a:lnSpc>
                          <a:spcPct val="115000"/>
                        </a:lnSpc>
                        <a:spcAft>
                          <a:spcPts val="0"/>
                        </a:spcAft>
                      </a:pPr>
                      <a:r>
                        <a:rPr lang="en-GB" sz="1100" dirty="0">
                          <a:effectLst/>
                          <a:latin typeface="Cambria Math" pitchFamily="18" charset="0"/>
                          <a:ea typeface="Cambria Math" pitchFamily="18" charset="0"/>
                        </a:rPr>
                        <a:t>3.8</a:t>
                      </a:r>
                      <a:endParaRPr lang="en-GB" sz="1100" dirty="0">
                        <a:effectLst/>
                        <a:latin typeface="Cambria Math" pitchFamily="18" charset="0"/>
                        <a:ea typeface="Cambria Math" pitchFamily="18" charset="0"/>
                        <a:cs typeface="Times New Roman"/>
                      </a:endParaRPr>
                    </a:p>
                  </a:txBody>
                  <a:tcPr marL="68580" marR="68580" marT="0" marB="0" anchor="ctr"/>
                </a:tc>
                <a:tc>
                  <a:txBody>
                    <a:bodyPr/>
                    <a:lstStyle/>
                    <a:p>
                      <a:pPr algn="ctr">
                        <a:lnSpc>
                          <a:spcPct val="115000"/>
                        </a:lnSpc>
                        <a:spcAft>
                          <a:spcPts val="0"/>
                        </a:spcAft>
                      </a:pPr>
                      <a:r>
                        <a:rPr lang="en-GB" sz="1100" dirty="0">
                          <a:effectLst/>
                          <a:latin typeface="Cambria Math" pitchFamily="18" charset="0"/>
                          <a:ea typeface="Cambria Math" pitchFamily="18" charset="0"/>
                        </a:rPr>
                        <a:t>4.8</a:t>
                      </a:r>
                      <a:endParaRPr lang="en-GB" sz="1100" dirty="0">
                        <a:effectLst/>
                        <a:latin typeface="Cambria Math" pitchFamily="18" charset="0"/>
                        <a:ea typeface="Cambria Math" pitchFamily="18" charset="0"/>
                        <a:cs typeface="Times New Roman"/>
                      </a:endParaRPr>
                    </a:p>
                  </a:txBody>
                  <a:tcPr marL="68580" marR="68580" marT="0" marB="0" anchor="ctr"/>
                </a:tc>
                <a:tc>
                  <a:txBody>
                    <a:bodyPr/>
                    <a:lstStyle/>
                    <a:p>
                      <a:pPr algn="ctr">
                        <a:lnSpc>
                          <a:spcPct val="115000"/>
                        </a:lnSpc>
                        <a:spcAft>
                          <a:spcPts val="0"/>
                        </a:spcAft>
                      </a:pPr>
                      <a:r>
                        <a:rPr lang="en-GB" sz="1100" dirty="0">
                          <a:effectLst/>
                          <a:latin typeface="Cambria Math" pitchFamily="18" charset="0"/>
                          <a:ea typeface="Cambria Math" pitchFamily="18" charset="0"/>
                        </a:rPr>
                        <a:t>0.4</a:t>
                      </a:r>
                      <a:endParaRPr lang="en-GB" sz="1100" dirty="0">
                        <a:effectLst/>
                        <a:latin typeface="Cambria Math" pitchFamily="18" charset="0"/>
                        <a:ea typeface="Cambria Math" pitchFamily="18" charset="0"/>
                        <a:cs typeface="Times New Roman"/>
                      </a:endParaRPr>
                    </a:p>
                  </a:txBody>
                  <a:tcPr marL="68580" marR="68580" marT="0" marB="0" anchor="ctr"/>
                </a:tc>
              </a:tr>
              <a:tr h="0">
                <a:tc>
                  <a:txBody>
                    <a:bodyPr/>
                    <a:lstStyle/>
                    <a:p>
                      <a:pPr algn="ctr">
                        <a:lnSpc>
                          <a:spcPct val="100000"/>
                        </a:lnSpc>
                        <a:spcAft>
                          <a:spcPts val="0"/>
                        </a:spcAft>
                      </a:pPr>
                      <a:r>
                        <a:rPr lang="en-GB" sz="1100" dirty="0">
                          <a:effectLst/>
                          <a:latin typeface="Times New Roman" pitchFamily="18" charset="0"/>
                          <a:cs typeface="Times New Roman" pitchFamily="18" charset="0"/>
                        </a:rPr>
                        <a:t>TRIUMF</a:t>
                      </a:r>
                    </a:p>
                    <a:p>
                      <a:pPr algn="ctr">
                        <a:lnSpc>
                          <a:spcPct val="100000"/>
                        </a:lnSpc>
                        <a:spcAft>
                          <a:spcPts val="0"/>
                        </a:spcAft>
                      </a:pPr>
                      <a:r>
                        <a:rPr lang="en-GB" sz="1100" dirty="0">
                          <a:effectLst/>
                          <a:latin typeface="Times New Roman" pitchFamily="18" charset="0"/>
                          <a:cs typeface="Times New Roman" pitchFamily="18" charset="0"/>
                        </a:rPr>
                        <a:t>(inner quad)</a:t>
                      </a:r>
                      <a:endParaRPr lang="en-GB" sz="1100" dirty="0">
                        <a:effectLst/>
                        <a:latin typeface="Times New Roman" pitchFamily="18" charset="0"/>
                        <a:ea typeface="Calibri"/>
                        <a:cs typeface="Times New Roman" pitchFamily="18" charset="0"/>
                      </a:endParaRPr>
                    </a:p>
                  </a:txBody>
                  <a:tcPr marL="68580" marR="68580" marT="0" marB="0" anchor="ctr"/>
                </a:tc>
                <a:tc>
                  <a:txBody>
                    <a:bodyPr/>
                    <a:lstStyle/>
                    <a:p>
                      <a:pPr algn="ctr">
                        <a:lnSpc>
                          <a:spcPct val="115000"/>
                        </a:lnSpc>
                        <a:spcAft>
                          <a:spcPts val="0"/>
                        </a:spcAft>
                      </a:pPr>
                      <a:r>
                        <a:rPr lang="en-GB" sz="1100" dirty="0">
                          <a:effectLst/>
                          <a:latin typeface="Cambria Math" pitchFamily="18" charset="0"/>
                          <a:ea typeface="Cambria Math" pitchFamily="18" charset="0"/>
                        </a:rPr>
                        <a:t>14.3</a:t>
                      </a:r>
                      <a:endParaRPr lang="en-GB" sz="1100" dirty="0">
                        <a:effectLst/>
                        <a:latin typeface="Cambria Math" pitchFamily="18" charset="0"/>
                        <a:ea typeface="Cambria Math" pitchFamily="18" charset="0"/>
                        <a:cs typeface="Times New Roman"/>
                      </a:endParaRPr>
                    </a:p>
                  </a:txBody>
                  <a:tcPr marL="68580" marR="68580" marT="0" marB="0" anchor="ctr"/>
                </a:tc>
                <a:tc>
                  <a:txBody>
                    <a:bodyPr/>
                    <a:lstStyle/>
                    <a:p>
                      <a:pPr algn="ctr">
                        <a:lnSpc>
                          <a:spcPct val="115000"/>
                        </a:lnSpc>
                        <a:spcAft>
                          <a:spcPts val="0"/>
                        </a:spcAft>
                      </a:pPr>
                      <a:r>
                        <a:rPr lang="en-GB" sz="1100" dirty="0">
                          <a:effectLst/>
                          <a:latin typeface="Cambria Math" pitchFamily="18" charset="0"/>
                          <a:ea typeface="Cambria Math" pitchFamily="18" charset="0"/>
                        </a:rPr>
                        <a:t>598.6</a:t>
                      </a:r>
                      <a:endParaRPr lang="en-GB" sz="1100" dirty="0">
                        <a:effectLst/>
                        <a:latin typeface="Cambria Math" pitchFamily="18" charset="0"/>
                        <a:ea typeface="Cambria Math" pitchFamily="18" charset="0"/>
                        <a:cs typeface="Times New Roman"/>
                      </a:endParaRPr>
                    </a:p>
                  </a:txBody>
                  <a:tcPr marL="68580" marR="68580" marT="0" marB="0" anchor="ctr"/>
                </a:tc>
                <a:tc>
                  <a:txBody>
                    <a:bodyPr/>
                    <a:lstStyle/>
                    <a:p>
                      <a:pPr algn="ctr">
                        <a:lnSpc>
                          <a:spcPct val="115000"/>
                        </a:lnSpc>
                        <a:spcAft>
                          <a:spcPts val="0"/>
                        </a:spcAft>
                      </a:pPr>
                      <a:r>
                        <a:rPr lang="en-GB" sz="1100" dirty="0">
                          <a:effectLst/>
                          <a:latin typeface="Cambria Math" pitchFamily="18" charset="0"/>
                          <a:ea typeface="Cambria Math" pitchFamily="18" charset="0"/>
                        </a:rPr>
                        <a:t>0.9</a:t>
                      </a:r>
                      <a:endParaRPr lang="en-GB" sz="1100" dirty="0">
                        <a:effectLst/>
                        <a:latin typeface="Cambria Math" pitchFamily="18" charset="0"/>
                        <a:ea typeface="Cambria Math" pitchFamily="18" charset="0"/>
                        <a:cs typeface="Times New Roman"/>
                      </a:endParaRPr>
                    </a:p>
                  </a:txBody>
                  <a:tcPr marL="68580" marR="68580" marT="0" marB="0" anchor="ctr"/>
                </a:tc>
                <a:tc>
                  <a:txBody>
                    <a:bodyPr/>
                    <a:lstStyle/>
                    <a:p>
                      <a:pPr algn="ctr">
                        <a:lnSpc>
                          <a:spcPct val="115000"/>
                        </a:lnSpc>
                        <a:spcAft>
                          <a:spcPts val="0"/>
                        </a:spcAft>
                      </a:pPr>
                      <a:r>
                        <a:rPr lang="en-GB" sz="1100" dirty="0">
                          <a:effectLst/>
                          <a:latin typeface="Cambria Math" pitchFamily="18" charset="0"/>
                          <a:ea typeface="Cambria Math" pitchFamily="18" charset="0"/>
                        </a:rPr>
                        <a:t>65.7</a:t>
                      </a:r>
                      <a:endParaRPr lang="en-GB" sz="1100" dirty="0">
                        <a:effectLst/>
                        <a:latin typeface="Cambria Math" pitchFamily="18" charset="0"/>
                        <a:ea typeface="Cambria Math" pitchFamily="18" charset="0"/>
                        <a:cs typeface="Times New Roman"/>
                      </a:endParaRPr>
                    </a:p>
                  </a:txBody>
                  <a:tcPr marL="68580" marR="68580" marT="0" marB="0" anchor="ctr"/>
                </a:tc>
                <a:tc>
                  <a:txBody>
                    <a:bodyPr/>
                    <a:lstStyle/>
                    <a:p>
                      <a:pPr algn="ctr">
                        <a:lnSpc>
                          <a:spcPct val="115000"/>
                        </a:lnSpc>
                        <a:spcAft>
                          <a:spcPts val="0"/>
                        </a:spcAft>
                      </a:pPr>
                      <a:r>
                        <a:rPr lang="en-GB" sz="1100" dirty="0">
                          <a:effectLst/>
                          <a:latin typeface="Cambria Math" pitchFamily="18" charset="0"/>
                          <a:ea typeface="Cambria Math" pitchFamily="18" charset="0"/>
                        </a:rPr>
                        <a:t>3.4</a:t>
                      </a:r>
                      <a:endParaRPr lang="en-GB" sz="1100" dirty="0">
                        <a:effectLst/>
                        <a:latin typeface="Cambria Math" pitchFamily="18" charset="0"/>
                        <a:ea typeface="Cambria Math" pitchFamily="18" charset="0"/>
                        <a:cs typeface="Times New Roman"/>
                      </a:endParaRPr>
                    </a:p>
                  </a:txBody>
                  <a:tcPr marL="68580" marR="68580" marT="0" marB="0" anchor="ctr"/>
                </a:tc>
                <a:tc>
                  <a:txBody>
                    <a:bodyPr/>
                    <a:lstStyle/>
                    <a:p>
                      <a:pPr algn="ctr">
                        <a:lnSpc>
                          <a:spcPct val="115000"/>
                        </a:lnSpc>
                        <a:spcAft>
                          <a:spcPts val="0"/>
                        </a:spcAft>
                      </a:pPr>
                      <a:r>
                        <a:rPr lang="en-GB" sz="1100" dirty="0">
                          <a:effectLst/>
                          <a:latin typeface="Cambria Math" pitchFamily="18" charset="0"/>
                          <a:ea typeface="Cambria Math" pitchFamily="18" charset="0"/>
                        </a:rPr>
                        <a:t>4.6</a:t>
                      </a:r>
                      <a:endParaRPr lang="en-GB" sz="1100" dirty="0">
                        <a:effectLst/>
                        <a:latin typeface="Cambria Math" pitchFamily="18" charset="0"/>
                        <a:ea typeface="Cambria Math" pitchFamily="18" charset="0"/>
                        <a:cs typeface="Times New Roman"/>
                      </a:endParaRPr>
                    </a:p>
                  </a:txBody>
                  <a:tcPr marL="68580" marR="68580" marT="0" marB="0" anchor="ctr"/>
                </a:tc>
                <a:tc>
                  <a:txBody>
                    <a:bodyPr/>
                    <a:lstStyle/>
                    <a:p>
                      <a:pPr algn="ctr">
                        <a:lnSpc>
                          <a:spcPct val="115000"/>
                        </a:lnSpc>
                        <a:spcAft>
                          <a:spcPts val="0"/>
                        </a:spcAft>
                      </a:pPr>
                      <a:r>
                        <a:rPr lang="en-GB" sz="1100" dirty="0">
                          <a:effectLst/>
                          <a:latin typeface="Cambria Math" pitchFamily="18" charset="0"/>
                          <a:ea typeface="Cambria Math" pitchFamily="18" charset="0"/>
                        </a:rPr>
                        <a:t>0.3</a:t>
                      </a:r>
                      <a:endParaRPr lang="en-GB" sz="1100" dirty="0">
                        <a:effectLst/>
                        <a:latin typeface="Cambria Math" pitchFamily="18" charset="0"/>
                        <a:ea typeface="Cambria Math" pitchFamily="18" charset="0"/>
                        <a:cs typeface="Times New Roman"/>
                      </a:endParaRPr>
                    </a:p>
                  </a:txBody>
                  <a:tcPr marL="68580" marR="68580" marT="0" marB="0" anchor="ctr"/>
                </a:tc>
              </a:tr>
            </a:tbl>
          </a:graphicData>
        </a:graphic>
      </p:graphicFrame>
      <p:sp>
        <p:nvSpPr>
          <p:cNvPr id="8" name="TextBox 7"/>
          <p:cNvSpPr txBox="1"/>
          <p:nvPr/>
        </p:nvSpPr>
        <p:spPr>
          <a:xfrm>
            <a:off x="2387035" y="3457539"/>
            <a:ext cx="4391616" cy="307777"/>
          </a:xfrm>
          <a:prstGeom prst="rect">
            <a:avLst/>
          </a:prstGeom>
          <a:noFill/>
        </p:spPr>
        <p:txBody>
          <a:bodyPr wrap="square" rtlCol="0">
            <a:spAutoFit/>
          </a:bodyPr>
          <a:lstStyle/>
          <a:p>
            <a:r>
              <a:rPr lang="en-GB" sz="1200" dirty="0" smtClean="0">
                <a:latin typeface="Times New Roman" pitchFamily="18" charset="0"/>
                <a:cs typeface="Times New Roman" pitchFamily="18" charset="0"/>
              </a:rPr>
              <a:t>The offset can be adjusted by varying the thickness of the top plate</a:t>
            </a:r>
            <a:r>
              <a:rPr lang="en-GB" sz="1400" dirty="0" smtClean="0">
                <a:latin typeface="Times New Roman" pitchFamily="18" charset="0"/>
                <a:cs typeface="Times New Roman" pitchFamily="18" charset="0"/>
              </a:rPr>
              <a:t>.</a:t>
            </a:r>
            <a:endParaRPr lang="en-GB" sz="1400" dirty="0">
              <a:latin typeface="Times New Roman" pitchFamily="18" charset="0"/>
              <a:cs typeface="Times New Roman" pitchFamily="18" charset="0"/>
            </a:endParaRPr>
          </a:p>
        </p:txBody>
      </p:sp>
      <p:pic>
        <p:nvPicPr>
          <p:cNvPr id="2049" name="Picture 1"/>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24332" t="2060" r="25225" b="34285"/>
          <a:stretch/>
        </p:blipFill>
        <p:spPr bwMode="auto">
          <a:xfrm>
            <a:off x="4478919" y="3707524"/>
            <a:ext cx="3690327" cy="252005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0"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25564" t="18785" r="25721" b="34844"/>
          <a:stretch/>
        </p:blipFill>
        <p:spPr bwMode="auto">
          <a:xfrm>
            <a:off x="305674" y="4391583"/>
            <a:ext cx="3564000" cy="1836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 name="TextBox 9"/>
          <p:cNvSpPr txBox="1"/>
          <p:nvPr/>
        </p:nvSpPr>
        <p:spPr>
          <a:xfrm>
            <a:off x="2847963" y="5197301"/>
            <a:ext cx="1630955" cy="1030282"/>
          </a:xfrm>
          <a:prstGeom prst="rect">
            <a:avLst/>
          </a:prstGeom>
          <a:noFill/>
        </p:spPr>
        <p:txBody>
          <a:bodyPr wrap="square" rtlCol="0">
            <a:spAutoFit/>
          </a:bodyPr>
          <a:lstStyle/>
          <a:p>
            <a:pPr lvl="0" algn="ctr">
              <a:lnSpc>
                <a:spcPct val="115000"/>
              </a:lnSpc>
            </a:pPr>
            <a:r>
              <a:rPr lang="en-GB" sz="1200" dirty="0" smtClean="0">
                <a:latin typeface="Cambria Math" pitchFamily="18" charset="0"/>
                <a:ea typeface="Cambria Math" pitchFamily="18" charset="0"/>
              </a:rPr>
              <a:t>Offset =  161</a:t>
            </a:r>
            <a:r>
              <a:rPr lang="el-GR" sz="1200" dirty="0" smtClean="0">
                <a:latin typeface="Cambria Math" pitchFamily="18" charset="0"/>
                <a:ea typeface="Cambria Math" pitchFamily="18" charset="0"/>
              </a:rPr>
              <a:t> μ</a:t>
            </a:r>
            <a:r>
              <a:rPr lang="en-GB" sz="1200" dirty="0" smtClean="0">
                <a:latin typeface="Cambria Math" pitchFamily="18" charset="0"/>
                <a:ea typeface="Cambria Math" pitchFamily="18" charset="0"/>
              </a:rPr>
              <a:t>m</a:t>
            </a:r>
          </a:p>
          <a:p>
            <a:pPr lvl="0" algn="ctr">
              <a:lnSpc>
                <a:spcPct val="115000"/>
              </a:lnSpc>
            </a:pPr>
            <a:r>
              <a:rPr lang="en-GB" sz="1200" dirty="0" smtClean="0">
                <a:latin typeface="Cambria Math" pitchFamily="18" charset="0"/>
                <a:ea typeface="Cambria Math" pitchFamily="18" charset="0"/>
              </a:rPr>
              <a:t>    ∫B</a:t>
            </a:r>
            <a:r>
              <a:rPr lang="en-GB" sz="1200" baseline="-25000" dirty="0" smtClean="0">
                <a:latin typeface="Cambria Math" pitchFamily="18" charset="0"/>
                <a:ea typeface="Cambria Math" pitchFamily="18" charset="0"/>
              </a:rPr>
              <a:t>x</a:t>
            </a:r>
            <a:r>
              <a:rPr lang="en-GB" sz="1200" dirty="0" smtClean="0">
                <a:latin typeface="Cambria Math" pitchFamily="18" charset="0"/>
                <a:ea typeface="Cambria Math" pitchFamily="18" charset="0"/>
              </a:rPr>
              <a:t>dz =1.4</a:t>
            </a:r>
            <a:r>
              <a:rPr lang="en-GB" sz="1100" dirty="0" smtClean="0">
                <a:solidFill>
                  <a:prstClr val="black"/>
                </a:solidFill>
                <a:latin typeface="Cambria Math" pitchFamily="18" charset="0"/>
                <a:ea typeface="Cambria Math" pitchFamily="18" charset="0"/>
              </a:rPr>
              <a:t>×10</a:t>
            </a:r>
            <a:r>
              <a:rPr lang="en-GB" sz="1100" baseline="30000" dirty="0" smtClean="0">
                <a:solidFill>
                  <a:prstClr val="black"/>
                </a:solidFill>
                <a:latin typeface="Cambria Math" pitchFamily="18" charset="0"/>
                <a:ea typeface="Cambria Math" pitchFamily="18" charset="0"/>
              </a:rPr>
              <a:t>-4</a:t>
            </a:r>
            <a:r>
              <a:rPr lang="en-GB" sz="1100" dirty="0" smtClean="0">
                <a:solidFill>
                  <a:prstClr val="black"/>
                </a:solidFill>
                <a:latin typeface="Cambria Math" pitchFamily="18" charset="0"/>
                <a:ea typeface="Cambria Math" pitchFamily="18" charset="0"/>
              </a:rPr>
              <a:t> Tm</a:t>
            </a:r>
          </a:p>
          <a:p>
            <a:pPr lvl="0" algn="ctr">
              <a:lnSpc>
                <a:spcPct val="115000"/>
              </a:lnSpc>
            </a:pPr>
            <a:r>
              <a:rPr lang="en-GB" sz="1100" dirty="0" smtClean="0">
                <a:solidFill>
                  <a:prstClr val="black"/>
                </a:solidFill>
                <a:latin typeface="Times New Roman" pitchFamily="18" charset="0"/>
                <a:cs typeface="Times New Roman" pitchFamily="18" charset="0"/>
              </a:rPr>
              <a:t>(along the central axis)</a:t>
            </a:r>
            <a:endParaRPr lang="en-GB" sz="1100" dirty="0">
              <a:solidFill>
                <a:prstClr val="black"/>
              </a:solidFill>
              <a:latin typeface="Times New Roman" pitchFamily="18" charset="0"/>
              <a:ea typeface="Calibri"/>
              <a:cs typeface="Times New Roman" pitchFamily="18" charset="0"/>
            </a:endParaRPr>
          </a:p>
          <a:p>
            <a:pPr lvl="0" algn="ctr">
              <a:lnSpc>
                <a:spcPct val="115000"/>
              </a:lnSpc>
            </a:pPr>
            <a:endParaRPr lang="en-GB" dirty="0"/>
          </a:p>
        </p:txBody>
      </p:sp>
      <p:sp>
        <p:nvSpPr>
          <p:cNvPr id="15" name="TextBox 14"/>
          <p:cNvSpPr txBox="1"/>
          <p:nvPr/>
        </p:nvSpPr>
        <p:spPr>
          <a:xfrm>
            <a:off x="7218673" y="5191579"/>
            <a:ext cx="1623399" cy="1030282"/>
          </a:xfrm>
          <a:prstGeom prst="rect">
            <a:avLst/>
          </a:prstGeom>
          <a:noFill/>
        </p:spPr>
        <p:txBody>
          <a:bodyPr wrap="square" rtlCol="0">
            <a:spAutoFit/>
          </a:bodyPr>
          <a:lstStyle/>
          <a:p>
            <a:pPr lvl="0" algn="ctr">
              <a:lnSpc>
                <a:spcPct val="115000"/>
              </a:lnSpc>
            </a:pPr>
            <a:r>
              <a:rPr lang="en-GB" sz="1200" dirty="0" smtClean="0">
                <a:latin typeface="Cambria Math" pitchFamily="18" charset="0"/>
                <a:ea typeface="Cambria Math" pitchFamily="18" charset="0"/>
              </a:rPr>
              <a:t>Offset =  − 40</a:t>
            </a:r>
            <a:r>
              <a:rPr lang="el-GR" sz="1200" dirty="0" smtClean="0">
                <a:latin typeface="Cambria Math" pitchFamily="18" charset="0"/>
                <a:ea typeface="Cambria Math" pitchFamily="18" charset="0"/>
              </a:rPr>
              <a:t> μ</a:t>
            </a:r>
            <a:r>
              <a:rPr lang="en-GB" sz="1200" dirty="0" smtClean="0">
                <a:latin typeface="Cambria Math" pitchFamily="18" charset="0"/>
                <a:ea typeface="Cambria Math" pitchFamily="18" charset="0"/>
              </a:rPr>
              <a:t>m</a:t>
            </a:r>
          </a:p>
          <a:p>
            <a:pPr lvl="0" algn="ctr">
              <a:lnSpc>
                <a:spcPct val="115000"/>
              </a:lnSpc>
            </a:pPr>
            <a:r>
              <a:rPr lang="en-GB" sz="1200" dirty="0" smtClean="0">
                <a:latin typeface="Cambria Math" pitchFamily="18" charset="0"/>
                <a:ea typeface="Cambria Math" pitchFamily="18" charset="0"/>
              </a:rPr>
              <a:t>∫B</a:t>
            </a:r>
            <a:r>
              <a:rPr lang="en-GB" sz="1200" baseline="-25000" dirty="0" smtClean="0">
                <a:latin typeface="Cambria Math" pitchFamily="18" charset="0"/>
                <a:ea typeface="Cambria Math" pitchFamily="18" charset="0"/>
              </a:rPr>
              <a:t>x</a:t>
            </a:r>
            <a:r>
              <a:rPr lang="en-GB" sz="1200" dirty="0" smtClean="0">
                <a:latin typeface="Cambria Math" pitchFamily="18" charset="0"/>
                <a:ea typeface="Cambria Math" pitchFamily="18" charset="0"/>
              </a:rPr>
              <a:t>dz = </a:t>
            </a:r>
            <a:r>
              <a:rPr lang="en-GB" sz="1200" dirty="0" smtClean="0">
                <a:solidFill>
                  <a:prstClr val="black"/>
                </a:solidFill>
                <a:latin typeface="Cambria Math" pitchFamily="18" charset="0"/>
                <a:ea typeface="Cambria Math" pitchFamily="18" charset="0"/>
              </a:rPr>
              <a:t>0.4</a:t>
            </a:r>
            <a:r>
              <a:rPr lang="en-GB" sz="1100" dirty="0" smtClean="0">
                <a:solidFill>
                  <a:prstClr val="black"/>
                </a:solidFill>
                <a:latin typeface="Cambria Math" pitchFamily="18" charset="0"/>
                <a:ea typeface="Cambria Math" pitchFamily="18" charset="0"/>
              </a:rPr>
              <a:t>×10</a:t>
            </a:r>
            <a:r>
              <a:rPr lang="en-GB" sz="1100" baseline="30000" dirty="0" smtClean="0">
                <a:solidFill>
                  <a:prstClr val="black"/>
                </a:solidFill>
                <a:latin typeface="Cambria Math" pitchFamily="18" charset="0"/>
                <a:ea typeface="Cambria Math" pitchFamily="18" charset="0"/>
              </a:rPr>
              <a:t>-4</a:t>
            </a:r>
            <a:r>
              <a:rPr lang="en-GB" sz="1100" dirty="0" smtClean="0">
                <a:solidFill>
                  <a:prstClr val="black"/>
                </a:solidFill>
                <a:latin typeface="Cambria Math" pitchFamily="18" charset="0"/>
                <a:ea typeface="Cambria Math" pitchFamily="18" charset="0"/>
              </a:rPr>
              <a:t> Tm</a:t>
            </a:r>
          </a:p>
          <a:p>
            <a:pPr lvl="0" algn="ctr">
              <a:lnSpc>
                <a:spcPct val="115000"/>
              </a:lnSpc>
            </a:pPr>
            <a:r>
              <a:rPr lang="en-GB" sz="1100" dirty="0" smtClean="0">
                <a:solidFill>
                  <a:prstClr val="black"/>
                </a:solidFill>
                <a:latin typeface="Times New Roman" pitchFamily="18" charset="0"/>
                <a:cs typeface="Times New Roman" pitchFamily="18" charset="0"/>
              </a:rPr>
              <a:t>(along the central axis)</a:t>
            </a:r>
            <a:endParaRPr lang="en-GB" sz="1100" dirty="0">
              <a:solidFill>
                <a:prstClr val="black"/>
              </a:solidFill>
              <a:latin typeface="Times New Roman" pitchFamily="18" charset="0"/>
              <a:ea typeface="Calibri"/>
              <a:cs typeface="Times New Roman" pitchFamily="18" charset="0"/>
            </a:endParaRPr>
          </a:p>
          <a:p>
            <a:pPr lvl="0" algn="ctr">
              <a:lnSpc>
                <a:spcPct val="115000"/>
              </a:lnSpc>
            </a:pPr>
            <a:endParaRPr lang="en-GB" dirty="0"/>
          </a:p>
        </p:txBody>
      </p:sp>
      <p:sp>
        <p:nvSpPr>
          <p:cNvPr id="13" name="Rectangle 12"/>
          <p:cNvSpPr/>
          <p:nvPr/>
        </p:nvSpPr>
        <p:spPr>
          <a:xfrm>
            <a:off x="467454" y="3795179"/>
            <a:ext cx="3240439" cy="276999"/>
          </a:xfrm>
          <a:prstGeom prst="rect">
            <a:avLst/>
          </a:prstGeom>
        </p:spPr>
        <p:txBody>
          <a:bodyPr wrap="none">
            <a:spAutoFit/>
          </a:bodyPr>
          <a:lstStyle/>
          <a:p>
            <a:r>
              <a:rPr lang="en-GB" sz="1200" b="1" dirty="0" smtClean="0">
                <a:solidFill>
                  <a:prstClr val="black"/>
                </a:solidFill>
                <a:latin typeface="Times New Roman"/>
                <a:ea typeface="Times New Roman"/>
              </a:rPr>
              <a:t>TRIUMF-4 outer quad with 12.5 mm top plate</a:t>
            </a:r>
            <a:endParaRPr lang="en-GB" sz="1200" dirty="0"/>
          </a:p>
        </p:txBody>
      </p:sp>
      <p:sp>
        <p:nvSpPr>
          <p:cNvPr id="18" name="Rectangle 17"/>
          <p:cNvSpPr/>
          <p:nvPr/>
        </p:nvSpPr>
        <p:spPr>
          <a:xfrm>
            <a:off x="4669622" y="3796732"/>
            <a:ext cx="3308919" cy="276999"/>
          </a:xfrm>
          <a:prstGeom prst="rect">
            <a:avLst/>
          </a:prstGeom>
        </p:spPr>
        <p:txBody>
          <a:bodyPr wrap="none">
            <a:spAutoFit/>
          </a:bodyPr>
          <a:lstStyle/>
          <a:p>
            <a:r>
              <a:rPr lang="en-GB" sz="1200" b="1" dirty="0" smtClean="0">
                <a:solidFill>
                  <a:prstClr val="black"/>
                </a:solidFill>
                <a:latin typeface="Times New Roman"/>
                <a:ea typeface="Times New Roman"/>
              </a:rPr>
              <a:t>TRIUMF-4 outer quad with 112.5 mm top plate</a:t>
            </a:r>
            <a:endParaRPr lang="en-GB" sz="1200" dirty="0"/>
          </a:p>
        </p:txBody>
      </p:sp>
      <p:sp>
        <p:nvSpPr>
          <p:cNvPr id="19" name="Up Arrow 18"/>
          <p:cNvSpPr/>
          <p:nvPr/>
        </p:nvSpPr>
        <p:spPr>
          <a:xfrm>
            <a:off x="2769183" y="5436929"/>
            <a:ext cx="95381" cy="211597"/>
          </a:xfrm>
          <a:prstGeom prst="upArrow">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schemeClr val="tx1"/>
              </a:solidFill>
            </a:endParaRPr>
          </a:p>
        </p:txBody>
      </p:sp>
      <p:sp>
        <p:nvSpPr>
          <p:cNvPr id="16" name="Down Arrow 15"/>
          <p:cNvSpPr/>
          <p:nvPr/>
        </p:nvSpPr>
        <p:spPr>
          <a:xfrm>
            <a:off x="7103603" y="5378307"/>
            <a:ext cx="115070" cy="211597"/>
          </a:xfrm>
          <a:prstGeom prst="downArrow">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7" name="Rectangle 16"/>
          <p:cNvSpPr/>
          <p:nvPr/>
        </p:nvSpPr>
        <p:spPr>
          <a:xfrm>
            <a:off x="1690290" y="418006"/>
            <a:ext cx="5785110" cy="707886"/>
          </a:xfrm>
          <a:prstGeom prst="rect">
            <a:avLst/>
          </a:prstGeom>
        </p:spPr>
        <p:txBody>
          <a:bodyPr wrap="none">
            <a:spAutoFit/>
          </a:bodyPr>
          <a:lstStyle/>
          <a:p>
            <a:pPr algn="ctr"/>
            <a:r>
              <a:rPr lang="en-GB" sz="2000" b="1" u="sng" dirty="0"/>
              <a:t>Electromagnetic </a:t>
            </a:r>
            <a:r>
              <a:rPr lang="en-GB" sz="2000" b="1" u="sng" dirty="0" smtClean="0"/>
              <a:t>axis </a:t>
            </a:r>
            <a:r>
              <a:rPr lang="en-GB" sz="2000" b="1" u="sng" dirty="0"/>
              <a:t>offset in </a:t>
            </a:r>
            <a:r>
              <a:rPr lang="en-GB" sz="2000" b="1" u="sng" dirty="0" smtClean="0"/>
              <a:t>the stacks </a:t>
            </a:r>
            <a:r>
              <a:rPr lang="en-GB" sz="2000" b="1" u="sng" dirty="0"/>
              <a:t>of four </a:t>
            </a:r>
            <a:r>
              <a:rPr lang="en-GB" sz="2000" b="1" u="sng" dirty="0" smtClean="0"/>
              <a:t>units</a:t>
            </a:r>
          </a:p>
          <a:p>
            <a:pPr algn="ctr"/>
            <a:r>
              <a:rPr lang="en-GB" sz="2000" b="1" u="sng" dirty="0" smtClean="0"/>
              <a:t>Field on the central axis</a:t>
            </a:r>
            <a:endParaRPr lang="en-GB" sz="2000" b="1" u="sng" dirty="0"/>
          </a:p>
        </p:txBody>
      </p:sp>
    </p:spTree>
    <p:extLst>
      <p:ext uri="{BB962C8B-B14F-4D97-AF65-F5344CB8AC3E}">
        <p14:creationId xmlns:p14="http://schemas.microsoft.com/office/powerpoint/2010/main" val="2484411168"/>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37886</TotalTime>
  <Words>1178</Words>
  <Application>Microsoft Office PowerPoint</Application>
  <PresentationFormat>On-screen Show (4:3)</PresentationFormat>
  <Paragraphs>200</Paragraphs>
  <Slides>13</Slides>
  <Notes>0</Notes>
  <HiddenSlides>0</HiddenSlides>
  <MMClips>0</MMClip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Office Theme</vt:lpstr>
      <vt:lpstr>Consolidation of the SMIT quadrupole magnets in the Booster Injection Line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160 MeV H- particle in SMIT-4 and TRIUMF-4</vt:lpstr>
      <vt:lpstr>PowerPoint Presentation</vt:lpstr>
      <vt:lpstr>PowerPoint Presentation</vt:lpstr>
    </vt:vector>
  </TitlesOfParts>
  <Company>CERN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BSW Chicane magnets</dc:title>
  <dc:creator>borburgh</dc:creator>
  <cp:lastModifiedBy>Alexander Aloev</cp:lastModifiedBy>
  <cp:revision>855</cp:revision>
  <dcterms:created xsi:type="dcterms:W3CDTF">2011-11-02T08:23:08Z</dcterms:created>
  <dcterms:modified xsi:type="dcterms:W3CDTF">2012-11-08T08:06:14Z</dcterms:modified>
</cp:coreProperties>
</file>