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0" r:id="rId3"/>
    <p:sldId id="264" r:id="rId4"/>
    <p:sldId id="263" r:id="rId5"/>
    <p:sldId id="262" r:id="rId6"/>
    <p:sldId id="261" r:id="rId7"/>
    <p:sldId id="265" r:id="rId8"/>
    <p:sldId id="267" r:id="rId9"/>
    <p:sldId id="268" r:id="rId10"/>
    <p:sldId id="266" r:id="rId11"/>
    <p:sldId id="269" r:id="rId12"/>
    <p:sldId id="270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01"/>
    <a:srgbClr val="F0E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387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715B7-18F8-4D5E-9DCA-76BD29997585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94713-9222-4D13-A9D8-E6BF2FBAAF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9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CAB2F-9A94-4B97-845A-B367995073DB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48CEC-574F-4B37-8CA8-57841A7632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783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09/11/2012</a:t>
            </a:r>
            <a:endParaRPr lang="fr-BE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Marc Verderi, LLR Ecole polytechnique, Geant4 Review 2012</a:t>
            </a:r>
            <a:endParaRPr lang="fr-BE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60804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-1959" y="6591632"/>
            <a:ext cx="126159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09/11/2012</a:t>
            </a:r>
            <a:endParaRPr lang="fr-BE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591632"/>
            <a:ext cx="4383505" cy="36576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Marc </a:t>
            </a:r>
            <a:r>
              <a:rPr lang="fr-FR" dirty="0" err="1" smtClean="0"/>
              <a:t>Verderi</a:t>
            </a:r>
            <a:r>
              <a:rPr lang="fr-FR" dirty="0" smtClean="0"/>
              <a:t>, LLR Ecole polytechnique, Geant4 </a:t>
            </a:r>
            <a:r>
              <a:rPr lang="fr-FR" dirty="0" err="1" smtClean="0"/>
              <a:t>Review</a:t>
            </a:r>
            <a:r>
              <a:rPr lang="fr-FR" dirty="0" smtClean="0"/>
              <a:t> 2012</a:t>
            </a:r>
            <a:endParaRPr lang="fr-BE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483424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6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hypernews.slac.stanford.edu/HyperNews/geant4/cindex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jira-geant4.kek.jp/secure/Dashboard.jsp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ugzillageant4.kek.jp/buglist.cgi?bug_status=__all__&amp;list_id=659&amp;product=Geant4&amp;query_format=specific&amp;order=bug_id%20DESC&amp;query_based_o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eant4.slac.stanford.edu/g4namu/news.html" TargetMode="External"/><Relationship Id="rId2" Type="http://schemas.openxmlformats.org/officeDocument/2006/relationships/hyperlink" Target="http://ec2-204-236-247-226.compute-1.amazonaw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eant4.cern.ch/pastevents.s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geant4.cern.ch/support/training.s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User support and requirements capturing </a:t>
            </a:r>
            <a:r>
              <a:rPr lang="en-US" sz="5400" dirty="0" smtClean="0"/>
              <a:t>processes</a:t>
            </a:r>
            <a:endParaRPr lang="en-US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737320"/>
          </a:xfrm>
        </p:spPr>
        <p:txBody>
          <a:bodyPr>
            <a:normAutofit/>
          </a:bodyPr>
          <a:lstStyle/>
          <a:p>
            <a:r>
              <a:rPr lang="en-US" i="1" dirty="0"/>
              <a:t>Geant4 Collaboration organization, management and communication review</a:t>
            </a:r>
          </a:p>
          <a:p>
            <a:r>
              <a:rPr lang="en-US" dirty="0" smtClean="0"/>
              <a:t>November 9</a:t>
            </a:r>
            <a:r>
              <a:rPr lang="en-US" baseline="30000" dirty="0" smtClean="0"/>
              <a:t>th</a:t>
            </a:r>
            <a:r>
              <a:rPr lang="en-US" dirty="0" smtClean="0"/>
              <a:t>, 2012</a:t>
            </a:r>
          </a:p>
          <a:p>
            <a:r>
              <a:rPr lang="en-US" sz="1800" dirty="0" smtClean="0"/>
              <a:t>Marc </a:t>
            </a:r>
            <a:r>
              <a:rPr lang="en-US" sz="1800" dirty="0" err="1" smtClean="0"/>
              <a:t>Verderi</a:t>
            </a:r>
            <a:endParaRPr lang="en-US" sz="1800" dirty="0" smtClean="0"/>
          </a:p>
          <a:p>
            <a:r>
              <a:rPr lang="en-US" sz="1800" dirty="0" smtClean="0"/>
              <a:t>LLR, </a:t>
            </a:r>
            <a:r>
              <a:rPr lang="en-US" sz="1800" dirty="0" err="1" smtClean="0"/>
              <a:t>Ecole</a:t>
            </a:r>
            <a:r>
              <a:rPr lang="en-US" sz="1800" dirty="0" smtClean="0"/>
              <a:t> </a:t>
            </a:r>
            <a:r>
              <a:rPr lang="en-US" sz="1800" dirty="0" err="1" smtClean="0"/>
              <a:t>polytechnique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5476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and daily communications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Liaisons</a:t>
            </a:r>
          </a:p>
          <a:p>
            <a:pPr lvl="1"/>
            <a:r>
              <a:rPr lang="en-US" dirty="0" smtClean="0"/>
              <a:t>Liaisons appointed </a:t>
            </a:r>
            <a:r>
              <a:rPr lang="en-US" dirty="0"/>
              <a:t>to major user </a:t>
            </a:r>
            <a:r>
              <a:rPr lang="en-US" dirty="0" smtClean="0"/>
              <a:t>groups.</a:t>
            </a:r>
          </a:p>
          <a:p>
            <a:pPr lvl="1"/>
            <a:r>
              <a:rPr lang="en-US" dirty="0" smtClean="0"/>
              <a:t>Participate to </a:t>
            </a:r>
            <a:r>
              <a:rPr lang="en-US" dirty="0"/>
              <a:t>user </a:t>
            </a:r>
            <a:r>
              <a:rPr lang="en-US" dirty="0" smtClean="0"/>
              <a:t>groups meeting, </a:t>
            </a:r>
            <a:r>
              <a:rPr lang="en-US" dirty="0"/>
              <a:t>capture </a:t>
            </a:r>
            <a:r>
              <a:rPr lang="en-US" dirty="0" smtClean="0"/>
              <a:t>their requirements </a:t>
            </a:r>
            <a:r>
              <a:rPr lang="en-US" dirty="0"/>
              <a:t>and inform our </a:t>
            </a:r>
            <a:r>
              <a:rPr lang="en-US" dirty="0" smtClean="0"/>
              <a:t>developments.</a:t>
            </a:r>
          </a:p>
          <a:p>
            <a:pPr lvl="1"/>
            <a:r>
              <a:rPr lang="en-US" dirty="0" smtClean="0"/>
              <a:t>Existing current liaisons to ATLAS</a:t>
            </a:r>
            <a:r>
              <a:rPr lang="en-US" dirty="0"/>
              <a:t>, CMS, </a:t>
            </a:r>
            <a:r>
              <a:rPr lang="en-US" dirty="0" err="1"/>
              <a:t>LHCb</a:t>
            </a:r>
            <a:r>
              <a:rPr lang="en-US" dirty="0"/>
              <a:t>, ALICE and </a:t>
            </a:r>
            <a:r>
              <a:rPr lang="en-US" dirty="0" smtClean="0"/>
              <a:t>GATE.</a:t>
            </a:r>
          </a:p>
          <a:p>
            <a:pPr lvl="1"/>
            <a:r>
              <a:rPr lang="en-US" dirty="0" smtClean="0"/>
              <a:t>Past liaisons to </a:t>
            </a:r>
            <a:r>
              <a:rPr lang="en-US" dirty="0" err="1" smtClean="0"/>
              <a:t>BaBar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HARP.</a:t>
            </a:r>
          </a:p>
          <a:p>
            <a:pPr lvl="1"/>
            <a:r>
              <a:rPr lang="en-US" dirty="0" smtClean="0"/>
              <a:t>Collaboration </a:t>
            </a:r>
            <a:r>
              <a:rPr lang="en-US" dirty="0"/>
              <a:t>has </a:t>
            </a:r>
            <a:r>
              <a:rPr lang="en-US" dirty="0" smtClean="0"/>
              <a:t>also direct contacts with </a:t>
            </a:r>
            <a:r>
              <a:rPr lang="en-US" dirty="0"/>
              <a:t>several other </a:t>
            </a:r>
            <a:r>
              <a:rPr lang="en-US" dirty="0" smtClean="0"/>
              <a:t>experiments: </a:t>
            </a:r>
            <a:r>
              <a:rPr lang="en-US" dirty="0"/>
              <a:t>CALICE, ILC, Mu2e, CDMS, </a:t>
            </a:r>
            <a:r>
              <a:rPr lang="en-US" dirty="0" smtClean="0"/>
              <a:t>Belle-2, GERDA</a:t>
            </a:r>
            <a:r>
              <a:rPr lang="en-US" dirty="0"/>
              <a:t>, etc</a:t>
            </a:r>
            <a:r>
              <a:rPr lang="en-US" dirty="0" smtClean="0"/>
              <a:t>.</a:t>
            </a:r>
          </a:p>
          <a:p>
            <a:r>
              <a:rPr lang="en-US" dirty="0"/>
              <a:t>Daily communications</a:t>
            </a:r>
          </a:p>
          <a:p>
            <a:pPr lvl="1"/>
            <a:r>
              <a:rPr lang="en-US" dirty="0" smtClean="0"/>
              <a:t>Each collaborator has also </a:t>
            </a:r>
            <a:r>
              <a:rPr lang="en-US" dirty="0"/>
              <a:t>local communications with their local users for day-to-day assistance </a:t>
            </a:r>
            <a:r>
              <a:rPr lang="en-US" dirty="0" smtClean="0"/>
              <a:t>and private </a:t>
            </a:r>
            <a:r>
              <a:rPr lang="en-US" dirty="0"/>
              <a:t>email communications with users.</a:t>
            </a:r>
          </a:p>
        </p:txBody>
      </p:sp>
    </p:spTree>
    <p:extLst>
      <p:ext uri="{BB962C8B-B14F-4D97-AF65-F5344CB8AC3E}">
        <p14:creationId xmlns:p14="http://schemas.microsoft.com/office/powerpoint/2010/main" val="1110857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722313" y="3861048"/>
            <a:ext cx="7659687" cy="1168400"/>
          </a:xfrm>
        </p:spPr>
        <p:txBody>
          <a:bodyPr/>
          <a:lstStyle/>
          <a:p>
            <a:r>
              <a:rPr lang="en-US" dirty="0" smtClean="0"/>
              <a:t>Processes for User support </a:t>
            </a:r>
            <a:r>
              <a:rPr lang="en-US" dirty="0"/>
              <a:t>and requirements </a:t>
            </a:r>
            <a:r>
              <a:rPr lang="en-US" dirty="0" smtClean="0"/>
              <a:t>capturing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70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Processes for Bug Reports and Requirements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mtClean="0"/>
              <a:t>Previous </a:t>
            </a:r>
            <a:r>
              <a:rPr lang="en-US" dirty="0" smtClean="0"/>
              <a:t>channels help in capturing Bug Reports and Requirements.</a:t>
            </a:r>
          </a:p>
          <a:p>
            <a:r>
              <a:rPr lang="en-US" dirty="0" smtClean="0"/>
              <a:t>Once captured, they have to be confirmed first:</a:t>
            </a:r>
          </a:p>
          <a:p>
            <a:pPr lvl="1"/>
            <a:r>
              <a:rPr lang="en-US" dirty="0" smtClean="0"/>
              <a:t>This is done after further examination of the related WG coordinator(s)</a:t>
            </a:r>
          </a:p>
          <a:p>
            <a:pPr lvl="1"/>
            <a:r>
              <a:rPr lang="en-US" dirty="0" smtClean="0"/>
              <a:t>This is done under the legitimacy hat of the Steering Board</a:t>
            </a:r>
          </a:p>
          <a:p>
            <a:r>
              <a:rPr lang="en-US" dirty="0" smtClean="0"/>
              <a:t>Confirmed Bug reports are then:</a:t>
            </a:r>
          </a:p>
          <a:p>
            <a:pPr lvl="1"/>
            <a:r>
              <a:rPr lang="en-US" dirty="0" smtClean="0"/>
              <a:t>Signaled as such in </a:t>
            </a:r>
            <a:r>
              <a:rPr lang="en-US" dirty="0" err="1" smtClean="0"/>
              <a:t>Bugzilla</a:t>
            </a:r>
            <a:endParaRPr lang="en-US" dirty="0" smtClean="0"/>
          </a:p>
          <a:p>
            <a:pPr lvl="1"/>
            <a:r>
              <a:rPr lang="en-US" dirty="0" smtClean="0"/>
              <a:t>Assigned to a developer, who becomes responsible for fixing the problem</a:t>
            </a:r>
          </a:p>
          <a:p>
            <a:pPr lvl="1"/>
            <a:r>
              <a:rPr lang="en-US" dirty="0" smtClean="0"/>
              <a:t>Weekly reminder is sent to related developers</a:t>
            </a:r>
          </a:p>
          <a:p>
            <a:pPr lvl="1"/>
            <a:r>
              <a:rPr lang="en-US" dirty="0" smtClean="0"/>
              <a:t>Open bug report progress are examined at each Steering Board meeting</a:t>
            </a:r>
          </a:p>
          <a:p>
            <a:r>
              <a:rPr lang="en-US" dirty="0" smtClean="0"/>
              <a:t>Confirmed User Requirements</a:t>
            </a:r>
          </a:p>
          <a:p>
            <a:pPr lvl="1"/>
            <a:r>
              <a:rPr lang="en-US" dirty="0" smtClean="0"/>
              <a:t>They may not always be addressed, if resources do not permit</a:t>
            </a:r>
          </a:p>
          <a:p>
            <a:pPr lvl="2"/>
            <a:r>
              <a:rPr lang="en-US" dirty="0" smtClean="0"/>
              <a:t>In such a case, attempt to obtain expertise or resources are made</a:t>
            </a:r>
          </a:p>
          <a:p>
            <a:pPr lvl="1"/>
            <a:r>
              <a:rPr lang="en-US" dirty="0" smtClean="0"/>
              <a:t>In other case, requirements are:</a:t>
            </a:r>
          </a:p>
          <a:p>
            <a:pPr lvl="2"/>
            <a:r>
              <a:rPr lang="en-US" dirty="0" smtClean="0"/>
              <a:t>Simply assigned to a WG, if scope is limited to it</a:t>
            </a:r>
          </a:p>
          <a:p>
            <a:pPr lvl="2"/>
            <a:r>
              <a:rPr lang="en-US" dirty="0" smtClean="0"/>
              <a:t>Or to several WGs, with coordination of the Steering Board and Architecture Team if needed</a:t>
            </a:r>
          </a:p>
          <a:p>
            <a:pPr lvl="1"/>
            <a:r>
              <a:rPr lang="en-US" dirty="0" smtClean="0"/>
              <a:t>Progress on open requirements are examined at each Steering Board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62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76200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70186"/>
            <a:ext cx="7620000" cy="51411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User support and requirements capturing processes are the most important communication aspects with users.</a:t>
            </a:r>
          </a:p>
          <a:p>
            <a:pPr lvl="1"/>
            <a:r>
              <a:rPr lang="en-US" dirty="0" smtClean="0"/>
              <a:t>User support:</a:t>
            </a:r>
          </a:p>
          <a:p>
            <a:pPr lvl="2"/>
            <a:r>
              <a:rPr lang="en-US" dirty="0" smtClean="0"/>
              <a:t>Response to bugs &amp; questions, announcements, tutorials, etc.</a:t>
            </a:r>
          </a:p>
          <a:p>
            <a:pPr lvl="1"/>
            <a:r>
              <a:rPr lang="en-US" dirty="0" smtClean="0"/>
              <a:t>Requirements capturing:</a:t>
            </a:r>
          </a:p>
          <a:p>
            <a:pPr lvl="2"/>
            <a:r>
              <a:rPr lang="en-US" dirty="0" smtClean="0"/>
              <a:t>Response to missing functionalities</a:t>
            </a:r>
          </a:p>
          <a:p>
            <a:r>
              <a:rPr lang="en-US" dirty="0" smtClean="0"/>
              <a:t>This communication has to deal with challenges:</a:t>
            </a:r>
          </a:p>
          <a:p>
            <a:pPr lvl="1"/>
            <a:r>
              <a:rPr lang="en-US" dirty="0" smtClean="0"/>
              <a:t>Users’ community is large</a:t>
            </a:r>
          </a:p>
          <a:p>
            <a:pPr lvl="2"/>
            <a:r>
              <a:rPr lang="en-US" dirty="0" smtClean="0"/>
              <a:t>And keeps growing</a:t>
            </a:r>
          </a:p>
          <a:p>
            <a:pPr lvl="1"/>
            <a:r>
              <a:rPr lang="en-US" dirty="0" smtClean="0"/>
              <a:t>Users’ community is diverse</a:t>
            </a:r>
          </a:p>
          <a:p>
            <a:pPr lvl="2"/>
            <a:r>
              <a:rPr lang="en-US" dirty="0" smtClean="0"/>
              <a:t>High energy, nuclear, accelerator, medical, space…</a:t>
            </a:r>
          </a:p>
          <a:p>
            <a:pPr lvl="2"/>
            <a:r>
              <a:rPr lang="en-US" dirty="0" smtClean="0"/>
              <a:t>With a diversity which is itself growing</a:t>
            </a:r>
          </a:p>
          <a:p>
            <a:pPr lvl="3"/>
            <a:r>
              <a:rPr lang="en-US" dirty="0" smtClean="0"/>
              <a:t>with a trend on simulating more media response: relaxation, phonon, electron-hole drifting, activation, etc.</a:t>
            </a:r>
          </a:p>
          <a:p>
            <a:r>
              <a:rPr lang="en-US" dirty="0" smtClean="0"/>
              <a:t>The Collaboration has set up various communication channels and tools, presented here, to help with communication with users.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2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23528" y="418654"/>
            <a:ext cx="8291264" cy="1143000"/>
          </a:xfrm>
        </p:spPr>
        <p:txBody>
          <a:bodyPr/>
          <a:lstStyle/>
          <a:p>
            <a:r>
              <a:rPr lang="en-US" dirty="0" smtClean="0"/>
              <a:t>Overview of user support </a:t>
            </a:r>
            <a:r>
              <a:rPr lang="en-US" dirty="0"/>
              <a:t>and requirements </a:t>
            </a:r>
            <a:r>
              <a:rPr lang="en-US" dirty="0" smtClean="0"/>
              <a:t>capturing channels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23528" y="1868760"/>
            <a:ext cx="8136904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User support and requirements capturing rely on various channels:</a:t>
            </a:r>
          </a:p>
          <a:p>
            <a:pPr lvl="1"/>
            <a:r>
              <a:rPr lang="en-US" dirty="0" err="1" smtClean="0"/>
              <a:t>Fora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Technical Forum</a:t>
            </a:r>
          </a:p>
          <a:p>
            <a:pPr lvl="2"/>
            <a:r>
              <a:rPr lang="en-US" dirty="0" err="1" smtClean="0"/>
              <a:t>HyperNews</a:t>
            </a:r>
            <a:r>
              <a:rPr lang="en-US" dirty="0" smtClean="0"/>
              <a:t> forum</a:t>
            </a:r>
          </a:p>
          <a:p>
            <a:pPr lvl="1"/>
            <a:r>
              <a:rPr lang="en-US" dirty="0" smtClean="0"/>
              <a:t>Tools:</a:t>
            </a:r>
          </a:p>
          <a:p>
            <a:pPr lvl="2"/>
            <a:r>
              <a:rPr lang="en-US" dirty="0" smtClean="0"/>
              <a:t>Announcement mailing list</a:t>
            </a:r>
          </a:p>
          <a:p>
            <a:pPr lvl="2"/>
            <a:r>
              <a:rPr lang="en-US" dirty="0" smtClean="0"/>
              <a:t>Bug reporting system</a:t>
            </a:r>
          </a:p>
          <a:p>
            <a:pPr lvl="2"/>
            <a:r>
              <a:rPr lang="en-US" dirty="0" smtClean="0"/>
              <a:t>Requirements tracking system</a:t>
            </a:r>
          </a:p>
          <a:p>
            <a:pPr lvl="1"/>
            <a:r>
              <a:rPr lang="en-US" dirty="0" smtClean="0"/>
              <a:t>Workshops and tutorials:</a:t>
            </a:r>
          </a:p>
          <a:p>
            <a:pPr lvl="2"/>
            <a:r>
              <a:rPr lang="en-US" dirty="0" smtClean="0"/>
              <a:t>Users workshops and meetings</a:t>
            </a:r>
          </a:p>
          <a:p>
            <a:pPr lvl="2"/>
            <a:r>
              <a:rPr lang="en-US" dirty="0" smtClean="0"/>
              <a:t>Geant4 tutorials</a:t>
            </a:r>
          </a:p>
          <a:p>
            <a:pPr lvl="1"/>
            <a:r>
              <a:rPr lang="en-US" dirty="0" smtClean="0"/>
              <a:t>Liaisons</a:t>
            </a:r>
          </a:p>
          <a:p>
            <a:pPr lvl="1"/>
            <a:r>
              <a:rPr lang="en-US" dirty="0" smtClean="0"/>
              <a:t>Daily communications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17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722313" y="3861048"/>
            <a:ext cx="7659687" cy="1872208"/>
          </a:xfrm>
        </p:spPr>
        <p:txBody>
          <a:bodyPr/>
          <a:lstStyle/>
          <a:p>
            <a:r>
              <a:rPr lang="en-US" dirty="0" smtClean="0"/>
              <a:t>Channels for User </a:t>
            </a:r>
            <a:r>
              <a:rPr lang="en-US" dirty="0"/>
              <a:t>support and requirements </a:t>
            </a:r>
            <a:r>
              <a:rPr lang="en-US" dirty="0" smtClean="0"/>
              <a:t>capturing</a:t>
            </a:r>
            <a:endParaRPr lang="en-US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61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55576" y="2564904"/>
            <a:ext cx="3096344" cy="2430016"/>
          </a:xfrm>
          <a:prstGeom prst="rect">
            <a:avLst/>
          </a:prstGeom>
          <a:solidFill>
            <a:srgbClr val="FFE701"/>
          </a:solidFill>
          <a:ln w="190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697" y="1688034"/>
            <a:ext cx="5130799" cy="346981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7620000" cy="1143000"/>
          </a:xfrm>
        </p:spPr>
        <p:txBody>
          <a:bodyPr/>
          <a:lstStyle/>
          <a:p>
            <a:r>
              <a:rPr lang="en-US" dirty="0" smtClean="0"/>
              <a:t>Technical Forum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847874"/>
            <a:ext cx="7620000" cy="1560240"/>
          </a:xfrm>
          <a:solidFill>
            <a:schemeClr val="bg1">
              <a:alpha val="80000"/>
            </a:schemeClr>
          </a:solidFill>
        </p:spPr>
        <p:txBody>
          <a:bodyPr>
            <a:normAutofit/>
          </a:bodyPr>
          <a:lstStyle/>
          <a:p>
            <a:r>
              <a:rPr lang="en-US" sz="2000" dirty="0" smtClean="0"/>
              <a:t>One </a:t>
            </a:r>
            <a:r>
              <a:rPr lang="en-US" sz="2000" dirty="0"/>
              <a:t>of the most </a:t>
            </a:r>
            <a:r>
              <a:rPr lang="en-US" sz="2000" dirty="0" smtClean="0"/>
              <a:t>important and efficient </a:t>
            </a:r>
            <a:r>
              <a:rPr lang="en-US" sz="2000" dirty="0"/>
              <a:t>ways of </a:t>
            </a:r>
            <a:r>
              <a:rPr lang="en-US" sz="2000" dirty="0" smtClean="0"/>
              <a:t>communication between </a:t>
            </a:r>
            <a:r>
              <a:rPr lang="en-US" sz="2000" dirty="0"/>
              <a:t>users and Geant4 developers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Allows for detailed discussions on problem findings and on requirements.</a:t>
            </a:r>
          </a:p>
          <a:p>
            <a:endParaRPr lang="en-US" sz="2000" dirty="0" smtClean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24348" y="2192090"/>
            <a:ext cx="3599580" cy="296576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Typical agenda is:</a:t>
            </a:r>
          </a:p>
          <a:p>
            <a:pPr marL="925830" lvl="1" indent="-514350">
              <a:buFont typeface="+mj-lt"/>
              <a:buAutoNum type="romanUcPeriod"/>
            </a:pPr>
            <a:r>
              <a:rPr lang="en-US" sz="1800" dirty="0" smtClean="0"/>
              <a:t>Geant4 collaborators presentations:</a:t>
            </a:r>
          </a:p>
          <a:p>
            <a:pPr marL="1291590" lvl="2" indent="-514350">
              <a:buFont typeface="+mj-lt"/>
              <a:buAutoNum type="romanUcPeriod"/>
            </a:pPr>
            <a:r>
              <a:rPr lang="en-US" sz="1600" dirty="0" smtClean="0"/>
              <a:t>Release and/or patch announcements</a:t>
            </a:r>
          </a:p>
          <a:p>
            <a:pPr marL="1291590" lvl="2" indent="-514350">
              <a:buFont typeface="+mj-lt"/>
              <a:buAutoNum type="romanUcPeriod"/>
            </a:pPr>
            <a:r>
              <a:rPr lang="en-US" sz="1600" dirty="0" smtClean="0"/>
              <a:t>Update on requirements</a:t>
            </a:r>
          </a:p>
          <a:p>
            <a:pPr marL="1291590" lvl="2" indent="-514350">
              <a:buFont typeface="+mj-lt"/>
              <a:buAutoNum type="romanUcPeriod"/>
            </a:pPr>
            <a:r>
              <a:rPr lang="en-US" sz="1600" dirty="0" smtClean="0"/>
              <a:t>Possibly, detailed responses to problems</a:t>
            </a:r>
          </a:p>
          <a:p>
            <a:pPr marL="925830" lvl="1" indent="-514350">
              <a:buFont typeface="+mj-lt"/>
              <a:buAutoNum type="romanUcPeriod"/>
            </a:pPr>
            <a:r>
              <a:rPr lang="en-US" dirty="0" smtClean="0"/>
              <a:t>Users presentations</a:t>
            </a:r>
          </a:p>
          <a:p>
            <a:pPr marL="1291590" lvl="2" indent="-514350">
              <a:buFont typeface="+mj-lt"/>
              <a:buAutoNum type="romanUcPeriod"/>
            </a:pPr>
            <a:endParaRPr lang="en-US" sz="16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23528" y="4994920"/>
            <a:ext cx="8136904" cy="180932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Items (requirements or problems) are discussed during the meetings</a:t>
            </a:r>
            <a:endParaRPr lang="en-US" sz="1800" dirty="0"/>
          </a:p>
          <a:p>
            <a:pPr lvl="1"/>
            <a:r>
              <a:rPr lang="en-US" sz="1800" dirty="0" smtClean="0"/>
              <a:t>To understand first if a solution is currently available</a:t>
            </a:r>
          </a:p>
          <a:p>
            <a:pPr lvl="1"/>
            <a:r>
              <a:rPr lang="en-US" sz="1800" dirty="0" smtClean="0"/>
              <a:t>If not, item is taken on board to be further examined by Geant4</a:t>
            </a:r>
            <a:endParaRPr lang="en-US" sz="1800" dirty="0"/>
          </a:p>
          <a:p>
            <a:pPr lvl="2"/>
            <a:r>
              <a:rPr lang="en-US" sz="1600" dirty="0" smtClean="0"/>
              <a:t>If needed, liaison is created between requesters and Geant4</a:t>
            </a:r>
          </a:p>
          <a:p>
            <a:pPr lvl="1"/>
            <a:r>
              <a:rPr lang="en-US" sz="1800" dirty="0" smtClean="0"/>
              <a:t>Requirements are addressed, depending on criticality and resources</a:t>
            </a:r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3491880" y="2924944"/>
            <a:ext cx="2448272" cy="1008112"/>
          </a:xfrm>
          <a:prstGeom prst="straightConnector1">
            <a:avLst/>
          </a:prstGeom>
          <a:ln w="1905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3563888" y="4509120"/>
            <a:ext cx="2376264" cy="216024"/>
          </a:xfrm>
          <a:prstGeom prst="straightConnector1">
            <a:avLst/>
          </a:prstGeom>
          <a:ln w="1905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53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8384" y="-99392"/>
            <a:ext cx="7620000" cy="1143000"/>
          </a:xfrm>
        </p:spPr>
        <p:txBody>
          <a:bodyPr/>
          <a:lstStyle/>
          <a:p>
            <a:r>
              <a:rPr lang="en-US" dirty="0" err="1" smtClean="0"/>
              <a:t>HyperNews</a:t>
            </a:r>
            <a:r>
              <a:rPr lang="en-US" dirty="0" smtClean="0"/>
              <a:t> Forum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10344" y="1311511"/>
            <a:ext cx="3657600" cy="4662296"/>
          </a:xfrm>
        </p:spPr>
        <p:txBody>
          <a:bodyPr>
            <a:noAutofit/>
          </a:bodyPr>
          <a:lstStyle/>
          <a:p>
            <a:r>
              <a:rPr lang="en-US" sz="1800" dirty="0" smtClean="0"/>
              <a:t>Web-based discussion forum:</a:t>
            </a:r>
          </a:p>
          <a:p>
            <a:pPr lvl="1"/>
            <a:r>
              <a:rPr lang="en-US" sz="1600" dirty="0" smtClean="0">
                <a:hlinkClick r:id="rId2"/>
              </a:rPr>
              <a:t>http://hypernews.slac.stanford. </a:t>
            </a:r>
            <a:r>
              <a:rPr lang="en-US" sz="1600" dirty="0" err="1" smtClean="0">
                <a:hlinkClick r:id="rId2"/>
              </a:rPr>
              <a:t>edu</a:t>
            </a:r>
            <a:r>
              <a:rPr lang="en-US" sz="1600" dirty="0" smtClean="0">
                <a:hlinkClick r:id="rId2"/>
              </a:rPr>
              <a:t>/</a:t>
            </a:r>
            <a:r>
              <a:rPr lang="en-US" sz="1600" dirty="0" err="1" smtClean="0">
                <a:hlinkClick r:id="rId2"/>
              </a:rPr>
              <a:t>HyperNews</a:t>
            </a:r>
            <a:r>
              <a:rPr lang="en-US" sz="1600" dirty="0" smtClean="0">
                <a:hlinkClick r:id="rId2"/>
              </a:rPr>
              <a:t>/geant4/</a:t>
            </a:r>
            <a:r>
              <a:rPr lang="en-US" sz="1600" dirty="0" err="1" smtClean="0">
                <a:hlinkClick r:id="rId2"/>
              </a:rPr>
              <a:t>cindex</a:t>
            </a:r>
            <a:endParaRPr lang="en-US" sz="1600" dirty="0" smtClean="0"/>
          </a:p>
          <a:p>
            <a:r>
              <a:rPr lang="en-US" sz="1800" dirty="0" smtClean="0"/>
              <a:t>Currently has 27 discussion threads corresponding to either Geant4 modules or application domains.</a:t>
            </a:r>
          </a:p>
          <a:p>
            <a:r>
              <a:rPr lang="en-US" sz="1800" dirty="0" smtClean="0"/>
              <a:t>Access:</a:t>
            </a:r>
          </a:p>
          <a:p>
            <a:pPr lvl="1"/>
            <a:r>
              <a:rPr lang="en-US" sz="1600" dirty="0" smtClean="0"/>
              <a:t>Reading is public</a:t>
            </a:r>
          </a:p>
          <a:p>
            <a:pPr lvl="1"/>
            <a:r>
              <a:rPr lang="en-US" sz="1600" dirty="0"/>
              <a:t>P</a:t>
            </a:r>
            <a:r>
              <a:rPr lang="en-US" sz="1600" dirty="0" smtClean="0"/>
              <a:t>osting and receiving emails require minimal registration</a:t>
            </a:r>
          </a:p>
          <a:p>
            <a:pPr lvl="2"/>
            <a:r>
              <a:rPr lang="en-US" sz="1200" dirty="0" smtClean="0"/>
              <a:t>name, email address and institution</a:t>
            </a:r>
          </a:p>
          <a:p>
            <a:pPr lvl="1"/>
            <a:r>
              <a:rPr lang="en-US" sz="1600" dirty="0" smtClean="0"/>
              <a:t>At present, 2540 such registrants</a:t>
            </a:r>
          </a:p>
          <a:p>
            <a:r>
              <a:rPr lang="en-US" sz="1800" dirty="0" smtClean="0"/>
              <a:t>Moderation is minimal</a:t>
            </a:r>
          </a:p>
          <a:p>
            <a:pPr lvl="1"/>
            <a:r>
              <a:rPr lang="en-US" sz="1400" dirty="0" smtClean="0"/>
              <a:t>Only 2 problems in 10 years</a:t>
            </a:r>
          </a:p>
          <a:p>
            <a:endParaRPr lang="en-US" sz="1800" dirty="0" smtClean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414586" y="5658706"/>
            <a:ext cx="7973838" cy="209610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Experienced users are encouraged to </a:t>
            </a:r>
            <a:r>
              <a:rPr lang="en-US" sz="1800" dirty="0"/>
              <a:t>answering to novice/trivial questions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Often a place to initiate bug reports</a:t>
            </a:r>
            <a:r>
              <a:rPr lang="en-US" sz="1800" dirty="0"/>
              <a:t>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40" y="1437303"/>
            <a:ext cx="4603908" cy="394228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Espace réservé du contenu 4"/>
          <p:cNvSpPr txBox="1">
            <a:spLocks/>
          </p:cNvSpPr>
          <p:nvPr/>
        </p:nvSpPr>
        <p:spPr>
          <a:xfrm>
            <a:off x="414586" y="980728"/>
            <a:ext cx="7973838" cy="2096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 copious open exchange medium, on a continuous communication mode basis.</a:t>
            </a:r>
            <a:endParaRPr lang="en-US" sz="1800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09/11/2012</a:t>
            </a:r>
            <a:endParaRPr lang="fr-BE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Marc Verderi, LLR Ecole polytechnique, Geant4 Review 2012</a:t>
            </a:r>
            <a:endParaRPr lang="fr-BE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81965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80240" y="53752"/>
            <a:ext cx="7620000" cy="1143000"/>
          </a:xfrm>
        </p:spPr>
        <p:txBody>
          <a:bodyPr/>
          <a:lstStyle/>
          <a:p>
            <a:r>
              <a:rPr lang="en-US" dirty="0" smtClean="0"/>
              <a:t>Communication Tools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80240" y="1052736"/>
            <a:ext cx="5399872" cy="4800600"/>
          </a:xfrm>
        </p:spPr>
        <p:txBody>
          <a:bodyPr>
            <a:normAutofit/>
          </a:bodyPr>
          <a:lstStyle/>
          <a:p>
            <a:r>
              <a:rPr lang="en-US" sz="2000" dirty="0"/>
              <a:t>Requirements tracking </a:t>
            </a:r>
            <a:r>
              <a:rPr lang="en-US" sz="2000" dirty="0" smtClean="0"/>
              <a:t>system</a:t>
            </a:r>
          </a:p>
          <a:p>
            <a:pPr lvl="1"/>
            <a:r>
              <a:rPr lang="en-US" sz="1800" dirty="0" smtClean="0"/>
              <a:t>JIRA-based system to track major requirements</a:t>
            </a:r>
          </a:p>
          <a:p>
            <a:pPr lvl="2"/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jira-geant4.kek.jp/secure/Dashboard.jspa</a:t>
            </a:r>
            <a:endParaRPr lang="en-US" sz="1600" dirty="0" smtClean="0"/>
          </a:p>
          <a:p>
            <a:pPr lvl="2"/>
            <a:r>
              <a:rPr lang="en-US" sz="1600" dirty="0" smtClean="0"/>
              <a:t>JIRA system for Geant4 launched about two years ago</a:t>
            </a:r>
          </a:p>
          <a:p>
            <a:pPr lvl="1"/>
            <a:r>
              <a:rPr lang="en-US" sz="1800" dirty="0" smtClean="0"/>
              <a:t>Agreed major requirements are entered to JIRA</a:t>
            </a:r>
          </a:p>
          <a:p>
            <a:pPr lvl="1"/>
            <a:r>
              <a:rPr lang="en-US" sz="1800" dirty="0" smtClean="0"/>
              <a:t>Read access is public</a:t>
            </a:r>
          </a:p>
          <a:p>
            <a:pPr lvl="2"/>
            <a:r>
              <a:rPr lang="en-US" sz="1600" dirty="0" smtClean="0"/>
              <a:t>To allow users to follow progress on requirements.</a:t>
            </a:r>
            <a:endParaRPr lang="en-US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832" y="1192276"/>
            <a:ext cx="3527664" cy="281437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Espace réservé du contenu 7"/>
          <p:cNvSpPr txBox="1">
            <a:spLocks/>
          </p:cNvSpPr>
          <p:nvPr/>
        </p:nvSpPr>
        <p:spPr>
          <a:xfrm>
            <a:off x="179512" y="3573016"/>
            <a:ext cx="8065624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Bug reporting system</a:t>
            </a:r>
          </a:p>
          <a:p>
            <a:pPr lvl="1"/>
            <a:r>
              <a:rPr lang="en-US" sz="1800" dirty="0" err="1" smtClean="0"/>
              <a:t>Bugzilla</a:t>
            </a:r>
            <a:r>
              <a:rPr lang="en-US" sz="1800" dirty="0" smtClean="0"/>
              <a:t>-based bug report tracking system.</a:t>
            </a:r>
          </a:p>
          <a:p>
            <a:pPr lvl="2"/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bugzillageant4.kek.jp/buglist.cgi?bug_status</a:t>
            </a:r>
            <a:r>
              <a:rPr lang="en-US" sz="1600" dirty="0">
                <a:hlinkClick r:id="rId4"/>
              </a:rPr>
              <a:t>=__all__&amp;</a:t>
            </a:r>
            <a:r>
              <a:rPr lang="en-US" sz="1600" dirty="0" smtClean="0">
                <a:hlinkClick r:id="rId4"/>
              </a:rPr>
              <a:t>list_id=659&amp;product=Geant4&amp;query_format=specific&amp;order=bug_id%20DESC&amp;query_based_on</a:t>
            </a:r>
            <a:r>
              <a:rPr lang="en-US" sz="1600" dirty="0" smtClean="0"/>
              <a:t>=</a:t>
            </a:r>
          </a:p>
          <a:p>
            <a:pPr lvl="1"/>
            <a:r>
              <a:rPr lang="en-US" sz="1800" dirty="0" smtClean="0"/>
              <a:t>When a user identifies a problem, he/she creates a bug report.</a:t>
            </a:r>
          </a:p>
          <a:p>
            <a:pPr lvl="1"/>
            <a:r>
              <a:rPr lang="en-US" sz="1800" dirty="0" smtClean="0"/>
              <a:t>Status of each ticket tracked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dirty="0"/>
              <a:t>recorded on the </a:t>
            </a:r>
            <a:r>
              <a:rPr lang="en-US" sz="1800" dirty="0" err="1"/>
              <a:t>Bugzilla</a:t>
            </a:r>
            <a:r>
              <a:rPr lang="en-US" sz="1800" dirty="0"/>
              <a:t> </a:t>
            </a:r>
            <a:r>
              <a:rPr lang="en-US" sz="1800" dirty="0" smtClean="0"/>
              <a:t>system</a:t>
            </a:r>
          </a:p>
          <a:p>
            <a:pPr lvl="2"/>
            <a:r>
              <a:rPr lang="en-US" sz="1600" dirty="0" smtClean="0"/>
              <a:t>and </a:t>
            </a:r>
            <a:r>
              <a:rPr lang="en-US" sz="1600" dirty="0"/>
              <a:t>made visible to the </a:t>
            </a:r>
            <a:r>
              <a:rPr lang="en-US" sz="1600" dirty="0" smtClean="0"/>
              <a:t>public</a:t>
            </a:r>
          </a:p>
          <a:p>
            <a:r>
              <a:rPr lang="en-US" sz="2000" dirty="0"/>
              <a:t>Announcement mailing </a:t>
            </a:r>
            <a:r>
              <a:rPr lang="en-US" sz="2000" dirty="0" smtClean="0"/>
              <a:t>list</a:t>
            </a:r>
          </a:p>
          <a:p>
            <a:pPr lvl="1"/>
            <a:r>
              <a:rPr lang="en-US" sz="1800" dirty="0" smtClean="0"/>
              <a:t>Registered users receive </a:t>
            </a:r>
            <a:r>
              <a:rPr lang="en-US" sz="1800" dirty="0"/>
              <a:t>announcement </a:t>
            </a:r>
            <a:r>
              <a:rPr lang="en-US" sz="1800" dirty="0" smtClean="0"/>
              <a:t>e-mails</a:t>
            </a:r>
          </a:p>
          <a:p>
            <a:pPr lvl="1"/>
            <a:r>
              <a:rPr lang="en-US" sz="1800" dirty="0" smtClean="0"/>
              <a:t>Inform on </a:t>
            </a:r>
            <a:r>
              <a:rPr lang="en-US" sz="1800" dirty="0"/>
              <a:t>patch or Beta releases, user workshops and </a:t>
            </a:r>
            <a:r>
              <a:rPr lang="en-US" sz="1800" dirty="0" smtClean="0"/>
              <a:t>tutorials</a:t>
            </a:r>
            <a:endParaRPr lang="en-US" sz="1800" dirty="0"/>
          </a:p>
          <a:p>
            <a:pPr lvl="1"/>
            <a:r>
              <a:rPr lang="en-US" sz="1800" dirty="0" smtClean="0"/>
              <a:t>Currently  </a:t>
            </a:r>
            <a:r>
              <a:rPr lang="en-US" sz="1800" dirty="0"/>
              <a:t>550 registrants on the mailing </a:t>
            </a:r>
            <a:r>
              <a:rPr lang="en-US" sz="1800" dirty="0" smtClean="0"/>
              <a:t>list.</a:t>
            </a:r>
          </a:p>
          <a:p>
            <a:pPr lvl="1"/>
            <a:r>
              <a:rPr lang="en-US" sz="1800" dirty="0" smtClean="0"/>
              <a:t>Past</a:t>
            </a:r>
            <a:r>
              <a:rPr lang="en-US" sz="1800" dirty="0"/>
              <a:t> </a:t>
            </a:r>
            <a:r>
              <a:rPr lang="en-US" sz="1800" dirty="0" smtClean="0"/>
              <a:t>announcements can be consulted for users </a:t>
            </a:r>
            <a:r>
              <a:rPr lang="en-US" sz="1800" smtClean="0"/>
              <a:t>having </a:t>
            </a:r>
            <a:r>
              <a:rPr lang="en-US" sz="1800" smtClean="0"/>
              <a:t>a </a:t>
            </a:r>
            <a:r>
              <a:rPr lang="en-US" sz="1800" dirty="0" smtClean="0"/>
              <a:t>CERN </a:t>
            </a:r>
            <a:r>
              <a:rPr lang="en-US" sz="1800" dirty="0" err="1" smtClean="0"/>
              <a:t>afs</a:t>
            </a:r>
            <a:r>
              <a:rPr lang="en-US" sz="1800" dirty="0" smtClean="0"/>
              <a:t> account.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6853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 Workshop and Meetings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925144"/>
          </a:xfrm>
        </p:spPr>
        <p:txBody>
          <a:bodyPr/>
          <a:lstStyle/>
          <a:p>
            <a:r>
              <a:rPr lang="en-US" dirty="0" smtClean="0"/>
              <a:t>Collaboration </a:t>
            </a:r>
            <a:r>
              <a:rPr lang="en-US" dirty="0"/>
              <a:t>committed to user workshops and </a:t>
            </a:r>
            <a:r>
              <a:rPr lang="en-US" dirty="0" smtClean="0"/>
              <a:t>meetings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Geant4 </a:t>
            </a:r>
            <a:r>
              <a:rPr lang="en-US" dirty="0"/>
              <a:t>Space Users </a:t>
            </a:r>
            <a:r>
              <a:rPr lang="en-US" dirty="0" smtClean="0"/>
              <a:t>workshop</a:t>
            </a:r>
          </a:p>
          <a:p>
            <a:pPr lvl="2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ec2-204-236-247-226.compute-1.amazonaws.com/</a:t>
            </a:r>
            <a:endParaRPr lang="en-US" dirty="0" smtClean="0"/>
          </a:p>
          <a:p>
            <a:pPr lvl="2"/>
            <a:r>
              <a:rPr lang="en-US" dirty="0" smtClean="0"/>
              <a:t>This </a:t>
            </a:r>
            <a:r>
              <a:rPr lang="en-US" dirty="0"/>
              <a:t>9th G4SUW pages are still under </a:t>
            </a:r>
            <a:r>
              <a:rPr lang="en-US" dirty="0" smtClean="0"/>
              <a:t>construction</a:t>
            </a:r>
          </a:p>
          <a:p>
            <a:pPr lvl="1"/>
            <a:r>
              <a:rPr lang="en-US" dirty="0" smtClean="0"/>
              <a:t>G4NAMU </a:t>
            </a:r>
            <a:r>
              <a:rPr lang="en-US" dirty="0"/>
              <a:t>(Geant4 North American Medical Users </a:t>
            </a:r>
            <a:r>
              <a:rPr lang="en-US" dirty="0" smtClean="0"/>
              <a:t>organization)</a:t>
            </a:r>
          </a:p>
          <a:p>
            <a:pPr lvl="2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geant4.slac.stanford.edu/g4namu/news.html</a:t>
            </a:r>
            <a:endParaRPr lang="en-US" dirty="0"/>
          </a:p>
          <a:p>
            <a:r>
              <a:rPr lang="en-US" dirty="0" smtClean="0"/>
              <a:t>Past </a:t>
            </a:r>
            <a:r>
              <a:rPr lang="en-US" dirty="0"/>
              <a:t>events of relevance </a:t>
            </a:r>
            <a:r>
              <a:rPr lang="en-US" dirty="0" smtClean="0"/>
              <a:t>for Geant4 can be found at:</a:t>
            </a:r>
          </a:p>
          <a:p>
            <a:pPr lvl="1"/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geant4.cern.ch/pastevents.shtml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8208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Geant4 </a:t>
            </a:r>
            <a:r>
              <a:rPr lang="en-US" dirty="0" smtClean="0"/>
              <a:t>tutorials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Geant4 tutorials </a:t>
            </a:r>
            <a:r>
              <a:rPr lang="en-US" dirty="0"/>
              <a:t>held several times each year at many different </a:t>
            </a:r>
            <a:r>
              <a:rPr lang="en-US" dirty="0" smtClean="0"/>
              <a:t>locations and/or </a:t>
            </a:r>
            <a:r>
              <a:rPr lang="en-US" dirty="0"/>
              <a:t>targeted </a:t>
            </a:r>
            <a:r>
              <a:rPr lang="en-US" dirty="0" smtClean="0"/>
              <a:t>audiences.</a:t>
            </a:r>
          </a:p>
          <a:p>
            <a:pPr lvl="1"/>
            <a:r>
              <a:rPr lang="en-US" dirty="0" smtClean="0"/>
              <a:t>Tutorials are at the initiatives of Geant4 Collaborators, or of users’ communities, etc.</a:t>
            </a:r>
          </a:p>
          <a:p>
            <a:pPr lvl="1"/>
            <a:r>
              <a:rPr lang="en-US" dirty="0" smtClean="0"/>
              <a:t>Last tutorial organized last week, in Korea, by KISTI and NCC.</a:t>
            </a:r>
          </a:p>
          <a:p>
            <a:pPr lvl="1"/>
            <a:r>
              <a:rPr lang="en-US" dirty="0" smtClean="0"/>
              <a:t>5 tutorials in 2012, 8 in 2011, 4 in 2009, etc.</a:t>
            </a:r>
          </a:p>
          <a:p>
            <a:r>
              <a:rPr lang="en-US" dirty="0" smtClean="0"/>
              <a:t>Tutorial </a:t>
            </a:r>
            <a:r>
              <a:rPr lang="en-US" dirty="0"/>
              <a:t>opportunities are announced on the </a:t>
            </a:r>
            <a:r>
              <a:rPr lang="en-US" dirty="0" smtClean="0"/>
              <a:t>Geant4 announcement </a:t>
            </a:r>
            <a:r>
              <a:rPr lang="en-US" dirty="0"/>
              <a:t>mailing list and posted on the Collaboration web </a:t>
            </a:r>
            <a:r>
              <a:rPr lang="en-US" dirty="0" smtClean="0"/>
              <a:t>page.</a:t>
            </a:r>
          </a:p>
          <a:p>
            <a:r>
              <a:rPr lang="en-US" dirty="0" smtClean="0"/>
              <a:t>Past</a:t>
            </a:r>
            <a:r>
              <a:rPr lang="en-US" dirty="0"/>
              <a:t> </a:t>
            </a:r>
            <a:r>
              <a:rPr lang="en-US" dirty="0" smtClean="0"/>
              <a:t>tutorials </a:t>
            </a:r>
            <a:r>
              <a:rPr lang="en-US" dirty="0"/>
              <a:t>and training material are </a:t>
            </a:r>
            <a:r>
              <a:rPr lang="en-US" dirty="0" smtClean="0"/>
              <a:t>available at: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geant4.cern.ch/support/training.shtml</a:t>
            </a:r>
            <a:endParaRPr lang="en-US" dirty="0"/>
          </a:p>
          <a:p>
            <a:r>
              <a:rPr lang="en-US" dirty="0"/>
              <a:t>Tutorial presentations and material remain publicly available for </a:t>
            </a:r>
            <a:r>
              <a:rPr lang="en-US" dirty="0" smtClean="0"/>
              <a:t>some </a:t>
            </a:r>
            <a:r>
              <a:rPr lang="en-US" dirty="0"/>
              <a:t>time, </a:t>
            </a:r>
            <a:r>
              <a:rPr lang="en-US" dirty="0" smtClean="0"/>
              <a:t>so that </a:t>
            </a:r>
            <a:r>
              <a:rPr lang="en-US" dirty="0"/>
              <a:t>new users who could not attend at a tutorial may also benefit.</a:t>
            </a:r>
          </a:p>
        </p:txBody>
      </p:sp>
    </p:spTree>
    <p:extLst>
      <p:ext uri="{BB962C8B-B14F-4D97-AF65-F5344CB8AC3E}">
        <p14:creationId xmlns:p14="http://schemas.microsoft.com/office/powerpoint/2010/main" val="3586832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597</TotalTime>
  <Words>971</Words>
  <Application>Microsoft Office PowerPoint</Application>
  <PresentationFormat>Affichage à l'écran (4:3)</PresentationFormat>
  <Paragraphs>132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Contiguïté</vt:lpstr>
      <vt:lpstr>User support and requirements capturing processes</vt:lpstr>
      <vt:lpstr>Introduction</vt:lpstr>
      <vt:lpstr>Overview of user support and requirements capturing channels</vt:lpstr>
      <vt:lpstr>Channels for User support and requirements capturing</vt:lpstr>
      <vt:lpstr>Technical Forum</vt:lpstr>
      <vt:lpstr>HyperNews Forum</vt:lpstr>
      <vt:lpstr>Communication Tools</vt:lpstr>
      <vt:lpstr>Users Workshop and Meetings</vt:lpstr>
      <vt:lpstr>Geant4 tutorials</vt:lpstr>
      <vt:lpstr>Liaison and daily communications</vt:lpstr>
      <vt:lpstr>Processes for User support and requirements capturing</vt:lpstr>
      <vt:lpstr>Processes for Bug Reports and Requirements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verderi</dc:creator>
  <cp:lastModifiedBy>verderi</cp:lastModifiedBy>
  <cp:revision>48</cp:revision>
  <dcterms:created xsi:type="dcterms:W3CDTF">2012-11-08T06:31:21Z</dcterms:created>
  <dcterms:modified xsi:type="dcterms:W3CDTF">2012-11-09T07:17:09Z</dcterms:modified>
</cp:coreProperties>
</file>