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57" r:id="rId2"/>
    <p:sldId id="354" r:id="rId3"/>
    <p:sldId id="352" r:id="rId4"/>
    <p:sldId id="361" r:id="rId5"/>
    <p:sldId id="353" r:id="rId6"/>
    <p:sldId id="367" r:id="rId7"/>
    <p:sldId id="369" r:id="rId8"/>
    <p:sldId id="377" r:id="rId9"/>
    <p:sldId id="370" r:id="rId10"/>
    <p:sldId id="358" r:id="rId11"/>
    <p:sldId id="360" r:id="rId12"/>
    <p:sldId id="365" r:id="rId13"/>
    <p:sldId id="355" r:id="rId14"/>
    <p:sldId id="371" r:id="rId15"/>
    <p:sldId id="366" r:id="rId16"/>
    <p:sldId id="346" r:id="rId17"/>
    <p:sldId id="356" r:id="rId18"/>
    <p:sldId id="368" r:id="rId19"/>
    <p:sldId id="372" r:id="rId20"/>
    <p:sldId id="375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8000"/>
    <a:srgbClr val="00FF00"/>
    <a:srgbClr val="FFFF00"/>
    <a:srgbClr val="FFCC00"/>
    <a:srgbClr val="9999FF"/>
    <a:srgbClr val="CCFFFF"/>
    <a:srgbClr val="99FFCC"/>
    <a:srgbClr val="66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0" autoAdjust="0"/>
    <p:restoredTop sz="94781" autoAdjust="0"/>
  </p:normalViewPr>
  <p:slideViewPr>
    <p:cSldViewPr>
      <p:cViewPr>
        <p:scale>
          <a:sx n="150" d="100"/>
          <a:sy n="150" d="100"/>
        </p:scale>
        <p:origin x="-1144" y="-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1136C-9008-4E68-A962-F9B5CC529AEE}" type="datetimeFigureOut">
              <a:rPr lang="en-US" smtClean="0"/>
              <a:pPr/>
              <a:t>7/19/13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CB20C-14BD-4DA6-9F97-6EF3A2C6D6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37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F4D0C-50F1-41F1-B9D7-FC1B49A79CF8}" type="datetimeFigureOut">
              <a:rPr lang="en-US" smtClean="0"/>
              <a:pPr/>
              <a:t>7/19/13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68CB8-7F79-40C4-94BD-5C974A4D4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54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32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32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32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32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06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06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9A2-9CF6-48BD-89F5-AFF64EA0E31F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D460-B85E-475F-9F8F-478C8A497F76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E94-170B-40A7-9D1B-1F4C31A6F96D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802E-49E4-4350-8662-C71B49E51246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A35D5-A42E-47FF-824C-C3C91110692A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3CF7-C596-43A9-9BC5-4D64DAEC8733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B910-41F0-4DAF-B119-D0D4A5FE2483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C8A2-7211-46C0-B3C1-5A7E1B70A40A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B5843-CB70-4032-96A6-E6E715570F1C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03D02-9A24-43CD-A99F-FB08490CED3F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R. Bailey, CAS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en.oi.no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7996"/>
            <a:ext cx="4572000" cy="64800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2667000" y="2362200"/>
            <a:ext cx="533400" cy="53340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-1"/>
            <a:ext cx="9144000" cy="37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tIns="0" rtlCol="0" anchor="ctr" anchorCtr="0">
            <a:spAutoFit/>
          </a:bodyPr>
          <a:lstStyle/>
          <a:p>
            <a:pPr algn="ctr"/>
            <a:r>
              <a:rPr lang="en-US" sz="2000" dirty="0" smtClean="0"/>
              <a:t>The CERN Accelerator School holds courses in all of the member states of CERN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9200" y="1676400"/>
            <a:ext cx="1981200" cy="661720"/>
          </a:xfrm>
          <a:prstGeom prst="rect">
            <a:avLst/>
          </a:prstGeom>
          <a:noFill/>
        </p:spPr>
        <p:txBody>
          <a:bodyPr wrap="square" tIns="0" rtlCol="0" anchor="ctr" anchorCtr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2013, Trondheim</a:t>
            </a:r>
          </a:p>
          <a:p>
            <a:pPr algn="r"/>
            <a:r>
              <a:rPr lang="en-US" sz="2000" dirty="0" smtClean="0">
                <a:solidFill>
                  <a:schemeClr val="bg1"/>
                </a:solidFill>
              </a:rPr>
              <a:t>Norway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81000"/>
            <a:ext cx="457942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80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144000" cy="637901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66800" y="2209800"/>
            <a:ext cx="838200" cy="609600"/>
          </a:xfrm>
          <a:prstGeom prst="rect">
            <a:avLst/>
          </a:prstGeom>
          <a:solidFill>
            <a:srgbClr val="FF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26000" y="838200"/>
            <a:ext cx="685800" cy="609600"/>
          </a:xfrm>
          <a:prstGeom prst="rect">
            <a:avLst/>
          </a:prstGeom>
          <a:solidFill>
            <a:srgbClr val="FF80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66800" y="1447800"/>
            <a:ext cx="828000" cy="609600"/>
          </a:xfrm>
          <a:prstGeom prst="rect">
            <a:avLst/>
          </a:prstGeom>
          <a:solidFill>
            <a:srgbClr val="FF80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26000" y="1447800"/>
            <a:ext cx="685800" cy="609600"/>
          </a:xfrm>
          <a:prstGeom prst="rect">
            <a:avLst/>
          </a:prstGeom>
          <a:solidFill>
            <a:srgbClr val="FF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384000" y="2209800"/>
            <a:ext cx="762000" cy="609600"/>
          </a:xfrm>
          <a:prstGeom prst="rect">
            <a:avLst/>
          </a:prstGeom>
          <a:solidFill>
            <a:srgbClr val="FF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76800" y="2209800"/>
            <a:ext cx="762000" cy="609600"/>
          </a:xfrm>
          <a:prstGeom prst="rect">
            <a:avLst/>
          </a:prstGeom>
          <a:solidFill>
            <a:srgbClr val="FF80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176000" y="1447800"/>
            <a:ext cx="685800" cy="609600"/>
          </a:xfrm>
          <a:prstGeom prst="rect">
            <a:avLst/>
          </a:prstGeom>
          <a:solidFill>
            <a:srgbClr val="00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176000" y="3600000"/>
            <a:ext cx="685800" cy="609600"/>
          </a:xfrm>
          <a:prstGeom prst="rect">
            <a:avLst/>
          </a:prstGeom>
          <a:solidFill>
            <a:srgbClr val="00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876800" y="838200"/>
            <a:ext cx="762000" cy="609600"/>
          </a:xfrm>
          <a:prstGeom prst="rect">
            <a:avLst/>
          </a:prstGeom>
          <a:solidFill>
            <a:srgbClr val="00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92000" y="2209800"/>
            <a:ext cx="685800" cy="609600"/>
          </a:xfrm>
          <a:prstGeom prst="rect">
            <a:avLst/>
          </a:prstGeom>
          <a:solidFill>
            <a:srgbClr val="00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68000" y="2209800"/>
            <a:ext cx="828000" cy="609600"/>
          </a:xfrm>
          <a:prstGeom prst="rect">
            <a:avLst/>
          </a:prstGeom>
          <a:solidFill>
            <a:srgbClr val="3366FF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628000" y="838200"/>
            <a:ext cx="756000" cy="609600"/>
          </a:xfrm>
          <a:prstGeom prst="rect">
            <a:avLst/>
          </a:prstGeom>
          <a:solidFill>
            <a:srgbClr val="3366FF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402000" y="838200"/>
            <a:ext cx="756000" cy="609600"/>
          </a:xfrm>
          <a:prstGeom prst="rect">
            <a:avLst/>
          </a:prstGeom>
          <a:solidFill>
            <a:srgbClr val="3366FF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Tutorials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938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286000"/>
          </a:xfrm>
        </p:spPr>
        <p:txBody>
          <a:bodyPr>
            <a:normAutofit/>
          </a:bodyPr>
          <a:lstStyle/>
          <a:p>
            <a:r>
              <a:rPr lang="en-US" dirty="0" smtClean="0"/>
              <a:t>Exercises set by the 4 lecturers mentioned</a:t>
            </a:r>
          </a:p>
          <a:p>
            <a:pPr lvl="1"/>
            <a:r>
              <a:rPr lang="en-US" dirty="0" smtClean="0"/>
              <a:t>Tutorials for each in 3 roughly equal groups</a:t>
            </a:r>
          </a:p>
          <a:p>
            <a:pPr lvl="2"/>
            <a:r>
              <a:rPr lang="en-US" dirty="0" smtClean="0"/>
              <a:t>TG1	Surnames A </a:t>
            </a:r>
            <a:r>
              <a:rPr lang="en-US" dirty="0"/>
              <a:t>to H</a:t>
            </a:r>
            <a:r>
              <a:rPr lang="en-US" dirty="0" smtClean="0"/>
              <a:t>		</a:t>
            </a:r>
            <a:r>
              <a:rPr lang="en-US" dirty="0"/>
              <a:t>Britannia </a:t>
            </a:r>
            <a:r>
              <a:rPr lang="en-US" dirty="0" smtClean="0"/>
              <a:t>Hall</a:t>
            </a:r>
          </a:p>
          <a:p>
            <a:pPr lvl="2"/>
            <a:r>
              <a:rPr lang="en-US" dirty="0" smtClean="0"/>
              <a:t>TG2	Surnames I to P		Meeting room 10, Britannia</a:t>
            </a:r>
            <a:endParaRPr lang="en-GB" dirty="0"/>
          </a:p>
          <a:p>
            <a:pPr lvl="2"/>
            <a:r>
              <a:rPr lang="en-US" dirty="0" smtClean="0"/>
              <a:t>TG3	Surnames Q </a:t>
            </a:r>
            <a:r>
              <a:rPr lang="en-US" dirty="0"/>
              <a:t>to </a:t>
            </a:r>
            <a:r>
              <a:rPr lang="en-US" dirty="0" smtClean="0"/>
              <a:t>Z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/>
              <a:t>Meeting room </a:t>
            </a:r>
            <a:r>
              <a:rPr lang="en-US" dirty="0" smtClean="0"/>
              <a:t>11, </a:t>
            </a:r>
            <a:r>
              <a:rPr lang="en-US" dirty="0"/>
              <a:t>Britannia</a:t>
            </a:r>
          </a:p>
          <a:p>
            <a:pPr lvl="2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675036"/>
              </p:ext>
            </p:extLst>
          </p:nvPr>
        </p:nvGraphicFramePr>
        <p:xfrm>
          <a:off x="457201" y="3124200"/>
          <a:ext cx="8229598" cy="3302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590799"/>
                <a:gridCol w="1828800"/>
                <a:gridCol w="1905000"/>
                <a:gridCol w="19049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Tutorial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TG1 (A to </a:t>
                      </a:r>
                      <a:r>
                        <a:rPr lang="en-US" dirty="0" smtClean="0"/>
                        <a:t>H)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TG2 </a:t>
                      </a:r>
                      <a:r>
                        <a:rPr lang="en-US" dirty="0" smtClean="0"/>
                        <a:t>(I </a:t>
                      </a:r>
                      <a:r>
                        <a:rPr lang="en-US" dirty="0" smtClean="0"/>
                        <a:t>to </a:t>
                      </a:r>
                      <a:r>
                        <a:rPr lang="en-US" dirty="0" smtClean="0"/>
                        <a:t>P)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TG3 </a:t>
                      </a:r>
                      <a:r>
                        <a:rPr lang="en-US" dirty="0" smtClean="0"/>
                        <a:t>(Q </a:t>
                      </a:r>
                      <a:r>
                        <a:rPr lang="en-US" dirty="0" smtClean="0"/>
                        <a:t>to Z)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Britannia Hall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Meeting room 10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Meeting</a:t>
                      </a:r>
                      <a:r>
                        <a:rPr lang="en-US" baseline="0" dirty="0" smtClean="0"/>
                        <a:t> room 11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T1</a:t>
                      </a:r>
                    </a:p>
                    <a:p>
                      <a:r>
                        <a:rPr lang="en-US" dirty="0" smtClean="0"/>
                        <a:t>Longitudinal</a:t>
                      </a:r>
                      <a:r>
                        <a:rPr lang="en-US" baseline="0" dirty="0" smtClean="0"/>
                        <a:t> Dynamics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W.Herr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B.Holzer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O.Bruning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T2</a:t>
                      </a:r>
                    </a:p>
                    <a:p>
                      <a:r>
                        <a:rPr lang="en-US" dirty="0" smtClean="0"/>
                        <a:t>Transverse Dynamics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B.Holzer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V.Kain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W.Herr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T3</a:t>
                      </a:r>
                    </a:p>
                    <a:p>
                      <a:r>
                        <a:rPr lang="en-US" dirty="0" smtClean="0"/>
                        <a:t>Low </a:t>
                      </a:r>
                      <a:r>
                        <a:rPr lang="en-US" dirty="0" err="1" smtClean="0"/>
                        <a:t>Emittance</a:t>
                      </a:r>
                      <a:r>
                        <a:rPr lang="en-US" baseline="0" dirty="0" smtClean="0"/>
                        <a:t> Machines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A.Wolski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W.Herr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Y.Papaphilippou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T4</a:t>
                      </a:r>
                    </a:p>
                    <a:p>
                      <a:r>
                        <a:rPr lang="en-US" dirty="0" smtClean="0"/>
                        <a:t>Non-Linear Dynamics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W.Herr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Y.Papaphilippou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T.Pieloni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9401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144000" cy="637901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915200" y="3600000"/>
            <a:ext cx="1476000" cy="2016000"/>
          </a:xfrm>
          <a:prstGeom prst="rect">
            <a:avLst/>
          </a:prstGeom>
          <a:solidFill>
            <a:schemeClr val="tx1"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860000" y="3600000"/>
            <a:ext cx="762000" cy="1260000"/>
          </a:xfrm>
          <a:prstGeom prst="rect">
            <a:avLst/>
          </a:prstGeom>
          <a:solidFill>
            <a:schemeClr val="tx1"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172200" y="3600000"/>
            <a:ext cx="2340000" cy="1260000"/>
          </a:xfrm>
          <a:prstGeom prst="rect">
            <a:avLst/>
          </a:prstGeom>
          <a:solidFill>
            <a:schemeClr val="tx1"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6800" y="2209800"/>
            <a:ext cx="838200" cy="609600"/>
          </a:xfrm>
          <a:prstGeom prst="rect">
            <a:avLst/>
          </a:prstGeom>
          <a:solidFill>
            <a:srgbClr val="FF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26000" y="838200"/>
            <a:ext cx="685800" cy="609600"/>
          </a:xfrm>
          <a:prstGeom prst="rect">
            <a:avLst/>
          </a:prstGeom>
          <a:solidFill>
            <a:srgbClr val="FF80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66800" y="1447800"/>
            <a:ext cx="828000" cy="609600"/>
          </a:xfrm>
          <a:prstGeom prst="rect">
            <a:avLst/>
          </a:prstGeom>
          <a:solidFill>
            <a:srgbClr val="FF80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26000" y="1447800"/>
            <a:ext cx="685800" cy="609600"/>
          </a:xfrm>
          <a:prstGeom prst="rect">
            <a:avLst/>
          </a:prstGeom>
          <a:solidFill>
            <a:srgbClr val="FF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84000" y="2209800"/>
            <a:ext cx="762000" cy="609600"/>
          </a:xfrm>
          <a:prstGeom prst="rect">
            <a:avLst/>
          </a:prstGeom>
          <a:solidFill>
            <a:srgbClr val="FF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876800" y="2209800"/>
            <a:ext cx="762000" cy="609600"/>
          </a:xfrm>
          <a:prstGeom prst="rect">
            <a:avLst/>
          </a:prstGeom>
          <a:solidFill>
            <a:srgbClr val="FF80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176000" y="1447800"/>
            <a:ext cx="685800" cy="609600"/>
          </a:xfrm>
          <a:prstGeom prst="rect">
            <a:avLst/>
          </a:prstGeom>
          <a:solidFill>
            <a:srgbClr val="00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176000" y="3600000"/>
            <a:ext cx="685800" cy="609600"/>
          </a:xfrm>
          <a:prstGeom prst="rect">
            <a:avLst/>
          </a:prstGeom>
          <a:solidFill>
            <a:srgbClr val="00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76800" y="838200"/>
            <a:ext cx="762000" cy="609600"/>
          </a:xfrm>
          <a:prstGeom prst="rect">
            <a:avLst/>
          </a:prstGeom>
          <a:solidFill>
            <a:srgbClr val="00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192000" y="2209800"/>
            <a:ext cx="685800" cy="609600"/>
          </a:xfrm>
          <a:prstGeom prst="rect">
            <a:avLst/>
          </a:prstGeom>
          <a:solidFill>
            <a:srgbClr val="00FF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668000" y="2209800"/>
            <a:ext cx="828000" cy="609600"/>
          </a:xfrm>
          <a:prstGeom prst="rect">
            <a:avLst/>
          </a:prstGeom>
          <a:solidFill>
            <a:srgbClr val="3366FF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384000" y="2862000"/>
            <a:ext cx="756000" cy="609600"/>
          </a:xfrm>
          <a:prstGeom prst="rect">
            <a:avLst/>
          </a:prstGeom>
          <a:solidFill>
            <a:srgbClr val="3366FF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176000" y="838200"/>
            <a:ext cx="685800" cy="609600"/>
          </a:xfrm>
          <a:prstGeom prst="rect">
            <a:avLst/>
          </a:prstGeom>
          <a:solidFill>
            <a:srgbClr val="3366FF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990600" y="4800600"/>
            <a:ext cx="99060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2514600" y="2667000"/>
            <a:ext cx="99060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4038600" y="2667000"/>
            <a:ext cx="99060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1752600" y="5791200"/>
            <a:ext cx="1752600" cy="4572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6019800" y="5791200"/>
            <a:ext cx="1752600" cy="4572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3505200" y="3581400"/>
            <a:ext cx="533400" cy="19812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5638800" y="1981200"/>
            <a:ext cx="533400" cy="2514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6781800" y="2667000"/>
            <a:ext cx="99060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4724400" y="4800600"/>
            <a:ext cx="99060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5896708" y="4724400"/>
            <a:ext cx="2790092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2514600" y="4800600"/>
            <a:ext cx="914400" cy="293586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67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Private Study</a:t>
            </a:r>
          </a:p>
          <a:p>
            <a:pPr lvl="1"/>
            <a:r>
              <a:rPr lang="en-US" dirty="0" smtClean="0"/>
              <a:t>To work on exercises, wherever you like</a:t>
            </a:r>
          </a:p>
          <a:p>
            <a:r>
              <a:rPr lang="en-US" dirty="0" smtClean="0"/>
              <a:t>Discussion sessions</a:t>
            </a:r>
          </a:p>
          <a:p>
            <a:pPr lvl="1"/>
            <a:r>
              <a:rPr lang="en-US" dirty="0" smtClean="0"/>
              <a:t>First one is here</a:t>
            </a:r>
          </a:p>
          <a:p>
            <a:pPr lvl="1"/>
            <a:r>
              <a:rPr lang="en-US" dirty="0" smtClean="0"/>
              <a:t>Others are in the hotel bar</a:t>
            </a:r>
          </a:p>
          <a:p>
            <a:pPr lvl="1"/>
            <a:r>
              <a:rPr lang="en-US" dirty="0" smtClean="0"/>
              <a:t>Discuss with lecturers outside the amphitheater</a:t>
            </a:r>
          </a:p>
          <a:p>
            <a:pPr lvl="1"/>
            <a:r>
              <a:rPr lang="en-US" dirty="0" smtClean="0"/>
              <a:t>Go into detail which is maybe not of interest  to all</a:t>
            </a:r>
          </a:p>
          <a:p>
            <a:r>
              <a:rPr lang="en-US" dirty="0" smtClean="0"/>
              <a:t>Poster session</a:t>
            </a:r>
          </a:p>
          <a:p>
            <a:pPr lvl="1"/>
            <a:r>
              <a:rPr lang="en-US" dirty="0" smtClean="0"/>
              <a:t>At the university in AU 1-6</a:t>
            </a:r>
          </a:p>
          <a:p>
            <a:pPr lvl="1"/>
            <a:r>
              <a:rPr lang="en-US" dirty="0" smtClean="0"/>
              <a:t>Mount from Thursday, take down Tuesday</a:t>
            </a:r>
          </a:p>
          <a:p>
            <a:r>
              <a:rPr lang="en-US" dirty="0" smtClean="0"/>
              <a:t>Seminars in the second week</a:t>
            </a:r>
          </a:p>
          <a:p>
            <a:pPr lvl="1"/>
            <a:r>
              <a:rPr lang="en-US" dirty="0" smtClean="0"/>
              <a:t>At the university in Auditorium R2</a:t>
            </a:r>
          </a:p>
          <a:p>
            <a:r>
              <a:rPr lang="en-US" dirty="0" smtClean="0"/>
              <a:t>Free Afternoon</a:t>
            </a:r>
          </a:p>
          <a:p>
            <a:pPr lvl="1"/>
            <a:r>
              <a:rPr lang="en-US" dirty="0" smtClean="0"/>
              <a:t>Is exactly that</a:t>
            </a:r>
          </a:p>
          <a:p>
            <a:pPr lvl="1"/>
            <a:r>
              <a:rPr lang="en-US" dirty="0" smtClean="0"/>
              <a:t>If you decide </a:t>
            </a:r>
            <a:r>
              <a:rPr lang="en-US" dirty="0" smtClean="0">
                <a:solidFill>
                  <a:srgbClr val="FF0000"/>
                </a:solidFill>
              </a:rPr>
              <a:t>not to take dinner at the hotel </a:t>
            </a:r>
            <a:r>
              <a:rPr lang="en-US" dirty="0" smtClean="0"/>
              <a:t>(after the free afternoon or otherwise) </a:t>
            </a:r>
            <a:r>
              <a:rPr lang="en-US" dirty="0" smtClean="0">
                <a:solidFill>
                  <a:srgbClr val="FF0000"/>
                </a:solidFill>
              </a:rPr>
              <a:t>please let Barbara know </a:t>
            </a:r>
            <a:r>
              <a:rPr lang="en-US" dirty="0" smtClean="0"/>
              <a:t>the day before so that we can inform the hotel</a:t>
            </a:r>
          </a:p>
          <a:p>
            <a:r>
              <a:rPr lang="en-US" dirty="0" smtClean="0"/>
              <a:t>School photo</a:t>
            </a:r>
          </a:p>
          <a:p>
            <a:pPr lvl="1"/>
            <a:r>
              <a:rPr lang="en-US" dirty="0" smtClean="0"/>
              <a:t>Afternoon tea break on Wednesday 21</a:t>
            </a:r>
            <a:r>
              <a:rPr lang="en-US" baseline="30000" dirty="0" smtClean="0"/>
              <a:t>st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7/19/13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No-lecture periods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67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0"/>
            <a:ext cx="9144000" cy="634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78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CERN exhibition </a:t>
            </a:r>
          </a:p>
          <a:p>
            <a:pPr lvl="1"/>
            <a:r>
              <a:rPr lang="en-US" dirty="0" smtClean="0"/>
              <a:t>Already installed in the University</a:t>
            </a:r>
          </a:p>
          <a:p>
            <a:pPr lvl="1"/>
            <a:r>
              <a:rPr lang="en-US" dirty="0" smtClean="0"/>
              <a:t>Will remain throughout and beyond the school</a:t>
            </a:r>
          </a:p>
          <a:p>
            <a:endParaRPr lang="en-US" dirty="0" smtClean="0"/>
          </a:p>
          <a:p>
            <a:r>
              <a:rPr lang="en-US" dirty="0" smtClean="0"/>
              <a:t>CERN HR stand</a:t>
            </a:r>
          </a:p>
          <a:p>
            <a:pPr lvl="1"/>
            <a:r>
              <a:rPr lang="en-US" dirty="0" smtClean="0"/>
              <a:t>Will be installed tomorrow</a:t>
            </a:r>
          </a:p>
          <a:p>
            <a:pPr lvl="1"/>
            <a:r>
              <a:rPr lang="en-US" dirty="0" smtClean="0"/>
              <a:t>Will be manned Tuesday and Wednesday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Exhibition and HR stand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96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Sunday August 25, all day</a:t>
            </a:r>
          </a:p>
          <a:p>
            <a:pPr lvl="1"/>
            <a:r>
              <a:rPr lang="en-US" dirty="0" err="1"/>
              <a:t>Løkken</a:t>
            </a:r>
            <a:r>
              <a:rPr lang="en-US" dirty="0"/>
              <a:t> </a:t>
            </a:r>
            <a:r>
              <a:rPr lang="en-US" dirty="0" err="1" smtClean="0"/>
              <a:t>verk</a:t>
            </a:r>
            <a:r>
              <a:rPr lang="en-US" dirty="0" smtClean="0"/>
              <a:t>	 </a:t>
            </a:r>
            <a:r>
              <a:rPr lang="en-US" dirty="0">
                <a:hlinkClick r:id="rId3"/>
              </a:rPr>
              <a:t>http://en.oi.no/</a:t>
            </a:r>
            <a:endParaRPr lang="en-US" dirty="0" smtClean="0"/>
          </a:p>
          <a:p>
            <a:pPr lvl="1"/>
            <a:r>
              <a:rPr lang="en-US" dirty="0" smtClean="0"/>
              <a:t>Depart by bus at 09.00</a:t>
            </a:r>
          </a:p>
          <a:p>
            <a:pPr lvl="1"/>
            <a:r>
              <a:rPr lang="en-US" dirty="0" smtClean="0"/>
              <a:t>Trip on old train to the mine</a:t>
            </a:r>
          </a:p>
          <a:p>
            <a:pPr lvl="1"/>
            <a:r>
              <a:rPr lang="en-US" dirty="0" smtClean="0"/>
              <a:t>Guided tour of mine</a:t>
            </a:r>
          </a:p>
          <a:p>
            <a:pPr lvl="1"/>
            <a:r>
              <a:rPr lang="en-US" dirty="0" smtClean="0"/>
              <a:t>Lunch at the mine</a:t>
            </a:r>
          </a:p>
          <a:p>
            <a:pPr lvl="1"/>
            <a:r>
              <a:rPr lang="en-US" dirty="0" smtClean="0"/>
              <a:t>Return to Trondheim by bus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We have reserved for everyone !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need to know if you </a:t>
            </a:r>
            <a:r>
              <a:rPr lang="en-US" dirty="0" smtClean="0"/>
              <a:t>will come or not</a:t>
            </a:r>
            <a:endParaRPr lang="en-US" dirty="0"/>
          </a:p>
          <a:p>
            <a:pPr lvl="1"/>
            <a:r>
              <a:rPr lang="en-US" dirty="0" smtClean="0"/>
              <a:t>Please </a:t>
            </a:r>
            <a:r>
              <a:rPr lang="en-US" dirty="0" smtClean="0">
                <a:solidFill>
                  <a:srgbClr val="FF0000"/>
                </a:solidFill>
              </a:rPr>
              <a:t>tell Barbara YES or NO by coffee Wednesday 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7/19/13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Excursion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705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WiFi</a:t>
            </a:r>
            <a:r>
              <a:rPr lang="en-US" dirty="0"/>
              <a:t> in the </a:t>
            </a:r>
            <a:r>
              <a:rPr lang="en-US" dirty="0" smtClean="0"/>
              <a:t>hotel</a:t>
            </a:r>
            <a:endParaRPr lang="en-US" dirty="0"/>
          </a:p>
          <a:p>
            <a:pPr lvl="1"/>
            <a:r>
              <a:rPr lang="en-US" dirty="0" smtClean="0"/>
              <a:t>Username and password provided by the front desk</a:t>
            </a:r>
          </a:p>
          <a:p>
            <a:pPr lvl="1"/>
            <a:r>
              <a:rPr lang="en-US" dirty="0" smtClean="0"/>
              <a:t>You will need one for each device	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/>
              <a:t>WiFi</a:t>
            </a:r>
            <a:r>
              <a:rPr lang="en-US" dirty="0"/>
              <a:t> in the </a:t>
            </a:r>
            <a:r>
              <a:rPr lang="en-US" dirty="0" smtClean="0"/>
              <a:t>university</a:t>
            </a:r>
            <a:endParaRPr lang="en-US" dirty="0"/>
          </a:p>
          <a:p>
            <a:pPr lvl="1"/>
            <a:r>
              <a:rPr lang="en-US" dirty="0" err="1" smtClean="0"/>
              <a:t>Eduroam</a:t>
            </a:r>
            <a:r>
              <a:rPr lang="en-US" dirty="0"/>
              <a:t> </a:t>
            </a:r>
            <a:r>
              <a:rPr lang="en-US" dirty="0" smtClean="0"/>
              <a:t>if you have it</a:t>
            </a:r>
          </a:p>
          <a:p>
            <a:pPr lvl="1"/>
            <a:r>
              <a:rPr lang="en-US" dirty="0" smtClean="0"/>
              <a:t>NTNU guest</a:t>
            </a:r>
          </a:p>
          <a:p>
            <a:pPr lvl="2"/>
            <a:r>
              <a:rPr lang="en-US" dirty="0"/>
              <a:t>The NTNU guest network </a:t>
            </a:r>
            <a:r>
              <a:rPr lang="en-US" dirty="0" smtClean="0"/>
              <a:t>is </a:t>
            </a:r>
            <a:r>
              <a:rPr lang="en-US" dirty="0"/>
              <a:t>for visitors who cannot use </a:t>
            </a:r>
            <a:r>
              <a:rPr lang="en-US" dirty="0" err="1"/>
              <a:t>Eduroam</a:t>
            </a:r>
            <a:endParaRPr lang="en-US" dirty="0" smtClean="0"/>
          </a:p>
          <a:p>
            <a:pPr lvl="2"/>
            <a:r>
              <a:rPr lang="en-US" dirty="0" smtClean="0"/>
              <a:t>Note </a:t>
            </a:r>
            <a:r>
              <a:rPr lang="en-US" dirty="0"/>
              <a:t>that NTNU guest only gives you limited access to the </a:t>
            </a:r>
            <a:r>
              <a:rPr lang="en-US" dirty="0" smtClean="0"/>
              <a:t>Internet</a:t>
            </a:r>
          </a:p>
          <a:p>
            <a:pPr lvl="2"/>
            <a:r>
              <a:rPr lang="en-US" dirty="0" smtClean="0"/>
              <a:t>To connect to NTNU guest</a:t>
            </a:r>
          </a:p>
          <a:p>
            <a:pPr lvl="3"/>
            <a:r>
              <a:rPr lang="en-US" dirty="0" smtClean="0"/>
              <a:t>Click </a:t>
            </a:r>
            <a:r>
              <a:rPr lang="en-US" dirty="0"/>
              <a:t>on the wireless icon on your </a:t>
            </a:r>
            <a:r>
              <a:rPr lang="en-US" dirty="0" smtClean="0"/>
              <a:t>taskbar</a:t>
            </a:r>
          </a:p>
          <a:p>
            <a:pPr lvl="3"/>
            <a:r>
              <a:rPr lang="en-US" dirty="0" smtClean="0"/>
              <a:t>Select </a:t>
            </a:r>
            <a:r>
              <a:rPr lang="en-US" dirty="0" err="1"/>
              <a:t>ntnuguest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click connect (</a:t>
            </a:r>
            <a:r>
              <a:rPr lang="en-US" dirty="0" err="1"/>
              <a:t>koble</a:t>
            </a:r>
            <a:r>
              <a:rPr lang="en-US" dirty="0"/>
              <a:t> </a:t>
            </a:r>
            <a:r>
              <a:rPr lang="en-US" dirty="0" err="1"/>
              <a:t>til</a:t>
            </a:r>
            <a:r>
              <a:rPr lang="en-US" dirty="0" smtClean="0"/>
              <a:t>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7/19/13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82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/>
          </a:bodyPr>
          <a:lstStyle/>
          <a:p>
            <a:r>
              <a:rPr lang="en-US" dirty="0" smtClean="0"/>
              <a:t>Please, please, please, please</a:t>
            </a:r>
          </a:p>
          <a:p>
            <a:r>
              <a:rPr lang="en-US" dirty="0">
                <a:solidFill>
                  <a:srgbClr val="FF0000"/>
                </a:solidFill>
              </a:rPr>
              <a:t>G</a:t>
            </a:r>
            <a:r>
              <a:rPr lang="en-US" dirty="0" smtClean="0">
                <a:solidFill>
                  <a:srgbClr val="FF0000"/>
                </a:solidFill>
              </a:rPr>
              <a:t>ive us your feedback on the lectures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For each lecture (series)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Level		1 to 5, 3 is ideal, 4,5 too high, 1,2 too low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Content		1 to 5, higher is better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Presentation	1 to 5, higher is better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7/19/13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098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last school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000" y="838200"/>
            <a:ext cx="4500000" cy="27403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81400"/>
            <a:ext cx="4500000" cy="27374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0" y="3584214"/>
            <a:ext cx="4500000" cy="274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256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144000" cy="637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31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0"/>
            <a:ext cx="9144000" cy="55640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LCP combined (Level is </a:t>
            </a:r>
            <a:r>
              <a:rPr lang="en-US" dirty="0" smtClean="0"/>
              <a:t>5, </a:t>
            </a:r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/>
              <a:t>or 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 rot="18900000">
            <a:off x="-128059" y="5015593"/>
            <a:ext cx="1313289" cy="141513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18900000">
            <a:off x="825202" y="5252002"/>
            <a:ext cx="1980000" cy="13680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18900000">
            <a:off x="2349202" y="5252002"/>
            <a:ext cx="1980000" cy="13680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838200" y="1447800"/>
            <a:ext cx="304800" cy="533400"/>
            <a:chOff x="2743200" y="1447800"/>
            <a:chExt cx="304800" cy="533400"/>
          </a:xfrm>
        </p:grpSpPr>
        <p:sp>
          <p:nvSpPr>
            <p:cNvPr id="17" name="Lightning Bolt 16"/>
            <p:cNvSpPr/>
            <p:nvPr/>
          </p:nvSpPr>
          <p:spPr>
            <a:xfrm flipH="1">
              <a:off x="2819400" y="1676400"/>
              <a:ext cx="152400" cy="304800"/>
            </a:xfrm>
            <a:prstGeom prst="lightningBol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loud 17"/>
            <p:cNvSpPr/>
            <p:nvPr/>
          </p:nvSpPr>
          <p:spPr>
            <a:xfrm>
              <a:off x="2743200" y="1447800"/>
              <a:ext cx="304800" cy="304800"/>
            </a:xfrm>
            <a:prstGeom prst="cloud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886200" y="1447800"/>
            <a:ext cx="304800" cy="533400"/>
            <a:chOff x="2743200" y="1447800"/>
            <a:chExt cx="304800" cy="533400"/>
          </a:xfrm>
        </p:grpSpPr>
        <p:sp>
          <p:nvSpPr>
            <p:cNvPr id="20" name="Lightning Bolt 19"/>
            <p:cNvSpPr/>
            <p:nvPr/>
          </p:nvSpPr>
          <p:spPr>
            <a:xfrm flipH="1">
              <a:off x="2819400" y="1676400"/>
              <a:ext cx="152400" cy="304800"/>
            </a:xfrm>
            <a:prstGeom prst="lightningBol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Cloud 20"/>
            <p:cNvSpPr/>
            <p:nvPr/>
          </p:nvSpPr>
          <p:spPr>
            <a:xfrm>
              <a:off x="2743200" y="1447800"/>
              <a:ext cx="304800" cy="304800"/>
            </a:xfrm>
            <a:prstGeom prst="cloud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Cloud 21"/>
          <p:cNvSpPr/>
          <p:nvPr/>
        </p:nvSpPr>
        <p:spPr>
          <a:xfrm>
            <a:off x="1066800" y="1447800"/>
            <a:ext cx="304800" cy="304800"/>
          </a:xfrm>
          <a:prstGeom prst="cloud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8900000">
            <a:off x="200605" y="5015594"/>
            <a:ext cx="1313289" cy="141513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362200" y="1447800"/>
            <a:ext cx="304800" cy="533400"/>
            <a:chOff x="2743200" y="1447800"/>
            <a:chExt cx="304800" cy="533400"/>
          </a:xfrm>
        </p:grpSpPr>
        <p:sp>
          <p:nvSpPr>
            <p:cNvPr id="25" name="Lightning Bolt 24"/>
            <p:cNvSpPr/>
            <p:nvPr/>
          </p:nvSpPr>
          <p:spPr>
            <a:xfrm flipH="1">
              <a:off x="2819400" y="1676400"/>
              <a:ext cx="152400" cy="304800"/>
            </a:xfrm>
            <a:prstGeom prst="lightningBol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Cloud 25"/>
            <p:cNvSpPr/>
            <p:nvPr/>
          </p:nvSpPr>
          <p:spPr>
            <a:xfrm>
              <a:off x="2743200" y="1447800"/>
              <a:ext cx="304800" cy="304800"/>
            </a:xfrm>
            <a:prstGeom prst="cloud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2444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80 selected out of 93 applicants</a:t>
            </a:r>
          </a:p>
          <a:p>
            <a:pPr lvl="1"/>
            <a:r>
              <a:rPr lang="en-US" dirty="0" smtClean="0"/>
              <a:t>10 unable to come, so 70</a:t>
            </a:r>
          </a:p>
          <a:p>
            <a:endParaRPr lang="en-US" dirty="0" smtClean="0"/>
          </a:p>
          <a:p>
            <a:r>
              <a:rPr lang="en-US" dirty="0" smtClean="0"/>
              <a:t>All lectures in Britannia Hall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Except last day, Meeting room 5</a:t>
            </a:r>
          </a:p>
          <a:p>
            <a:r>
              <a:rPr lang="en-US" dirty="0" smtClean="0"/>
              <a:t>All afternoon courses at NTNU</a:t>
            </a:r>
          </a:p>
          <a:p>
            <a:endParaRPr lang="en-US" dirty="0" smtClean="0"/>
          </a:p>
          <a:p>
            <a:r>
              <a:rPr lang="en-US" dirty="0" smtClean="0"/>
              <a:t>Coffee breaks in the Britannia</a:t>
            </a:r>
          </a:p>
          <a:p>
            <a:pPr lvl="1"/>
            <a:r>
              <a:rPr lang="en-US" dirty="0" smtClean="0"/>
              <a:t> outside Britannia Hall</a:t>
            </a:r>
          </a:p>
          <a:p>
            <a:r>
              <a:rPr lang="en-US" dirty="0" smtClean="0"/>
              <a:t>Tea breaks in the University</a:t>
            </a:r>
          </a:p>
          <a:p>
            <a:pPr lvl="1"/>
            <a:r>
              <a:rPr lang="en-US" dirty="0" smtClean="0"/>
              <a:t> cafeteria near to course room</a:t>
            </a:r>
          </a:p>
          <a:p>
            <a:endParaRPr lang="en-US" dirty="0" smtClean="0"/>
          </a:p>
          <a:p>
            <a:r>
              <a:rPr lang="en-US" dirty="0" smtClean="0"/>
              <a:t>Secretariat, Barbara </a:t>
            </a:r>
            <a:r>
              <a:rPr lang="en-US" dirty="0" err="1" smtClean="0"/>
              <a:t>Strasser</a:t>
            </a:r>
            <a:endParaRPr lang="en-US" dirty="0"/>
          </a:p>
          <a:p>
            <a:pPr lvl="1"/>
            <a:r>
              <a:rPr lang="en-US" dirty="0" smtClean="0"/>
              <a:t>Britannia, Meeting room 7</a:t>
            </a:r>
          </a:p>
          <a:p>
            <a:pPr lvl="1"/>
            <a:r>
              <a:rPr lang="en-US" dirty="0" smtClean="0"/>
              <a:t>University, R30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Breakfast Lunch and Dinner all at the Britannia Hotel</a:t>
            </a:r>
          </a:p>
          <a:p>
            <a:pPr lvl="1"/>
            <a:r>
              <a:rPr lang="en-US" dirty="0" smtClean="0"/>
              <a:t>Lunch in </a:t>
            </a:r>
            <a:r>
              <a:rPr lang="en-US" dirty="0" err="1" smtClean="0"/>
              <a:t>Palmehaven</a:t>
            </a:r>
            <a:endParaRPr lang="en-US" dirty="0" smtClean="0"/>
          </a:p>
          <a:p>
            <a:pPr lvl="1"/>
            <a:r>
              <a:rPr lang="en-US" dirty="0" smtClean="0"/>
              <a:t>Dinner in </a:t>
            </a:r>
            <a:r>
              <a:rPr lang="en-US" dirty="0" err="1" smtClean="0"/>
              <a:t>Speilshalen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except Saturday, in Britannia hall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Handouts provided each morning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7/19/13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Generalities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2241" y="1066800"/>
            <a:ext cx="5211759" cy="363581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36000" y="1422000"/>
            <a:ext cx="2592000" cy="1476000"/>
          </a:xfrm>
          <a:prstGeom prst="rect">
            <a:avLst/>
          </a:prstGeom>
          <a:solidFill>
            <a:srgbClr val="FF00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67600" y="1419600"/>
            <a:ext cx="1295400" cy="1476000"/>
          </a:xfrm>
          <a:prstGeom prst="rect">
            <a:avLst/>
          </a:prstGeom>
          <a:solidFill>
            <a:srgbClr val="FF00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36000" y="2988000"/>
            <a:ext cx="493200" cy="1152000"/>
          </a:xfrm>
          <a:prstGeom prst="rect">
            <a:avLst/>
          </a:prstGeom>
          <a:solidFill>
            <a:srgbClr val="FF00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300000" y="2971800"/>
            <a:ext cx="396000" cy="1152000"/>
          </a:xfrm>
          <a:prstGeom prst="rect">
            <a:avLst/>
          </a:prstGeom>
          <a:solidFill>
            <a:srgbClr val="FF0000">
              <a:alpha val="2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029200" y="2971800"/>
            <a:ext cx="838200" cy="1152000"/>
          </a:xfrm>
          <a:prstGeom prst="rect">
            <a:avLst/>
          </a:prstGeom>
          <a:solidFill>
            <a:schemeClr val="tx1"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706800" y="2971800"/>
            <a:ext cx="432000" cy="1152000"/>
          </a:xfrm>
          <a:prstGeom prst="rect">
            <a:avLst/>
          </a:prstGeom>
          <a:solidFill>
            <a:schemeClr val="tx1"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452000" y="2971800"/>
            <a:ext cx="1314000" cy="1152000"/>
          </a:xfrm>
          <a:prstGeom prst="rect">
            <a:avLst/>
          </a:prstGeom>
          <a:solidFill>
            <a:schemeClr val="tx1"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581400" y="1828800"/>
            <a:ext cx="2438400" cy="0"/>
          </a:xfrm>
          <a:prstGeom prst="straightConnector1">
            <a:avLst/>
          </a:prstGeom>
          <a:ln>
            <a:solidFill>
              <a:schemeClr val="tx1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810000" y="2362200"/>
            <a:ext cx="1600200" cy="990600"/>
          </a:xfrm>
          <a:prstGeom prst="straightConnector1">
            <a:avLst/>
          </a:prstGeom>
          <a:ln>
            <a:solidFill>
              <a:schemeClr val="tx1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117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144000" cy="637901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915200" y="3600000"/>
            <a:ext cx="1476000" cy="2016000"/>
          </a:xfrm>
          <a:prstGeom prst="rect">
            <a:avLst/>
          </a:prstGeom>
          <a:solidFill>
            <a:schemeClr val="tx1"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860000" y="3600000"/>
            <a:ext cx="762000" cy="1260000"/>
          </a:xfrm>
          <a:prstGeom prst="rect">
            <a:avLst/>
          </a:prstGeom>
          <a:solidFill>
            <a:schemeClr val="tx1"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172200" y="3600000"/>
            <a:ext cx="2340000" cy="1260000"/>
          </a:xfrm>
          <a:prstGeom prst="rect">
            <a:avLst/>
          </a:prstGeom>
          <a:solidFill>
            <a:schemeClr val="tx1"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6800" y="3581400"/>
            <a:ext cx="828000" cy="1260000"/>
          </a:xfrm>
          <a:prstGeom prst="rect">
            <a:avLst/>
          </a:prstGeom>
          <a:solidFill>
            <a:schemeClr val="accent2">
              <a:lumMod val="75000"/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66800" y="2844000"/>
            <a:ext cx="828000" cy="612000"/>
          </a:xfrm>
          <a:prstGeom prst="rect">
            <a:avLst/>
          </a:prstGeom>
          <a:solidFill>
            <a:schemeClr val="accent1">
              <a:lumMod val="75000"/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15200" y="2844000"/>
            <a:ext cx="685800" cy="612000"/>
          </a:xfrm>
          <a:prstGeom prst="rect">
            <a:avLst/>
          </a:prstGeom>
          <a:solidFill>
            <a:schemeClr val="accent1">
              <a:lumMod val="75000"/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15200" y="2209800"/>
            <a:ext cx="685800" cy="650400"/>
          </a:xfrm>
          <a:prstGeom prst="rect">
            <a:avLst/>
          </a:prstGeom>
          <a:solidFill>
            <a:schemeClr val="accent1">
              <a:lumMod val="75000"/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Afternoon Courses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948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133600"/>
          </a:xfrm>
        </p:spPr>
        <p:txBody>
          <a:bodyPr>
            <a:normAutofit fontScale="92500"/>
          </a:bodyPr>
          <a:lstStyle/>
          <a:p>
            <a:r>
              <a:rPr lang="en-US" dirty="0"/>
              <a:t>Chance to try something new!</a:t>
            </a:r>
          </a:p>
          <a:p>
            <a:r>
              <a:rPr lang="en-US" dirty="0"/>
              <a:t>14 hours ++ of practical training</a:t>
            </a:r>
          </a:p>
          <a:p>
            <a:r>
              <a:rPr lang="en-US" dirty="0" smtClean="0"/>
              <a:t>Sign up for the course of preference (~equal numbers)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At the secretariat absolute latest by coffee on Tuesday 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Afternoon Courses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224789"/>
              </p:ext>
            </p:extLst>
          </p:nvPr>
        </p:nvGraphicFramePr>
        <p:xfrm>
          <a:off x="457201" y="3429000"/>
          <a:ext cx="8229597" cy="22910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90599"/>
                <a:gridCol w="1676400"/>
                <a:gridCol w="1752600"/>
                <a:gridCol w="1905000"/>
                <a:gridCol w="19049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Course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Coordinator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Tutors week 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Tutors week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C1</a:t>
                      </a:r>
                    </a:p>
                    <a:p>
                      <a:r>
                        <a:rPr lang="en-US" dirty="0" smtClean="0"/>
                        <a:t>RF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Høgskoleringen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F.Caspers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P.Kowina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P.Kowina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C2</a:t>
                      </a:r>
                    </a:p>
                    <a:p>
                      <a:r>
                        <a:rPr lang="en-US" dirty="0" smtClean="0"/>
                        <a:t>BI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Natural Science</a:t>
                      </a:r>
                    </a:p>
                    <a:p>
                      <a:r>
                        <a:rPr lang="en-US" dirty="0" smtClean="0"/>
                        <a:t>D1 - 102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H.Schmickler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K.Wittenberg</a:t>
                      </a:r>
                      <a:r>
                        <a:rPr lang="en-US" dirty="0" smtClean="0"/>
                        <a:t>,</a:t>
                      </a:r>
                    </a:p>
                    <a:p>
                      <a:r>
                        <a:rPr lang="en-US" dirty="0" err="1" smtClean="0"/>
                        <a:t>R.Jones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M.Gasior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K.Wittenberg</a:t>
                      </a:r>
                      <a:r>
                        <a:rPr lang="en-US" dirty="0" smtClean="0"/>
                        <a:t>,</a:t>
                      </a:r>
                    </a:p>
                    <a:p>
                      <a:r>
                        <a:rPr lang="en-US" dirty="0" err="1" smtClean="0"/>
                        <a:t>T.Lefevre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C3</a:t>
                      </a:r>
                    </a:p>
                    <a:p>
                      <a:r>
                        <a:rPr lang="en-US" dirty="0" smtClean="0"/>
                        <a:t>Optics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Natural Science</a:t>
                      </a:r>
                    </a:p>
                    <a:p>
                      <a:r>
                        <a:rPr lang="en-US" dirty="0" smtClean="0"/>
                        <a:t>D1 - 185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W.Herr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B.Holzer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V.Kain</a:t>
                      </a:r>
                      <a:r>
                        <a:rPr lang="en-US" dirty="0" smtClean="0"/>
                        <a:t>,</a:t>
                      </a:r>
                    </a:p>
                    <a:p>
                      <a:r>
                        <a:rPr lang="en-US" dirty="0" err="1" smtClean="0"/>
                        <a:t>O.Bruning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B.Holzer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V.Kain</a:t>
                      </a:r>
                      <a:r>
                        <a:rPr lang="en-US" dirty="0" smtClean="0"/>
                        <a:t>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Y.Papaphilippou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68000" y="3810000"/>
            <a:ext cx="4408800" cy="1890000"/>
          </a:xfrm>
          <a:prstGeom prst="rect">
            <a:avLst/>
          </a:prstGeom>
          <a:solidFill>
            <a:schemeClr val="tx1">
              <a:alpha val="2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604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B910-41F0-4DAF-B119-D0D4A5FE2483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image0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14925" cy="6858000"/>
          </a:xfrm>
          <a:prstGeom prst="rect">
            <a:avLst/>
          </a:prstGeom>
        </p:spPr>
      </p:pic>
      <p:pic>
        <p:nvPicPr>
          <p:cNvPr id="8" name="Picture 7" descr="image002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906" y="1752601"/>
            <a:ext cx="3576094" cy="3657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5200" y="0"/>
            <a:ext cx="1364476" cy="572658"/>
          </a:xfrm>
          <a:prstGeom prst="rect">
            <a:avLst/>
          </a:prstGeom>
          <a:solidFill>
            <a:schemeClr val="bg1"/>
          </a:solidFill>
        </p:spPr>
        <p:txBody>
          <a:bodyPr wrap="none" tIns="46800" bIns="93600" rtlCol="0">
            <a:spAutoFit/>
          </a:bodyPr>
          <a:lstStyle/>
          <a:p>
            <a:r>
              <a:rPr lang="en-US" sz="2800" dirty="0" smtClean="0"/>
              <a:t>Walking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438781" y="1764268"/>
            <a:ext cx="1141433" cy="572658"/>
          </a:xfrm>
          <a:prstGeom prst="rect">
            <a:avLst/>
          </a:prstGeom>
          <a:solidFill>
            <a:schemeClr val="bg1"/>
          </a:solidFill>
        </p:spPr>
        <p:txBody>
          <a:bodyPr wrap="none" tIns="46800" bIns="93600" rtlCol="0">
            <a:spAutoFit/>
          </a:bodyPr>
          <a:lstStyle/>
          <a:p>
            <a:r>
              <a:rPr lang="en-US" sz="2800" dirty="0" smtClean="0"/>
              <a:t>By bus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611791" y="381000"/>
            <a:ext cx="3379809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How to get from Britannia Hotel to the afternoon courses at NTNU</a:t>
            </a:r>
          </a:p>
          <a:p>
            <a:r>
              <a:rPr lang="en-US" dirty="0"/>
              <a:t>c</a:t>
            </a:r>
            <a:r>
              <a:rPr lang="en-US" dirty="0" smtClean="0"/>
              <a:t>ome rain or shine</a:t>
            </a:r>
            <a:endParaRPr lang="en-US" dirty="0"/>
          </a:p>
        </p:txBody>
      </p:sp>
      <p:sp>
        <p:nvSpPr>
          <p:cNvPr id="6" name="Sun 5"/>
          <p:cNvSpPr/>
          <p:nvPr/>
        </p:nvSpPr>
        <p:spPr>
          <a:xfrm>
            <a:off x="1219200" y="1676400"/>
            <a:ext cx="914400" cy="914400"/>
          </a:xfrm>
          <a:prstGeom prst="su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n 12"/>
          <p:cNvSpPr/>
          <p:nvPr/>
        </p:nvSpPr>
        <p:spPr>
          <a:xfrm>
            <a:off x="4876800" y="0"/>
            <a:ext cx="609600" cy="609600"/>
          </a:xfrm>
          <a:prstGeom prst="sun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638800" y="1828800"/>
            <a:ext cx="838200" cy="762000"/>
            <a:chOff x="5638800" y="1828800"/>
            <a:chExt cx="838200" cy="7620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791200" y="2209800"/>
              <a:ext cx="228600" cy="38100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943600" y="2209800"/>
              <a:ext cx="228600" cy="38100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096000" y="2209800"/>
              <a:ext cx="228600" cy="38100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248400" y="2209800"/>
              <a:ext cx="228600" cy="38100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loud 9"/>
            <p:cNvSpPr/>
            <p:nvPr/>
          </p:nvSpPr>
          <p:spPr>
            <a:xfrm>
              <a:off x="5638800" y="1828800"/>
              <a:ext cx="685800" cy="533400"/>
            </a:xfrm>
            <a:prstGeom prst="cloud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4114800"/>
            <a:ext cx="2109799" cy="1219200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H="1">
            <a:off x="1295400" y="1676400"/>
            <a:ext cx="1447800" cy="2362200"/>
          </a:xfrm>
          <a:prstGeom prst="straightConnector1">
            <a:avLst/>
          </a:prstGeom>
          <a:ln>
            <a:solidFill>
              <a:schemeClr val="tx1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133600" y="4267200"/>
            <a:ext cx="533400" cy="0"/>
          </a:xfrm>
          <a:prstGeom prst="straightConnector1">
            <a:avLst/>
          </a:prstGeom>
          <a:ln>
            <a:solidFill>
              <a:schemeClr val="tx1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948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800" y="0"/>
            <a:ext cx="495791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36524" y="2856342"/>
            <a:ext cx="1599917" cy="572658"/>
          </a:xfrm>
          <a:prstGeom prst="rect">
            <a:avLst/>
          </a:prstGeom>
          <a:solidFill>
            <a:schemeClr val="bg1"/>
          </a:solidFill>
        </p:spPr>
        <p:txBody>
          <a:bodyPr wrap="none" tIns="46800" bIns="93600" rtlCol="0">
            <a:spAutoFit/>
          </a:bodyPr>
          <a:lstStyle/>
          <a:p>
            <a:r>
              <a:rPr lang="en-US" sz="2800" dirty="0" smtClean="0"/>
              <a:t>RF course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629400" y="4569684"/>
            <a:ext cx="1525753" cy="572658"/>
          </a:xfrm>
          <a:prstGeom prst="rect">
            <a:avLst/>
          </a:prstGeom>
          <a:solidFill>
            <a:schemeClr val="bg1"/>
          </a:solidFill>
        </p:spPr>
        <p:txBody>
          <a:bodyPr wrap="none" tIns="46800" bIns="93600" rtlCol="0">
            <a:spAutoFit/>
          </a:bodyPr>
          <a:lstStyle/>
          <a:p>
            <a:r>
              <a:rPr lang="en-US" sz="2800" dirty="0" smtClean="0"/>
              <a:t>BI course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629400" y="5066142"/>
            <a:ext cx="2158689" cy="572658"/>
          </a:xfrm>
          <a:prstGeom prst="rect">
            <a:avLst/>
          </a:prstGeom>
          <a:solidFill>
            <a:schemeClr val="bg1"/>
          </a:solidFill>
        </p:spPr>
        <p:txBody>
          <a:bodyPr wrap="none" tIns="46800" bIns="93600" rtlCol="0">
            <a:spAutoFit/>
          </a:bodyPr>
          <a:lstStyle/>
          <a:p>
            <a:r>
              <a:rPr lang="en-US" sz="2800" dirty="0" smtClean="0"/>
              <a:t>Optics course</a:t>
            </a:r>
            <a:endParaRPr lang="en-US" sz="28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953000" y="3124200"/>
            <a:ext cx="1683524" cy="18472"/>
          </a:xfrm>
          <a:prstGeom prst="straightConnector1">
            <a:avLst/>
          </a:prstGeom>
          <a:ln>
            <a:solidFill>
              <a:schemeClr val="tx1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572000" y="4800600"/>
            <a:ext cx="2064524" cy="304800"/>
          </a:xfrm>
          <a:prstGeom prst="straightConnector1">
            <a:avLst/>
          </a:prstGeom>
          <a:ln>
            <a:solidFill>
              <a:schemeClr val="tx1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867150"/>
            <a:ext cx="2971800" cy="22288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1428750"/>
            <a:ext cx="29718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04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B910-41F0-4DAF-B119-D0D4A5FE2483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0" y="0"/>
            <a:ext cx="780565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2200" y="3352800"/>
            <a:ext cx="4521766" cy="572658"/>
          </a:xfrm>
          <a:prstGeom prst="rect">
            <a:avLst/>
          </a:prstGeom>
          <a:solidFill>
            <a:schemeClr val="bg1"/>
          </a:solidFill>
        </p:spPr>
        <p:txBody>
          <a:bodyPr wrap="none" tIns="46800" bIns="93600" rtlCol="0">
            <a:spAutoFit/>
          </a:bodyPr>
          <a:lstStyle/>
          <a:p>
            <a:r>
              <a:rPr lang="en-US" sz="2800" dirty="0" smtClean="0"/>
              <a:t>RF course on the second floor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51474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7/19/13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3400"/>
            <a:ext cx="9144000" cy="50003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38400" y="5523342"/>
            <a:ext cx="1525753" cy="572658"/>
          </a:xfrm>
          <a:prstGeom prst="rect">
            <a:avLst/>
          </a:prstGeom>
          <a:solidFill>
            <a:schemeClr val="bg1"/>
          </a:solidFill>
        </p:spPr>
        <p:txBody>
          <a:bodyPr wrap="none" tIns="46800" bIns="93600" rtlCol="0">
            <a:spAutoFit/>
          </a:bodyPr>
          <a:lstStyle/>
          <a:p>
            <a:r>
              <a:rPr lang="en-US" sz="2800" dirty="0" smtClean="0"/>
              <a:t>BI course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546911" y="5523342"/>
            <a:ext cx="2158689" cy="572658"/>
          </a:xfrm>
          <a:prstGeom prst="rect">
            <a:avLst/>
          </a:prstGeom>
          <a:solidFill>
            <a:schemeClr val="bg1"/>
          </a:solidFill>
        </p:spPr>
        <p:txBody>
          <a:bodyPr wrap="none" tIns="46800" bIns="93600" rtlCol="0">
            <a:spAutoFit/>
          </a:bodyPr>
          <a:lstStyle/>
          <a:p>
            <a:r>
              <a:rPr lang="en-US" sz="2800" dirty="0" smtClean="0"/>
              <a:t>Optics course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613711" y="3352800"/>
            <a:ext cx="0" cy="2133600"/>
          </a:xfrm>
          <a:prstGeom prst="straightConnector1">
            <a:avLst/>
          </a:prstGeom>
          <a:ln>
            <a:solidFill>
              <a:schemeClr val="tx1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202153" y="3352800"/>
            <a:ext cx="0" cy="2133600"/>
          </a:xfrm>
          <a:prstGeom prst="straightConnector1">
            <a:avLst/>
          </a:prstGeom>
          <a:ln>
            <a:solidFill>
              <a:schemeClr val="tx1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203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12191</TotalTime>
  <Words>617</Words>
  <Application>Microsoft Macintosh PowerPoint</Application>
  <PresentationFormat>On-screen Show (4:3)</PresentationFormat>
  <Paragraphs>215</Paragraphs>
  <Slides>20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Generalities</vt:lpstr>
      <vt:lpstr>Afternoon Courses</vt:lpstr>
      <vt:lpstr>Afternoon Courses</vt:lpstr>
      <vt:lpstr>PowerPoint Presentation</vt:lpstr>
      <vt:lpstr>PowerPoint Presentation</vt:lpstr>
      <vt:lpstr>PowerPoint Presentation</vt:lpstr>
      <vt:lpstr>PowerPoint Presentation</vt:lpstr>
      <vt:lpstr>Tutorials</vt:lpstr>
      <vt:lpstr>Tutorials</vt:lpstr>
      <vt:lpstr>PowerPoint Presentation</vt:lpstr>
      <vt:lpstr>No-lecture periods</vt:lpstr>
      <vt:lpstr>PowerPoint Presentation</vt:lpstr>
      <vt:lpstr>Exhibition and HR stand</vt:lpstr>
      <vt:lpstr>Excursion</vt:lpstr>
      <vt:lpstr>WiFi</vt:lpstr>
      <vt:lpstr>Feedback</vt:lpstr>
      <vt:lpstr>Feedback from last school</vt:lpstr>
      <vt:lpstr>LCP combined (Level is 5, 3 or 1)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 bailey</dc:creator>
  <cp:lastModifiedBy>roger bailey</cp:lastModifiedBy>
  <cp:revision>704</cp:revision>
  <cp:lastPrinted>2013-07-19T10:06:43Z</cp:lastPrinted>
  <dcterms:created xsi:type="dcterms:W3CDTF">2009-09-22T11:39:58Z</dcterms:created>
  <dcterms:modified xsi:type="dcterms:W3CDTF">2013-07-19T11:20:42Z</dcterms:modified>
</cp:coreProperties>
</file>