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3" r:id="rId4"/>
    <p:sldId id="265" r:id="rId5"/>
    <p:sldId id="270" r:id="rId6"/>
    <p:sldId id="266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4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59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63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2" y="274640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0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079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051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4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599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73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93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6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57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A5081264-DA94-4DE1-8403-3BBD741FCAFC}" type="datetimeFigureOut">
              <a:rPr lang="en-GB">
                <a:solidFill>
                  <a:prstClr val="black"/>
                </a:solidFill>
              </a:rPr>
              <a:pPr/>
              <a:t>12/11/12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3EF470B-AD70-4898-9B85-A1736F6E562F}" type="slidenum">
              <a:rPr lang="en-GB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19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LIC-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59"/>
          <a:stretch>
            <a:fillRect/>
          </a:stretch>
        </p:blipFill>
        <p:spPr bwMode="auto">
          <a:xfrm>
            <a:off x="118582" y="51734"/>
            <a:ext cx="537796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6551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73020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400" dirty="0" smtClean="0">
                <a:solidFill>
                  <a:prstClr val="black"/>
                </a:solidFill>
              </a:rPr>
              <a:t>X-Box 1 commissioning status</a:t>
            </a:r>
          </a:p>
          <a:p>
            <a:pPr algn="ctr"/>
            <a:r>
              <a:rPr lang="en-GB" sz="4400" dirty="0" smtClean="0">
                <a:solidFill>
                  <a:prstClr val="black"/>
                </a:solidFill>
              </a:rPr>
              <a:t>- First T24 results -</a:t>
            </a:r>
            <a:endParaRPr lang="en-GB" sz="4400" dirty="0">
              <a:solidFill>
                <a:prstClr val="black"/>
              </a:solidFill>
            </a:endParaRPr>
          </a:p>
          <a:p>
            <a:pPr algn="ctr"/>
            <a:r>
              <a:rPr lang="en-GB" sz="4400" dirty="0">
                <a:solidFill>
                  <a:prstClr val="black"/>
                </a:solidFill>
              </a:rPr>
              <a:t> </a:t>
            </a:r>
          </a:p>
          <a:p>
            <a:pPr algn="ctr"/>
            <a:endParaRPr lang="en-GB" sz="4400" dirty="0">
              <a:solidFill>
                <a:prstClr val="black"/>
              </a:solidFill>
            </a:endParaRPr>
          </a:p>
          <a:p>
            <a:pPr algn="ctr"/>
            <a:r>
              <a:rPr lang="en-GB" sz="2000" dirty="0">
                <a:solidFill>
                  <a:prstClr val="white">
                    <a:lumMod val="50000"/>
                  </a:prstClr>
                </a:solidFill>
              </a:rPr>
              <a:t>Jan Kovermann</a:t>
            </a:r>
          </a:p>
          <a:p>
            <a:pPr algn="ctr"/>
            <a:r>
              <a:rPr lang="en-GB" sz="2000" dirty="0">
                <a:solidFill>
                  <a:prstClr val="white">
                    <a:lumMod val="50000"/>
                  </a:prstClr>
                </a:solidFill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914389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100718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>
                <a:solidFill>
                  <a:prstClr val="black"/>
                </a:solidFill>
              </a:rPr>
              <a:t>Status of </a:t>
            </a:r>
            <a:r>
              <a:rPr lang="en-GB" sz="2400" b="1" u="sng" dirty="0" smtClean="0">
                <a:solidFill>
                  <a:prstClr val="black"/>
                </a:solidFill>
              </a:rPr>
              <a:t>X-box1</a:t>
            </a:r>
            <a:endParaRPr lang="en-GB" sz="2400" b="1" u="sng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615" y="685800"/>
            <a:ext cx="857449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Hardware installation </a:t>
            </a:r>
            <a:r>
              <a:rPr lang="en-GB" sz="2400" dirty="0" smtClean="0">
                <a:solidFill>
                  <a:prstClr val="black"/>
                </a:solidFill>
              </a:rPr>
              <a:t>finished</a:t>
            </a:r>
            <a:endParaRPr lang="en-GB" sz="2400" dirty="0">
              <a:solidFill>
                <a:prstClr val="black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Development of control and DAQ software </a:t>
            </a:r>
            <a:r>
              <a:rPr lang="en-GB" sz="2400" dirty="0" smtClean="0">
                <a:solidFill>
                  <a:prstClr val="black"/>
                </a:solidFill>
              </a:rPr>
              <a:t>on-going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Control software now tunes and stabilizes PC power output</a:t>
            </a:r>
            <a:endParaRPr lang="en-GB" sz="2400" dirty="0">
              <a:solidFill>
                <a:prstClr val="black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Waveguide network including pulse compressor conditioned up to 20MW av., 1.5us, 50Hz into compressor, 170ns, 30MW, 50Hz out of compressor into structure. Pulse compressor needed about 200h of </a:t>
            </a:r>
            <a:r>
              <a:rPr lang="en-GB" sz="2400" dirty="0" err="1">
                <a:solidFill>
                  <a:prstClr val="black"/>
                </a:solidFill>
              </a:rPr>
              <a:t>rf</a:t>
            </a:r>
            <a:r>
              <a:rPr lang="en-GB" sz="2400" dirty="0">
                <a:solidFill>
                  <a:prstClr val="black"/>
                </a:solidFill>
              </a:rPr>
              <a:t> cleaning to reduce outgassing (chem. cleaning/baking not possible)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SC solid state modulator is running without major problems, pulse-to-pulse stability is excellent (10^-4)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Klystron </a:t>
            </a:r>
            <a:r>
              <a:rPr lang="en-GB" sz="2400" dirty="0" smtClean="0">
                <a:solidFill>
                  <a:prstClr val="black"/>
                </a:solidFill>
              </a:rPr>
              <a:t>runs without any problems (after being resurrected twice a year ago!)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Experience from X-Box1 triggered new developments for X-Box2, especially in the LLRF part</a:t>
            </a:r>
            <a:endParaRPr lang="en-GB" sz="2400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GB" sz="2400" dirty="0">
              <a:solidFill>
                <a:prstClr val="black"/>
              </a:solidFill>
            </a:endParaRPr>
          </a:p>
          <a:p>
            <a:pPr algn="ctr"/>
            <a:r>
              <a:rPr lang="en-GB" sz="2400" b="1" u="sng" dirty="0">
                <a:solidFill>
                  <a:srgbClr val="00B050"/>
                </a:solidFill>
              </a:rPr>
              <a:t>24/7 operation </a:t>
            </a:r>
            <a:r>
              <a:rPr lang="en-GB" sz="2400" b="1" u="sng" dirty="0" smtClean="0">
                <a:solidFill>
                  <a:srgbClr val="00B050"/>
                </a:solidFill>
              </a:rPr>
              <a:t>only limited by CTF2 access and software changes!</a:t>
            </a:r>
            <a:endParaRPr lang="en-GB" sz="2400" b="1" u="sng" dirty="0">
              <a:solidFill>
                <a:srgbClr val="00B050"/>
              </a:solidFill>
            </a:endParaRPr>
          </a:p>
          <a:p>
            <a:pPr marL="457200" indent="-457200"/>
            <a:endParaRPr lang="en-GB" sz="2400" dirty="0" smtClean="0">
              <a:solidFill>
                <a:prstClr val="black"/>
              </a:solidFill>
            </a:endParaRPr>
          </a:p>
          <a:p>
            <a:pPr marL="457200" indent="-457200"/>
            <a:endParaRPr lang="en-GB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500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10243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 smtClean="0">
                <a:solidFill>
                  <a:prstClr val="black"/>
                </a:solidFill>
              </a:rPr>
              <a:t>Screenshot of X-Box  controls (Mid Dec 2012)</a:t>
            </a:r>
            <a:endParaRPr lang="en-GB" sz="2400" b="1" u="sng" dirty="0">
              <a:solidFill>
                <a:prstClr val="black"/>
              </a:solidFill>
            </a:endParaRPr>
          </a:p>
        </p:txBody>
      </p:sp>
      <p:pic>
        <p:nvPicPr>
          <p:cNvPr id="1026" name="Picture 2" descr="G:\Users\m\mkxtest\Public\screenshots\100MV-50ns-10min nice b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33602"/>
            <a:ext cx="9145277" cy="293887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2343538"/>
            <a:ext cx="2209800" cy="24384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0" y="990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50dB log detector into 14bit 250MSps/s ADC for controls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1066800" y="1575376"/>
            <a:ext cx="304800" cy="71062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257800"/>
            <a:ext cx="2152650" cy="514350"/>
          </a:xfrm>
          <a:prstGeom prst="rect">
            <a:avLst/>
          </a:prstGeom>
          <a:noFill/>
          <a:ln w="158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04800" y="4724400"/>
            <a:ext cx="685800" cy="228600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46790" y="4947390"/>
            <a:ext cx="152400" cy="30480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90600" y="4953000"/>
            <a:ext cx="1323450" cy="29358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-76200" y="5791200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Real-time gradient display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43200" y="838202"/>
            <a:ext cx="2612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Last interlock event display (plus two previous pulses)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86000" y="2362200"/>
            <a:ext cx="2209800" cy="9144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438400" y="1143001"/>
            <a:ext cx="381000" cy="116782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286000" y="3333750"/>
            <a:ext cx="2209800" cy="131445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2971800" y="1524001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Interlock levels, calibration etc.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648200" y="2362200"/>
            <a:ext cx="3124200" cy="25146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/>
          <p:cNvCxnSpPr>
            <a:stCxn id="25" idx="2"/>
          </p:cNvCxnSpPr>
          <p:nvPr/>
        </p:nvCxnSpPr>
        <p:spPr>
          <a:xfrm flipH="1">
            <a:off x="3810000" y="2108775"/>
            <a:ext cx="342900" cy="119265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105400" y="1600200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Configurable history plot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6172200" y="1905000"/>
            <a:ext cx="152400" cy="3810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29400" y="9906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Controls for tuning, power, motors etc.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7772400" y="1600200"/>
            <a:ext cx="609600" cy="14478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5486400"/>
            <a:ext cx="5943600" cy="928688"/>
          </a:xfrm>
          <a:prstGeom prst="rect">
            <a:avLst/>
          </a:prstGeom>
          <a:noFill/>
          <a:ln w="158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>
          <a:xfrm>
            <a:off x="4667250" y="2390776"/>
            <a:ext cx="2190750" cy="352425"/>
          </a:xfrm>
          <a:prstGeom prst="rect">
            <a:avLst/>
          </a:prstGeom>
          <a:noFill/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/>
          <p:cNvCxnSpPr/>
          <p:nvPr/>
        </p:nvCxnSpPr>
        <p:spPr>
          <a:xfrm>
            <a:off x="6858000" y="2743200"/>
            <a:ext cx="1905000" cy="274320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2809876" y="2743200"/>
            <a:ext cx="1857375" cy="274320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038600" y="6462296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Power history plot (peak and average)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9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110243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>
                <a:solidFill>
                  <a:prstClr val="black"/>
                </a:solidFill>
              </a:rPr>
              <a:t>Status of </a:t>
            </a:r>
            <a:r>
              <a:rPr lang="en-GB" sz="2400" b="1" u="sng" dirty="0" smtClean="0">
                <a:solidFill>
                  <a:prstClr val="black"/>
                </a:solidFill>
              </a:rPr>
              <a:t>the first CLIC T24 structure tested at CERN</a:t>
            </a:r>
            <a:endParaRPr lang="en-GB" sz="2400" b="1" u="sng" dirty="0">
              <a:solidFill>
                <a:prstClr val="black"/>
              </a:solidFill>
            </a:endParaRPr>
          </a:p>
        </p:txBody>
      </p:sp>
      <p:pic>
        <p:nvPicPr>
          <p:cNvPr id="2050" name="Picture 2" descr="G:\Users\m\mkxtest\Public\screenshots\7-10.12.2012weekendwithD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57990"/>
            <a:ext cx="9144000" cy="46522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3340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Run 7.12.2012 to 10.12.2012</a:t>
            </a:r>
          </a:p>
          <a:p>
            <a:pPr algn="ctr"/>
            <a:endParaRPr lang="en-US" i="1" dirty="0" smtClean="0"/>
          </a:p>
          <a:p>
            <a:pPr algn="ctr">
              <a:buFontTx/>
              <a:buChar char="-"/>
            </a:pPr>
            <a:r>
              <a:rPr lang="en-US" dirty="0" smtClean="0"/>
              <a:t> Stable pulse compressor output power due to constant automatic tuning and gain control</a:t>
            </a:r>
          </a:p>
          <a:p>
            <a:pPr algn="ctr"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Reached 100MV/m stable operation for ~1.5h</a:t>
            </a:r>
          </a:p>
          <a:p>
            <a:pPr algn="ctr">
              <a:buFontTx/>
              <a:buChar char="-"/>
            </a:pPr>
            <a:r>
              <a:rPr lang="en-US" dirty="0" smtClean="0"/>
              <a:t> Observed decreasing dark current for the first time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0" y="914400"/>
            <a:ext cx="381000" cy="3048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200401" y="1371602"/>
            <a:ext cx="28544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100MV/m !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3500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110243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 smtClean="0">
                <a:solidFill>
                  <a:prstClr val="black"/>
                </a:solidFill>
              </a:rPr>
              <a:t>The first 100MV/m at 50ns in detail (operator display)</a:t>
            </a:r>
            <a:endParaRPr lang="en-GB" sz="2400" b="1" u="sng" dirty="0">
              <a:solidFill>
                <a:prstClr val="black"/>
              </a:solidFill>
            </a:endParaRPr>
          </a:p>
        </p:txBody>
      </p:sp>
      <p:pic>
        <p:nvPicPr>
          <p:cNvPr id="6146" name="Picture 2" descr="G:\Users\m\mkxtest\Public\screenshots\100MV-1hour-3BD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7391400" cy="6160429"/>
          </a:xfrm>
          <a:prstGeom prst="rect">
            <a:avLst/>
          </a:prstGeom>
          <a:noFill/>
        </p:spPr>
      </p:pic>
      <p:pic>
        <p:nvPicPr>
          <p:cNvPr id="6147" name="Picture 3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48704">
            <a:off x="7499836" y="5245231"/>
            <a:ext cx="1509713" cy="161953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172200" y="22098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/>
              <a:t>42.2MW</a:t>
            </a:r>
            <a:endParaRPr lang="en-GB" sz="2400" b="1" i="1" dirty="0" smtClean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562600" y="1724025"/>
            <a:ext cx="1295400" cy="6858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24600" y="29718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/>
              <a:t>Decreasing dark current (e</a:t>
            </a:r>
            <a:r>
              <a:rPr lang="en-GB" sz="2400" b="1" i="1" baseline="30000" dirty="0" smtClean="0"/>
              <a:t>-</a:t>
            </a:r>
            <a:r>
              <a:rPr lang="en-GB" sz="2400" b="1" i="1" dirty="0" smtClean="0"/>
              <a:t>!)</a:t>
            </a:r>
          </a:p>
          <a:p>
            <a:pPr algn="ctr"/>
            <a:r>
              <a:rPr lang="en-GB" sz="2400" b="1" i="1" dirty="0" smtClean="0">
                <a:solidFill>
                  <a:srgbClr val="FF0000"/>
                </a:solidFill>
              </a:rPr>
              <a:t>(upstream)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562600" y="2743200"/>
            <a:ext cx="1066800" cy="6858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562600" y="3505200"/>
            <a:ext cx="1066800" cy="16002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3500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109835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>
                <a:solidFill>
                  <a:prstClr val="black"/>
                </a:solidFill>
              </a:rPr>
              <a:t>Status of </a:t>
            </a:r>
            <a:r>
              <a:rPr lang="en-GB" sz="2400" b="1" u="sng" dirty="0" smtClean="0">
                <a:solidFill>
                  <a:prstClr val="black"/>
                </a:solidFill>
              </a:rPr>
              <a:t>the first CLIC T24 structure tested at CERN</a:t>
            </a:r>
            <a:endParaRPr lang="en-GB" sz="2400" b="1" u="sng" dirty="0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1" y="685800"/>
            <a:ext cx="62769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60198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Total conditioning time at 50ns ~ 300hrs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52400" y="1143000"/>
            <a:ext cx="4648200" cy="3048000"/>
            <a:chOff x="152400" y="1143000"/>
            <a:chExt cx="4648200" cy="3048000"/>
          </a:xfrm>
        </p:grpSpPr>
        <p:grpSp>
          <p:nvGrpSpPr>
            <p:cNvPr id="21" name="Group 20"/>
            <p:cNvGrpSpPr/>
            <p:nvPr/>
          </p:nvGrpSpPr>
          <p:grpSpPr>
            <a:xfrm>
              <a:off x="152400" y="1143000"/>
              <a:ext cx="4648200" cy="3048000"/>
              <a:chOff x="152400" y="1143000"/>
              <a:chExt cx="4648200" cy="3048000"/>
            </a:xfrm>
          </p:grpSpPr>
          <p:grpSp>
            <p:nvGrpSpPr>
              <p:cNvPr id="14" name="グループ化 16"/>
              <p:cNvGrpSpPr/>
              <p:nvPr/>
            </p:nvGrpSpPr>
            <p:grpSpPr>
              <a:xfrm>
                <a:off x="152400" y="1143000"/>
                <a:ext cx="4648200" cy="3048000"/>
                <a:chOff x="467544" y="1135155"/>
                <a:chExt cx="4059982" cy="2422234"/>
              </a:xfrm>
            </p:grpSpPr>
            <p:pic>
              <p:nvPicPr>
                <p:cNvPr id="18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67544" y="1135155"/>
                  <a:ext cx="4059982" cy="24222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9" name="フリーフォーム 15"/>
                <p:cNvSpPr/>
                <p:nvPr/>
              </p:nvSpPr>
              <p:spPr>
                <a:xfrm>
                  <a:off x="920384" y="2304462"/>
                  <a:ext cx="572756" cy="944545"/>
                </a:xfrm>
                <a:custGeom>
                  <a:avLst/>
                  <a:gdLst>
                    <a:gd name="connsiteX0" fmla="*/ 0 w 572756"/>
                    <a:gd name="connsiteY0" fmla="*/ 944545 h 944545"/>
                    <a:gd name="connsiteX1" fmla="*/ 100483 w 572756"/>
                    <a:gd name="connsiteY1" fmla="*/ 401934 h 944545"/>
                    <a:gd name="connsiteX2" fmla="*/ 572756 w 572756"/>
                    <a:gd name="connsiteY2" fmla="*/ 0 h 944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72756" h="944545">
                      <a:moveTo>
                        <a:pt x="0" y="944545"/>
                      </a:moveTo>
                      <a:cubicBezTo>
                        <a:pt x="2512" y="751951"/>
                        <a:pt x="5024" y="559358"/>
                        <a:pt x="100483" y="401934"/>
                      </a:cubicBezTo>
                      <a:cubicBezTo>
                        <a:pt x="195942" y="244510"/>
                        <a:pt x="384349" y="122255"/>
                        <a:pt x="572756" y="0"/>
                      </a:cubicBezTo>
                    </a:path>
                  </a:pathLst>
                </a:custGeom>
                <a:ln w="28575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テキスト ボックス 1"/>
              <p:cNvSpPr txBox="1"/>
              <p:nvPr/>
            </p:nvSpPr>
            <p:spPr>
              <a:xfrm>
                <a:off x="1460823" y="2448634"/>
                <a:ext cx="989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/>
                  <a:t>51ns</a:t>
                </a:r>
                <a:endParaRPr kumimoji="1" lang="ja-JP" altLang="en-US" b="1" dirty="0"/>
              </a:p>
            </p:txBody>
          </p:sp>
          <p:sp>
            <p:nvSpPr>
              <p:cNvPr id="16" name="テキスト ボックス 19"/>
              <p:cNvSpPr txBox="1"/>
              <p:nvPr/>
            </p:nvSpPr>
            <p:spPr>
              <a:xfrm>
                <a:off x="2393866" y="2531075"/>
                <a:ext cx="989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b="1" dirty="0"/>
                  <a:t>9</a:t>
                </a:r>
                <a:r>
                  <a:rPr kumimoji="1" lang="en-US" altLang="ja-JP" b="1" dirty="0" smtClean="0"/>
                  <a:t>1ns</a:t>
                </a:r>
                <a:endParaRPr kumimoji="1" lang="ja-JP" altLang="en-US" b="1" dirty="0"/>
              </a:p>
            </p:txBody>
          </p:sp>
          <p:sp>
            <p:nvSpPr>
              <p:cNvPr id="17" name="テキスト ボックス 20"/>
              <p:cNvSpPr txBox="1"/>
              <p:nvPr/>
            </p:nvSpPr>
            <p:spPr>
              <a:xfrm>
                <a:off x="3220633" y="2465781"/>
                <a:ext cx="9892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/>
                  <a:t>132ns</a:t>
                </a:r>
                <a:endParaRPr kumimoji="1" lang="ja-JP" altLang="en-US" b="1" dirty="0"/>
              </a:p>
            </p:txBody>
          </p:sp>
        </p:grpSp>
        <p:sp>
          <p:nvSpPr>
            <p:cNvPr id="20" name="テキスト ボックス 20"/>
            <p:cNvSpPr txBox="1"/>
            <p:nvPr/>
          </p:nvSpPr>
          <p:spPr>
            <a:xfrm>
              <a:off x="866775" y="3440668"/>
              <a:ext cx="3505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TD24R05 initial processing at KEK</a:t>
              </a:r>
              <a:endParaRPr kumimoji="1" lang="ja-JP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93500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04775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 smtClean="0">
                <a:solidFill>
                  <a:prstClr val="black"/>
                </a:solidFill>
              </a:rPr>
              <a:t>Some example waveforms at 50ns</a:t>
            </a:r>
            <a:endParaRPr lang="en-GB" sz="2400" b="1" u="sng" dirty="0">
              <a:solidFill>
                <a:prstClr val="black"/>
              </a:solidFill>
            </a:endParaRPr>
          </a:p>
        </p:txBody>
      </p:sp>
      <p:pic>
        <p:nvPicPr>
          <p:cNvPr id="4098" name="Picture 2" descr="G:\Users\m\mkxtest\Public\screenshots\ExPulseB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85800"/>
            <a:ext cx="7162800" cy="299570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 rot="16200000">
            <a:off x="-82034" y="1910834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Log detector!</a:t>
            </a:r>
            <a:endParaRPr lang="en-US" dirty="0"/>
          </a:p>
        </p:txBody>
      </p:sp>
      <p:pic>
        <p:nvPicPr>
          <p:cNvPr id="4099" name="Picture 3" descr="G:\Users\m\mkxtest\Public\screenshots\ExPulseIN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1" y="3604260"/>
            <a:ext cx="3886200" cy="2720340"/>
          </a:xfrm>
          <a:prstGeom prst="rect">
            <a:avLst/>
          </a:prstGeom>
          <a:noFill/>
        </p:spPr>
      </p:pic>
      <p:pic>
        <p:nvPicPr>
          <p:cNvPr id="4100" name="Picture 4" descr="G:\Users\m\mkxtest\Public\screenshots\ExPulseINCfu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581400"/>
            <a:ext cx="3918857" cy="2743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38200" y="624840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Compressed INC pulse into structure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624840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50ns flat top pulse into structure</a:t>
            </a:r>
            <a:endParaRPr lang="en-US" sz="1600" b="1" dirty="0"/>
          </a:p>
        </p:txBody>
      </p:sp>
      <p:sp>
        <p:nvSpPr>
          <p:cNvPr id="15" name="Rectangle 14"/>
          <p:cNvSpPr/>
          <p:nvPr/>
        </p:nvSpPr>
        <p:spPr>
          <a:xfrm>
            <a:off x="2590800" y="4114800"/>
            <a:ext cx="381000" cy="17526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048000" y="4267200"/>
            <a:ext cx="3048000" cy="1524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156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104775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 smtClean="0">
                <a:solidFill>
                  <a:prstClr val="black"/>
                </a:solidFill>
              </a:rPr>
              <a:t>Started data analysis on 170ns data (</a:t>
            </a:r>
            <a:r>
              <a:rPr lang="en-GB" sz="2400" b="1" u="sng" dirty="0" err="1" smtClean="0">
                <a:solidFill>
                  <a:prstClr val="black"/>
                </a:solidFill>
              </a:rPr>
              <a:t>Wilfrid</a:t>
            </a:r>
            <a:r>
              <a:rPr lang="en-GB" sz="2400" b="1" u="sng" dirty="0" smtClean="0">
                <a:solidFill>
                  <a:prstClr val="black"/>
                </a:solidFill>
              </a:rPr>
              <a:t> </a:t>
            </a:r>
            <a:r>
              <a:rPr lang="en-GB" sz="2400" b="1" u="sng" dirty="0" err="1" smtClean="0">
                <a:solidFill>
                  <a:prstClr val="black"/>
                </a:solidFill>
              </a:rPr>
              <a:t>Farabolini</a:t>
            </a:r>
            <a:r>
              <a:rPr lang="en-GB" sz="2400" b="1" u="sng" dirty="0" smtClean="0">
                <a:solidFill>
                  <a:prstClr val="black"/>
                </a:solidFill>
              </a:rPr>
              <a:t>)</a:t>
            </a:r>
            <a:endParaRPr lang="en-GB" sz="2400" b="1" u="sng" dirty="0">
              <a:solidFill>
                <a:prstClr val="black"/>
              </a:solidFill>
            </a:endParaRPr>
          </a:p>
        </p:txBody>
      </p:sp>
      <p:pic>
        <p:nvPicPr>
          <p:cNvPr id="3" name="Picture 2" descr="histogram fast Ref Out delta time.jpg"/>
          <p:cNvPicPr>
            <a:picLocks noChangeAspect="1"/>
          </p:cNvPicPr>
          <p:nvPr/>
        </p:nvPicPr>
        <p:blipFill>
          <a:blip r:embed="rId2" cstate="print"/>
          <a:srcRect l="3967" r="7366"/>
          <a:stretch>
            <a:fillRect/>
          </a:stretch>
        </p:blipFill>
        <p:spPr>
          <a:xfrm>
            <a:off x="228600" y="838200"/>
            <a:ext cx="4055882" cy="2880360"/>
          </a:xfrm>
          <a:prstGeom prst="rect">
            <a:avLst/>
          </a:prstGeom>
        </p:spPr>
      </p:pic>
      <p:pic>
        <p:nvPicPr>
          <p:cNvPr id="4" name="Picture 3" descr="histogram slow Ref Out delta time.jpg"/>
          <p:cNvPicPr>
            <a:picLocks noChangeAspect="1"/>
          </p:cNvPicPr>
          <p:nvPr/>
        </p:nvPicPr>
        <p:blipFill>
          <a:blip r:embed="rId3" cstate="print"/>
          <a:srcRect l="3984" r="7400"/>
          <a:stretch>
            <a:fillRect/>
          </a:stretch>
        </p:blipFill>
        <p:spPr>
          <a:xfrm>
            <a:off x="4842699" y="846589"/>
            <a:ext cx="4035318" cy="2880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73380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Same data taken with diode detectors @ 1GSPS/s (left) and with log detectors @ 250MSPS/s (right)</a:t>
            </a:r>
          </a:p>
          <a:p>
            <a:pPr algn="ctr"/>
            <a:endParaRPr lang="en-US" sz="1600" b="1" dirty="0" smtClean="0"/>
          </a:p>
          <a:p>
            <a:pPr algn="ctr">
              <a:buFont typeface="Wingdings"/>
              <a:buChar char="è"/>
            </a:pP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Good input for developing new LLRF hardware for X-Box2</a:t>
            </a:r>
          </a:p>
          <a:p>
            <a:pPr algn="ctr">
              <a:buFont typeface="Wingdings"/>
              <a:buChar char="è"/>
            </a:pPr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Raw data and calibration factors stored in event (Logging or BD) based files</a:t>
            </a:r>
          </a:p>
          <a:p>
            <a:pPr algn="ctr">
              <a:buFont typeface="Wingdings"/>
              <a:buChar char="è"/>
            </a:pPr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All parameters stored in a 60s interval</a:t>
            </a:r>
          </a:p>
          <a:p>
            <a:pPr algn="ctr">
              <a:buFont typeface="Wingdings"/>
              <a:buChar char="è"/>
            </a:pPr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Everybody is welcome to request data for analysis!</a:t>
            </a:r>
          </a:p>
          <a:p>
            <a:pPr algn="ctr">
              <a:buFont typeface="Wingdings"/>
              <a:buChar char="è"/>
            </a:pPr>
            <a:r>
              <a:rPr lang="en-US" sz="2000" b="1" dirty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00B050"/>
                </a:solidFill>
                <a:sym typeface="Wingdings" pitchFamily="2" charset="2"/>
              </a:rPr>
              <a:t>Most data treatment already done in the X-Box1 DAQ system</a:t>
            </a:r>
            <a:endParaRPr lang="en-US" sz="2000" b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G:\Users\m\mkxtest\Public\screenshots\DataNightmar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85800"/>
            <a:ext cx="8686800" cy="61218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2156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104775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u="sng" dirty="0" smtClean="0">
                <a:solidFill>
                  <a:prstClr val="black"/>
                </a:solidFill>
              </a:rPr>
              <a:t>Conclusion</a:t>
            </a:r>
            <a:endParaRPr lang="en-GB" sz="2400" b="1" u="sng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020669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B050"/>
                </a:solidFill>
              </a:rPr>
              <a:t>Still quite some work to be done, but we are testing a structure right now!</a:t>
            </a:r>
          </a:p>
          <a:p>
            <a:pPr algn="ctr"/>
            <a:endParaRPr lang="en-US" sz="2000" b="1" i="1" dirty="0" smtClean="0">
              <a:solidFill>
                <a:srgbClr val="00B050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00B050"/>
                </a:solidFill>
              </a:rPr>
              <a:t>You are welcome to visit the test stand!</a:t>
            </a:r>
          </a:p>
          <a:p>
            <a:pPr algn="ctr"/>
            <a:endParaRPr lang="en-US" sz="2000" b="1" i="1" dirty="0">
              <a:solidFill>
                <a:srgbClr val="00B050"/>
              </a:solidFill>
            </a:endParaRPr>
          </a:p>
          <a:p>
            <a:pPr algn="ctr"/>
            <a:endParaRPr lang="en-US" sz="2000" b="1" i="1" dirty="0" smtClean="0">
              <a:solidFill>
                <a:srgbClr val="00B050"/>
              </a:solidFill>
            </a:endParaRPr>
          </a:p>
          <a:p>
            <a:pPr algn="ctr"/>
            <a:endParaRPr lang="en-US" sz="2000" b="1" i="1" dirty="0">
              <a:solidFill>
                <a:srgbClr val="00B050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00B050"/>
                </a:solidFill>
              </a:rPr>
              <a:t>Thank you!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156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465</Words>
  <Application>Microsoft Macintosh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mkxtest</dc:creator>
  <cp:lastModifiedBy>Steinar Stapnes</cp:lastModifiedBy>
  <cp:revision>33</cp:revision>
  <dcterms:created xsi:type="dcterms:W3CDTF">2012-12-10T13:30:05Z</dcterms:created>
  <dcterms:modified xsi:type="dcterms:W3CDTF">2012-12-11T13:20:56Z</dcterms:modified>
</cp:coreProperties>
</file>