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Default Extension="emf" ContentType="image/x-emf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Default Extension="tiff" ContentType="image/tiff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502" r:id="rId2"/>
    <p:sldId id="550" r:id="rId3"/>
    <p:sldId id="544" r:id="rId4"/>
    <p:sldId id="555" r:id="rId5"/>
    <p:sldId id="558" r:id="rId6"/>
    <p:sldId id="559" r:id="rId7"/>
    <p:sldId id="557" r:id="rId8"/>
    <p:sldId id="562" r:id="rId9"/>
    <p:sldId id="563" r:id="rId10"/>
    <p:sldId id="564" r:id="rId11"/>
    <p:sldId id="565" r:id="rId12"/>
    <p:sldId id="568" r:id="rId13"/>
    <p:sldId id="567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5F8BDD"/>
  </p:clrMru>
  <p:extLst>
    <p:ext uri="{E76CE94A-603C-4142-B9EB-6D1370010A27}">
      <p14:discardImageEditData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2857" autoAdjust="0"/>
  </p:normalViewPr>
  <p:slideViewPr>
    <p:cSldViewPr snapToGrid="0" snapToObjects="1">
      <p:cViewPr>
        <p:scale>
          <a:sx n="100" d="100"/>
          <a:sy n="100" d="100"/>
        </p:scale>
        <p:origin x="-584" y="-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01" d="100"/>
          <a:sy n="101" d="100"/>
        </p:scale>
        <p:origin x="-4376" y="-10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BE87EF-D88D-5B48-A6F8-FF196B181D66}" type="datetimeFigureOut">
              <a:rPr lang="en-US" smtClean="0"/>
              <a:pPr/>
              <a:t>12/11/12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819F10-DD4F-5B45-9DD8-EA20D2076D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242973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B203D5-0E6A-4742-9ABF-101796CE0C4B}" type="datetimeFigureOut">
              <a:rPr lang="en-US" smtClean="0"/>
              <a:pPr/>
              <a:t>12/11/12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1C7C2D-F447-1C4C-A715-C1923AE57A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3917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14224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de-CH" dirty="0" smtClean="0"/>
              <a:t>D. Schulte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70100" y="6492875"/>
            <a:ext cx="53086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en-US" dirty="0" smtClean="0"/>
              <a:t>CLIC re-</a:t>
            </a:r>
            <a:r>
              <a:rPr lang="en-US" dirty="0" err="1" smtClean="0"/>
              <a:t>baselining</a:t>
            </a:r>
            <a:r>
              <a:rPr lang="en-US" dirty="0" smtClean="0"/>
              <a:t>, Project meeting, December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8700" y="6492875"/>
            <a:ext cx="1308100" cy="365125"/>
          </a:xfrm>
        </p:spPr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14224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de-CH" dirty="0" smtClean="0"/>
              <a:t>D. Schulte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70100" y="6492875"/>
            <a:ext cx="53086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en-US" dirty="0" smtClean="0"/>
              <a:t>CLIC re-</a:t>
            </a:r>
            <a:r>
              <a:rPr lang="en-US" dirty="0" err="1" smtClean="0"/>
              <a:t>baselining</a:t>
            </a:r>
            <a:r>
              <a:rPr lang="en-US" dirty="0" smtClean="0"/>
              <a:t>, Project meeting, December 2012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8700" y="6492875"/>
            <a:ext cx="1308100" cy="365125"/>
          </a:xfrm>
        </p:spPr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14224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de-CH" dirty="0" smtClean="0"/>
              <a:t>D. Schulte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70100" y="6492875"/>
            <a:ext cx="53086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en-US" dirty="0" smtClean="0"/>
              <a:t>CLIC re-</a:t>
            </a:r>
            <a:r>
              <a:rPr lang="en-US" dirty="0" err="1" smtClean="0"/>
              <a:t>baselining</a:t>
            </a:r>
            <a:r>
              <a:rPr lang="en-US" dirty="0" smtClean="0"/>
              <a:t>, Project meeting, December 2012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8700" y="6492875"/>
            <a:ext cx="1308100" cy="365125"/>
          </a:xfrm>
        </p:spPr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14224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de-CH" dirty="0" smtClean="0"/>
              <a:t>D. Schulte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70100" y="6492875"/>
            <a:ext cx="53086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en-US" dirty="0" smtClean="0"/>
              <a:t>CLIC re-</a:t>
            </a:r>
            <a:r>
              <a:rPr lang="en-US" dirty="0" err="1" smtClean="0"/>
              <a:t>baselining</a:t>
            </a:r>
            <a:r>
              <a:rPr lang="en-US" dirty="0" smtClean="0"/>
              <a:t>, Project meeting, December 2012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8700" y="6492875"/>
            <a:ext cx="1308100" cy="365125"/>
          </a:xfrm>
        </p:spPr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8520" y="0"/>
            <a:ext cx="7566923" cy="6160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11494"/>
            <a:ext cx="8229600" cy="51146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text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1D6AF9-1F0E-2547-B7C2-EBD1501318D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CLIC-Logo-Color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64945" y="1635"/>
            <a:ext cx="504363" cy="504363"/>
          </a:xfrm>
          <a:prstGeom prst="rect">
            <a:avLst/>
          </a:prstGeom>
        </p:spPr>
      </p:pic>
      <p:pic>
        <p:nvPicPr>
          <p:cNvPr id="8" name="Picture 7" descr="CLIC-Logo-Color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8434618" y="1635"/>
            <a:ext cx="504363" cy="50436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1200" y="580506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CLIC Re-</a:t>
            </a:r>
            <a:r>
              <a:rPr lang="en-US" dirty="0" err="1" smtClean="0"/>
              <a:t>baselining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sz="2000" dirty="0" smtClean="0"/>
              <a:t>Project Meeting, December 2012 </a:t>
            </a:r>
            <a:endParaRPr lang="en-US" sz="20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D. Schulte for the CLIC team</a:t>
            </a:r>
            <a:endParaRPr lang="en-US" sz="2000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3213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206394" y="1191632"/>
            <a:ext cx="7518528" cy="5415268"/>
            <a:chOff x="11227" y="212975"/>
            <a:chExt cx="9144000" cy="6586025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227" y="212975"/>
              <a:ext cx="9144000" cy="6471038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403675" y="734285"/>
              <a:ext cx="1237952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819 klystrons</a:t>
              </a:r>
            </a:p>
            <a:p>
              <a:r>
                <a:rPr lang="en-US" sz="1400" dirty="0" smtClean="0"/>
                <a:t>15 MW , 58 </a:t>
              </a:r>
              <a:r>
                <a:rPr lang="el-GR" sz="1400" dirty="0" smtClean="0"/>
                <a:t>μ</a:t>
              </a:r>
              <a:r>
                <a:rPr lang="en-US" sz="1400" dirty="0" smtClean="0"/>
                <a:t>s</a:t>
              </a:r>
              <a:endParaRPr lang="en-US" sz="1400" dirty="0"/>
            </a:p>
          </p:txBody>
        </p:sp>
        <p:sp>
          <p:nvSpPr>
            <p:cNvPr id="5" name="Freeform 4"/>
            <p:cNvSpPr/>
            <p:nvPr/>
          </p:nvSpPr>
          <p:spPr>
            <a:xfrm>
              <a:off x="11239" y="3011789"/>
              <a:ext cx="9143988" cy="3787211"/>
            </a:xfrm>
            <a:custGeom>
              <a:avLst/>
              <a:gdLst>
                <a:gd name="connsiteX0" fmla="*/ 0 w 9069544"/>
                <a:gd name="connsiteY0" fmla="*/ 134856 h 3787211"/>
                <a:gd name="connsiteX1" fmla="*/ 4619061 w 9069544"/>
                <a:gd name="connsiteY1" fmla="*/ 0 h 3787211"/>
                <a:gd name="connsiteX2" fmla="*/ 9069544 w 9069544"/>
                <a:gd name="connsiteY2" fmla="*/ 157332 h 3787211"/>
                <a:gd name="connsiteX3" fmla="*/ 9069544 w 9069544"/>
                <a:gd name="connsiteY3" fmla="*/ 3775973 h 3787211"/>
                <a:gd name="connsiteX4" fmla="*/ 0 w 9069544"/>
                <a:gd name="connsiteY4" fmla="*/ 3787211 h 3787211"/>
                <a:gd name="connsiteX5" fmla="*/ 0 w 9069544"/>
                <a:gd name="connsiteY5" fmla="*/ 134856 h 3787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069544" h="3787211">
                  <a:moveTo>
                    <a:pt x="0" y="134856"/>
                  </a:moveTo>
                  <a:lnTo>
                    <a:pt x="4619061" y="0"/>
                  </a:lnTo>
                  <a:lnTo>
                    <a:pt x="9069544" y="157332"/>
                  </a:lnTo>
                  <a:lnTo>
                    <a:pt x="9069544" y="3775973"/>
                  </a:lnTo>
                  <a:lnTo>
                    <a:pt x="0" y="3787211"/>
                  </a:lnTo>
                  <a:lnTo>
                    <a:pt x="0" y="134856"/>
                  </a:lnTo>
                  <a:close/>
                </a:path>
              </a:pathLst>
            </a:custGeom>
            <a:solidFill>
              <a:srgbClr val="B7DEE8">
                <a:alpha val="50196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Title 1"/>
          <p:cNvSpPr txBox="1">
            <a:spLocks/>
          </p:cNvSpPr>
          <p:nvPr/>
        </p:nvSpPr>
        <p:spPr>
          <a:xfrm>
            <a:off x="0" y="470811"/>
            <a:ext cx="2274474" cy="6664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187E"/>
                </a:solidFill>
                <a:effectLst/>
                <a:uLnTx/>
                <a:uFillTx/>
                <a:latin typeface="Calibri"/>
                <a:ea typeface="ＭＳ Ｐゴシック" charset="-128"/>
                <a:cs typeface="Calibri"/>
              </a:rPr>
              <a:t>Scope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187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ＭＳ Ｐゴシック" charset="-128"/>
                <a:cs typeface="Calibri"/>
              </a:rPr>
              <a:t/>
            </a:r>
            <a:b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187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ＭＳ Ｐゴシック" charset="-128"/>
                <a:cs typeface="Calibri"/>
              </a:rPr>
            </a:b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00187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ＭＳ Ｐゴシック" charset="-128"/>
              <a:cs typeface="Calibri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713944" y="839232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alibri"/>
                <a:cs typeface="Calibri"/>
              </a:rPr>
              <a:t>375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3258030" y="1144921"/>
            <a:ext cx="437990" cy="43799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3281082" y="1160289"/>
            <a:ext cx="338098" cy="43799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3149475" y="2920119"/>
            <a:ext cx="26321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  <a:latin typeface="Calibri"/>
                <a:cs typeface="Calibri"/>
              </a:rPr>
              <a:t>4</a:t>
            </a:r>
            <a:endParaRPr lang="en-US" sz="1200" dirty="0">
              <a:solidFill>
                <a:srgbClr val="FF0000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 flipH="1">
            <a:off x="3032303" y="3181190"/>
            <a:ext cx="74884" cy="198504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226505" y="3181190"/>
            <a:ext cx="74884" cy="198504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7226505" y="2920119"/>
            <a:ext cx="26321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  <a:latin typeface="Calibri"/>
                <a:cs typeface="Calibri"/>
              </a:rPr>
              <a:t>4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457200" y="0"/>
            <a:ext cx="8229600" cy="5582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Drive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Beam Generation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00004" y="2050482"/>
            <a:ext cx="7558479" cy="34163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8100" cmpd="sng">
            <a:solidFill>
              <a:schemeClr val="tx1"/>
            </a:solidFill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Have a good understanding of the functional dependence of the cost</a:t>
            </a:r>
          </a:p>
          <a:p>
            <a:endParaRPr lang="en-US" dirty="0" smtClean="0"/>
          </a:p>
          <a:p>
            <a:r>
              <a:rPr lang="en-US" dirty="0" smtClean="0"/>
              <a:t>Most important are drive beam accelerator klystrons and modulators</a:t>
            </a:r>
          </a:p>
          <a:p>
            <a:pPr>
              <a:buFont typeface="Arial"/>
              <a:buChar char="•"/>
            </a:pPr>
            <a:r>
              <a:rPr lang="en-US" dirty="0" smtClean="0"/>
              <a:t> Need to verify the </a:t>
            </a:r>
            <a:r>
              <a:rPr lang="en-US" dirty="0" err="1" smtClean="0"/>
              <a:t>optimisation</a:t>
            </a:r>
            <a:r>
              <a:rPr lang="en-US" dirty="0" smtClean="0"/>
              <a:t> of these systems, e.g. klystron peak power</a:t>
            </a:r>
          </a:p>
          <a:p>
            <a:pPr>
              <a:buFont typeface="Arial"/>
              <a:buChar char="•"/>
            </a:pPr>
            <a:r>
              <a:rPr lang="en-US" dirty="0" smtClean="0"/>
              <a:t> strong dependence on learning factor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r>
              <a:rPr lang="en-US" dirty="0" smtClean="0"/>
              <a:t>Combination of two klystrons into one accelerating structure is possible</a:t>
            </a:r>
          </a:p>
          <a:p>
            <a:pPr>
              <a:buFont typeface="Arial"/>
              <a:buChar char="•"/>
            </a:pPr>
            <a:r>
              <a:rPr lang="en-US" dirty="0" smtClean="0"/>
              <a:t> RF and beam dynamics constrains are respected (</a:t>
            </a:r>
            <a:r>
              <a:rPr lang="en-US" dirty="0" err="1" smtClean="0"/>
              <a:t>Avni</a:t>
            </a:r>
            <a:r>
              <a:rPr lang="en-US" dirty="0" smtClean="0"/>
              <a:t> </a:t>
            </a:r>
            <a:r>
              <a:rPr lang="en-US" dirty="0" err="1" smtClean="0"/>
              <a:t>Aksoy</a:t>
            </a:r>
            <a:r>
              <a:rPr lang="en-US" dirty="0" smtClean="0"/>
              <a:t> and Rolf Wegner)</a:t>
            </a:r>
          </a:p>
          <a:p>
            <a:pPr>
              <a:buFont typeface="Arial"/>
              <a:buChar char="•"/>
            </a:pPr>
            <a:r>
              <a:rPr lang="en-US" dirty="0" smtClean="0"/>
              <a:t> reduces structure number by 50%, reduces </a:t>
            </a:r>
            <a:r>
              <a:rPr lang="en-US" dirty="0" err="1" smtClean="0"/>
              <a:t>linac</a:t>
            </a:r>
            <a:r>
              <a:rPr lang="en-US" dirty="0" smtClean="0"/>
              <a:t> length to 70%</a:t>
            </a:r>
          </a:p>
          <a:p>
            <a:pPr>
              <a:buFont typeface="Arial"/>
              <a:buChar char="•"/>
            </a:pPr>
            <a:r>
              <a:rPr lang="en-US" dirty="0" smtClean="0"/>
              <a:t> cost impact to be confirmed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r>
              <a:rPr lang="en-US" dirty="0" smtClean="0"/>
              <a:t>Cost of the buildings needs to be determined and integrated in the model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8520" y="12700"/>
            <a:ext cx="7566923" cy="616022"/>
          </a:xfrm>
        </p:spPr>
        <p:txBody>
          <a:bodyPr>
            <a:noAutofit/>
          </a:bodyPr>
          <a:lstStyle/>
          <a:p>
            <a:r>
              <a:rPr lang="en-US" sz="3200" dirty="0" smtClean="0"/>
              <a:t>Conclusion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77900"/>
            <a:ext cx="8229600" cy="5114670"/>
          </a:xfrm>
        </p:spPr>
        <p:txBody>
          <a:bodyPr>
            <a:normAutofit/>
          </a:bodyPr>
          <a:lstStyle/>
          <a:p>
            <a:r>
              <a:rPr lang="en-US" dirty="0" smtClean="0"/>
              <a:t>The work has started</a:t>
            </a:r>
          </a:p>
          <a:p>
            <a:pPr lvl="1"/>
            <a:r>
              <a:rPr lang="en-US" dirty="0" smtClean="0"/>
              <a:t>Impressive progress on a klystron-based alternative</a:t>
            </a:r>
          </a:p>
          <a:p>
            <a:pPr lvl="1"/>
            <a:r>
              <a:rPr lang="en-US" dirty="0" smtClean="0"/>
              <a:t>Technical results on drive beam accelerator</a:t>
            </a:r>
          </a:p>
          <a:p>
            <a:pPr lvl="1"/>
            <a:r>
              <a:rPr lang="en-US" dirty="0" smtClean="0"/>
              <a:t>Important questions raised for klystrons and modulators</a:t>
            </a:r>
          </a:p>
          <a:p>
            <a:pPr lvl="1"/>
            <a:r>
              <a:rPr lang="en-US" dirty="0" smtClean="0"/>
              <a:t>Cost models are progressing</a:t>
            </a:r>
          </a:p>
          <a:p>
            <a:pPr lvl="1"/>
            <a:r>
              <a:rPr lang="en-US" dirty="0" smtClean="0"/>
              <a:t>But much more work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More results at the CLIC workshop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0D1D6AF9-1F0E-2547-B7C2-EBD1501318D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356350"/>
            <a:ext cx="32639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staging, LCWS October 2012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D. Schulte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Reserve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0D1D6AF9-1F0E-2547-B7C2-EBD1501318D2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8520" y="177800"/>
            <a:ext cx="7566923" cy="616022"/>
          </a:xfrm>
        </p:spPr>
        <p:txBody>
          <a:bodyPr>
            <a:noAutofit/>
          </a:bodyPr>
          <a:lstStyle/>
          <a:p>
            <a:r>
              <a:rPr lang="en-US" sz="3200" dirty="0" smtClean="0"/>
              <a:t>Some Examples of Saving Options for Current Design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6594"/>
            <a:ext cx="8229600" cy="511467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Cost</a:t>
            </a:r>
          </a:p>
          <a:p>
            <a:pPr lvl="1"/>
            <a:r>
              <a:rPr lang="en-US" dirty="0" smtClean="0"/>
              <a:t>Alternative main </a:t>
            </a:r>
            <a:r>
              <a:rPr lang="en-US" dirty="0" err="1" smtClean="0"/>
              <a:t>linac</a:t>
            </a:r>
            <a:r>
              <a:rPr lang="en-US" dirty="0" smtClean="0"/>
              <a:t> structure fabrication</a:t>
            </a:r>
          </a:p>
          <a:p>
            <a:pPr lvl="1"/>
            <a:r>
              <a:rPr lang="en-US" dirty="0" smtClean="0"/>
              <a:t>Longer main </a:t>
            </a:r>
            <a:r>
              <a:rPr lang="en-US" dirty="0" err="1" smtClean="0"/>
              <a:t>linac</a:t>
            </a:r>
            <a:r>
              <a:rPr lang="en-US" dirty="0" smtClean="0"/>
              <a:t> modules</a:t>
            </a:r>
          </a:p>
          <a:p>
            <a:pPr lvl="1"/>
            <a:r>
              <a:rPr lang="en-US" dirty="0" smtClean="0"/>
              <a:t>Maybe do not need electron pre-damping ring</a:t>
            </a:r>
          </a:p>
          <a:p>
            <a:pPr lvl="1"/>
            <a:r>
              <a:rPr lang="en-US" dirty="0" smtClean="0"/>
              <a:t>CVS overdesigned for 500GeV</a:t>
            </a:r>
          </a:p>
          <a:p>
            <a:pPr lvl="1"/>
            <a:r>
              <a:rPr lang="en-US" dirty="0" smtClean="0"/>
              <a:t>Main beam sources RF power quite high</a:t>
            </a:r>
          </a:p>
          <a:p>
            <a:pPr lvl="1"/>
            <a:r>
              <a:rPr lang="en-US" dirty="0" smtClean="0"/>
              <a:t>Shorter drive beam pulses in first stage can reduce cost of modulator (modular design)</a:t>
            </a:r>
          </a:p>
          <a:p>
            <a:pPr lvl="1"/>
            <a:r>
              <a:rPr lang="en-US" dirty="0" smtClean="0"/>
              <a:t>Combining pairs of drive beam accelerator klystrons</a:t>
            </a:r>
          </a:p>
          <a:p>
            <a:pPr lvl="1"/>
            <a:r>
              <a:rPr lang="en-US" dirty="0" smtClean="0"/>
              <a:t>Using cheaper copper type in drive beam accelerator structure</a:t>
            </a:r>
          </a:p>
          <a:p>
            <a:pPr lvl="1"/>
            <a:r>
              <a:rPr lang="en-US" dirty="0" smtClean="0"/>
              <a:t>Cost impact of 1GHz damping ring RF</a:t>
            </a:r>
          </a:p>
          <a:p>
            <a:pPr lvl="1"/>
            <a:r>
              <a:rPr lang="en-US" dirty="0" smtClean="0"/>
              <a:t>Cost impact of long main beam pulses for low energy operation</a:t>
            </a:r>
          </a:p>
          <a:p>
            <a:pPr lvl="1"/>
            <a:r>
              <a:rPr lang="en-US" dirty="0" smtClean="0"/>
              <a:t>…</a:t>
            </a:r>
          </a:p>
          <a:p>
            <a:r>
              <a:rPr lang="en-US" dirty="0" smtClean="0"/>
              <a:t>Power</a:t>
            </a:r>
          </a:p>
          <a:p>
            <a:pPr lvl="1"/>
            <a:r>
              <a:rPr lang="en-US" dirty="0" smtClean="0"/>
              <a:t>Permanent drive beam turn-around magnets</a:t>
            </a:r>
          </a:p>
          <a:p>
            <a:pPr lvl="1"/>
            <a:r>
              <a:rPr lang="en-US" dirty="0" smtClean="0"/>
              <a:t>…</a:t>
            </a:r>
          </a:p>
          <a:p>
            <a:r>
              <a:rPr lang="en-US" dirty="0" smtClean="0"/>
              <a:t>For many items need R&amp;D since choices were made for a reason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0D1D6AF9-1F0E-2547-B7C2-EBD1501318D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356350"/>
            <a:ext cx="32639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staging, LCWS October 2012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D. Schulte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406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58801"/>
            <a:ext cx="8229600" cy="6451599"/>
          </a:xfrm>
        </p:spPr>
        <p:txBody>
          <a:bodyPr>
            <a:normAutofit fontScale="62500" lnSpcReduction="20000"/>
          </a:bodyPr>
          <a:lstStyle/>
          <a:p>
            <a:r>
              <a:rPr lang="en-US" dirty="0" err="1" smtClean="0"/>
              <a:t>Optimise</a:t>
            </a:r>
            <a:r>
              <a:rPr lang="en-US" dirty="0" smtClean="0"/>
              <a:t> the first energy stage</a:t>
            </a:r>
          </a:p>
          <a:p>
            <a:pPr lvl="1"/>
            <a:r>
              <a:rPr lang="en-US" dirty="0" smtClean="0"/>
              <a:t>Focus has been on 3TeV</a:t>
            </a:r>
          </a:p>
          <a:p>
            <a:pPr lvl="1"/>
            <a:r>
              <a:rPr lang="en-US" dirty="0" smtClean="0"/>
              <a:t>Alternative options should also be studied, most importantly a klystron-drive first stage</a:t>
            </a:r>
          </a:p>
          <a:p>
            <a:pPr lvl="1"/>
            <a:r>
              <a:rPr lang="en-US" dirty="0" smtClean="0"/>
              <a:t>Include upgrade considerations</a:t>
            </a:r>
          </a:p>
          <a:p>
            <a:pPr lvl="2">
              <a:buNone/>
            </a:pPr>
            <a:endParaRPr lang="en-US" dirty="0" smtClean="0"/>
          </a:p>
          <a:p>
            <a:r>
              <a:rPr lang="en-US" dirty="0" smtClean="0"/>
              <a:t>Split design into relatively independent pieces</a:t>
            </a:r>
          </a:p>
          <a:p>
            <a:pPr lvl="1"/>
            <a:r>
              <a:rPr lang="en-US" dirty="0" smtClean="0"/>
              <a:t>Including all cost, in particular also civil engineering</a:t>
            </a:r>
          </a:p>
          <a:p>
            <a:pPr lvl="1"/>
            <a:r>
              <a:rPr lang="en-US" dirty="0" smtClean="0"/>
              <a:t>Make a simple cost model for each area for overall </a:t>
            </a:r>
            <a:r>
              <a:rPr lang="en-US" dirty="0" err="1" smtClean="0"/>
              <a:t>optimisation</a:t>
            </a:r>
            <a:endParaRPr lang="en-US" dirty="0" smtClean="0"/>
          </a:p>
          <a:p>
            <a:pPr lvl="1"/>
            <a:r>
              <a:rPr lang="en-US" dirty="0" smtClean="0"/>
              <a:t>Identify internal cost saving potential in each area and associated R&amp;D, e.g. main </a:t>
            </a:r>
            <a:r>
              <a:rPr lang="en-US" dirty="0" err="1" smtClean="0"/>
              <a:t>linac</a:t>
            </a:r>
            <a:r>
              <a:rPr lang="en-US" dirty="0" smtClean="0"/>
              <a:t> module length</a:t>
            </a:r>
          </a:p>
          <a:p>
            <a:pPr lvl="1"/>
            <a:r>
              <a:rPr lang="en-US" dirty="0" smtClean="0"/>
              <a:t>Study the cost saving and required R&amp;D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Form a discussion group for each area</a:t>
            </a:r>
          </a:p>
          <a:p>
            <a:pPr lvl="1"/>
            <a:r>
              <a:rPr lang="en-US" dirty="0" smtClean="0"/>
              <a:t>Main beam sources: </a:t>
            </a:r>
            <a:r>
              <a:rPr lang="en-US" dirty="0" err="1" smtClean="0"/>
              <a:t>Yannis</a:t>
            </a:r>
            <a:r>
              <a:rPr lang="en-US" dirty="0" smtClean="0"/>
              <a:t> </a:t>
            </a:r>
            <a:r>
              <a:rPr lang="en-US" dirty="0" err="1" smtClean="0"/>
              <a:t>Papaphilippou</a:t>
            </a:r>
            <a:endParaRPr lang="en-US" dirty="0" smtClean="0"/>
          </a:p>
          <a:p>
            <a:pPr lvl="1"/>
            <a:r>
              <a:rPr lang="en-US" dirty="0" smtClean="0"/>
              <a:t>Drive beam generation: Roberto </a:t>
            </a:r>
            <a:r>
              <a:rPr lang="en-US" dirty="0" err="1" smtClean="0"/>
              <a:t>Corsini</a:t>
            </a:r>
            <a:endParaRPr lang="en-US" dirty="0" smtClean="0"/>
          </a:p>
          <a:p>
            <a:pPr lvl="1"/>
            <a:r>
              <a:rPr lang="en-US" dirty="0" smtClean="0"/>
              <a:t>Two-beam acceleration: </a:t>
            </a:r>
            <a:r>
              <a:rPr lang="en-US" dirty="0" err="1" smtClean="0"/>
              <a:t>Alexej</a:t>
            </a:r>
            <a:r>
              <a:rPr lang="en-US" dirty="0" smtClean="0"/>
              <a:t> </a:t>
            </a:r>
            <a:r>
              <a:rPr lang="en-US" dirty="0" err="1" smtClean="0"/>
              <a:t>Grudiev</a:t>
            </a:r>
            <a:endParaRPr lang="en-US" dirty="0" smtClean="0"/>
          </a:p>
          <a:p>
            <a:pPr lvl="1"/>
            <a:r>
              <a:rPr lang="en-US" dirty="0" smtClean="0"/>
              <a:t>Klystron-based first stage: Igor </a:t>
            </a:r>
            <a:r>
              <a:rPr lang="en-US" dirty="0" err="1" smtClean="0"/>
              <a:t>Syratchev</a:t>
            </a:r>
            <a:endParaRPr lang="en-US" dirty="0" smtClean="0"/>
          </a:p>
          <a:p>
            <a:pPr lvl="1"/>
            <a:r>
              <a:rPr lang="en-US" dirty="0" smtClean="0"/>
              <a:t>Please contact them with any good idea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Full </a:t>
            </a:r>
            <a:r>
              <a:rPr lang="en-US" dirty="0" err="1" smtClean="0"/>
              <a:t>optimisation</a:t>
            </a:r>
            <a:r>
              <a:rPr lang="en-US" dirty="0" smtClean="0"/>
              <a:t> in common working group</a:t>
            </a:r>
          </a:p>
          <a:p>
            <a:pPr lvl="1"/>
            <a:r>
              <a:rPr lang="en-US" dirty="0" smtClean="0"/>
              <a:t>A number of studies can directly report to this group, e.g. klystrons and modulators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498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Simplified Diagram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8410" y="5469713"/>
            <a:ext cx="3238236" cy="646331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Drive Beam Generation Complex</a:t>
            </a:r>
          </a:p>
          <a:p>
            <a:r>
              <a:rPr lang="en-US" dirty="0" err="1" smtClean="0"/>
              <a:t>P</a:t>
            </a:r>
            <a:r>
              <a:rPr lang="en-US" baseline="-25000" dirty="0" err="1" smtClean="0"/>
              <a:t>klystron</a:t>
            </a:r>
            <a:r>
              <a:rPr lang="en-US" dirty="0" smtClean="0"/>
              <a:t>,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klystron</a:t>
            </a:r>
            <a:r>
              <a:rPr lang="en-US" dirty="0" smtClean="0"/>
              <a:t>, L</a:t>
            </a:r>
            <a:r>
              <a:rPr lang="en-US" baseline="-25000" dirty="0" smtClean="0"/>
              <a:t>DBA</a:t>
            </a:r>
            <a:r>
              <a:rPr lang="en-US" dirty="0" smtClean="0"/>
              <a:t>, …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643231" y="5469712"/>
            <a:ext cx="3236784" cy="646331"/>
          </a:xfrm>
          <a:prstGeom prst="rect">
            <a:avLst/>
          </a:prstGeom>
          <a:solidFill>
            <a:srgbClr val="008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Main Beam Generation Complex</a:t>
            </a:r>
          </a:p>
          <a:p>
            <a:r>
              <a:rPr lang="en-US" dirty="0" err="1" smtClean="0"/>
              <a:t>P</a:t>
            </a:r>
            <a:r>
              <a:rPr lang="en-US" baseline="-25000" dirty="0" err="1" smtClean="0"/>
              <a:t>klystron</a:t>
            </a:r>
            <a:r>
              <a:rPr lang="en-US" dirty="0" smtClean="0"/>
              <a:t>, …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81923" y="3231718"/>
            <a:ext cx="3275256" cy="646331"/>
          </a:xfrm>
          <a:prstGeom prst="rect">
            <a:avLst/>
          </a:prstGeom>
          <a:solidFill>
            <a:srgbClr val="0000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Two-Beam Acceleration Complex</a:t>
            </a:r>
          </a:p>
          <a:p>
            <a:r>
              <a:rPr lang="en-US" dirty="0" err="1" smtClean="0"/>
              <a:t>L</a:t>
            </a:r>
            <a:r>
              <a:rPr lang="en-US" baseline="-25000" dirty="0" err="1" smtClean="0"/>
              <a:t>module</a:t>
            </a:r>
            <a:r>
              <a:rPr lang="en-US" dirty="0" smtClean="0"/>
              <a:t>, </a:t>
            </a:r>
            <a:r>
              <a:rPr lang="en-US" dirty="0" err="1" smtClean="0"/>
              <a:t>Δ</a:t>
            </a:r>
            <a:r>
              <a:rPr lang="en-US" baseline="-25000" dirty="0" err="1" smtClean="0"/>
              <a:t>structure</a:t>
            </a:r>
            <a:r>
              <a:rPr lang="en-US" dirty="0" smtClean="0"/>
              <a:t>, …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8410" y="1891223"/>
            <a:ext cx="877163" cy="175432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err="1" smtClean="0"/>
              <a:t>I</a:t>
            </a:r>
            <a:r>
              <a:rPr lang="en-US" baseline="-25000" dirty="0" err="1" smtClean="0"/>
              <a:t>drive</a:t>
            </a:r>
            <a:endParaRPr lang="en-US" baseline="-25000" dirty="0" smtClean="0"/>
          </a:p>
          <a:p>
            <a:r>
              <a:rPr lang="en-US" dirty="0" err="1" smtClean="0"/>
              <a:t>E</a:t>
            </a:r>
            <a:r>
              <a:rPr lang="en-US" baseline="-25000" dirty="0" err="1" smtClean="0"/>
              <a:t>drive</a:t>
            </a:r>
            <a:endParaRPr lang="en-US" dirty="0" smtClean="0"/>
          </a:p>
          <a:p>
            <a:r>
              <a:rPr lang="en-US" dirty="0" smtClean="0"/>
              <a:t>τ</a:t>
            </a:r>
            <a:r>
              <a:rPr lang="en-US" baseline="-25000" dirty="0" smtClean="0"/>
              <a:t>RF</a:t>
            </a:r>
          </a:p>
          <a:p>
            <a:r>
              <a:rPr lang="en-US" dirty="0" err="1" smtClean="0"/>
              <a:t>N</a:t>
            </a:r>
            <a:r>
              <a:rPr lang="en-US" baseline="-25000" dirty="0" err="1" smtClean="0"/>
              <a:t>sector</a:t>
            </a:r>
            <a:endParaRPr lang="en-US" dirty="0" smtClean="0"/>
          </a:p>
          <a:p>
            <a:r>
              <a:rPr lang="en-US" dirty="0" err="1" smtClean="0"/>
              <a:t>N</a:t>
            </a:r>
            <a:r>
              <a:rPr lang="en-US" baseline="-25000" dirty="0" err="1" smtClean="0"/>
              <a:t>combine</a:t>
            </a:r>
            <a:endParaRPr lang="en-US" baseline="-25000" dirty="0" smtClean="0"/>
          </a:p>
          <a:p>
            <a:r>
              <a:rPr lang="en-US" dirty="0" err="1" smtClean="0"/>
              <a:t>f</a:t>
            </a:r>
            <a:r>
              <a:rPr lang="en-US" baseline="-25000" dirty="0" err="1" smtClean="0"/>
              <a:t>r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394555" y="1950350"/>
            <a:ext cx="620683" cy="147732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baseline="-25000" dirty="0" smtClean="0"/>
          </a:p>
          <a:p>
            <a:r>
              <a:rPr lang="en-US" dirty="0" err="1"/>
              <a:t>n</a:t>
            </a:r>
            <a:r>
              <a:rPr lang="en-US" baseline="-25000" dirty="0" err="1" smtClean="0"/>
              <a:t>b</a:t>
            </a:r>
            <a:endParaRPr lang="en-US" baseline="-25000" dirty="0" smtClean="0"/>
          </a:p>
          <a:p>
            <a:r>
              <a:rPr lang="en-US" dirty="0" err="1"/>
              <a:t>n</a:t>
            </a:r>
            <a:r>
              <a:rPr lang="en-US" baseline="-25000" dirty="0" err="1" smtClean="0"/>
              <a:t>cycle</a:t>
            </a:r>
            <a:endParaRPr lang="en-US" baseline="-25000" dirty="0" smtClean="0"/>
          </a:p>
          <a:p>
            <a:r>
              <a:rPr lang="en-US" dirty="0" smtClean="0"/>
              <a:t>E</a:t>
            </a:r>
            <a:r>
              <a:rPr lang="en-US" baseline="-25000" dirty="0" smtClean="0"/>
              <a:t>0</a:t>
            </a:r>
          </a:p>
          <a:p>
            <a:r>
              <a:rPr lang="en-US" dirty="0" err="1" smtClean="0"/>
              <a:t>f</a:t>
            </a:r>
            <a:r>
              <a:rPr lang="en-US" baseline="-25000" dirty="0" err="1" smtClean="0"/>
              <a:t>r</a:t>
            </a:r>
            <a:endParaRPr lang="en-US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959045" y="896871"/>
            <a:ext cx="3275256" cy="646331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Parameter Routine</a:t>
            </a:r>
          </a:p>
          <a:p>
            <a:r>
              <a:rPr lang="en-US" dirty="0" smtClean="0"/>
              <a:t>Luminosity, …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896308" y="2113509"/>
            <a:ext cx="1626409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E</a:t>
            </a:r>
            <a:r>
              <a:rPr lang="en-US" sz="1600" baseline="-25000" dirty="0" err="1" smtClean="0"/>
              <a:t>cms</a:t>
            </a:r>
            <a:r>
              <a:rPr lang="en-US" sz="1600" baseline="-25000" dirty="0" smtClean="0"/>
              <a:t>,</a:t>
            </a:r>
            <a:r>
              <a:rPr lang="en-US" sz="1600" dirty="0" smtClean="0"/>
              <a:t> G, </a:t>
            </a:r>
            <a:r>
              <a:rPr lang="en-US" sz="1600" dirty="0" err="1" smtClean="0"/>
              <a:t>L</a:t>
            </a:r>
            <a:r>
              <a:rPr lang="en-US" sz="1600" baseline="-25000" dirty="0" err="1" smtClean="0"/>
              <a:t>structure</a:t>
            </a:r>
            <a:endParaRPr lang="en-US" sz="1600" dirty="0" smtClean="0"/>
          </a:p>
        </p:txBody>
      </p: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5645080" y="775923"/>
          <a:ext cx="3498919" cy="4491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8946"/>
                <a:gridCol w="1825530"/>
                <a:gridCol w="854443"/>
              </a:tblGrid>
              <a:tr h="26795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Variable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Meaning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Current value</a:t>
                      </a:r>
                      <a:endParaRPr lang="en-US" sz="1200" dirty="0"/>
                    </a:p>
                  </a:txBody>
                  <a:tcPr/>
                </a:tc>
              </a:tr>
              <a:tr h="267959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I</a:t>
                      </a:r>
                      <a:r>
                        <a:rPr lang="en-US" sz="1200" baseline="-25000" dirty="0" err="1" smtClean="0"/>
                        <a:t>drive</a:t>
                      </a:r>
                      <a:endParaRPr lang="en-US" sz="1200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Drive beam current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101A</a:t>
                      </a:r>
                      <a:endParaRPr lang="en-US" sz="1200" dirty="0"/>
                    </a:p>
                  </a:txBody>
                  <a:tcPr/>
                </a:tc>
              </a:tr>
              <a:tr h="267959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E</a:t>
                      </a:r>
                      <a:r>
                        <a:rPr lang="en-US" sz="1200" baseline="-25000" dirty="0" err="1" smtClean="0"/>
                        <a:t>drive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Drive beam energy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2.37GeV</a:t>
                      </a:r>
                      <a:endParaRPr lang="en-US" sz="1200" dirty="0"/>
                    </a:p>
                  </a:txBody>
                  <a:tcPr/>
                </a:tc>
              </a:tr>
              <a:tr h="26795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τ</a:t>
                      </a:r>
                      <a:r>
                        <a:rPr lang="en-US" sz="1200" baseline="-25000" dirty="0" smtClean="0"/>
                        <a:t>RF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Main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lianc</a:t>
                      </a:r>
                      <a:r>
                        <a:rPr lang="en-US" sz="1200" baseline="0" dirty="0" smtClean="0"/>
                        <a:t> RF pulse length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244ns</a:t>
                      </a:r>
                      <a:endParaRPr lang="en-US" sz="1200" dirty="0"/>
                    </a:p>
                  </a:txBody>
                  <a:tcPr/>
                </a:tc>
              </a:tr>
              <a:tr h="462505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N</a:t>
                      </a:r>
                      <a:r>
                        <a:rPr lang="en-US" sz="1200" baseline="-25000" dirty="0" err="1" smtClean="0"/>
                        <a:t>sector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Number of drive beam sectors per </a:t>
                      </a:r>
                      <a:r>
                        <a:rPr lang="en-US" sz="1200" dirty="0" err="1" smtClean="0"/>
                        <a:t>linac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</a:t>
                      </a:r>
                      <a:endParaRPr lang="en-US" sz="1200" dirty="0"/>
                    </a:p>
                  </a:txBody>
                  <a:tcPr/>
                </a:tc>
              </a:tr>
              <a:tr h="267959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N</a:t>
                      </a:r>
                      <a:r>
                        <a:rPr lang="en-US" sz="1200" baseline="-25000" dirty="0" err="1" smtClean="0"/>
                        <a:t>combine</a:t>
                      </a:r>
                      <a:endParaRPr lang="en-US" sz="1200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Combination number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24</a:t>
                      </a:r>
                      <a:endParaRPr lang="en-US" sz="1200" dirty="0"/>
                    </a:p>
                  </a:txBody>
                  <a:tcPr/>
                </a:tc>
              </a:tr>
              <a:tr h="26795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/>
                        <a:t>f</a:t>
                      </a:r>
                      <a:r>
                        <a:rPr lang="en-US" sz="1200" baseline="-25000" dirty="0" err="1" smtClean="0"/>
                        <a:t>r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Repetition rate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50Hz</a:t>
                      </a:r>
                      <a:endParaRPr lang="en-US" sz="1200" dirty="0"/>
                    </a:p>
                  </a:txBody>
                  <a:tcPr/>
                </a:tc>
              </a:tr>
              <a:tr h="46250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</a:t>
                      </a:r>
                      <a:endParaRPr lang="en-US" sz="1200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Main beam bunch charge in </a:t>
                      </a:r>
                      <a:r>
                        <a:rPr lang="en-US" sz="1200" dirty="0" err="1" smtClean="0"/>
                        <a:t>linac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3.72e9</a:t>
                      </a:r>
                      <a:endParaRPr lang="en-US" sz="1200" dirty="0"/>
                    </a:p>
                  </a:txBody>
                  <a:tcPr/>
                </a:tc>
              </a:tr>
              <a:tr h="267959">
                <a:tc>
                  <a:txBody>
                    <a:bodyPr/>
                    <a:lstStyle/>
                    <a:p>
                      <a:r>
                        <a:rPr lang="en-US" sz="1200" baseline="0" dirty="0" err="1" smtClean="0"/>
                        <a:t>n</a:t>
                      </a:r>
                      <a:r>
                        <a:rPr lang="en-US" sz="1200" baseline="-25000" dirty="0" err="1" smtClean="0"/>
                        <a:t>b</a:t>
                      </a:r>
                      <a:endParaRPr lang="en-US" sz="1200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MB bunches per pulse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312</a:t>
                      </a:r>
                      <a:endParaRPr lang="en-US" sz="1200" dirty="0"/>
                    </a:p>
                  </a:txBody>
                  <a:tcPr/>
                </a:tc>
              </a:tr>
              <a:tr h="267959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n</a:t>
                      </a:r>
                      <a:r>
                        <a:rPr lang="en-US" sz="1200" baseline="-25000" dirty="0" err="1" smtClean="0"/>
                        <a:t>cycle</a:t>
                      </a:r>
                      <a:endParaRPr lang="en-US" sz="1200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Spacing between MB bunches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6 cycles</a:t>
                      </a:r>
                      <a:endParaRPr lang="en-US" sz="1200" dirty="0"/>
                    </a:p>
                  </a:txBody>
                  <a:tcPr/>
                </a:tc>
              </a:tr>
              <a:tr h="26795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</a:t>
                      </a:r>
                      <a:r>
                        <a:rPr lang="en-US" sz="1200" baseline="-25000" dirty="0" smtClean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MB energy</a:t>
                      </a:r>
                      <a:r>
                        <a:rPr lang="en-US" sz="1200" baseline="0" dirty="0" smtClean="0"/>
                        <a:t> at </a:t>
                      </a:r>
                      <a:r>
                        <a:rPr lang="en-US" sz="1200" baseline="0" dirty="0" err="1" smtClean="0"/>
                        <a:t>linac</a:t>
                      </a:r>
                      <a:r>
                        <a:rPr lang="en-US" sz="1200" baseline="0" dirty="0" smtClean="0"/>
                        <a:t> entrance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9GeV</a:t>
                      </a:r>
                      <a:endParaRPr lang="en-US" sz="1200" dirty="0"/>
                    </a:p>
                  </a:txBody>
                  <a:tcPr/>
                </a:tc>
              </a:tr>
              <a:tr h="267959">
                <a:tc>
                  <a:txBody>
                    <a:bodyPr/>
                    <a:lstStyle/>
                    <a:p>
                      <a:r>
                        <a:rPr lang="en-US" sz="1200" baseline="0" dirty="0" err="1" smtClean="0"/>
                        <a:t>E</a:t>
                      </a:r>
                      <a:r>
                        <a:rPr lang="en-US" sz="1200" baseline="-25000" dirty="0" err="1" smtClean="0"/>
                        <a:t>cms</a:t>
                      </a:r>
                      <a:endParaRPr lang="en-US" sz="12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Centre-of-mass energy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500GeV</a:t>
                      </a:r>
                      <a:endParaRPr lang="en-US" sz="1200" dirty="0"/>
                    </a:p>
                  </a:txBody>
                  <a:tcPr/>
                </a:tc>
              </a:tr>
              <a:tr h="267959"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Main </a:t>
                      </a:r>
                      <a:r>
                        <a:rPr lang="en-US" sz="1200" dirty="0" err="1" smtClean="0"/>
                        <a:t>linac</a:t>
                      </a:r>
                      <a:r>
                        <a:rPr lang="en-US" sz="1200" dirty="0" smtClean="0"/>
                        <a:t> gradient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100MV/m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" name="Bent-Up Arrow 17"/>
          <p:cNvSpPr/>
          <p:nvPr/>
        </p:nvSpPr>
        <p:spPr>
          <a:xfrm flipH="1" flipV="1">
            <a:off x="310810" y="1139431"/>
            <a:ext cx="635067" cy="751792"/>
          </a:xfrm>
          <a:prstGeom prst="bentUpArrow">
            <a:avLst>
              <a:gd name="adj1" fmla="val 17701"/>
              <a:gd name="adj2" fmla="val 25000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Bent-Up Arrow 20"/>
          <p:cNvSpPr/>
          <p:nvPr/>
        </p:nvSpPr>
        <p:spPr>
          <a:xfrm flipV="1">
            <a:off x="1045916" y="2425967"/>
            <a:ext cx="850392" cy="751792"/>
          </a:xfrm>
          <a:prstGeom prst="bentUpArrow">
            <a:avLst>
              <a:gd name="adj1" fmla="val 17701"/>
              <a:gd name="adj2" fmla="val 25000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Down Arrow 22"/>
          <p:cNvSpPr/>
          <p:nvPr/>
        </p:nvSpPr>
        <p:spPr>
          <a:xfrm>
            <a:off x="2501695" y="2716827"/>
            <a:ext cx="243604" cy="488746"/>
          </a:xfrm>
          <a:prstGeom prst="downArrow">
            <a:avLst>
              <a:gd name="adj1" fmla="val 42228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Down Arrow 23"/>
          <p:cNvSpPr/>
          <p:nvPr/>
        </p:nvSpPr>
        <p:spPr>
          <a:xfrm>
            <a:off x="2483155" y="1580286"/>
            <a:ext cx="243604" cy="488746"/>
          </a:xfrm>
          <a:prstGeom prst="downArrow">
            <a:avLst>
              <a:gd name="adj1" fmla="val 42228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Bent-Up Arrow 24"/>
          <p:cNvSpPr/>
          <p:nvPr/>
        </p:nvSpPr>
        <p:spPr>
          <a:xfrm flipV="1">
            <a:off x="4241492" y="1167306"/>
            <a:ext cx="616148" cy="751792"/>
          </a:xfrm>
          <a:prstGeom prst="bentUpArrow">
            <a:avLst>
              <a:gd name="adj1" fmla="val 17701"/>
              <a:gd name="adj2" fmla="val 25000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Bent-Up Arrow 25"/>
          <p:cNvSpPr/>
          <p:nvPr/>
        </p:nvSpPr>
        <p:spPr>
          <a:xfrm flipH="1" flipV="1">
            <a:off x="3605855" y="2425967"/>
            <a:ext cx="751324" cy="751792"/>
          </a:xfrm>
          <a:prstGeom prst="bentUpArrow">
            <a:avLst>
              <a:gd name="adj1" fmla="val 17701"/>
              <a:gd name="adj2" fmla="val 25000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Down Arrow 26"/>
          <p:cNvSpPr/>
          <p:nvPr/>
        </p:nvSpPr>
        <p:spPr>
          <a:xfrm>
            <a:off x="4614036" y="3427677"/>
            <a:ext cx="243604" cy="2042035"/>
          </a:xfrm>
          <a:prstGeom prst="downArrow">
            <a:avLst>
              <a:gd name="adj1" fmla="val 42228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Down Arrow 27"/>
          <p:cNvSpPr/>
          <p:nvPr/>
        </p:nvSpPr>
        <p:spPr>
          <a:xfrm>
            <a:off x="457200" y="3645550"/>
            <a:ext cx="243604" cy="1824163"/>
          </a:xfrm>
          <a:prstGeom prst="downArrow">
            <a:avLst>
              <a:gd name="adj1" fmla="val 42228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600" y="2309"/>
            <a:ext cx="7594600" cy="54379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Cost vs. Structure Length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8509" y="571500"/>
            <a:ext cx="27432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990600"/>
            <a:ext cx="4772890" cy="594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286000"/>
            <a:ext cx="4980709" cy="45327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5-Point Star 3"/>
          <p:cNvSpPr/>
          <p:nvPr/>
        </p:nvSpPr>
        <p:spPr>
          <a:xfrm>
            <a:off x="6096000" y="5334000"/>
            <a:ext cx="152400" cy="152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9021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55916" y="4037059"/>
            <a:ext cx="2446210" cy="11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76325" y="1909999"/>
            <a:ext cx="6005123" cy="1466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oup 2048"/>
          <p:cNvGrpSpPr/>
          <p:nvPr/>
        </p:nvGrpSpPr>
        <p:grpSpPr>
          <a:xfrm rot="16200000">
            <a:off x="1621205" y="3804551"/>
            <a:ext cx="576064" cy="531700"/>
            <a:chOff x="4376936" y="3645024"/>
            <a:chExt cx="576064" cy="576008"/>
          </a:xfrm>
        </p:grpSpPr>
        <p:sp>
          <p:nvSpPr>
            <p:cNvPr id="2" name="Block Arc 1"/>
            <p:cNvSpPr/>
            <p:nvPr/>
          </p:nvSpPr>
          <p:spPr>
            <a:xfrm>
              <a:off x="4376936" y="3717032"/>
              <a:ext cx="504056" cy="504000"/>
            </a:xfrm>
            <a:prstGeom prst="blockArc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2048" name="Rectangle 2047"/>
            <p:cNvSpPr/>
            <p:nvPr/>
          </p:nvSpPr>
          <p:spPr>
            <a:xfrm>
              <a:off x="4628964" y="3645024"/>
              <a:ext cx="324036" cy="3240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052" name="Rectangle 2051"/>
          <p:cNvSpPr/>
          <p:nvPr/>
        </p:nvSpPr>
        <p:spPr>
          <a:xfrm>
            <a:off x="1709856" y="3278313"/>
            <a:ext cx="92122" cy="82809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53" name="TextBox 2052"/>
          <p:cNvSpPr txBox="1"/>
          <p:nvPr/>
        </p:nvSpPr>
        <p:spPr>
          <a:xfrm>
            <a:off x="4972638" y="2660814"/>
            <a:ext cx="15990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~17.7 m, </a:t>
            </a:r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  <a:sym typeface="Symbol"/>
              </a:rPr>
              <a:t>16.3 cm</a:t>
            </a:r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en-GB" sz="1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054" name="Rectangle 2053"/>
          <p:cNvSpPr/>
          <p:nvPr/>
        </p:nvSpPr>
        <p:spPr>
          <a:xfrm>
            <a:off x="1710479" y="1550121"/>
            <a:ext cx="531751" cy="35987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55" name="TextBox 2054"/>
          <p:cNvSpPr txBox="1"/>
          <p:nvPr/>
        </p:nvSpPr>
        <p:spPr>
          <a:xfrm>
            <a:off x="1218424" y="974057"/>
            <a:ext cx="16781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2-pack solid state modulator</a:t>
            </a:r>
            <a:endParaRPr lang="en-GB" sz="1400" dirty="0"/>
          </a:p>
        </p:txBody>
      </p:sp>
      <p:sp>
        <p:nvSpPr>
          <p:cNvPr id="53" name="TextBox 52"/>
          <p:cNvSpPr txBox="1"/>
          <p:nvPr/>
        </p:nvSpPr>
        <p:spPr>
          <a:xfrm>
            <a:off x="323808" y="1730060"/>
            <a:ext cx="7360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59 MW</a:t>
            </a:r>
          </a:p>
          <a:p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1.95 </a:t>
            </a:r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  <a:sym typeface="Symbol"/>
              </a:rPr>
              <a:t></a:t>
            </a:r>
            <a:r>
              <a:rPr lang="en-GB" sz="1400" b="1" dirty="0">
                <a:solidFill>
                  <a:schemeClr val="accent6">
                    <a:lumMod val="75000"/>
                  </a:schemeClr>
                </a:solidFill>
                <a:sym typeface="Symbol"/>
              </a:rPr>
              <a:t>s</a:t>
            </a:r>
            <a:endParaRPr lang="en-GB" sz="1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14010" y="1497278"/>
            <a:ext cx="13293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PPM klystrons</a:t>
            </a:r>
            <a:endParaRPr lang="en-GB" sz="1400" dirty="0"/>
          </a:p>
        </p:txBody>
      </p:sp>
      <p:sp>
        <p:nvSpPr>
          <p:cNvPr id="55" name="TextBox 54"/>
          <p:cNvSpPr txBox="1"/>
          <p:nvPr/>
        </p:nvSpPr>
        <p:spPr>
          <a:xfrm>
            <a:off x="1036510" y="2399203"/>
            <a:ext cx="8258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118 MW</a:t>
            </a:r>
          </a:p>
          <a:p>
            <a:r>
              <a:rPr lang="en-GB" sz="1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1.95 </a:t>
            </a:r>
            <a:r>
              <a:rPr lang="en-GB" sz="1400" b="1" dirty="0" smtClean="0">
                <a:solidFill>
                  <a:schemeClr val="tx2">
                    <a:lumMod val="60000"/>
                    <a:lumOff val="40000"/>
                  </a:schemeClr>
                </a:solidFill>
                <a:sym typeface="Symbol"/>
              </a:rPr>
              <a:t></a:t>
            </a:r>
            <a:r>
              <a:rPr lang="en-GB" sz="1400" b="1" dirty="0">
                <a:solidFill>
                  <a:schemeClr val="tx2">
                    <a:lumMod val="60000"/>
                    <a:lumOff val="40000"/>
                  </a:schemeClr>
                </a:solidFill>
                <a:sym typeface="Symbol"/>
              </a:rPr>
              <a:t>s</a:t>
            </a:r>
            <a:endParaRPr lang="en-GB" sz="1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68625" y="4036864"/>
            <a:ext cx="8258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492 MW</a:t>
            </a:r>
          </a:p>
          <a:p>
            <a:r>
              <a:rPr lang="en-GB" sz="1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244 ns</a:t>
            </a:r>
            <a:endParaRPr lang="en-GB" sz="1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074" name="TextBox 2073"/>
          <p:cNvSpPr txBox="1"/>
          <p:nvPr/>
        </p:nvSpPr>
        <p:spPr>
          <a:xfrm>
            <a:off x="2420994" y="5137284"/>
            <a:ext cx="13388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2 m, </a:t>
            </a:r>
            <a:r>
              <a:rPr lang="en-GB" sz="1400" dirty="0" smtClean="0">
                <a:solidFill>
                  <a:schemeClr val="accent6">
                    <a:lumMod val="75000"/>
                  </a:schemeClr>
                </a:solidFill>
              </a:rPr>
              <a:t>1.83 active</a:t>
            </a:r>
            <a:endParaRPr lang="en-GB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2076" name="Straight Arrow Connector 2075"/>
          <p:cNvCxnSpPr>
            <a:stCxn id="2074" idx="1"/>
          </p:cNvCxnSpPr>
          <p:nvPr/>
        </p:nvCxnSpPr>
        <p:spPr>
          <a:xfrm rot="10800000">
            <a:off x="2057484" y="5291173"/>
            <a:ext cx="36351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8" name="Straight Arrow Connector 2077"/>
          <p:cNvCxnSpPr>
            <a:stCxn id="2074" idx="3"/>
          </p:cNvCxnSpPr>
          <p:nvPr/>
        </p:nvCxnSpPr>
        <p:spPr>
          <a:xfrm>
            <a:off x="3759822" y="5291173"/>
            <a:ext cx="358199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9" name="TextBox 2078"/>
          <p:cNvSpPr txBox="1"/>
          <p:nvPr/>
        </p:nvSpPr>
        <p:spPr>
          <a:xfrm>
            <a:off x="4317427" y="4358433"/>
            <a:ext cx="20605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6">
                    <a:lumMod val="75000"/>
                  </a:schemeClr>
                </a:solidFill>
              </a:rPr>
              <a:t>x</a:t>
            </a:r>
            <a:r>
              <a:rPr lang="en-GB" sz="1400" dirty="0" smtClean="0">
                <a:solidFill>
                  <a:schemeClr val="accent6">
                    <a:lumMod val="75000"/>
                  </a:schemeClr>
                </a:solidFill>
              </a:rPr>
              <a:t> 8 accelerating structures, </a:t>
            </a:r>
          </a:p>
          <a:p>
            <a:r>
              <a:rPr lang="en-GB" sz="1400" dirty="0" smtClean="0">
                <a:solidFill>
                  <a:schemeClr val="accent6">
                    <a:lumMod val="75000"/>
                  </a:schemeClr>
                </a:solidFill>
              </a:rPr>
              <a:t>100 MV/m loaded gradient</a:t>
            </a:r>
            <a:endParaRPr lang="en-GB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059907" y="0"/>
            <a:ext cx="6276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Klystron-driven First Stage: RF Unit Layout</a:t>
            </a:r>
            <a:endParaRPr lang="en-GB" sz="2800" dirty="0"/>
          </a:p>
        </p:txBody>
      </p:sp>
      <p:sp>
        <p:nvSpPr>
          <p:cNvPr id="45" name="TextBox 44"/>
          <p:cNvSpPr txBox="1"/>
          <p:nvPr/>
        </p:nvSpPr>
        <p:spPr>
          <a:xfrm>
            <a:off x="1845027" y="3692360"/>
            <a:ext cx="10874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TE01 90</a:t>
            </a:r>
            <a:r>
              <a:rPr lang="en-GB" sz="1200" baseline="30000" dirty="0" smtClean="0"/>
              <a:t>0</a:t>
            </a:r>
            <a:r>
              <a:rPr lang="en-GB" sz="1200" dirty="0" smtClean="0"/>
              <a:t> bend</a:t>
            </a:r>
            <a:endParaRPr lang="en-GB" sz="1200" dirty="0"/>
          </a:p>
        </p:txBody>
      </p:sp>
      <p:cxnSp>
        <p:nvCxnSpPr>
          <p:cNvPr id="47" name="Straight Arrow Connector 46"/>
          <p:cNvCxnSpPr/>
          <p:nvPr/>
        </p:nvCxnSpPr>
        <p:spPr>
          <a:xfrm flipH="1">
            <a:off x="1929731" y="3969358"/>
            <a:ext cx="127755" cy="2274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TextBox 157"/>
          <p:cNvSpPr txBox="1"/>
          <p:nvPr/>
        </p:nvSpPr>
        <p:spPr>
          <a:xfrm>
            <a:off x="518696" y="3374788"/>
            <a:ext cx="1035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TE01 transfer line (? m)</a:t>
            </a:r>
            <a:endParaRPr lang="en-GB" sz="1200" dirty="0"/>
          </a:p>
        </p:txBody>
      </p:sp>
      <p:cxnSp>
        <p:nvCxnSpPr>
          <p:cNvPr id="50" name="Straight Arrow Connector 49"/>
          <p:cNvCxnSpPr/>
          <p:nvPr/>
        </p:nvCxnSpPr>
        <p:spPr>
          <a:xfrm>
            <a:off x="1346834" y="3692360"/>
            <a:ext cx="296553" cy="900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TextBox 160"/>
          <p:cNvSpPr txBox="1"/>
          <p:nvPr/>
        </p:nvSpPr>
        <p:spPr>
          <a:xfrm>
            <a:off x="3009409" y="3606432"/>
            <a:ext cx="20370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Inline RF distribution network</a:t>
            </a:r>
            <a:endParaRPr lang="en-GB" sz="1200" dirty="0"/>
          </a:p>
        </p:txBody>
      </p:sp>
      <p:cxnSp>
        <p:nvCxnSpPr>
          <p:cNvPr id="98" name="Straight Arrow Connector 97"/>
          <p:cNvCxnSpPr/>
          <p:nvPr/>
        </p:nvCxnSpPr>
        <p:spPr>
          <a:xfrm flipH="1">
            <a:off x="3386862" y="3840313"/>
            <a:ext cx="163132" cy="3133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TextBox 164"/>
          <p:cNvSpPr txBox="1"/>
          <p:nvPr/>
        </p:nvSpPr>
        <p:spPr>
          <a:xfrm>
            <a:off x="3980513" y="3952056"/>
            <a:ext cx="20605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Common vacuum network</a:t>
            </a:r>
            <a:endParaRPr lang="en-GB" sz="1200" dirty="0"/>
          </a:p>
        </p:txBody>
      </p:sp>
      <p:cxnSp>
        <p:nvCxnSpPr>
          <p:cNvPr id="101" name="Straight Arrow Connector 100"/>
          <p:cNvCxnSpPr/>
          <p:nvPr/>
        </p:nvCxnSpPr>
        <p:spPr>
          <a:xfrm flipH="1">
            <a:off x="4118020" y="4196809"/>
            <a:ext cx="265876" cy="1616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TextBox 168"/>
          <p:cNvSpPr txBox="1"/>
          <p:nvPr/>
        </p:nvSpPr>
        <p:spPr>
          <a:xfrm>
            <a:off x="2306943" y="1497278"/>
            <a:ext cx="1653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460 kV, 2 </a:t>
            </a:r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  <a:sym typeface="Symbol"/>
              </a:rPr>
              <a:t>s flat top</a:t>
            </a:r>
            <a:endParaRPr lang="en-GB" sz="1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70" name="TextBox 169"/>
          <p:cNvSpPr txBox="1"/>
          <p:nvPr/>
        </p:nvSpPr>
        <p:spPr>
          <a:xfrm>
            <a:off x="3596460" y="2445370"/>
            <a:ext cx="6463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x 4.64</a:t>
            </a:r>
            <a:endParaRPr lang="en-GB" sz="1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90342" y="638297"/>
            <a:ext cx="4687316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alternative PC schemes certainly must be considered (especially for the low energy machine), but for our evaluation we will keep DM SLED II as a base line option, as its performance was confirmed through the high RF power testing.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59847" y="5805265"/>
            <a:ext cx="712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Compared to NLC, the energy gain per unit in CLIC’k case is 26% lower (need more klystrons per meter), but the unit length  is ~ 3 time shorter.</a:t>
            </a:r>
            <a:endParaRPr lang="en-GB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37590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 smtClean="0"/>
              <a:t>RF Pulse Compressor and Distribution System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0D1D6AF9-1F0E-2547-B7C2-EBD1501318D2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832768"/>
            <a:ext cx="4675923" cy="3088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618611" y="1156804"/>
            <a:ext cx="792088" cy="648072"/>
            <a:chOff x="776536" y="1628800"/>
            <a:chExt cx="792088" cy="648072"/>
          </a:xfrm>
        </p:grpSpPr>
        <p:cxnSp>
          <p:nvCxnSpPr>
            <p:cNvPr id="7" name="Straight Connector 6"/>
            <p:cNvCxnSpPr/>
            <p:nvPr/>
          </p:nvCxnSpPr>
          <p:spPr>
            <a:xfrm flipH="1">
              <a:off x="1136576" y="1628800"/>
              <a:ext cx="72008" cy="648072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76536" y="1952836"/>
              <a:ext cx="792088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/>
          <p:cNvGrpSpPr/>
          <p:nvPr/>
        </p:nvGrpSpPr>
        <p:grpSpPr>
          <a:xfrm>
            <a:off x="2966843" y="2354487"/>
            <a:ext cx="792088" cy="648072"/>
            <a:chOff x="776536" y="1628800"/>
            <a:chExt cx="792088" cy="648072"/>
          </a:xfrm>
        </p:grpSpPr>
        <p:cxnSp>
          <p:nvCxnSpPr>
            <p:cNvPr id="10" name="Straight Connector 9"/>
            <p:cNvCxnSpPr/>
            <p:nvPr/>
          </p:nvCxnSpPr>
          <p:spPr>
            <a:xfrm flipH="1">
              <a:off x="1136576" y="1628800"/>
              <a:ext cx="72008" cy="648072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776536" y="1952836"/>
              <a:ext cx="792088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3883835" y="3002559"/>
            <a:ext cx="792088" cy="648072"/>
            <a:chOff x="776536" y="1628800"/>
            <a:chExt cx="792088" cy="648072"/>
          </a:xfrm>
        </p:grpSpPr>
        <p:cxnSp>
          <p:nvCxnSpPr>
            <p:cNvPr id="13" name="Straight Connector 12"/>
            <p:cNvCxnSpPr/>
            <p:nvPr/>
          </p:nvCxnSpPr>
          <p:spPr>
            <a:xfrm flipH="1">
              <a:off x="1136576" y="1628800"/>
              <a:ext cx="72008" cy="648072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776536" y="1952836"/>
              <a:ext cx="792088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0" y="832768"/>
            <a:ext cx="690619" cy="648072"/>
            <a:chOff x="776536" y="1628800"/>
            <a:chExt cx="792088" cy="648072"/>
          </a:xfrm>
        </p:grpSpPr>
        <p:cxnSp>
          <p:nvCxnSpPr>
            <p:cNvPr id="16" name="Straight Connector 15"/>
            <p:cNvCxnSpPr/>
            <p:nvPr/>
          </p:nvCxnSpPr>
          <p:spPr>
            <a:xfrm flipH="1">
              <a:off x="1136576" y="1628800"/>
              <a:ext cx="72008" cy="648072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776536" y="1952836"/>
              <a:ext cx="792088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>
            <a:off x="3471386" y="2927689"/>
            <a:ext cx="756084" cy="486054"/>
            <a:chOff x="776536" y="1628800"/>
            <a:chExt cx="792088" cy="648072"/>
          </a:xfrm>
        </p:grpSpPr>
        <p:cxnSp>
          <p:nvCxnSpPr>
            <p:cNvPr id="19" name="Straight Connector 18"/>
            <p:cNvCxnSpPr/>
            <p:nvPr/>
          </p:nvCxnSpPr>
          <p:spPr>
            <a:xfrm flipH="1">
              <a:off x="1136576" y="1628800"/>
              <a:ext cx="72008" cy="648072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776536" y="1952836"/>
              <a:ext cx="792088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20"/>
          <p:cNvSpPr txBox="1"/>
          <p:nvPr/>
        </p:nvSpPr>
        <p:spPr>
          <a:xfrm>
            <a:off x="177283" y="4241800"/>
            <a:ext cx="3149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Pulse compressor will be based on SLED-II design, removing parts that were needed for the tests only</a:t>
            </a:r>
          </a:p>
          <a:p>
            <a:endParaRPr lang="en-US" dirty="0" smtClean="0"/>
          </a:p>
          <a:p>
            <a:r>
              <a:rPr lang="en-US" dirty="0" smtClean="0"/>
              <a:t>Other options appear possible and remain to be studied</a:t>
            </a:r>
            <a:endParaRPr lang="en-US" dirty="0"/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27470" y="4445000"/>
            <a:ext cx="4687931" cy="1946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3" name="Group 22"/>
          <p:cNvGrpSpPr/>
          <p:nvPr/>
        </p:nvGrpSpPr>
        <p:grpSpPr>
          <a:xfrm>
            <a:off x="5225823" y="2354487"/>
            <a:ext cx="2916632" cy="1722179"/>
            <a:chOff x="5555426" y="1016102"/>
            <a:chExt cx="2916632" cy="1722179"/>
          </a:xfrm>
        </p:grpSpPr>
        <p:pic>
          <p:nvPicPr>
            <p:cNvPr id="24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/>
            <a:stretch/>
          </p:blipFill>
          <p:spPr bwMode="auto">
            <a:xfrm>
              <a:off x="5821365" y="1128395"/>
              <a:ext cx="2401099" cy="15685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25" name="Straight Connector 24"/>
            <p:cNvCxnSpPr/>
            <p:nvPr/>
          </p:nvCxnSpPr>
          <p:spPr>
            <a:xfrm flipH="1" flipV="1">
              <a:off x="5555426" y="1016102"/>
              <a:ext cx="346103" cy="224586"/>
            </a:xfrm>
            <a:prstGeom prst="line">
              <a:avLst/>
            </a:prstGeom>
            <a:ln w="38100">
              <a:solidFill>
                <a:schemeClr val="accent4">
                  <a:lumMod val="60000"/>
                  <a:lumOff val="4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8186867" y="2551619"/>
              <a:ext cx="285191" cy="186662"/>
            </a:xfrm>
            <a:prstGeom prst="line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/>
          <p:cNvSpPr txBox="1"/>
          <p:nvPr/>
        </p:nvSpPr>
        <p:spPr>
          <a:xfrm>
            <a:off x="5537200" y="1203840"/>
            <a:ext cx="314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Distribution system will be new design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4740821" y="4241801"/>
            <a:ext cx="4363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1/4</a:t>
            </a:r>
            <a:endParaRPr lang="en-GB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5727991" y="4253353"/>
            <a:ext cx="4363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1/3</a:t>
            </a:r>
            <a:endParaRPr lang="en-GB" sz="1400" dirty="0"/>
          </a:p>
        </p:txBody>
      </p:sp>
      <p:sp>
        <p:nvSpPr>
          <p:cNvPr id="30" name="TextBox 29"/>
          <p:cNvSpPr txBox="1"/>
          <p:nvPr/>
        </p:nvSpPr>
        <p:spPr>
          <a:xfrm>
            <a:off x="6795654" y="4257800"/>
            <a:ext cx="4363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1/2</a:t>
            </a:r>
            <a:endParaRPr lang="en-GB" sz="1400" dirty="0"/>
          </a:p>
        </p:txBody>
      </p:sp>
      <p:sp>
        <p:nvSpPr>
          <p:cNvPr id="31" name="TextBox 30"/>
          <p:cNvSpPr txBox="1"/>
          <p:nvPr/>
        </p:nvSpPr>
        <p:spPr>
          <a:xfrm>
            <a:off x="7835021" y="4241800"/>
            <a:ext cx="4363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1/1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Klystrons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65400" y="720754"/>
            <a:ext cx="5956300" cy="5748081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Klystrons are an important challenge</a:t>
            </a:r>
          </a:p>
          <a:p>
            <a:pPr lvl="1"/>
            <a:r>
              <a:rPr lang="en-US" dirty="0" smtClean="0"/>
              <a:t>Using less ambitious parameters (60MW, 2μs pulses, 50Hz)</a:t>
            </a:r>
          </a:p>
          <a:p>
            <a:pPr lvl="1"/>
            <a:r>
              <a:rPr lang="en-US" dirty="0" smtClean="0"/>
              <a:t>Focusing is critical</a:t>
            </a:r>
          </a:p>
          <a:p>
            <a:pPr lvl="2"/>
            <a:r>
              <a:rPr lang="en-US" dirty="0" smtClean="0"/>
              <a:t>Can use permanent magnet focusing for highest efficiency</a:t>
            </a:r>
          </a:p>
          <a:p>
            <a:pPr lvl="2"/>
            <a:r>
              <a:rPr lang="en-US" dirty="0" smtClean="0"/>
              <a:t>Or use superconducting solenoid, which is easier but slightly less efficient and more costly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Klystrons are a large part of the cost</a:t>
            </a:r>
          </a:p>
          <a:p>
            <a:pPr lvl="1" fontAlgn="t">
              <a:spcAft>
                <a:spcPts val="1200"/>
              </a:spcAft>
            </a:pPr>
            <a:r>
              <a:rPr lang="en-US" dirty="0" smtClean="0"/>
              <a:t>Started cost estimate based on the components of the klystron: </a:t>
            </a:r>
            <a:r>
              <a:rPr lang="en-GB" dirty="0" smtClean="0"/>
              <a:t>Gun, body, collector, RF window/ RF network, assembly/ brazing, solenoid, vendor profit</a:t>
            </a:r>
          </a:p>
          <a:p>
            <a:pPr lvl="1" fontAlgn="t"/>
            <a:r>
              <a:rPr lang="en-GB" dirty="0" smtClean="0"/>
              <a:t>In reasonable agreement with price of klystrons</a:t>
            </a:r>
          </a:p>
          <a:p>
            <a:pPr lvl="2" fontAlgn="t">
              <a:spcAft>
                <a:spcPts val="600"/>
              </a:spcAft>
            </a:pPr>
            <a:r>
              <a:rPr lang="en-GB" dirty="0" smtClean="0"/>
              <a:t>Assuming reasonable higher profit to cover risk of prototype</a:t>
            </a:r>
          </a:p>
          <a:p>
            <a:pPr lvl="1" fontAlgn="t">
              <a:spcAft>
                <a:spcPts val="600"/>
              </a:spcAft>
            </a:pPr>
            <a:r>
              <a:rPr lang="en-GB" dirty="0" smtClean="0"/>
              <a:t>Relevant is cost reduction as function of number of klystrons, i.e. learning factor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0D1D6AF9-1F0E-2547-B7C2-EBD1501318D2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7399" y="669954"/>
            <a:ext cx="1803573" cy="5686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jlayout1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9704" y="1096788"/>
            <a:ext cx="7784592" cy="2523744"/>
          </a:xfrm>
          <a:prstGeom prst="rect">
            <a:avLst/>
          </a:prstGeom>
        </p:spPr>
      </p:pic>
      <p:sp>
        <p:nvSpPr>
          <p:cNvPr id="11" name="Rounded Rectangle 10"/>
          <p:cNvSpPr/>
          <p:nvPr/>
        </p:nvSpPr>
        <p:spPr>
          <a:xfrm>
            <a:off x="228600" y="910860"/>
            <a:ext cx="3962400" cy="33528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4191000" y="910860"/>
            <a:ext cx="1905000" cy="33528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6096000" y="910860"/>
            <a:ext cx="2514600" cy="33528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57200" y="0"/>
            <a:ext cx="8229600" cy="5582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Main Beam Generation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991037" y="3620532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RTML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394200" y="3645932"/>
            <a:ext cx="1531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Damping rings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677025" y="3645932"/>
            <a:ext cx="995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Injectors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28600" y="4539734"/>
            <a:ext cx="8458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Significant cost is in the different </a:t>
            </a:r>
            <a:r>
              <a:rPr lang="en-US" dirty="0" err="1" smtClean="0"/>
              <a:t>linacs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cost </a:t>
            </a:r>
            <a:r>
              <a:rPr lang="en-US" dirty="0" err="1" smtClean="0"/>
              <a:t>optimisation</a:t>
            </a:r>
            <a:r>
              <a:rPr lang="en-US" dirty="0" smtClean="0"/>
              <a:t> for each </a:t>
            </a:r>
            <a:r>
              <a:rPr lang="en-US" dirty="0" err="1" smtClean="0"/>
              <a:t>linac</a:t>
            </a:r>
            <a:r>
              <a:rPr lang="en-US" dirty="0" smtClean="0"/>
              <a:t>, respecting RF and beam dynamics limits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 note: scenario A uses about 100% more RF than scenario B but needs only 40%</a:t>
            </a:r>
          </a:p>
          <a:p>
            <a:pPr>
              <a:buFont typeface="Arial"/>
              <a:buChar char="•"/>
            </a:pPr>
            <a:r>
              <a:rPr lang="en-US" dirty="0" smtClean="0"/>
              <a:t> review choice of RF frequency for each </a:t>
            </a:r>
            <a:r>
              <a:rPr lang="en-US" dirty="0" err="1" smtClean="0"/>
              <a:t>linac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review of 1 vs. 2GHz in the damping ring and impact on cost</a:t>
            </a:r>
          </a:p>
          <a:p>
            <a:pPr>
              <a:buFont typeface="Arial"/>
              <a:buChar char="•"/>
            </a:pPr>
            <a:r>
              <a:rPr lang="en-US" dirty="0" smtClean="0"/>
              <a:t> review cost of long pulses for low energy operation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r>
              <a:rPr lang="en-US" dirty="0" smtClean="0"/>
              <a:t>Can we remove the electron pre-damping ring?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41606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457200" y="0"/>
            <a:ext cx="8229600" cy="5582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Main Beam Generation (cont.)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69394" y="4000500"/>
            <a:ext cx="8458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Could re-use a </a:t>
            </a:r>
            <a:r>
              <a:rPr lang="en-US" dirty="0" err="1" smtClean="0"/>
              <a:t>linac</a:t>
            </a:r>
            <a:r>
              <a:rPr lang="en-US" dirty="0" smtClean="0"/>
              <a:t> for other beam</a:t>
            </a:r>
          </a:p>
          <a:p>
            <a:pPr>
              <a:buFont typeface="Arial"/>
              <a:buChar char="•"/>
            </a:pPr>
            <a:r>
              <a:rPr lang="en-US" dirty="0" smtClean="0"/>
              <a:t> e.g. booster </a:t>
            </a:r>
            <a:r>
              <a:rPr lang="en-US" dirty="0" err="1" smtClean="0"/>
              <a:t>linac</a:t>
            </a:r>
            <a:r>
              <a:rPr lang="en-US" dirty="0" smtClean="0"/>
              <a:t> to produce electron beam for positron production</a:t>
            </a:r>
          </a:p>
          <a:p>
            <a:pPr>
              <a:buFont typeface="Arial"/>
              <a:buChar char="•"/>
            </a:pPr>
            <a:r>
              <a:rPr lang="en-US" dirty="0" smtClean="0"/>
              <a:t> the drive beam accelerator could be used for the same purpose</a:t>
            </a:r>
          </a:p>
          <a:p>
            <a:pPr>
              <a:buFont typeface="Arial"/>
              <a:buChar char="•"/>
            </a:pPr>
            <a:r>
              <a:rPr lang="en-US" dirty="0" smtClean="0"/>
              <a:t> …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r>
              <a:rPr lang="en-US" dirty="0" smtClean="0"/>
              <a:t>Could power the booster </a:t>
            </a:r>
            <a:r>
              <a:rPr lang="en-US" dirty="0" err="1" smtClean="0"/>
              <a:t>linac</a:t>
            </a:r>
            <a:r>
              <a:rPr lang="en-US" dirty="0" smtClean="0"/>
              <a:t> with the drive beam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r>
              <a:rPr lang="en-US" dirty="0" smtClean="0"/>
              <a:t>Need to carefully evaluate the consequences</a:t>
            </a:r>
          </a:p>
        </p:txBody>
      </p:sp>
      <p:sp>
        <p:nvSpPr>
          <p:cNvPr id="14" name="Rectangle 40"/>
          <p:cNvSpPr>
            <a:spLocks noChangeArrowheads="1"/>
          </p:cNvSpPr>
          <p:nvPr/>
        </p:nvSpPr>
        <p:spPr bwMode="auto">
          <a:xfrm>
            <a:off x="4247493" y="2134836"/>
            <a:ext cx="606669" cy="1317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5" name="Line 41"/>
          <p:cNvSpPr>
            <a:spLocks noChangeShapeType="1"/>
          </p:cNvSpPr>
          <p:nvPr/>
        </p:nvSpPr>
        <p:spPr bwMode="auto">
          <a:xfrm flipV="1">
            <a:off x="5850443" y="2219768"/>
            <a:ext cx="818899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" name="Line 55"/>
          <p:cNvSpPr>
            <a:spLocks noChangeShapeType="1"/>
          </p:cNvSpPr>
          <p:nvPr/>
        </p:nvSpPr>
        <p:spPr bwMode="auto">
          <a:xfrm flipV="1">
            <a:off x="4859843" y="1872896"/>
            <a:ext cx="285500" cy="356243"/>
          </a:xfrm>
          <a:prstGeom prst="line">
            <a:avLst/>
          </a:prstGeom>
          <a:noFill/>
          <a:ln w="28575">
            <a:solidFill>
              <a:srgbClr val="1005ED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" name="Rectangle 62"/>
          <p:cNvSpPr>
            <a:spLocks noChangeArrowheads="1"/>
          </p:cNvSpPr>
          <p:nvPr/>
        </p:nvSpPr>
        <p:spPr bwMode="auto">
          <a:xfrm>
            <a:off x="4020782" y="2407886"/>
            <a:ext cx="2648560" cy="12223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2" name="Line 65"/>
          <p:cNvSpPr>
            <a:spLocks noChangeShapeType="1"/>
          </p:cNvSpPr>
          <p:nvPr/>
        </p:nvSpPr>
        <p:spPr bwMode="auto">
          <a:xfrm>
            <a:off x="3715982" y="2331686"/>
            <a:ext cx="332642" cy="141286"/>
          </a:xfrm>
          <a:prstGeom prst="line">
            <a:avLst/>
          </a:pr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" name="Text Box 44"/>
          <p:cNvSpPr txBox="1">
            <a:spLocks noChangeArrowheads="1"/>
          </p:cNvSpPr>
          <p:nvPr/>
        </p:nvSpPr>
        <p:spPr bwMode="auto">
          <a:xfrm>
            <a:off x="4048624" y="1597338"/>
            <a:ext cx="9275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 dirty="0"/>
              <a:t>Injector </a:t>
            </a:r>
            <a:r>
              <a:rPr lang="en-US" sz="1200" dirty="0" err="1"/>
              <a:t>Linac</a:t>
            </a:r>
            <a:endParaRPr lang="en-US" sz="1200" dirty="0"/>
          </a:p>
        </p:txBody>
      </p:sp>
      <p:sp>
        <p:nvSpPr>
          <p:cNvPr id="24" name="Text Box 48"/>
          <p:cNvSpPr txBox="1">
            <a:spLocks noChangeArrowheads="1"/>
          </p:cNvSpPr>
          <p:nvPr/>
        </p:nvSpPr>
        <p:spPr bwMode="auto">
          <a:xfrm>
            <a:off x="5376139" y="2599552"/>
            <a:ext cx="130858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Booster </a:t>
            </a:r>
            <a:r>
              <a:rPr lang="en-US" sz="1200" dirty="0" err="1" smtClean="0"/>
              <a:t>Linac</a:t>
            </a:r>
            <a:endParaRPr lang="en-US" sz="1200" dirty="0" smtClean="0"/>
          </a:p>
          <a:p>
            <a:pPr algn="ctr">
              <a:lnSpc>
                <a:spcPct val="50000"/>
              </a:lnSpc>
            </a:pPr>
            <a:r>
              <a:rPr lang="en-US" sz="1200" dirty="0" smtClean="0"/>
              <a:t>2 GHz </a:t>
            </a:r>
            <a:endParaRPr lang="en-US" sz="1200" dirty="0"/>
          </a:p>
        </p:txBody>
      </p:sp>
      <p:sp>
        <p:nvSpPr>
          <p:cNvPr id="25" name="Text Box 20"/>
          <p:cNvSpPr txBox="1">
            <a:spLocks noChangeArrowheads="1"/>
          </p:cNvSpPr>
          <p:nvPr/>
        </p:nvSpPr>
        <p:spPr bwMode="auto">
          <a:xfrm>
            <a:off x="2286109" y="2715517"/>
            <a:ext cx="500458" cy="276999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200" b="1" dirty="0">
                <a:solidFill>
                  <a:srgbClr val="190EFF"/>
                </a:solidFill>
                <a:latin typeface="Arial Narrow" pitchFamily="34" charset="0"/>
              </a:rPr>
              <a:t>e</a:t>
            </a:r>
            <a:r>
              <a:rPr lang="en-US" sz="1200" b="1" baseline="30000" dirty="0">
                <a:solidFill>
                  <a:srgbClr val="190EFF"/>
                </a:solidFill>
                <a:latin typeface="Arial Narrow" pitchFamily="34" charset="0"/>
              </a:rPr>
              <a:t>-</a:t>
            </a:r>
            <a:r>
              <a:rPr lang="en-US" sz="1200" b="1" dirty="0">
                <a:solidFill>
                  <a:srgbClr val="190EFF"/>
                </a:solidFill>
                <a:latin typeface="Arial Narrow" pitchFamily="34" charset="0"/>
              </a:rPr>
              <a:t> DR</a:t>
            </a:r>
          </a:p>
        </p:txBody>
      </p:sp>
      <p:sp>
        <p:nvSpPr>
          <p:cNvPr id="26" name="Rectangle 49"/>
          <p:cNvSpPr>
            <a:spLocks noChangeArrowheads="1"/>
          </p:cNvSpPr>
          <p:nvPr/>
        </p:nvSpPr>
        <p:spPr bwMode="auto">
          <a:xfrm>
            <a:off x="4249104" y="2689648"/>
            <a:ext cx="70338" cy="12700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7" name="Line 54"/>
          <p:cNvSpPr>
            <a:spLocks noChangeShapeType="1"/>
          </p:cNvSpPr>
          <p:nvPr/>
        </p:nvSpPr>
        <p:spPr bwMode="auto">
          <a:xfrm>
            <a:off x="5145342" y="1872898"/>
            <a:ext cx="931985" cy="7144"/>
          </a:xfrm>
          <a:prstGeom prst="line">
            <a:avLst/>
          </a:prstGeom>
          <a:noFill/>
          <a:ln w="28575">
            <a:solidFill>
              <a:srgbClr val="1005ED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" name="Rectangle 49"/>
          <p:cNvSpPr>
            <a:spLocks noChangeArrowheads="1"/>
          </p:cNvSpPr>
          <p:nvPr/>
        </p:nvSpPr>
        <p:spPr bwMode="auto">
          <a:xfrm>
            <a:off x="5457592" y="1817335"/>
            <a:ext cx="359019" cy="111125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9" name="Rectangle 49"/>
          <p:cNvSpPr>
            <a:spLocks noChangeArrowheads="1"/>
          </p:cNvSpPr>
          <p:nvPr/>
        </p:nvSpPr>
        <p:spPr bwMode="auto">
          <a:xfrm>
            <a:off x="5983542" y="1825458"/>
            <a:ext cx="93785" cy="10160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0" name="Text Box 71"/>
          <p:cNvSpPr txBox="1">
            <a:spLocks noChangeArrowheads="1"/>
          </p:cNvSpPr>
          <p:nvPr/>
        </p:nvSpPr>
        <p:spPr bwMode="auto">
          <a:xfrm>
            <a:off x="3891471" y="2599552"/>
            <a:ext cx="50702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dirty="0">
                <a:latin typeface="Calibri" pitchFamily="34" charset="0"/>
              </a:rPr>
              <a:t>gun</a:t>
            </a:r>
          </a:p>
        </p:txBody>
      </p:sp>
      <p:grpSp>
        <p:nvGrpSpPr>
          <p:cNvPr id="31" name="Group 21"/>
          <p:cNvGrpSpPr>
            <a:grpSpLocks/>
          </p:cNvGrpSpPr>
          <p:nvPr/>
        </p:nvGrpSpPr>
        <p:grpSpPr bwMode="auto">
          <a:xfrm>
            <a:off x="2038964" y="2656119"/>
            <a:ext cx="1217735" cy="368300"/>
            <a:chOff x="2697463" y="3197835"/>
            <a:chExt cx="3498963" cy="1440210"/>
          </a:xfrm>
        </p:grpSpPr>
        <p:sp>
          <p:nvSpPr>
            <p:cNvPr id="32" name="Arc 31"/>
            <p:cNvSpPr/>
            <p:nvPr/>
          </p:nvSpPr>
          <p:spPr>
            <a:xfrm>
              <a:off x="2697463" y="3197835"/>
              <a:ext cx="1848430" cy="1440210"/>
            </a:xfrm>
            <a:prstGeom prst="arc">
              <a:avLst>
                <a:gd name="adj1" fmla="val 5468061"/>
                <a:gd name="adj2" fmla="val 16231775"/>
              </a:avLst>
            </a:prstGeom>
            <a:ln>
              <a:solidFill>
                <a:srgbClr val="1005E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spcBef>
                  <a:spcPct val="0"/>
                </a:spcBef>
                <a:defRPr/>
              </a:pPr>
              <a:endParaRPr 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33" name="Arc 9"/>
            <p:cNvSpPr/>
            <p:nvPr/>
          </p:nvSpPr>
          <p:spPr>
            <a:xfrm flipH="1">
              <a:off x="4545893" y="3197835"/>
              <a:ext cx="1650533" cy="1440210"/>
            </a:xfrm>
            <a:prstGeom prst="arc">
              <a:avLst>
                <a:gd name="adj1" fmla="val 5468061"/>
                <a:gd name="adj2" fmla="val 16231775"/>
              </a:avLst>
            </a:prstGeom>
            <a:ln>
              <a:solidFill>
                <a:srgbClr val="1005E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spcBef>
                  <a:spcPct val="0"/>
                </a:spcBef>
                <a:defRPr/>
              </a:pPr>
              <a:endParaRPr lang="en-US" sz="2400" b="1">
                <a:solidFill>
                  <a:srgbClr val="000000"/>
                </a:solidFill>
              </a:endParaRPr>
            </a:p>
          </p:txBody>
        </p:sp>
        <p:cxnSp>
          <p:nvCxnSpPr>
            <p:cNvPr id="34" name="Straight Connector 33"/>
            <p:cNvCxnSpPr/>
            <p:nvPr/>
          </p:nvCxnSpPr>
          <p:spPr>
            <a:xfrm flipV="1">
              <a:off x="3615361" y="4638045"/>
              <a:ext cx="1768428" cy="0"/>
            </a:xfrm>
            <a:prstGeom prst="line">
              <a:avLst/>
            </a:prstGeom>
            <a:ln>
              <a:solidFill>
                <a:srgbClr val="1005E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V="1">
              <a:off x="3615361" y="3197835"/>
              <a:ext cx="1768428" cy="0"/>
            </a:xfrm>
            <a:prstGeom prst="line">
              <a:avLst/>
            </a:prstGeom>
            <a:ln>
              <a:solidFill>
                <a:srgbClr val="1005E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6" name="Straight Connector 35"/>
          <p:cNvCxnSpPr/>
          <p:nvPr/>
        </p:nvCxnSpPr>
        <p:spPr>
          <a:xfrm>
            <a:off x="2420582" y="2636486"/>
            <a:ext cx="129540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7" name="Group 64"/>
          <p:cNvGrpSpPr>
            <a:grpSpLocks/>
          </p:cNvGrpSpPr>
          <p:nvPr/>
        </p:nvGrpSpPr>
        <p:grpSpPr bwMode="auto">
          <a:xfrm>
            <a:off x="2050074" y="1943100"/>
            <a:ext cx="1217735" cy="368300"/>
            <a:chOff x="2697463" y="3197835"/>
            <a:chExt cx="3498963" cy="1440210"/>
          </a:xfrm>
        </p:grpSpPr>
        <p:sp>
          <p:nvSpPr>
            <p:cNvPr id="38" name="Arc 37"/>
            <p:cNvSpPr/>
            <p:nvPr/>
          </p:nvSpPr>
          <p:spPr>
            <a:xfrm>
              <a:off x="2697463" y="3197835"/>
              <a:ext cx="1848430" cy="1440210"/>
            </a:xfrm>
            <a:prstGeom prst="arc">
              <a:avLst>
                <a:gd name="adj1" fmla="val 5468061"/>
                <a:gd name="adj2" fmla="val 16231775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spcBef>
                  <a:spcPct val="0"/>
                </a:spcBef>
                <a:defRPr/>
              </a:pPr>
              <a:endParaRPr lang="en-US" sz="2400" b="1">
                <a:solidFill>
                  <a:srgbClr val="FF0000"/>
                </a:solidFill>
              </a:endParaRPr>
            </a:p>
          </p:txBody>
        </p:sp>
        <p:sp>
          <p:nvSpPr>
            <p:cNvPr id="39" name="Arc 15"/>
            <p:cNvSpPr/>
            <p:nvPr/>
          </p:nvSpPr>
          <p:spPr>
            <a:xfrm flipH="1">
              <a:off x="4545893" y="3197835"/>
              <a:ext cx="1650533" cy="1440210"/>
            </a:xfrm>
            <a:prstGeom prst="arc">
              <a:avLst>
                <a:gd name="adj1" fmla="val 5468061"/>
                <a:gd name="adj2" fmla="val 16231775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spcBef>
                  <a:spcPct val="0"/>
                </a:spcBef>
                <a:defRPr/>
              </a:pPr>
              <a:endParaRPr lang="en-US" sz="2400" b="1">
                <a:solidFill>
                  <a:srgbClr val="FF0000"/>
                </a:solidFill>
              </a:endParaRPr>
            </a:p>
          </p:txBody>
        </p:sp>
        <p:cxnSp>
          <p:nvCxnSpPr>
            <p:cNvPr id="40" name="Straight Connector 39"/>
            <p:cNvCxnSpPr/>
            <p:nvPr/>
          </p:nvCxnSpPr>
          <p:spPr>
            <a:xfrm flipV="1">
              <a:off x="3615361" y="4638045"/>
              <a:ext cx="1768428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V="1">
              <a:off x="3615361" y="3197835"/>
              <a:ext cx="1768428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2" name="Straight Connector 41"/>
          <p:cNvCxnSpPr/>
          <p:nvPr/>
        </p:nvCxnSpPr>
        <p:spPr>
          <a:xfrm flipV="1">
            <a:off x="2420582" y="2331686"/>
            <a:ext cx="1295400" cy="63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1830412" y="1645886"/>
            <a:ext cx="1987081" cy="670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1630974" y="1943100"/>
            <a:ext cx="8382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5" name="Group 86"/>
          <p:cNvGrpSpPr>
            <a:grpSpLocks/>
          </p:cNvGrpSpPr>
          <p:nvPr/>
        </p:nvGrpSpPr>
        <p:grpSpPr bwMode="auto">
          <a:xfrm>
            <a:off x="1280440" y="1652587"/>
            <a:ext cx="933450" cy="290513"/>
            <a:chOff x="3463572" y="2608251"/>
            <a:chExt cx="3498963" cy="1440210"/>
          </a:xfrm>
        </p:grpSpPr>
        <p:grpSp>
          <p:nvGrpSpPr>
            <p:cNvPr id="46" name="Group 81"/>
            <p:cNvGrpSpPr>
              <a:grpSpLocks/>
            </p:cNvGrpSpPr>
            <p:nvPr/>
          </p:nvGrpSpPr>
          <p:grpSpPr bwMode="auto">
            <a:xfrm>
              <a:off x="3463572" y="2608251"/>
              <a:ext cx="3498963" cy="1440210"/>
              <a:chOff x="3463572" y="2608251"/>
              <a:chExt cx="3498963" cy="1440210"/>
            </a:xfrm>
          </p:grpSpPr>
          <p:sp>
            <p:nvSpPr>
              <p:cNvPr id="49" name="Arc 48"/>
              <p:cNvSpPr/>
              <p:nvPr/>
            </p:nvSpPr>
            <p:spPr>
              <a:xfrm>
                <a:off x="3463572" y="2608251"/>
                <a:ext cx="1851101" cy="1440210"/>
              </a:xfrm>
              <a:prstGeom prst="arc">
                <a:avLst>
                  <a:gd name="adj1" fmla="val 5468061"/>
                  <a:gd name="adj2" fmla="val 16231775"/>
                </a:avLst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spcBef>
                    <a:spcPct val="0"/>
                  </a:spcBef>
                  <a:defRPr/>
                </a:pPr>
                <a:endParaRPr lang="en-US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Arc 49"/>
              <p:cNvSpPr/>
              <p:nvPr/>
            </p:nvSpPr>
            <p:spPr>
              <a:xfrm flipH="1">
                <a:off x="5314673" y="2608251"/>
                <a:ext cx="1647862" cy="1440210"/>
              </a:xfrm>
              <a:prstGeom prst="arc">
                <a:avLst>
                  <a:gd name="adj1" fmla="val 5468061"/>
                  <a:gd name="adj2" fmla="val 16231775"/>
                </a:avLst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spcBef>
                    <a:spcPct val="0"/>
                  </a:spcBef>
                  <a:defRPr/>
                </a:pPr>
                <a:endParaRPr lang="en-US" sz="2400" b="1">
                  <a:solidFill>
                    <a:srgbClr val="000000"/>
                  </a:solidFill>
                </a:endParaRPr>
              </a:p>
            </p:txBody>
          </p:sp>
        </p:grpSp>
        <p:cxnSp>
          <p:nvCxnSpPr>
            <p:cNvPr id="47" name="Straight Connector 46"/>
            <p:cNvCxnSpPr>
              <a:endCxn id="50" idx="0"/>
            </p:cNvCxnSpPr>
            <p:nvPr/>
          </p:nvCxnSpPr>
          <p:spPr>
            <a:xfrm flipV="1">
              <a:off x="4380884" y="4048461"/>
              <a:ext cx="177419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V="1">
              <a:off x="4380884" y="2608251"/>
              <a:ext cx="177419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1" name="Straight Connector 50"/>
          <p:cNvCxnSpPr>
            <a:endCxn id="14" idx="1"/>
          </p:cNvCxnSpPr>
          <p:nvPr/>
        </p:nvCxnSpPr>
        <p:spPr>
          <a:xfrm flipV="1">
            <a:off x="3654094" y="2200717"/>
            <a:ext cx="593399" cy="857083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H="1">
            <a:off x="2213934" y="3016350"/>
            <a:ext cx="1444458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 Box 20"/>
          <p:cNvSpPr txBox="1">
            <a:spLocks noChangeArrowheads="1"/>
          </p:cNvSpPr>
          <p:nvPr/>
        </p:nvSpPr>
        <p:spPr bwMode="auto">
          <a:xfrm>
            <a:off x="1510957" y="1645886"/>
            <a:ext cx="826477" cy="27622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 b="1" dirty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en-US" sz="1200" b="1" dirty="0" smtClean="0">
                <a:solidFill>
                  <a:srgbClr val="FF0000"/>
                </a:solidFill>
                <a:latin typeface="Arial Narrow" pitchFamily="34" charset="0"/>
              </a:rPr>
              <a:t>PDR  </a:t>
            </a:r>
            <a:endParaRPr lang="en-US" sz="12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54" name="Text Box 20"/>
          <p:cNvSpPr txBox="1">
            <a:spLocks noChangeArrowheads="1"/>
          </p:cNvSpPr>
          <p:nvPr/>
        </p:nvSpPr>
        <p:spPr bwMode="auto">
          <a:xfrm>
            <a:off x="2184655" y="2006248"/>
            <a:ext cx="731227" cy="277812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 b="1" dirty="0">
                <a:solidFill>
                  <a:srgbClr val="FF0000"/>
                </a:solidFill>
                <a:latin typeface="Arial Narrow" pitchFamily="34" charset="0"/>
              </a:rPr>
              <a:t>e</a:t>
            </a:r>
            <a:r>
              <a:rPr lang="en-US" sz="1200" b="1" baseline="30000" dirty="0">
                <a:solidFill>
                  <a:srgbClr val="FF0000"/>
                </a:solidFill>
                <a:latin typeface="Arial Narrow" pitchFamily="34" charset="0"/>
              </a:rPr>
              <a:t>+</a:t>
            </a:r>
            <a:r>
              <a:rPr lang="en-US" sz="1200" b="1" dirty="0">
                <a:solidFill>
                  <a:srgbClr val="FF0000"/>
                </a:solidFill>
                <a:latin typeface="Arial Narrow" pitchFamily="34" charset="0"/>
              </a:rPr>
              <a:t> DR  </a:t>
            </a:r>
          </a:p>
        </p:txBody>
      </p:sp>
      <p:sp>
        <p:nvSpPr>
          <p:cNvPr id="55" name="Text Box 48"/>
          <p:cNvSpPr txBox="1">
            <a:spLocks noChangeArrowheads="1"/>
          </p:cNvSpPr>
          <p:nvPr/>
        </p:nvSpPr>
        <p:spPr bwMode="auto">
          <a:xfrm>
            <a:off x="3030182" y="2026886"/>
            <a:ext cx="675542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</a:pPr>
            <a:r>
              <a:rPr lang="en-US" sz="1200" dirty="0"/>
              <a:t>BC1 </a:t>
            </a:r>
          </a:p>
        </p:txBody>
      </p:sp>
      <p:sp>
        <p:nvSpPr>
          <p:cNvPr id="56" name="Text Box 44"/>
          <p:cNvSpPr txBox="1">
            <a:spLocks noChangeArrowheads="1"/>
          </p:cNvSpPr>
          <p:nvPr/>
        </p:nvSpPr>
        <p:spPr bwMode="auto">
          <a:xfrm>
            <a:off x="6030433" y="1707483"/>
            <a:ext cx="929054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</a:pPr>
            <a:r>
              <a:rPr lang="en-US" sz="1200" dirty="0"/>
              <a:t>DC gun</a:t>
            </a:r>
          </a:p>
        </p:txBody>
      </p:sp>
      <p:sp>
        <p:nvSpPr>
          <p:cNvPr id="57" name="Rectangle 52"/>
          <p:cNvSpPr>
            <a:spLocks noChangeArrowheads="1"/>
          </p:cNvSpPr>
          <p:nvPr/>
        </p:nvSpPr>
        <p:spPr bwMode="auto">
          <a:xfrm rot="10800000">
            <a:off x="5560297" y="2271360"/>
            <a:ext cx="137746" cy="96838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58" name="Rectangle 70"/>
          <p:cNvSpPr>
            <a:spLocks noChangeArrowheads="1"/>
          </p:cNvSpPr>
          <p:nvPr/>
        </p:nvSpPr>
        <p:spPr bwMode="auto">
          <a:xfrm rot="10800000">
            <a:off x="5110423" y="2257073"/>
            <a:ext cx="359020" cy="1111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59" name="Text Box 71"/>
          <p:cNvSpPr txBox="1">
            <a:spLocks noChangeArrowheads="1"/>
          </p:cNvSpPr>
          <p:nvPr/>
        </p:nvSpPr>
        <p:spPr bwMode="auto">
          <a:xfrm>
            <a:off x="5204080" y="2073716"/>
            <a:ext cx="507023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dirty="0" smtClean="0">
                <a:latin typeface="Calibri" pitchFamily="34" charset="0"/>
              </a:rPr>
              <a:t>target</a:t>
            </a:r>
            <a:endParaRPr lang="en-US" sz="1000" dirty="0">
              <a:latin typeface="Calibri" pitchFamily="34" charset="0"/>
            </a:endParaRPr>
          </a:p>
        </p:txBody>
      </p:sp>
      <p:sp>
        <p:nvSpPr>
          <p:cNvPr id="60" name="Rectangle 52"/>
          <p:cNvSpPr>
            <a:spLocks noChangeArrowheads="1"/>
          </p:cNvSpPr>
          <p:nvPr/>
        </p:nvSpPr>
        <p:spPr bwMode="auto">
          <a:xfrm rot="10800000">
            <a:off x="5560297" y="2042760"/>
            <a:ext cx="137746" cy="96838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61" name="Rectangle 70"/>
          <p:cNvSpPr>
            <a:spLocks noChangeArrowheads="1"/>
          </p:cNvSpPr>
          <p:nvPr/>
        </p:nvSpPr>
        <p:spPr bwMode="auto">
          <a:xfrm rot="10800000" flipV="1">
            <a:off x="5110423" y="2058954"/>
            <a:ext cx="359020" cy="8064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62" name="Line 41"/>
          <p:cNvSpPr>
            <a:spLocks noChangeShapeType="1"/>
          </p:cNvSpPr>
          <p:nvPr/>
        </p:nvSpPr>
        <p:spPr bwMode="auto">
          <a:xfrm rot="10800000" flipV="1">
            <a:off x="5088443" y="2284060"/>
            <a:ext cx="685800" cy="7938"/>
          </a:xfrm>
          <a:prstGeom prst="line">
            <a:avLst/>
          </a:pr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3" name="Line 41"/>
          <p:cNvSpPr>
            <a:spLocks noChangeShapeType="1"/>
          </p:cNvSpPr>
          <p:nvPr/>
        </p:nvSpPr>
        <p:spPr bwMode="auto">
          <a:xfrm rot="10800000" flipV="1">
            <a:off x="5088443" y="2131660"/>
            <a:ext cx="685800" cy="7938"/>
          </a:xfrm>
          <a:prstGeom prst="line">
            <a:avLst/>
          </a:pr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4" name="Line 41"/>
          <p:cNvSpPr>
            <a:spLocks noChangeShapeType="1"/>
          </p:cNvSpPr>
          <p:nvPr/>
        </p:nvSpPr>
        <p:spPr bwMode="auto">
          <a:xfrm rot="10800000" flipV="1">
            <a:off x="5774243" y="2215798"/>
            <a:ext cx="76200" cy="76200"/>
          </a:xfrm>
          <a:prstGeom prst="line">
            <a:avLst/>
          </a:pr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5" name="Line 41"/>
          <p:cNvSpPr>
            <a:spLocks noChangeShapeType="1"/>
          </p:cNvSpPr>
          <p:nvPr/>
        </p:nvSpPr>
        <p:spPr bwMode="auto">
          <a:xfrm rot="10800000">
            <a:off x="5774243" y="2139598"/>
            <a:ext cx="76200" cy="76200"/>
          </a:xfrm>
          <a:prstGeom prst="line">
            <a:avLst/>
          </a:pr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6" name="Line 41"/>
          <p:cNvSpPr>
            <a:spLocks noChangeShapeType="1"/>
          </p:cNvSpPr>
          <p:nvPr/>
        </p:nvSpPr>
        <p:spPr bwMode="auto">
          <a:xfrm rot="10800000">
            <a:off x="4936043" y="2215798"/>
            <a:ext cx="152400" cy="76200"/>
          </a:xfrm>
          <a:prstGeom prst="line">
            <a:avLst/>
          </a:pr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7" name="Line 41"/>
          <p:cNvSpPr>
            <a:spLocks noChangeShapeType="1"/>
          </p:cNvSpPr>
          <p:nvPr/>
        </p:nvSpPr>
        <p:spPr bwMode="auto">
          <a:xfrm rot="10800000" flipV="1">
            <a:off x="4936043" y="2139598"/>
            <a:ext cx="152400" cy="76200"/>
          </a:xfrm>
          <a:prstGeom prst="line">
            <a:avLst/>
          </a:pr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8" name="Line 41"/>
          <p:cNvSpPr>
            <a:spLocks noChangeShapeType="1"/>
          </p:cNvSpPr>
          <p:nvPr/>
        </p:nvSpPr>
        <p:spPr bwMode="auto">
          <a:xfrm rot="10800000" flipV="1">
            <a:off x="4859843" y="2215798"/>
            <a:ext cx="76200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9" name="Text Box 44"/>
          <p:cNvSpPr txBox="1">
            <a:spLocks noChangeArrowheads="1"/>
          </p:cNvSpPr>
          <p:nvPr/>
        </p:nvSpPr>
        <p:spPr bwMode="auto">
          <a:xfrm>
            <a:off x="6259892" y="2876551"/>
            <a:ext cx="92905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</a:pPr>
            <a:r>
              <a:rPr lang="en-US" sz="1200" dirty="0"/>
              <a:t>6</a:t>
            </a:r>
            <a:r>
              <a:rPr lang="en-US" sz="1200" dirty="0" smtClean="0"/>
              <a:t> </a:t>
            </a:r>
            <a:r>
              <a:rPr lang="en-US" sz="1200" dirty="0" err="1" smtClean="0"/>
              <a:t>GeV</a:t>
            </a:r>
            <a:endParaRPr lang="en-US" sz="1200" dirty="0"/>
          </a:p>
        </p:txBody>
      </p:sp>
      <p:sp>
        <p:nvSpPr>
          <p:cNvPr id="70" name="Text Box 44"/>
          <p:cNvSpPr txBox="1">
            <a:spLocks noChangeArrowheads="1"/>
          </p:cNvSpPr>
          <p:nvPr/>
        </p:nvSpPr>
        <p:spPr bwMode="auto">
          <a:xfrm>
            <a:off x="4053590" y="1443651"/>
            <a:ext cx="929054" cy="202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</a:pPr>
            <a:r>
              <a:rPr lang="en-US" sz="1200" dirty="0" smtClean="0"/>
              <a:t>2.86 </a:t>
            </a:r>
            <a:r>
              <a:rPr lang="en-US" sz="1200" dirty="0" err="1" smtClean="0"/>
              <a:t>GeV</a:t>
            </a:r>
            <a:endParaRPr lang="en-US" sz="1200" dirty="0"/>
          </a:p>
        </p:txBody>
      </p:sp>
      <p:sp>
        <p:nvSpPr>
          <p:cNvPr id="71" name="Text Box 44"/>
          <p:cNvSpPr txBox="1">
            <a:spLocks noChangeArrowheads="1"/>
          </p:cNvSpPr>
          <p:nvPr/>
        </p:nvSpPr>
        <p:spPr bwMode="auto">
          <a:xfrm>
            <a:off x="5246576" y="1563031"/>
            <a:ext cx="929054" cy="202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</a:pPr>
            <a:r>
              <a:rPr lang="en-US" sz="1200" dirty="0" smtClean="0"/>
              <a:t>0.2 </a:t>
            </a:r>
            <a:r>
              <a:rPr lang="en-US" sz="1200" dirty="0" err="1" smtClean="0"/>
              <a:t>GeV</a:t>
            </a:r>
            <a:endParaRPr lang="en-US" sz="1200" dirty="0"/>
          </a:p>
        </p:txBody>
      </p:sp>
      <p:sp>
        <p:nvSpPr>
          <p:cNvPr id="72" name="Rectangle 71"/>
          <p:cNvSpPr/>
          <p:nvPr/>
        </p:nvSpPr>
        <p:spPr>
          <a:xfrm>
            <a:off x="3258782" y="2255486"/>
            <a:ext cx="152400" cy="152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>
            <a:off x="3258782" y="2560286"/>
            <a:ext cx="152400" cy="152400"/>
          </a:xfrm>
          <a:prstGeom prst="rect">
            <a:avLst/>
          </a:prstGeom>
          <a:solidFill>
            <a:srgbClr val="1005E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Line 65"/>
          <p:cNvSpPr>
            <a:spLocks noChangeShapeType="1"/>
          </p:cNvSpPr>
          <p:nvPr/>
        </p:nvSpPr>
        <p:spPr bwMode="auto">
          <a:xfrm flipV="1">
            <a:off x="3715982" y="2484086"/>
            <a:ext cx="304800" cy="152400"/>
          </a:xfrm>
          <a:prstGeom prst="line">
            <a:avLst/>
          </a:prstGeom>
          <a:noFill/>
          <a:ln w="28575">
            <a:solidFill>
              <a:srgbClr val="1005ED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" name="Arc 74"/>
          <p:cNvSpPr/>
          <p:nvPr/>
        </p:nvSpPr>
        <p:spPr>
          <a:xfrm flipV="1">
            <a:off x="6478842" y="2284059"/>
            <a:ext cx="342900" cy="193279"/>
          </a:xfrm>
          <a:prstGeom prst="arc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Arc 75"/>
          <p:cNvSpPr/>
          <p:nvPr/>
        </p:nvSpPr>
        <p:spPr>
          <a:xfrm rot="16200000" flipV="1">
            <a:off x="6485589" y="2263399"/>
            <a:ext cx="381000" cy="291306"/>
          </a:xfrm>
          <a:prstGeom prst="arc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7" name="Straight Arrow Connector 76"/>
          <p:cNvCxnSpPr>
            <a:stCxn id="21" idx="3"/>
          </p:cNvCxnSpPr>
          <p:nvPr/>
        </p:nvCxnSpPr>
        <p:spPr>
          <a:xfrm flipV="1">
            <a:off x="6669342" y="2469004"/>
            <a:ext cx="914400" cy="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49"/>
          <p:cNvSpPr>
            <a:spLocks noChangeArrowheads="1"/>
          </p:cNvSpPr>
          <p:nvPr/>
        </p:nvSpPr>
        <p:spPr bwMode="auto">
          <a:xfrm>
            <a:off x="4398494" y="2686628"/>
            <a:ext cx="359019" cy="111125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79" name="Line 54"/>
          <p:cNvSpPr>
            <a:spLocks noChangeShapeType="1"/>
          </p:cNvSpPr>
          <p:nvPr/>
        </p:nvSpPr>
        <p:spPr bwMode="auto">
          <a:xfrm>
            <a:off x="4314592" y="2758319"/>
            <a:ext cx="545252" cy="0"/>
          </a:xfrm>
          <a:prstGeom prst="line">
            <a:avLst/>
          </a:prstGeom>
          <a:noFill/>
          <a:ln w="28575">
            <a:solidFill>
              <a:srgbClr val="1005ED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0" name="Line 65"/>
          <p:cNvSpPr>
            <a:spLocks noChangeShapeType="1"/>
          </p:cNvSpPr>
          <p:nvPr/>
        </p:nvSpPr>
        <p:spPr bwMode="auto">
          <a:xfrm flipV="1">
            <a:off x="4830244" y="2560286"/>
            <a:ext cx="181998" cy="191666"/>
          </a:xfrm>
          <a:prstGeom prst="line">
            <a:avLst/>
          </a:prstGeom>
          <a:noFill/>
          <a:ln w="28575">
            <a:solidFill>
              <a:srgbClr val="1005ED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81" name="Straight Connector 80"/>
          <p:cNvCxnSpPr>
            <a:endCxn id="14" idx="1"/>
          </p:cNvCxnSpPr>
          <p:nvPr/>
        </p:nvCxnSpPr>
        <p:spPr>
          <a:xfrm>
            <a:off x="3817493" y="1664148"/>
            <a:ext cx="430000" cy="53656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41606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130341</TotalTime>
  <Words>1090</Words>
  <Application>Microsoft Macintosh PowerPoint</Application>
  <PresentationFormat>On-screen Show (4:3)</PresentationFormat>
  <Paragraphs>214</Paragraphs>
  <Slides>13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CLIC Re-baselining  Project Meeting, December 2012 </vt:lpstr>
      <vt:lpstr>Strategy</vt:lpstr>
      <vt:lpstr>Simplified Diagram</vt:lpstr>
      <vt:lpstr>Cost vs. Structure Length</vt:lpstr>
      <vt:lpstr>Slide 5</vt:lpstr>
      <vt:lpstr>RF Pulse Compressor and Distribution System</vt:lpstr>
      <vt:lpstr>Klystrons</vt:lpstr>
      <vt:lpstr>Slide 8</vt:lpstr>
      <vt:lpstr>Slide 9</vt:lpstr>
      <vt:lpstr>Slide 10</vt:lpstr>
      <vt:lpstr>Conclusion</vt:lpstr>
      <vt:lpstr>Reserve</vt:lpstr>
      <vt:lpstr>Some Examples of Saving Options for Current Design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Schulte</dc:creator>
  <cp:lastModifiedBy>Daniel Schulte</cp:lastModifiedBy>
  <cp:revision>467</cp:revision>
  <cp:lastPrinted>2012-10-03T07:34:52Z</cp:lastPrinted>
  <dcterms:created xsi:type="dcterms:W3CDTF">2012-12-11T10:08:02Z</dcterms:created>
  <dcterms:modified xsi:type="dcterms:W3CDTF">2012-12-11T10:08:12Z</dcterms:modified>
</cp:coreProperties>
</file>