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ppt/charts/chart5.xml" ContentType="application/vnd.openxmlformats-officedocument.drawingml.chart+xml"/>
  <Override PartName="/ppt/theme/themeOverride4.xml" ContentType="application/vnd.openxmlformats-officedocument.themeOverride+xml"/>
  <Override PartName="/ppt/charts/chart6.xml" ContentType="application/vnd.openxmlformats-officedocument.drawingml.chart+xml"/>
  <Override PartName="/ppt/theme/themeOverride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97" r:id="rId3"/>
    <p:sldId id="312" r:id="rId4"/>
    <p:sldId id="309" r:id="rId5"/>
    <p:sldId id="316" r:id="rId6"/>
    <p:sldId id="275" r:id="rId7"/>
    <p:sldId id="315" r:id="rId8"/>
    <p:sldId id="303" r:id="rId9"/>
    <p:sldId id="313" r:id="rId10"/>
    <p:sldId id="314" r:id="rId11"/>
    <p:sldId id="311" r:id="rId12"/>
    <p:sldId id="300" r:id="rId13"/>
    <p:sldId id="270" r:id="rId14"/>
    <p:sldId id="284" r:id="rId15"/>
    <p:sldId id="299" r:id="rId1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00FF"/>
    <a:srgbClr val="FFFFCC"/>
    <a:srgbClr val="4A7EBB"/>
    <a:srgbClr val="FF0000"/>
    <a:srgbClr val="FF6600"/>
    <a:srgbClr val="CC0099"/>
    <a:srgbClr val="CC00CC"/>
    <a:srgbClr val="990099"/>
    <a:srgbClr val="C050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09" autoAdjust="0"/>
    <p:restoredTop sz="97558" autoAdjust="0"/>
  </p:normalViewPr>
  <p:slideViewPr>
    <p:cSldViewPr>
      <p:cViewPr>
        <p:scale>
          <a:sx n="100" d="100"/>
          <a:sy n="100" d="100"/>
        </p:scale>
        <p:origin x="456" y="-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744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cern.ch\dfs\Divisions\EST\Groups\SM\SurfaceAnalysis\documents\SEY_System\conditionning\conditionning_summary_new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\\cern.ch\dfs\Divisions\EST\Groups\SM\SurfaceAnalysis\SEY_Data\457_SEY(PulsedMode_PC%2317)\PC%2317_1.xlsx" TargetMode="External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258930871496601"/>
          <c:y val="7.6909342280648094E-2"/>
          <c:w val="0.75407844869829599"/>
          <c:h val="0.73102009762757303"/>
        </c:manualLayout>
      </c:layout>
      <c:scatterChart>
        <c:scatterStyle val="lineMarker"/>
        <c:varyColors val="0"/>
        <c:ser>
          <c:idx val="0"/>
          <c:order val="0"/>
          <c:tx>
            <c:v>100eV</c:v>
          </c:tx>
          <c:spPr>
            <a:ln w="28575">
              <a:noFill/>
            </a:ln>
          </c:spPr>
          <c:marker>
            <c:symbol val="diamond"/>
            <c:size val="4"/>
          </c:marker>
          <c:xVal>
            <c:numRef>
              <c:f>Sheet1!$A$6:$A$16</c:f>
              <c:numCache>
                <c:formatCode>0.00E+00</c:formatCode>
                <c:ptCount val="11"/>
                <c:pt idx="0">
                  <c:v>3.3299999999999998E-7</c:v>
                </c:pt>
                <c:pt idx="1">
                  <c:v>9.9999999999999995E-7</c:v>
                </c:pt>
                <c:pt idx="2">
                  <c:v>3.3299999999999999E-6</c:v>
                </c:pt>
                <c:pt idx="3">
                  <c:v>1.0000000000000001E-5</c:v>
                </c:pt>
                <c:pt idx="4">
                  <c:v>3.3300000000000003E-5</c:v>
                </c:pt>
                <c:pt idx="5">
                  <c:v>1E-4</c:v>
                </c:pt>
                <c:pt idx="6">
                  <c:v>3.3300000000000002E-4</c:v>
                </c:pt>
                <c:pt idx="7">
                  <c:v>1E-3</c:v>
                </c:pt>
                <c:pt idx="8">
                  <c:v>3.3300000000000001E-3</c:v>
                </c:pt>
                <c:pt idx="9">
                  <c:v>0.01</c:v>
                </c:pt>
                <c:pt idx="10">
                  <c:v>0.02</c:v>
                </c:pt>
              </c:numCache>
            </c:numRef>
          </c:xVal>
          <c:yVal>
            <c:numRef>
              <c:f>Sheet1!$B$6:$B$16</c:f>
              <c:numCache>
                <c:formatCode>0.00E+00</c:formatCode>
                <c:ptCount val="11"/>
                <c:pt idx="0" formatCode="General">
                  <c:v>1.84</c:v>
                </c:pt>
                <c:pt idx="1">
                  <c:v>1.78</c:v>
                </c:pt>
                <c:pt idx="2">
                  <c:v>1.67</c:v>
                </c:pt>
                <c:pt idx="3">
                  <c:v>1.58</c:v>
                </c:pt>
                <c:pt idx="4">
                  <c:v>1.5</c:v>
                </c:pt>
                <c:pt idx="5">
                  <c:v>1.41</c:v>
                </c:pt>
                <c:pt idx="6">
                  <c:v>1.35</c:v>
                </c:pt>
                <c:pt idx="7">
                  <c:v>1.34</c:v>
                </c:pt>
                <c:pt idx="8">
                  <c:v>1.37</c:v>
                </c:pt>
                <c:pt idx="9">
                  <c:v>1.33</c:v>
                </c:pt>
                <c:pt idx="10">
                  <c:v>1.33</c:v>
                </c:pt>
              </c:numCache>
            </c:numRef>
          </c:yVal>
          <c:smooth val="0"/>
        </c:ser>
        <c:ser>
          <c:idx val="1"/>
          <c:order val="1"/>
          <c:tx>
            <c:v>268eV</c:v>
          </c:tx>
          <c:spPr>
            <a:ln w="28575">
              <a:noFill/>
            </a:ln>
          </c:spPr>
          <c:marker>
            <c:symbol val="square"/>
            <c:size val="4"/>
          </c:marker>
          <c:xVal>
            <c:numRef>
              <c:f>Sheet1!$C$6:$C$16</c:f>
              <c:numCache>
                <c:formatCode>0.00E+00</c:formatCode>
                <c:ptCount val="11"/>
                <c:pt idx="0">
                  <c:v>3.3299999999999998E-7</c:v>
                </c:pt>
                <c:pt idx="1">
                  <c:v>9.9999999999999995E-7</c:v>
                </c:pt>
                <c:pt idx="2">
                  <c:v>3.3299999999999999E-6</c:v>
                </c:pt>
                <c:pt idx="3">
                  <c:v>1.0000000000000001E-5</c:v>
                </c:pt>
                <c:pt idx="4">
                  <c:v>3.3300000000000003E-5</c:v>
                </c:pt>
                <c:pt idx="5">
                  <c:v>1E-4</c:v>
                </c:pt>
                <c:pt idx="6">
                  <c:v>3.3300000000000002E-4</c:v>
                </c:pt>
                <c:pt idx="7">
                  <c:v>1E-3</c:v>
                </c:pt>
                <c:pt idx="8">
                  <c:v>3.3300000000000001E-3</c:v>
                </c:pt>
                <c:pt idx="9">
                  <c:v>0.01</c:v>
                </c:pt>
                <c:pt idx="10">
                  <c:v>1.66E-2</c:v>
                </c:pt>
              </c:numCache>
            </c:numRef>
          </c:xVal>
          <c:yVal>
            <c:numRef>
              <c:f>Sheet1!$D$6:$D$16</c:f>
              <c:numCache>
                <c:formatCode>0.00E+00</c:formatCode>
                <c:ptCount val="11"/>
                <c:pt idx="0" formatCode="General">
                  <c:v>1.88</c:v>
                </c:pt>
                <c:pt idx="1">
                  <c:v>1.81</c:v>
                </c:pt>
                <c:pt idx="2">
                  <c:v>1.73</c:v>
                </c:pt>
                <c:pt idx="3">
                  <c:v>1.62</c:v>
                </c:pt>
                <c:pt idx="4">
                  <c:v>1.52</c:v>
                </c:pt>
                <c:pt idx="5">
                  <c:v>1.44</c:v>
                </c:pt>
                <c:pt idx="6">
                  <c:v>1.39</c:v>
                </c:pt>
                <c:pt idx="7">
                  <c:v>1.38</c:v>
                </c:pt>
                <c:pt idx="8">
                  <c:v>1.37</c:v>
                </c:pt>
                <c:pt idx="9">
                  <c:v>1.36</c:v>
                </c:pt>
                <c:pt idx="10">
                  <c:v>1.35</c:v>
                </c:pt>
              </c:numCache>
            </c:numRef>
          </c:yVal>
          <c:smooth val="0"/>
        </c:ser>
        <c:ser>
          <c:idx val="2"/>
          <c:order val="2"/>
          <c:tx>
            <c:v>518eV</c:v>
          </c:tx>
          <c:spPr>
            <a:ln w="28575">
              <a:noFill/>
            </a:ln>
          </c:spPr>
          <c:marker>
            <c:symbol val="triangle"/>
            <c:size val="4"/>
          </c:marker>
          <c:xVal>
            <c:numRef>
              <c:f>Sheet1!$E$6:$E$16</c:f>
              <c:numCache>
                <c:formatCode>0.00E+00</c:formatCode>
                <c:ptCount val="11"/>
                <c:pt idx="0">
                  <c:v>3.3299999999999998E-7</c:v>
                </c:pt>
                <c:pt idx="1">
                  <c:v>9.9999999999999995E-7</c:v>
                </c:pt>
                <c:pt idx="2">
                  <c:v>3.3299999999999999E-6</c:v>
                </c:pt>
                <c:pt idx="3">
                  <c:v>1.0000000000000001E-5</c:v>
                </c:pt>
                <c:pt idx="4">
                  <c:v>3.3300000000000003E-5</c:v>
                </c:pt>
                <c:pt idx="5">
                  <c:v>1E-4</c:v>
                </c:pt>
                <c:pt idx="6">
                  <c:v>3.3300000000000002E-4</c:v>
                </c:pt>
                <c:pt idx="7">
                  <c:v>1E-3</c:v>
                </c:pt>
                <c:pt idx="8">
                  <c:v>3.3300000000000001E-3</c:v>
                </c:pt>
                <c:pt idx="9">
                  <c:v>0.01</c:v>
                </c:pt>
                <c:pt idx="10">
                  <c:v>1.66E-2</c:v>
                </c:pt>
              </c:numCache>
            </c:numRef>
          </c:xVal>
          <c:yVal>
            <c:numRef>
              <c:f>Sheet1!$F$6:$F$16</c:f>
              <c:numCache>
                <c:formatCode>General</c:formatCode>
                <c:ptCount val="11"/>
                <c:pt idx="0">
                  <c:v>1.76</c:v>
                </c:pt>
                <c:pt idx="1">
                  <c:v>1.74</c:v>
                </c:pt>
                <c:pt idx="2">
                  <c:v>1.69</c:v>
                </c:pt>
                <c:pt idx="3">
                  <c:v>1.62</c:v>
                </c:pt>
                <c:pt idx="4" formatCode="0.00E+00">
                  <c:v>1.52</c:v>
                </c:pt>
                <c:pt idx="5">
                  <c:v>1.45</c:v>
                </c:pt>
                <c:pt idx="6" formatCode="0.00E+00">
                  <c:v>1.44</c:v>
                </c:pt>
                <c:pt idx="7" formatCode="0.00E+00">
                  <c:v>1.4</c:v>
                </c:pt>
                <c:pt idx="8" formatCode="0.00E+00">
                  <c:v>1.39</c:v>
                </c:pt>
                <c:pt idx="9" formatCode="0.00E+00">
                  <c:v>1.39</c:v>
                </c:pt>
                <c:pt idx="10" formatCode="0.00E+00">
                  <c:v>1.395</c:v>
                </c:pt>
              </c:numCache>
            </c:numRef>
          </c:yVal>
          <c:smooth val="0"/>
        </c:ser>
        <c:ser>
          <c:idx val="3"/>
          <c:order val="3"/>
          <c:tx>
            <c:v>1000eV</c:v>
          </c:tx>
          <c:spPr>
            <a:ln w="28575">
              <a:noFill/>
            </a:ln>
          </c:spPr>
          <c:marker>
            <c:symbol val="x"/>
            <c:size val="5"/>
          </c:marker>
          <c:xVal>
            <c:numRef>
              <c:f>Sheet1!$G$6:$G$16</c:f>
              <c:numCache>
                <c:formatCode>0.00E+00</c:formatCode>
                <c:ptCount val="11"/>
                <c:pt idx="0">
                  <c:v>3.3299999999999998E-7</c:v>
                </c:pt>
                <c:pt idx="1">
                  <c:v>9.9999999999999995E-7</c:v>
                </c:pt>
                <c:pt idx="2">
                  <c:v>3.3299999999999999E-6</c:v>
                </c:pt>
                <c:pt idx="3">
                  <c:v>1.0000000000000001E-5</c:v>
                </c:pt>
                <c:pt idx="4">
                  <c:v>3.3300000000000003E-5</c:v>
                </c:pt>
                <c:pt idx="5">
                  <c:v>1E-4</c:v>
                </c:pt>
                <c:pt idx="6">
                  <c:v>3.3300000000000002E-4</c:v>
                </c:pt>
                <c:pt idx="7">
                  <c:v>1E-3</c:v>
                </c:pt>
                <c:pt idx="8">
                  <c:v>3.3300000000000001E-3</c:v>
                </c:pt>
                <c:pt idx="9">
                  <c:v>0.01</c:v>
                </c:pt>
                <c:pt idx="10">
                  <c:v>0.02</c:v>
                </c:pt>
              </c:numCache>
            </c:numRef>
          </c:xVal>
          <c:yVal>
            <c:numRef>
              <c:f>Sheet1!$H$6:$H$16</c:f>
              <c:numCache>
                <c:formatCode>0.00E+00</c:formatCode>
                <c:ptCount val="11"/>
                <c:pt idx="0" formatCode="General">
                  <c:v>1.89</c:v>
                </c:pt>
                <c:pt idx="1">
                  <c:v>1.81</c:v>
                </c:pt>
                <c:pt idx="2" formatCode="General">
                  <c:v>1.79</c:v>
                </c:pt>
                <c:pt idx="3" formatCode="General">
                  <c:v>1.65</c:v>
                </c:pt>
                <c:pt idx="4">
                  <c:v>1.54</c:v>
                </c:pt>
                <c:pt idx="5">
                  <c:v>1.47</c:v>
                </c:pt>
                <c:pt idx="6">
                  <c:v>1.44</c:v>
                </c:pt>
                <c:pt idx="7">
                  <c:v>1.41</c:v>
                </c:pt>
                <c:pt idx="8">
                  <c:v>1.385</c:v>
                </c:pt>
                <c:pt idx="9">
                  <c:v>1.42</c:v>
                </c:pt>
                <c:pt idx="10">
                  <c:v>1.42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3862144"/>
        <c:axId val="4985216"/>
      </c:scatterChart>
      <c:valAx>
        <c:axId val="93862144"/>
        <c:scaling>
          <c:logBase val="10"/>
          <c:orientation val="minMax"/>
          <c:max val="0.05"/>
          <c:min val="9.9999999999999995E-8"/>
        </c:scaling>
        <c:delete val="0"/>
        <c:axPos val="b"/>
        <c:title>
          <c:tx>
            <c:rich>
              <a:bodyPr/>
              <a:lstStyle/>
              <a:p>
                <a:pPr>
                  <a:defRPr lang="en-GB" baseline="0">
                    <a:latin typeface="Arial" pitchFamily="34" charset="0"/>
                  </a:defRPr>
                </a:pPr>
                <a:r>
                  <a:rPr lang="en-US" baseline="0">
                    <a:latin typeface="Arial" pitchFamily="34" charset="0"/>
                  </a:rPr>
                  <a:t>Approx. Dose [C/mm2]</a:t>
                </a:r>
              </a:p>
            </c:rich>
          </c:tx>
          <c:layout/>
          <c:overlay val="0"/>
        </c:title>
        <c:numFmt formatCode="0.00E+00" sourceLinked="1"/>
        <c:majorTickMark val="out"/>
        <c:minorTickMark val="none"/>
        <c:tickLblPos val="nextTo"/>
        <c:txPr>
          <a:bodyPr/>
          <a:lstStyle/>
          <a:p>
            <a:pPr>
              <a:defRPr lang="en-GB" baseline="0">
                <a:latin typeface="Arial" pitchFamily="34" charset="0"/>
              </a:defRPr>
            </a:pPr>
            <a:endParaRPr lang="en-US"/>
          </a:p>
        </c:txPr>
        <c:crossAx val="4985216"/>
        <c:crosses val="autoZero"/>
        <c:crossBetween val="midCat"/>
      </c:valAx>
      <c:valAx>
        <c:axId val="4985216"/>
        <c:scaling>
          <c:orientation val="minMax"/>
          <c:max val="2"/>
          <c:min val="1.2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lang="en-GB">
                    <a:latin typeface="Arial" pitchFamily="34" charset="0"/>
                    <a:cs typeface="Arial" pitchFamily="34" charset="0"/>
                  </a:defRPr>
                </a:pPr>
                <a:r>
                  <a:rPr lang="en-US">
                    <a:latin typeface="Arial" pitchFamily="34" charset="0"/>
                    <a:cs typeface="Arial" pitchFamily="34" charset="0"/>
                  </a:rPr>
                  <a:t>max. Secondary emission yield</a:t>
                </a:r>
              </a:p>
            </c:rich>
          </c:tx>
          <c:layout>
            <c:manualLayout>
              <c:xMode val="edge"/>
              <c:yMode val="edge"/>
              <c:x val="2.7002479371751601E-2"/>
              <c:y val="9.1230959954351196E-2"/>
            </c:manualLayout>
          </c:layout>
          <c:overlay val="0"/>
        </c:title>
        <c:numFmt formatCode="General" sourceLinked="1"/>
        <c:majorTickMark val="out"/>
        <c:minorTickMark val="none"/>
        <c:tickLblPos val="low"/>
        <c:txPr>
          <a:bodyPr/>
          <a:lstStyle/>
          <a:p>
            <a:pPr>
              <a:defRPr lang="en-GB" baseline="0">
                <a:latin typeface="Arial" pitchFamily="34" charset="0"/>
              </a:defRPr>
            </a:pPr>
            <a:endParaRPr lang="en-US"/>
          </a:p>
        </c:txPr>
        <c:crossAx val="93862144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68596276852072802"/>
          <c:y val="8.7182941562537294E-2"/>
          <c:w val="0.208717430988382"/>
          <c:h val="0.38509073735079102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lang="en-GB"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46802457194361"/>
          <c:y val="3.8049312288674197E-2"/>
          <c:w val="0.67008929131145201"/>
          <c:h val="0.80342492923198106"/>
        </c:manualLayout>
      </c:layout>
      <c:scatterChart>
        <c:scatterStyle val="smoothMarker"/>
        <c:varyColors val="0"/>
        <c:ser>
          <c:idx val="0"/>
          <c:order val="0"/>
          <c:spPr>
            <a:ln w="19050"/>
          </c:spPr>
          <c:marker>
            <c:symbol val="none"/>
          </c:marker>
          <c:xVal>
            <c:numRef>
              <c:f>P_SEY_stDev!$A$6:$A$55</c:f>
              <c:numCache>
                <c:formatCode>0.00E+00</c:formatCode>
                <c:ptCount val="50"/>
                <c:pt idx="0">
                  <c:v>0</c:v>
                </c:pt>
                <c:pt idx="1">
                  <c:v>40.448980000000013</c:v>
                </c:pt>
                <c:pt idx="2">
                  <c:v>80.897959999999998</c:v>
                </c:pt>
                <c:pt idx="3">
                  <c:v>121.34690000000001</c:v>
                </c:pt>
                <c:pt idx="4">
                  <c:v>161.79589999999999</c:v>
                </c:pt>
                <c:pt idx="5">
                  <c:v>202.2449</c:v>
                </c:pt>
                <c:pt idx="6">
                  <c:v>242.69390000000001</c:v>
                </c:pt>
                <c:pt idx="7">
                  <c:v>283.1429</c:v>
                </c:pt>
                <c:pt idx="8">
                  <c:v>323.59179999999992</c:v>
                </c:pt>
                <c:pt idx="9">
                  <c:v>364.04079999999999</c:v>
                </c:pt>
                <c:pt idx="10">
                  <c:v>404.4898</c:v>
                </c:pt>
                <c:pt idx="11">
                  <c:v>444.93880000000001</c:v>
                </c:pt>
                <c:pt idx="12">
                  <c:v>485.38780000000008</c:v>
                </c:pt>
                <c:pt idx="13">
                  <c:v>525.83669999999972</c:v>
                </c:pt>
                <c:pt idx="14">
                  <c:v>566.28570000000002</c:v>
                </c:pt>
                <c:pt idx="15">
                  <c:v>606.73469999999998</c:v>
                </c:pt>
                <c:pt idx="16">
                  <c:v>647.18370000000004</c:v>
                </c:pt>
                <c:pt idx="17">
                  <c:v>687.63259999999991</c:v>
                </c:pt>
                <c:pt idx="18">
                  <c:v>728.08159999999998</c:v>
                </c:pt>
                <c:pt idx="19">
                  <c:v>768.53059999999994</c:v>
                </c:pt>
                <c:pt idx="20">
                  <c:v>808.9796</c:v>
                </c:pt>
                <c:pt idx="21">
                  <c:v>849.42849999999999</c:v>
                </c:pt>
                <c:pt idx="22">
                  <c:v>889.87749999999994</c:v>
                </c:pt>
                <c:pt idx="23">
                  <c:v>930.3264999999999</c:v>
                </c:pt>
                <c:pt idx="24">
                  <c:v>970.77549999999997</c:v>
                </c:pt>
                <c:pt idx="25">
                  <c:v>1011.224</c:v>
                </c:pt>
                <c:pt idx="26">
                  <c:v>1051.673</c:v>
                </c:pt>
                <c:pt idx="27">
                  <c:v>1092.1220000000001</c:v>
                </c:pt>
                <c:pt idx="28">
                  <c:v>1132.5709999999999</c:v>
                </c:pt>
                <c:pt idx="29">
                  <c:v>1173.02</c:v>
                </c:pt>
                <c:pt idx="30">
                  <c:v>1213.4690000000001</c:v>
                </c:pt>
                <c:pt idx="31">
                  <c:v>1253.9179999999999</c:v>
                </c:pt>
                <c:pt idx="32">
                  <c:v>1294.367</c:v>
                </c:pt>
                <c:pt idx="33">
                  <c:v>1334.816</c:v>
                </c:pt>
                <c:pt idx="34">
                  <c:v>1375.2650000000001</c:v>
                </c:pt>
                <c:pt idx="35">
                  <c:v>1415.7139999999999</c:v>
                </c:pt>
                <c:pt idx="36">
                  <c:v>1456.163</c:v>
                </c:pt>
                <c:pt idx="37">
                  <c:v>1496.6120000000001</c:v>
                </c:pt>
                <c:pt idx="38">
                  <c:v>1537.0609999999999</c:v>
                </c:pt>
                <c:pt idx="39">
                  <c:v>1577.51</c:v>
                </c:pt>
                <c:pt idx="40">
                  <c:v>1617.9590000000001</c:v>
                </c:pt>
                <c:pt idx="41">
                  <c:v>1658.4079999999999</c:v>
                </c:pt>
                <c:pt idx="42">
                  <c:v>1698.857</c:v>
                </c:pt>
                <c:pt idx="43">
                  <c:v>1739.306</c:v>
                </c:pt>
                <c:pt idx="44">
                  <c:v>1779.7550000000001</c:v>
                </c:pt>
                <c:pt idx="45">
                  <c:v>1820.204</c:v>
                </c:pt>
                <c:pt idx="46">
                  <c:v>1860.653</c:v>
                </c:pt>
                <c:pt idx="47">
                  <c:v>1901.1020000000001</c:v>
                </c:pt>
                <c:pt idx="48">
                  <c:v>1941.5509999999999</c:v>
                </c:pt>
                <c:pt idx="49">
                  <c:v>1982</c:v>
                </c:pt>
              </c:numCache>
            </c:numRef>
          </c:xVal>
          <c:yVal>
            <c:numRef>
              <c:f>P_SEY_stDev!$B$6:$B$55</c:f>
              <c:numCache>
                <c:formatCode>0.00E+00</c:formatCode>
                <c:ptCount val="50"/>
                <c:pt idx="0">
                  <c:v>0.85224820000000001</c:v>
                </c:pt>
                <c:pt idx="1">
                  <c:v>1.0012779999999999</c:v>
                </c:pt>
                <c:pt idx="2">
                  <c:v>1.350201</c:v>
                </c:pt>
                <c:pt idx="3">
                  <c:v>1.5494829999999999</c:v>
                </c:pt>
                <c:pt idx="4">
                  <c:v>1.5705020000000001</c:v>
                </c:pt>
                <c:pt idx="5">
                  <c:v>1.5953999999999999</c:v>
                </c:pt>
                <c:pt idx="6">
                  <c:v>1.6469720000000001</c:v>
                </c:pt>
                <c:pt idx="7">
                  <c:v>1.6632819999999999</c:v>
                </c:pt>
                <c:pt idx="8">
                  <c:v>1.6724399999999999</c:v>
                </c:pt>
                <c:pt idx="9">
                  <c:v>1.6651739999999999</c:v>
                </c:pt>
                <c:pt idx="10">
                  <c:v>1.6172070000000001</c:v>
                </c:pt>
                <c:pt idx="11">
                  <c:v>1.6108290000000001</c:v>
                </c:pt>
                <c:pt idx="12">
                  <c:v>1.5941050000000001</c:v>
                </c:pt>
                <c:pt idx="13">
                  <c:v>1.5604899999999999</c:v>
                </c:pt>
                <c:pt idx="14">
                  <c:v>1.5253509999999999</c:v>
                </c:pt>
                <c:pt idx="15">
                  <c:v>1.5353859999999999</c:v>
                </c:pt>
                <c:pt idx="16">
                  <c:v>1.4805839999999999</c:v>
                </c:pt>
                <c:pt idx="17">
                  <c:v>1.4735910000000001</c:v>
                </c:pt>
                <c:pt idx="18">
                  <c:v>1.4451849999999999</c:v>
                </c:pt>
                <c:pt idx="19">
                  <c:v>1.4321159999999999</c:v>
                </c:pt>
                <c:pt idx="20">
                  <c:v>1.4056310000000001</c:v>
                </c:pt>
                <c:pt idx="21">
                  <c:v>1.379105</c:v>
                </c:pt>
                <c:pt idx="22">
                  <c:v>1.374112</c:v>
                </c:pt>
                <c:pt idx="23">
                  <c:v>1.3546560000000001</c:v>
                </c:pt>
                <c:pt idx="24">
                  <c:v>1.3227249999999999</c:v>
                </c:pt>
                <c:pt idx="25">
                  <c:v>1.3017909999999999</c:v>
                </c:pt>
                <c:pt idx="26">
                  <c:v>1.2912939999999999</c:v>
                </c:pt>
                <c:pt idx="27">
                  <c:v>1.2453259999999999</c:v>
                </c:pt>
                <c:pt idx="28">
                  <c:v>1.236667</c:v>
                </c:pt>
                <c:pt idx="29">
                  <c:v>1.2091829999999999</c:v>
                </c:pt>
                <c:pt idx="30">
                  <c:v>1.1885030000000001</c:v>
                </c:pt>
                <c:pt idx="31">
                  <c:v>1.167635</c:v>
                </c:pt>
                <c:pt idx="32">
                  <c:v>1.176914</c:v>
                </c:pt>
                <c:pt idx="33">
                  <c:v>1.169243</c:v>
                </c:pt>
                <c:pt idx="34">
                  <c:v>1.1787799999999999</c:v>
                </c:pt>
                <c:pt idx="35">
                  <c:v>1.1536690000000001</c:v>
                </c:pt>
                <c:pt idx="36">
                  <c:v>1.150477</c:v>
                </c:pt>
                <c:pt idx="37">
                  <c:v>1.1547989999999999</c:v>
                </c:pt>
                <c:pt idx="38">
                  <c:v>1.14805</c:v>
                </c:pt>
                <c:pt idx="39">
                  <c:v>1.146263</c:v>
                </c:pt>
                <c:pt idx="40">
                  <c:v>1.118241</c:v>
                </c:pt>
                <c:pt idx="41">
                  <c:v>1.1181460000000001</c:v>
                </c:pt>
                <c:pt idx="42">
                  <c:v>1.1167830000000001</c:v>
                </c:pt>
                <c:pt idx="43">
                  <c:v>1.1001380000000001</c:v>
                </c:pt>
                <c:pt idx="44">
                  <c:v>1.1047549999999999</c:v>
                </c:pt>
                <c:pt idx="45">
                  <c:v>1.0931630000000001</c:v>
                </c:pt>
                <c:pt idx="46">
                  <c:v>1.0946709999999999</c:v>
                </c:pt>
                <c:pt idx="47">
                  <c:v>1.077264</c:v>
                </c:pt>
                <c:pt idx="48">
                  <c:v>1.0742560000000001</c:v>
                </c:pt>
                <c:pt idx="49">
                  <c:v>1.061536</c:v>
                </c:pt>
              </c:numCache>
            </c:numRef>
          </c:yVal>
          <c:smooth val="1"/>
        </c:ser>
        <c:ser>
          <c:idx val="1"/>
          <c:order val="1"/>
          <c:spPr>
            <a:ln w="19050"/>
          </c:spPr>
          <c:marker>
            <c:symbol val="none"/>
          </c:marker>
          <c:xVal>
            <c:numRef>
              <c:f>P_SEY_stDev!$A$6:$A$55</c:f>
              <c:numCache>
                <c:formatCode>0.00E+00</c:formatCode>
                <c:ptCount val="50"/>
                <c:pt idx="0">
                  <c:v>0</c:v>
                </c:pt>
                <c:pt idx="1">
                  <c:v>40.448980000000013</c:v>
                </c:pt>
                <c:pt idx="2">
                  <c:v>80.897959999999998</c:v>
                </c:pt>
                <c:pt idx="3">
                  <c:v>121.34690000000001</c:v>
                </c:pt>
                <c:pt idx="4">
                  <c:v>161.79589999999999</c:v>
                </c:pt>
                <c:pt idx="5">
                  <c:v>202.2449</c:v>
                </c:pt>
                <c:pt idx="6">
                  <c:v>242.69390000000001</c:v>
                </c:pt>
                <c:pt idx="7">
                  <c:v>283.1429</c:v>
                </c:pt>
                <c:pt idx="8">
                  <c:v>323.59179999999992</c:v>
                </c:pt>
                <c:pt idx="9">
                  <c:v>364.04079999999999</c:v>
                </c:pt>
                <c:pt idx="10">
                  <c:v>404.4898</c:v>
                </c:pt>
                <c:pt idx="11">
                  <c:v>444.93880000000001</c:v>
                </c:pt>
                <c:pt idx="12">
                  <c:v>485.38780000000008</c:v>
                </c:pt>
                <c:pt idx="13">
                  <c:v>525.83669999999972</c:v>
                </c:pt>
                <c:pt idx="14">
                  <c:v>566.28570000000002</c:v>
                </c:pt>
                <c:pt idx="15">
                  <c:v>606.73469999999998</c:v>
                </c:pt>
                <c:pt idx="16">
                  <c:v>647.18370000000004</c:v>
                </c:pt>
                <c:pt idx="17">
                  <c:v>687.63259999999991</c:v>
                </c:pt>
                <c:pt idx="18">
                  <c:v>728.08159999999998</c:v>
                </c:pt>
                <c:pt idx="19">
                  <c:v>768.53059999999994</c:v>
                </c:pt>
                <c:pt idx="20">
                  <c:v>808.9796</c:v>
                </c:pt>
                <c:pt idx="21">
                  <c:v>849.42849999999999</c:v>
                </c:pt>
                <c:pt idx="22">
                  <c:v>889.87749999999994</c:v>
                </c:pt>
                <c:pt idx="23">
                  <c:v>930.3264999999999</c:v>
                </c:pt>
                <c:pt idx="24">
                  <c:v>970.77549999999997</c:v>
                </c:pt>
                <c:pt idx="25">
                  <c:v>1011.224</c:v>
                </c:pt>
                <c:pt idx="26">
                  <c:v>1051.673</c:v>
                </c:pt>
                <c:pt idx="27">
                  <c:v>1092.1220000000001</c:v>
                </c:pt>
                <c:pt idx="28">
                  <c:v>1132.5709999999999</c:v>
                </c:pt>
                <c:pt idx="29">
                  <c:v>1173.02</c:v>
                </c:pt>
                <c:pt idx="30">
                  <c:v>1213.4690000000001</c:v>
                </c:pt>
                <c:pt idx="31">
                  <c:v>1253.9179999999999</c:v>
                </c:pt>
                <c:pt idx="32">
                  <c:v>1294.367</c:v>
                </c:pt>
                <c:pt idx="33">
                  <c:v>1334.816</c:v>
                </c:pt>
                <c:pt idx="34">
                  <c:v>1375.2650000000001</c:v>
                </c:pt>
                <c:pt idx="35">
                  <c:v>1415.7139999999999</c:v>
                </c:pt>
                <c:pt idx="36">
                  <c:v>1456.163</c:v>
                </c:pt>
                <c:pt idx="37">
                  <c:v>1496.6120000000001</c:v>
                </c:pt>
                <c:pt idx="38">
                  <c:v>1537.0609999999999</c:v>
                </c:pt>
                <c:pt idx="39">
                  <c:v>1577.51</c:v>
                </c:pt>
                <c:pt idx="40">
                  <c:v>1617.9590000000001</c:v>
                </c:pt>
                <c:pt idx="41">
                  <c:v>1658.4079999999999</c:v>
                </c:pt>
                <c:pt idx="42">
                  <c:v>1698.857</c:v>
                </c:pt>
                <c:pt idx="43">
                  <c:v>1739.306</c:v>
                </c:pt>
                <c:pt idx="44">
                  <c:v>1779.7550000000001</c:v>
                </c:pt>
                <c:pt idx="45">
                  <c:v>1820.204</c:v>
                </c:pt>
                <c:pt idx="46">
                  <c:v>1860.653</c:v>
                </c:pt>
                <c:pt idx="47">
                  <c:v>1901.1020000000001</c:v>
                </c:pt>
                <c:pt idx="48">
                  <c:v>1941.5509999999999</c:v>
                </c:pt>
                <c:pt idx="49">
                  <c:v>1982</c:v>
                </c:pt>
              </c:numCache>
            </c:numRef>
          </c:xVal>
          <c:yVal>
            <c:numRef>
              <c:f>P_SEY_stDev!$C$6:$C$55</c:f>
              <c:numCache>
                <c:formatCode>0.00E+00</c:formatCode>
                <c:ptCount val="50"/>
                <c:pt idx="0">
                  <c:v>0.85316820000000004</c:v>
                </c:pt>
                <c:pt idx="1">
                  <c:v>0.96433950000000002</c:v>
                </c:pt>
                <c:pt idx="2">
                  <c:v>1.331132</c:v>
                </c:pt>
                <c:pt idx="3">
                  <c:v>1.522546</c:v>
                </c:pt>
                <c:pt idx="4">
                  <c:v>1.5229269999999999</c:v>
                </c:pt>
                <c:pt idx="5">
                  <c:v>1.5674349999999999</c:v>
                </c:pt>
                <c:pt idx="6">
                  <c:v>1.601235</c:v>
                </c:pt>
                <c:pt idx="7">
                  <c:v>1.6432359999999999</c:v>
                </c:pt>
                <c:pt idx="8">
                  <c:v>1.6456500000000001</c:v>
                </c:pt>
                <c:pt idx="9">
                  <c:v>1.640347</c:v>
                </c:pt>
                <c:pt idx="10">
                  <c:v>1.604795</c:v>
                </c:pt>
                <c:pt idx="11">
                  <c:v>1.6114679999999999</c:v>
                </c:pt>
                <c:pt idx="12">
                  <c:v>1.5803290000000001</c:v>
                </c:pt>
                <c:pt idx="13">
                  <c:v>1.5655319999999999</c:v>
                </c:pt>
                <c:pt idx="14">
                  <c:v>1.525452</c:v>
                </c:pt>
                <c:pt idx="15">
                  <c:v>1.499333</c:v>
                </c:pt>
                <c:pt idx="16">
                  <c:v>1.47746</c:v>
                </c:pt>
                <c:pt idx="17">
                  <c:v>1.457457</c:v>
                </c:pt>
                <c:pt idx="18">
                  <c:v>1.4351339999999999</c:v>
                </c:pt>
                <c:pt idx="19">
                  <c:v>1.4004890000000001</c:v>
                </c:pt>
                <c:pt idx="20">
                  <c:v>1.401384</c:v>
                </c:pt>
                <c:pt idx="21">
                  <c:v>1.382514</c:v>
                </c:pt>
                <c:pt idx="22">
                  <c:v>1.3580540000000001</c:v>
                </c:pt>
                <c:pt idx="23">
                  <c:v>1.325817</c:v>
                </c:pt>
                <c:pt idx="24">
                  <c:v>1.312867</c:v>
                </c:pt>
                <c:pt idx="25">
                  <c:v>1.2882990000000001</c:v>
                </c:pt>
                <c:pt idx="26">
                  <c:v>1.266132</c:v>
                </c:pt>
                <c:pt idx="27">
                  <c:v>1.239765</c:v>
                </c:pt>
                <c:pt idx="28">
                  <c:v>1.2144520000000001</c:v>
                </c:pt>
                <c:pt idx="29">
                  <c:v>1.2030879999999999</c:v>
                </c:pt>
                <c:pt idx="30">
                  <c:v>1.1875279999999999</c:v>
                </c:pt>
                <c:pt idx="31">
                  <c:v>1.1648959999999999</c:v>
                </c:pt>
                <c:pt idx="32">
                  <c:v>1.1599950000000001</c:v>
                </c:pt>
                <c:pt idx="33">
                  <c:v>1.154304</c:v>
                </c:pt>
                <c:pt idx="34">
                  <c:v>1.1492070000000001</c:v>
                </c:pt>
                <c:pt idx="35">
                  <c:v>1.155551</c:v>
                </c:pt>
                <c:pt idx="36">
                  <c:v>1.1432500000000001</c:v>
                </c:pt>
                <c:pt idx="37">
                  <c:v>1.1497839999999999</c:v>
                </c:pt>
                <c:pt idx="38">
                  <c:v>1.1290819999999999</c:v>
                </c:pt>
                <c:pt idx="39">
                  <c:v>1.122279</c:v>
                </c:pt>
                <c:pt idx="40">
                  <c:v>1.117051</c:v>
                </c:pt>
                <c:pt idx="41">
                  <c:v>1.115259</c:v>
                </c:pt>
                <c:pt idx="42">
                  <c:v>1.103837</c:v>
                </c:pt>
                <c:pt idx="43">
                  <c:v>1.0899840000000001</c:v>
                </c:pt>
                <c:pt idx="44">
                  <c:v>1.0873839999999999</c:v>
                </c:pt>
                <c:pt idx="45">
                  <c:v>1.081062</c:v>
                </c:pt>
                <c:pt idx="46">
                  <c:v>1.088813</c:v>
                </c:pt>
                <c:pt idx="47">
                  <c:v>1.06803</c:v>
                </c:pt>
                <c:pt idx="48">
                  <c:v>1.069682</c:v>
                </c:pt>
                <c:pt idx="49">
                  <c:v>1.048033</c:v>
                </c:pt>
              </c:numCache>
            </c:numRef>
          </c:yVal>
          <c:smooth val="1"/>
        </c:ser>
        <c:ser>
          <c:idx val="2"/>
          <c:order val="2"/>
          <c:marker>
            <c:symbol val="none"/>
          </c:marker>
          <c:xVal>
            <c:numRef>
              <c:f>P_SEY_stDev!$A$6:$A$55</c:f>
              <c:numCache>
                <c:formatCode>0.00E+00</c:formatCode>
                <c:ptCount val="50"/>
                <c:pt idx="0">
                  <c:v>0</c:v>
                </c:pt>
                <c:pt idx="1">
                  <c:v>40.448980000000013</c:v>
                </c:pt>
                <c:pt idx="2">
                  <c:v>80.897959999999998</c:v>
                </c:pt>
                <c:pt idx="3">
                  <c:v>121.34690000000001</c:v>
                </c:pt>
                <c:pt idx="4">
                  <c:v>161.79589999999999</c:v>
                </c:pt>
                <c:pt idx="5">
                  <c:v>202.2449</c:v>
                </c:pt>
                <c:pt idx="6">
                  <c:v>242.69390000000001</c:v>
                </c:pt>
                <c:pt idx="7">
                  <c:v>283.1429</c:v>
                </c:pt>
                <c:pt idx="8">
                  <c:v>323.59179999999992</c:v>
                </c:pt>
                <c:pt idx="9">
                  <c:v>364.04079999999999</c:v>
                </c:pt>
                <c:pt idx="10">
                  <c:v>404.4898</c:v>
                </c:pt>
                <c:pt idx="11">
                  <c:v>444.93880000000001</c:v>
                </c:pt>
                <c:pt idx="12">
                  <c:v>485.38780000000008</c:v>
                </c:pt>
                <c:pt idx="13">
                  <c:v>525.83669999999972</c:v>
                </c:pt>
                <c:pt idx="14">
                  <c:v>566.28570000000002</c:v>
                </c:pt>
                <c:pt idx="15">
                  <c:v>606.73469999999998</c:v>
                </c:pt>
                <c:pt idx="16">
                  <c:v>647.18370000000004</c:v>
                </c:pt>
                <c:pt idx="17">
                  <c:v>687.63259999999991</c:v>
                </c:pt>
                <c:pt idx="18">
                  <c:v>728.08159999999998</c:v>
                </c:pt>
                <c:pt idx="19">
                  <c:v>768.53059999999994</c:v>
                </c:pt>
                <c:pt idx="20">
                  <c:v>808.9796</c:v>
                </c:pt>
                <c:pt idx="21">
                  <c:v>849.42849999999999</c:v>
                </c:pt>
                <c:pt idx="22">
                  <c:v>889.87749999999994</c:v>
                </c:pt>
                <c:pt idx="23">
                  <c:v>930.3264999999999</c:v>
                </c:pt>
                <c:pt idx="24">
                  <c:v>970.77549999999997</c:v>
                </c:pt>
                <c:pt idx="25">
                  <c:v>1011.224</c:v>
                </c:pt>
                <c:pt idx="26">
                  <c:v>1051.673</c:v>
                </c:pt>
                <c:pt idx="27">
                  <c:v>1092.1220000000001</c:v>
                </c:pt>
                <c:pt idx="28">
                  <c:v>1132.5709999999999</c:v>
                </c:pt>
                <c:pt idx="29">
                  <c:v>1173.02</c:v>
                </c:pt>
                <c:pt idx="30">
                  <c:v>1213.4690000000001</c:v>
                </c:pt>
                <c:pt idx="31">
                  <c:v>1253.9179999999999</c:v>
                </c:pt>
                <c:pt idx="32">
                  <c:v>1294.367</c:v>
                </c:pt>
                <c:pt idx="33">
                  <c:v>1334.816</c:v>
                </c:pt>
                <c:pt idx="34">
                  <c:v>1375.2650000000001</c:v>
                </c:pt>
                <c:pt idx="35">
                  <c:v>1415.7139999999999</c:v>
                </c:pt>
                <c:pt idx="36">
                  <c:v>1456.163</c:v>
                </c:pt>
                <c:pt idx="37">
                  <c:v>1496.6120000000001</c:v>
                </c:pt>
                <c:pt idx="38">
                  <c:v>1537.0609999999999</c:v>
                </c:pt>
                <c:pt idx="39">
                  <c:v>1577.51</c:v>
                </c:pt>
                <c:pt idx="40">
                  <c:v>1617.9590000000001</c:v>
                </c:pt>
                <c:pt idx="41">
                  <c:v>1658.4079999999999</c:v>
                </c:pt>
                <c:pt idx="42">
                  <c:v>1698.857</c:v>
                </c:pt>
                <c:pt idx="43">
                  <c:v>1739.306</c:v>
                </c:pt>
                <c:pt idx="44">
                  <c:v>1779.7550000000001</c:v>
                </c:pt>
                <c:pt idx="45">
                  <c:v>1820.204</c:v>
                </c:pt>
                <c:pt idx="46">
                  <c:v>1860.653</c:v>
                </c:pt>
                <c:pt idx="47">
                  <c:v>1901.1020000000001</c:v>
                </c:pt>
                <c:pt idx="48">
                  <c:v>1941.5509999999999</c:v>
                </c:pt>
                <c:pt idx="49">
                  <c:v>1982</c:v>
                </c:pt>
              </c:numCache>
            </c:numRef>
          </c:xVal>
          <c:yVal>
            <c:numRef>
              <c:f>P_SEY_stDev!$D$6:$D$55</c:f>
              <c:numCache>
                <c:formatCode>0.00E+00</c:formatCode>
                <c:ptCount val="50"/>
                <c:pt idx="0">
                  <c:v>0.85337110000000005</c:v>
                </c:pt>
                <c:pt idx="1">
                  <c:v>0.96440519999999996</c:v>
                </c:pt>
                <c:pt idx="2">
                  <c:v>1.3375999999999999</c:v>
                </c:pt>
                <c:pt idx="3">
                  <c:v>1.5166390000000001</c:v>
                </c:pt>
                <c:pt idx="4">
                  <c:v>1.5177719999999999</c:v>
                </c:pt>
                <c:pt idx="5">
                  <c:v>1.560754</c:v>
                </c:pt>
                <c:pt idx="6">
                  <c:v>1.6052729999999999</c:v>
                </c:pt>
                <c:pt idx="7">
                  <c:v>1.60914</c:v>
                </c:pt>
                <c:pt idx="8">
                  <c:v>1.6360859999999999</c:v>
                </c:pt>
                <c:pt idx="9">
                  <c:v>1.6441920000000001</c:v>
                </c:pt>
                <c:pt idx="10">
                  <c:v>1.6359840000000001</c:v>
                </c:pt>
                <c:pt idx="11">
                  <c:v>1.5981050000000001</c:v>
                </c:pt>
                <c:pt idx="12">
                  <c:v>1.5910839999999999</c:v>
                </c:pt>
                <c:pt idx="13">
                  <c:v>1.5566990000000001</c:v>
                </c:pt>
                <c:pt idx="14">
                  <c:v>1.5345569999999999</c:v>
                </c:pt>
                <c:pt idx="15">
                  <c:v>1.5008490000000001</c:v>
                </c:pt>
                <c:pt idx="16">
                  <c:v>1.4815739999999999</c:v>
                </c:pt>
                <c:pt idx="17">
                  <c:v>1.4626939999999999</c:v>
                </c:pt>
                <c:pt idx="18">
                  <c:v>1.4414579999999999</c:v>
                </c:pt>
                <c:pt idx="19">
                  <c:v>1.421335</c:v>
                </c:pt>
                <c:pt idx="20">
                  <c:v>1.392776</c:v>
                </c:pt>
                <c:pt idx="21">
                  <c:v>1.377327</c:v>
                </c:pt>
                <c:pt idx="22">
                  <c:v>1.351472</c:v>
                </c:pt>
                <c:pt idx="23">
                  <c:v>1.336576</c:v>
                </c:pt>
                <c:pt idx="24">
                  <c:v>1.3331360000000001</c:v>
                </c:pt>
                <c:pt idx="25">
                  <c:v>1.2949949999999999</c:v>
                </c:pt>
                <c:pt idx="26">
                  <c:v>1.259822</c:v>
                </c:pt>
                <c:pt idx="27">
                  <c:v>1.233803</c:v>
                </c:pt>
                <c:pt idx="28">
                  <c:v>1.204153</c:v>
                </c:pt>
                <c:pt idx="29">
                  <c:v>1.1934990000000001</c:v>
                </c:pt>
                <c:pt idx="30">
                  <c:v>1.18083</c:v>
                </c:pt>
                <c:pt idx="31">
                  <c:v>1.1774359999999999</c:v>
                </c:pt>
                <c:pt idx="32">
                  <c:v>1.1552690000000001</c:v>
                </c:pt>
                <c:pt idx="33">
                  <c:v>1.155276</c:v>
                </c:pt>
                <c:pt idx="34">
                  <c:v>1.146315</c:v>
                </c:pt>
                <c:pt idx="35">
                  <c:v>1.1544460000000001</c:v>
                </c:pt>
                <c:pt idx="36">
                  <c:v>1.1457900000000001</c:v>
                </c:pt>
                <c:pt idx="37">
                  <c:v>1.1416189999999999</c:v>
                </c:pt>
                <c:pt idx="38">
                  <c:v>1.1244989999999999</c:v>
                </c:pt>
                <c:pt idx="39">
                  <c:v>1.1265179999999999</c:v>
                </c:pt>
                <c:pt idx="40">
                  <c:v>1.117216</c:v>
                </c:pt>
                <c:pt idx="41">
                  <c:v>1.1087560000000001</c:v>
                </c:pt>
                <c:pt idx="42">
                  <c:v>1.1090819999999999</c:v>
                </c:pt>
                <c:pt idx="43">
                  <c:v>1.088632</c:v>
                </c:pt>
                <c:pt idx="44">
                  <c:v>1.0953200000000001</c:v>
                </c:pt>
                <c:pt idx="45">
                  <c:v>1.08016</c:v>
                </c:pt>
                <c:pt idx="46">
                  <c:v>1.0779510000000001</c:v>
                </c:pt>
                <c:pt idx="47">
                  <c:v>1.074743</c:v>
                </c:pt>
                <c:pt idx="48">
                  <c:v>1.0719719999999999</c:v>
                </c:pt>
                <c:pt idx="49">
                  <c:v>1.0558320000000001</c:v>
                </c:pt>
              </c:numCache>
            </c:numRef>
          </c:yVal>
          <c:smooth val="1"/>
        </c:ser>
        <c:ser>
          <c:idx val="3"/>
          <c:order val="3"/>
          <c:spPr>
            <a:ln w="19050"/>
          </c:spPr>
          <c:marker>
            <c:symbol val="none"/>
          </c:marker>
          <c:xVal>
            <c:numRef>
              <c:f>P_SEY_stDev!$A$6:$A$55</c:f>
              <c:numCache>
                <c:formatCode>0.00E+00</c:formatCode>
                <c:ptCount val="50"/>
                <c:pt idx="0">
                  <c:v>0</c:v>
                </c:pt>
                <c:pt idx="1">
                  <c:v>40.448980000000013</c:v>
                </c:pt>
                <c:pt idx="2">
                  <c:v>80.897959999999998</c:v>
                </c:pt>
                <c:pt idx="3">
                  <c:v>121.34690000000001</c:v>
                </c:pt>
                <c:pt idx="4">
                  <c:v>161.79589999999999</c:v>
                </c:pt>
                <c:pt idx="5">
                  <c:v>202.2449</c:v>
                </c:pt>
                <c:pt idx="6">
                  <c:v>242.69390000000001</c:v>
                </c:pt>
                <c:pt idx="7">
                  <c:v>283.1429</c:v>
                </c:pt>
                <c:pt idx="8">
                  <c:v>323.59179999999992</c:v>
                </c:pt>
                <c:pt idx="9">
                  <c:v>364.04079999999999</c:v>
                </c:pt>
                <c:pt idx="10">
                  <c:v>404.4898</c:v>
                </c:pt>
                <c:pt idx="11">
                  <c:v>444.93880000000001</c:v>
                </c:pt>
                <c:pt idx="12">
                  <c:v>485.38780000000008</c:v>
                </c:pt>
                <c:pt idx="13">
                  <c:v>525.83669999999972</c:v>
                </c:pt>
                <c:pt idx="14">
                  <c:v>566.28570000000002</c:v>
                </c:pt>
                <c:pt idx="15">
                  <c:v>606.73469999999998</c:v>
                </c:pt>
                <c:pt idx="16">
                  <c:v>647.18370000000004</c:v>
                </c:pt>
                <c:pt idx="17">
                  <c:v>687.63259999999991</c:v>
                </c:pt>
                <c:pt idx="18">
                  <c:v>728.08159999999998</c:v>
                </c:pt>
                <c:pt idx="19">
                  <c:v>768.53059999999994</c:v>
                </c:pt>
                <c:pt idx="20">
                  <c:v>808.9796</c:v>
                </c:pt>
                <c:pt idx="21">
                  <c:v>849.42849999999999</c:v>
                </c:pt>
                <c:pt idx="22">
                  <c:v>889.87749999999994</c:v>
                </c:pt>
                <c:pt idx="23">
                  <c:v>930.3264999999999</c:v>
                </c:pt>
                <c:pt idx="24">
                  <c:v>970.77549999999997</c:v>
                </c:pt>
                <c:pt idx="25">
                  <c:v>1011.224</c:v>
                </c:pt>
                <c:pt idx="26">
                  <c:v>1051.673</c:v>
                </c:pt>
                <c:pt idx="27">
                  <c:v>1092.1220000000001</c:v>
                </c:pt>
                <c:pt idx="28">
                  <c:v>1132.5709999999999</c:v>
                </c:pt>
                <c:pt idx="29">
                  <c:v>1173.02</c:v>
                </c:pt>
                <c:pt idx="30">
                  <c:v>1213.4690000000001</c:v>
                </c:pt>
                <c:pt idx="31">
                  <c:v>1253.9179999999999</c:v>
                </c:pt>
                <c:pt idx="32">
                  <c:v>1294.367</c:v>
                </c:pt>
                <c:pt idx="33">
                  <c:v>1334.816</c:v>
                </c:pt>
                <c:pt idx="34">
                  <c:v>1375.2650000000001</c:v>
                </c:pt>
                <c:pt idx="35">
                  <c:v>1415.7139999999999</c:v>
                </c:pt>
                <c:pt idx="36">
                  <c:v>1456.163</c:v>
                </c:pt>
                <c:pt idx="37">
                  <c:v>1496.6120000000001</c:v>
                </c:pt>
                <c:pt idx="38">
                  <c:v>1537.0609999999999</c:v>
                </c:pt>
                <c:pt idx="39">
                  <c:v>1577.51</c:v>
                </c:pt>
                <c:pt idx="40">
                  <c:v>1617.9590000000001</c:v>
                </c:pt>
                <c:pt idx="41">
                  <c:v>1658.4079999999999</c:v>
                </c:pt>
                <c:pt idx="42">
                  <c:v>1698.857</c:v>
                </c:pt>
                <c:pt idx="43">
                  <c:v>1739.306</c:v>
                </c:pt>
                <c:pt idx="44">
                  <c:v>1779.7550000000001</c:v>
                </c:pt>
                <c:pt idx="45">
                  <c:v>1820.204</c:v>
                </c:pt>
                <c:pt idx="46">
                  <c:v>1860.653</c:v>
                </c:pt>
                <c:pt idx="47">
                  <c:v>1901.1020000000001</c:v>
                </c:pt>
                <c:pt idx="48">
                  <c:v>1941.5509999999999</c:v>
                </c:pt>
                <c:pt idx="49">
                  <c:v>1982</c:v>
                </c:pt>
              </c:numCache>
            </c:numRef>
          </c:xVal>
          <c:yVal>
            <c:numRef>
              <c:f>P_SEY_stDev!$E$6:$E$55</c:f>
              <c:numCache>
                <c:formatCode>0.00E+00</c:formatCode>
                <c:ptCount val="50"/>
                <c:pt idx="0">
                  <c:v>0.85007779999999999</c:v>
                </c:pt>
                <c:pt idx="1">
                  <c:v>0.97116029999999998</c:v>
                </c:pt>
                <c:pt idx="2">
                  <c:v>1.343529</c:v>
                </c:pt>
                <c:pt idx="3">
                  <c:v>1.5166710000000001</c:v>
                </c:pt>
                <c:pt idx="4">
                  <c:v>1.5233950000000001</c:v>
                </c:pt>
                <c:pt idx="5">
                  <c:v>1.5839760000000001</c:v>
                </c:pt>
                <c:pt idx="6">
                  <c:v>1.5965229999999999</c:v>
                </c:pt>
                <c:pt idx="7">
                  <c:v>1.628638</c:v>
                </c:pt>
                <c:pt idx="8">
                  <c:v>1.65303</c:v>
                </c:pt>
                <c:pt idx="9">
                  <c:v>1.6588039999999999</c:v>
                </c:pt>
                <c:pt idx="10">
                  <c:v>1.617974</c:v>
                </c:pt>
                <c:pt idx="11">
                  <c:v>1.592077</c:v>
                </c:pt>
                <c:pt idx="12">
                  <c:v>1.5681259999999999</c:v>
                </c:pt>
                <c:pt idx="13">
                  <c:v>1.5628770000000001</c:v>
                </c:pt>
                <c:pt idx="14">
                  <c:v>1.531417</c:v>
                </c:pt>
                <c:pt idx="15">
                  <c:v>1.4963310000000001</c:v>
                </c:pt>
                <c:pt idx="16">
                  <c:v>1.463611</c:v>
                </c:pt>
                <c:pt idx="17">
                  <c:v>1.478418</c:v>
                </c:pt>
                <c:pt idx="18">
                  <c:v>1.4457100000000001</c:v>
                </c:pt>
                <c:pt idx="19">
                  <c:v>1.4088890000000001</c:v>
                </c:pt>
                <c:pt idx="20">
                  <c:v>1.392828</c:v>
                </c:pt>
                <c:pt idx="21">
                  <c:v>1.358862</c:v>
                </c:pt>
                <c:pt idx="22">
                  <c:v>1.3563430000000001</c:v>
                </c:pt>
                <c:pt idx="23">
                  <c:v>1.343148</c:v>
                </c:pt>
                <c:pt idx="24">
                  <c:v>1.321053</c:v>
                </c:pt>
                <c:pt idx="25">
                  <c:v>1.3025070000000001</c:v>
                </c:pt>
                <c:pt idx="26">
                  <c:v>1.2624409999999999</c:v>
                </c:pt>
                <c:pt idx="27">
                  <c:v>1.236858</c:v>
                </c:pt>
                <c:pt idx="28">
                  <c:v>1.2187889999999999</c:v>
                </c:pt>
                <c:pt idx="29">
                  <c:v>1.189208</c:v>
                </c:pt>
                <c:pt idx="30">
                  <c:v>1.1841299999999999</c:v>
                </c:pt>
                <c:pt idx="31">
                  <c:v>1.1731510000000001</c:v>
                </c:pt>
                <c:pt idx="32">
                  <c:v>1.150927</c:v>
                </c:pt>
                <c:pt idx="33">
                  <c:v>1.1407430000000001</c:v>
                </c:pt>
                <c:pt idx="34">
                  <c:v>1.140336</c:v>
                </c:pt>
                <c:pt idx="35">
                  <c:v>1.1618029999999999</c:v>
                </c:pt>
                <c:pt idx="36">
                  <c:v>1.149027</c:v>
                </c:pt>
                <c:pt idx="37">
                  <c:v>1.1417189999999999</c:v>
                </c:pt>
                <c:pt idx="38">
                  <c:v>1.1290530000000001</c:v>
                </c:pt>
                <c:pt idx="39">
                  <c:v>1.1175029999999999</c:v>
                </c:pt>
                <c:pt idx="40">
                  <c:v>1.1219950000000001</c:v>
                </c:pt>
                <c:pt idx="41">
                  <c:v>1.1113900000000001</c:v>
                </c:pt>
                <c:pt idx="42">
                  <c:v>1.1002179999999999</c:v>
                </c:pt>
                <c:pt idx="43">
                  <c:v>1.0879259999999999</c:v>
                </c:pt>
                <c:pt idx="44">
                  <c:v>1.0861529999999999</c:v>
                </c:pt>
                <c:pt idx="45">
                  <c:v>1.0803990000000001</c:v>
                </c:pt>
                <c:pt idx="46">
                  <c:v>1.07673</c:v>
                </c:pt>
                <c:pt idx="47">
                  <c:v>1.0713790000000001</c:v>
                </c:pt>
                <c:pt idx="48">
                  <c:v>1.072611</c:v>
                </c:pt>
                <c:pt idx="49">
                  <c:v>1.0642160000000001</c:v>
                </c:pt>
              </c:numCache>
            </c:numRef>
          </c:yVal>
          <c:smooth val="1"/>
        </c:ser>
        <c:ser>
          <c:idx val="4"/>
          <c:order val="4"/>
          <c:spPr>
            <a:ln w="19050"/>
          </c:spPr>
          <c:marker>
            <c:symbol val="none"/>
          </c:marker>
          <c:xVal>
            <c:numRef>
              <c:f>P_SEY_stDev!$A$6:$A$55</c:f>
              <c:numCache>
                <c:formatCode>0.00E+00</c:formatCode>
                <c:ptCount val="50"/>
                <c:pt idx="0">
                  <c:v>0</c:v>
                </c:pt>
                <c:pt idx="1">
                  <c:v>40.448980000000013</c:v>
                </c:pt>
                <c:pt idx="2">
                  <c:v>80.897959999999998</c:v>
                </c:pt>
                <c:pt idx="3">
                  <c:v>121.34690000000001</c:v>
                </c:pt>
                <c:pt idx="4">
                  <c:v>161.79589999999999</c:v>
                </c:pt>
                <c:pt idx="5">
                  <c:v>202.2449</c:v>
                </c:pt>
                <c:pt idx="6">
                  <c:v>242.69390000000001</c:v>
                </c:pt>
                <c:pt idx="7">
                  <c:v>283.1429</c:v>
                </c:pt>
                <c:pt idx="8">
                  <c:v>323.59179999999992</c:v>
                </c:pt>
                <c:pt idx="9">
                  <c:v>364.04079999999999</c:v>
                </c:pt>
                <c:pt idx="10">
                  <c:v>404.4898</c:v>
                </c:pt>
                <c:pt idx="11">
                  <c:v>444.93880000000001</c:v>
                </c:pt>
                <c:pt idx="12">
                  <c:v>485.38780000000008</c:v>
                </c:pt>
                <c:pt idx="13">
                  <c:v>525.83669999999972</c:v>
                </c:pt>
                <c:pt idx="14">
                  <c:v>566.28570000000002</c:v>
                </c:pt>
                <c:pt idx="15">
                  <c:v>606.73469999999998</c:v>
                </c:pt>
                <c:pt idx="16">
                  <c:v>647.18370000000004</c:v>
                </c:pt>
                <c:pt idx="17">
                  <c:v>687.63259999999991</c:v>
                </c:pt>
                <c:pt idx="18">
                  <c:v>728.08159999999998</c:v>
                </c:pt>
                <c:pt idx="19">
                  <c:v>768.53059999999994</c:v>
                </c:pt>
                <c:pt idx="20">
                  <c:v>808.9796</c:v>
                </c:pt>
                <c:pt idx="21">
                  <c:v>849.42849999999999</c:v>
                </c:pt>
                <c:pt idx="22">
                  <c:v>889.87749999999994</c:v>
                </c:pt>
                <c:pt idx="23">
                  <c:v>930.3264999999999</c:v>
                </c:pt>
                <c:pt idx="24">
                  <c:v>970.77549999999997</c:v>
                </c:pt>
                <c:pt idx="25">
                  <c:v>1011.224</c:v>
                </c:pt>
                <c:pt idx="26">
                  <c:v>1051.673</c:v>
                </c:pt>
                <c:pt idx="27">
                  <c:v>1092.1220000000001</c:v>
                </c:pt>
                <c:pt idx="28">
                  <c:v>1132.5709999999999</c:v>
                </c:pt>
                <c:pt idx="29">
                  <c:v>1173.02</c:v>
                </c:pt>
                <c:pt idx="30">
                  <c:v>1213.4690000000001</c:v>
                </c:pt>
                <c:pt idx="31">
                  <c:v>1253.9179999999999</c:v>
                </c:pt>
                <c:pt idx="32">
                  <c:v>1294.367</c:v>
                </c:pt>
                <c:pt idx="33">
                  <c:v>1334.816</c:v>
                </c:pt>
                <c:pt idx="34">
                  <c:v>1375.2650000000001</c:v>
                </c:pt>
                <c:pt idx="35">
                  <c:v>1415.7139999999999</c:v>
                </c:pt>
                <c:pt idx="36">
                  <c:v>1456.163</c:v>
                </c:pt>
                <c:pt idx="37">
                  <c:v>1496.6120000000001</c:v>
                </c:pt>
                <c:pt idx="38">
                  <c:v>1537.0609999999999</c:v>
                </c:pt>
                <c:pt idx="39">
                  <c:v>1577.51</c:v>
                </c:pt>
                <c:pt idx="40">
                  <c:v>1617.9590000000001</c:v>
                </c:pt>
                <c:pt idx="41">
                  <c:v>1658.4079999999999</c:v>
                </c:pt>
                <c:pt idx="42">
                  <c:v>1698.857</c:v>
                </c:pt>
                <c:pt idx="43">
                  <c:v>1739.306</c:v>
                </c:pt>
                <c:pt idx="44">
                  <c:v>1779.7550000000001</c:v>
                </c:pt>
                <c:pt idx="45">
                  <c:v>1820.204</c:v>
                </c:pt>
                <c:pt idx="46">
                  <c:v>1860.653</c:v>
                </c:pt>
                <c:pt idx="47">
                  <c:v>1901.1020000000001</c:v>
                </c:pt>
                <c:pt idx="48">
                  <c:v>1941.5509999999999</c:v>
                </c:pt>
                <c:pt idx="49">
                  <c:v>1982</c:v>
                </c:pt>
              </c:numCache>
            </c:numRef>
          </c:xVal>
          <c:yVal>
            <c:numRef>
              <c:f>P_SEY_stDev!$F$6:$F$55</c:f>
              <c:numCache>
                <c:formatCode>0.00E+00</c:formatCode>
                <c:ptCount val="50"/>
                <c:pt idx="0">
                  <c:v>0.91169619999999996</c:v>
                </c:pt>
                <c:pt idx="1">
                  <c:v>0.94452849999999999</c:v>
                </c:pt>
                <c:pt idx="2">
                  <c:v>1.341574</c:v>
                </c:pt>
                <c:pt idx="3">
                  <c:v>1.5190330000000001</c:v>
                </c:pt>
                <c:pt idx="4">
                  <c:v>1.4991699999999999</c:v>
                </c:pt>
                <c:pt idx="5">
                  <c:v>1.58517</c:v>
                </c:pt>
                <c:pt idx="6">
                  <c:v>1.5963510000000001</c:v>
                </c:pt>
                <c:pt idx="7">
                  <c:v>1.6205430000000001</c:v>
                </c:pt>
                <c:pt idx="8">
                  <c:v>1.6295139999999999</c:v>
                </c:pt>
                <c:pt idx="9">
                  <c:v>1.648889</c:v>
                </c:pt>
                <c:pt idx="10">
                  <c:v>1.6395980000000001</c:v>
                </c:pt>
                <c:pt idx="11">
                  <c:v>1.6231469999999999</c:v>
                </c:pt>
                <c:pt idx="12">
                  <c:v>1.5798369999999999</c:v>
                </c:pt>
                <c:pt idx="13">
                  <c:v>1.5684940000000001</c:v>
                </c:pt>
                <c:pt idx="14">
                  <c:v>1.522167</c:v>
                </c:pt>
                <c:pt idx="15">
                  <c:v>1.495358</c:v>
                </c:pt>
                <c:pt idx="16">
                  <c:v>1.4764630000000001</c:v>
                </c:pt>
                <c:pt idx="17">
                  <c:v>1.4633499999999999</c:v>
                </c:pt>
                <c:pt idx="18">
                  <c:v>1.4351290000000001</c:v>
                </c:pt>
                <c:pt idx="19">
                  <c:v>1.4117</c:v>
                </c:pt>
                <c:pt idx="20">
                  <c:v>1.4061999999999999</c:v>
                </c:pt>
                <c:pt idx="21">
                  <c:v>1.3925879999999999</c:v>
                </c:pt>
                <c:pt idx="22">
                  <c:v>1.347539</c:v>
                </c:pt>
                <c:pt idx="23">
                  <c:v>1.3283069999999999</c:v>
                </c:pt>
                <c:pt idx="24">
                  <c:v>1.3063119999999999</c:v>
                </c:pt>
                <c:pt idx="25">
                  <c:v>1.2793000000000001</c:v>
                </c:pt>
                <c:pt idx="26">
                  <c:v>1.2586310000000001</c:v>
                </c:pt>
                <c:pt idx="27">
                  <c:v>1.2393419999999999</c:v>
                </c:pt>
                <c:pt idx="28">
                  <c:v>1.2119139999999999</c:v>
                </c:pt>
                <c:pt idx="29">
                  <c:v>1.2019839999999999</c:v>
                </c:pt>
                <c:pt idx="30">
                  <c:v>1.17395</c:v>
                </c:pt>
                <c:pt idx="31">
                  <c:v>1.1710640000000001</c:v>
                </c:pt>
                <c:pt idx="32">
                  <c:v>1.1698109999999999</c:v>
                </c:pt>
                <c:pt idx="33">
                  <c:v>1.164766</c:v>
                </c:pt>
                <c:pt idx="34">
                  <c:v>1.154137</c:v>
                </c:pt>
                <c:pt idx="35">
                  <c:v>1.145157</c:v>
                </c:pt>
                <c:pt idx="36">
                  <c:v>1.1411610000000001</c:v>
                </c:pt>
                <c:pt idx="37">
                  <c:v>1.141016</c:v>
                </c:pt>
                <c:pt idx="38">
                  <c:v>1.1302840000000001</c:v>
                </c:pt>
                <c:pt idx="39">
                  <c:v>1.12635</c:v>
                </c:pt>
                <c:pt idx="40">
                  <c:v>1.133392</c:v>
                </c:pt>
                <c:pt idx="41">
                  <c:v>1.1140969999999999</c:v>
                </c:pt>
                <c:pt idx="42">
                  <c:v>1.107899</c:v>
                </c:pt>
                <c:pt idx="43">
                  <c:v>1.0957140000000001</c:v>
                </c:pt>
                <c:pt idx="44">
                  <c:v>1.0827</c:v>
                </c:pt>
                <c:pt idx="45">
                  <c:v>1.094244</c:v>
                </c:pt>
                <c:pt idx="46">
                  <c:v>1.0817939999999999</c:v>
                </c:pt>
                <c:pt idx="47">
                  <c:v>1.077358</c:v>
                </c:pt>
                <c:pt idx="48">
                  <c:v>1.072336</c:v>
                </c:pt>
                <c:pt idx="49">
                  <c:v>1.063742</c:v>
                </c:pt>
              </c:numCache>
            </c:numRef>
          </c:yVal>
          <c:smooth val="1"/>
        </c:ser>
        <c:ser>
          <c:idx val="5"/>
          <c:order val="5"/>
          <c:spPr>
            <a:ln w="19050"/>
          </c:spPr>
          <c:marker>
            <c:symbol val="none"/>
          </c:marker>
          <c:xVal>
            <c:numRef>
              <c:f>P_SEY_stDev!$A$6:$A$55</c:f>
              <c:numCache>
                <c:formatCode>0.00E+00</c:formatCode>
                <c:ptCount val="50"/>
                <c:pt idx="0">
                  <c:v>0</c:v>
                </c:pt>
                <c:pt idx="1">
                  <c:v>40.448980000000013</c:v>
                </c:pt>
                <c:pt idx="2">
                  <c:v>80.897959999999998</c:v>
                </c:pt>
                <c:pt idx="3">
                  <c:v>121.34690000000001</c:v>
                </c:pt>
                <c:pt idx="4">
                  <c:v>161.79589999999999</c:v>
                </c:pt>
                <c:pt idx="5">
                  <c:v>202.2449</c:v>
                </c:pt>
                <c:pt idx="6">
                  <c:v>242.69390000000001</c:v>
                </c:pt>
                <c:pt idx="7">
                  <c:v>283.1429</c:v>
                </c:pt>
                <c:pt idx="8">
                  <c:v>323.59179999999992</c:v>
                </c:pt>
                <c:pt idx="9">
                  <c:v>364.04079999999999</c:v>
                </c:pt>
                <c:pt idx="10">
                  <c:v>404.4898</c:v>
                </c:pt>
                <c:pt idx="11">
                  <c:v>444.93880000000001</c:v>
                </c:pt>
                <c:pt idx="12">
                  <c:v>485.38780000000008</c:v>
                </c:pt>
                <c:pt idx="13">
                  <c:v>525.83669999999972</c:v>
                </c:pt>
                <c:pt idx="14">
                  <c:v>566.28570000000002</c:v>
                </c:pt>
                <c:pt idx="15">
                  <c:v>606.73469999999998</c:v>
                </c:pt>
                <c:pt idx="16">
                  <c:v>647.18370000000004</c:v>
                </c:pt>
                <c:pt idx="17">
                  <c:v>687.63259999999991</c:v>
                </c:pt>
                <c:pt idx="18">
                  <c:v>728.08159999999998</c:v>
                </c:pt>
                <c:pt idx="19">
                  <c:v>768.53059999999994</c:v>
                </c:pt>
                <c:pt idx="20">
                  <c:v>808.9796</c:v>
                </c:pt>
                <c:pt idx="21">
                  <c:v>849.42849999999999</c:v>
                </c:pt>
                <c:pt idx="22">
                  <c:v>889.87749999999994</c:v>
                </c:pt>
                <c:pt idx="23">
                  <c:v>930.3264999999999</c:v>
                </c:pt>
                <c:pt idx="24">
                  <c:v>970.77549999999997</c:v>
                </c:pt>
                <c:pt idx="25">
                  <c:v>1011.224</c:v>
                </c:pt>
                <c:pt idx="26">
                  <c:v>1051.673</c:v>
                </c:pt>
                <c:pt idx="27">
                  <c:v>1092.1220000000001</c:v>
                </c:pt>
                <c:pt idx="28">
                  <c:v>1132.5709999999999</c:v>
                </c:pt>
                <c:pt idx="29">
                  <c:v>1173.02</c:v>
                </c:pt>
                <c:pt idx="30">
                  <c:v>1213.4690000000001</c:v>
                </c:pt>
                <c:pt idx="31">
                  <c:v>1253.9179999999999</c:v>
                </c:pt>
                <c:pt idx="32">
                  <c:v>1294.367</c:v>
                </c:pt>
                <c:pt idx="33">
                  <c:v>1334.816</c:v>
                </c:pt>
                <c:pt idx="34">
                  <c:v>1375.2650000000001</c:v>
                </c:pt>
                <c:pt idx="35">
                  <c:v>1415.7139999999999</c:v>
                </c:pt>
                <c:pt idx="36">
                  <c:v>1456.163</c:v>
                </c:pt>
                <c:pt idx="37">
                  <c:v>1496.6120000000001</c:v>
                </c:pt>
                <c:pt idx="38">
                  <c:v>1537.0609999999999</c:v>
                </c:pt>
                <c:pt idx="39">
                  <c:v>1577.51</c:v>
                </c:pt>
                <c:pt idx="40">
                  <c:v>1617.9590000000001</c:v>
                </c:pt>
                <c:pt idx="41">
                  <c:v>1658.4079999999999</c:v>
                </c:pt>
                <c:pt idx="42">
                  <c:v>1698.857</c:v>
                </c:pt>
                <c:pt idx="43">
                  <c:v>1739.306</c:v>
                </c:pt>
                <c:pt idx="44">
                  <c:v>1779.7550000000001</c:v>
                </c:pt>
                <c:pt idx="45">
                  <c:v>1820.204</c:v>
                </c:pt>
                <c:pt idx="46">
                  <c:v>1860.653</c:v>
                </c:pt>
                <c:pt idx="47">
                  <c:v>1901.1020000000001</c:v>
                </c:pt>
                <c:pt idx="48">
                  <c:v>1941.5509999999999</c:v>
                </c:pt>
                <c:pt idx="49">
                  <c:v>1982</c:v>
                </c:pt>
              </c:numCache>
            </c:numRef>
          </c:xVal>
          <c:yVal>
            <c:numRef>
              <c:f>P_SEY_stDev!$G$6:$G$55</c:f>
              <c:numCache>
                <c:formatCode>0.00E+00</c:formatCode>
                <c:ptCount val="50"/>
                <c:pt idx="0">
                  <c:v>0.85411239999999999</c:v>
                </c:pt>
                <c:pt idx="1">
                  <c:v>0.96049850000000003</c:v>
                </c:pt>
                <c:pt idx="2">
                  <c:v>1.3222510000000001</c:v>
                </c:pt>
                <c:pt idx="3">
                  <c:v>1.503204</c:v>
                </c:pt>
                <c:pt idx="4">
                  <c:v>1.5301689999999999</c:v>
                </c:pt>
                <c:pt idx="5">
                  <c:v>1.5645290000000001</c:v>
                </c:pt>
                <c:pt idx="6">
                  <c:v>1.5945240000000001</c:v>
                </c:pt>
                <c:pt idx="7">
                  <c:v>1.6274090000000001</c:v>
                </c:pt>
                <c:pt idx="8">
                  <c:v>1.6378140000000001</c:v>
                </c:pt>
                <c:pt idx="9">
                  <c:v>1.622773</c:v>
                </c:pt>
                <c:pt idx="10">
                  <c:v>1.6212470000000001</c:v>
                </c:pt>
                <c:pt idx="11">
                  <c:v>1.608395</c:v>
                </c:pt>
                <c:pt idx="12">
                  <c:v>1.594476</c:v>
                </c:pt>
                <c:pt idx="13">
                  <c:v>1.5434399999999999</c:v>
                </c:pt>
                <c:pt idx="14">
                  <c:v>1.526688</c:v>
                </c:pt>
                <c:pt idx="15">
                  <c:v>1.485269</c:v>
                </c:pt>
                <c:pt idx="16">
                  <c:v>1.4811190000000001</c:v>
                </c:pt>
                <c:pt idx="17">
                  <c:v>1.438744</c:v>
                </c:pt>
                <c:pt idx="18">
                  <c:v>1.43496</c:v>
                </c:pt>
                <c:pt idx="19">
                  <c:v>1.406625</c:v>
                </c:pt>
                <c:pt idx="20">
                  <c:v>1.389143</c:v>
                </c:pt>
                <c:pt idx="21">
                  <c:v>1.382644</c:v>
                </c:pt>
                <c:pt idx="22">
                  <c:v>1.3610869999999999</c:v>
                </c:pt>
                <c:pt idx="23">
                  <c:v>1.3461890000000001</c:v>
                </c:pt>
                <c:pt idx="24">
                  <c:v>1.3205439999999999</c:v>
                </c:pt>
                <c:pt idx="25">
                  <c:v>1.288265</c:v>
                </c:pt>
                <c:pt idx="26">
                  <c:v>1.2510810000000001</c:v>
                </c:pt>
                <c:pt idx="27">
                  <c:v>1.233314</c:v>
                </c:pt>
                <c:pt idx="28">
                  <c:v>1.2152350000000001</c:v>
                </c:pt>
                <c:pt idx="29">
                  <c:v>1.1879900000000001</c:v>
                </c:pt>
                <c:pt idx="30">
                  <c:v>1.1707810000000001</c:v>
                </c:pt>
                <c:pt idx="31">
                  <c:v>1.176294</c:v>
                </c:pt>
                <c:pt idx="32">
                  <c:v>1.1454260000000001</c:v>
                </c:pt>
                <c:pt idx="33">
                  <c:v>1.158142</c:v>
                </c:pt>
                <c:pt idx="34">
                  <c:v>1.149262</c:v>
                </c:pt>
                <c:pt idx="35">
                  <c:v>1.1440129999999999</c:v>
                </c:pt>
                <c:pt idx="36">
                  <c:v>1.14018</c:v>
                </c:pt>
                <c:pt idx="37">
                  <c:v>1.137993</c:v>
                </c:pt>
                <c:pt idx="38">
                  <c:v>1.1375789999999999</c:v>
                </c:pt>
                <c:pt idx="39">
                  <c:v>1.1263529999999999</c:v>
                </c:pt>
                <c:pt idx="40">
                  <c:v>1.1307910000000001</c:v>
                </c:pt>
                <c:pt idx="41">
                  <c:v>1.1177980000000001</c:v>
                </c:pt>
                <c:pt idx="42">
                  <c:v>1.107113</c:v>
                </c:pt>
                <c:pt idx="43">
                  <c:v>1.1112740000000001</c:v>
                </c:pt>
                <c:pt idx="44">
                  <c:v>1.0947960000000001</c:v>
                </c:pt>
                <c:pt idx="45">
                  <c:v>1.0758000000000001</c:v>
                </c:pt>
                <c:pt idx="46">
                  <c:v>1.08788</c:v>
                </c:pt>
                <c:pt idx="47">
                  <c:v>1.075258</c:v>
                </c:pt>
                <c:pt idx="48">
                  <c:v>1.0611299999999999</c:v>
                </c:pt>
                <c:pt idx="49">
                  <c:v>1.0702370000000001</c:v>
                </c:pt>
              </c:numCache>
            </c:numRef>
          </c:yVal>
          <c:smooth val="1"/>
        </c:ser>
        <c:ser>
          <c:idx val="6"/>
          <c:order val="6"/>
          <c:spPr>
            <a:ln w="19050"/>
          </c:spPr>
          <c:marker>
            <c:symbol val="none"/>
          </c:marker>
          <c:xVal>
            <c:numRef>
              <c:f>P_SEY_stDev!$A$6:$A$55</c:f>
              <c:numCache>
                <c:formatCode>0.00E+00</c:formatCode>
                <c:ptCount val="50"/>
                <c:pt idx="0">
                  <c:v>0</c:v>
                </c:pt>
                <c:pt idx="1">
                  <c:v>40.448980000000013</c:v>
                </c:pt>
                <c:pt idx="2">
                  <c:v>80.897959999999998</c:v>
                </c:pt>
                <c:pt idx="3">
                  <c:v>121.34690000000001</c:v>
                </c:pt>
                <c:pt idx="4">
                  <c:v>161.79589999999999</c:v>
                </c:pt>
                <c:pt idx="5">
                  <c:v>202.2449</c:v>
                </c:pt>
                <c:pt idx="6">
                  <c:v>242.69390000000001</c:v>
                </c:pt>
                <c:pt idx="7">
                  <c:v>283.1429</c:v>
                </c:pt>
                <c:pt idx="8">
                  <c:v>323.59179999999992</c:v>
                </c:pt>
                <c:pt idx="9">
                  <c:v>364.04079999999999</c:v>
                </c:pt>
                <c:pt idx="10">
                  <c:v>404.4898</c:v>
                </c:pt>
                <c:pt idx="11">
                  <c:v>444.93880000000001</c:v>
                </c:pt>
                <c:pt idx="12">
                  <c:v>485.38780000000008</c:v>
                </c:pt>
                <c:pt idx="13">
                  <c:v>525.83669999999972</c:v>
                </c:pt>
                <c:pt idx="14">
                  <c:v>566.28570000000002</c:v>
                </c:pt>
                <c:pt idx="15">
                  <c:v>606.73469999999998</c:v>
                </c:pt>
                <c:pt idx="16">
                  <c:v>647.18370000000004</c:v>
                </c:pt>
                <c:pt idx="17">
                  <c:v>687.63259999999991</c:v>
                </c:pt>
                <c:pt idx="18">
                  <c:v>728.08159999999998</c:v>
                </c:pt>
                <c:pt idx="19">
                  <c:v>768.53059999999994</c:v>
                </c:pt>
                <c:pt idx="20">
                  <c:v>808.9796</c:v>
                </c:pt>
                <c:pt idx="21">
                  <c:v>849.42849999999999</c:v>
                </c:pt>
                <c:pt idx="22">
                  <c:v>889.87749999999994</c:v>
                </c:pt>
                <c:pt idx="23">
                  <c:v>930.3264999999999</c:v>
                </c:pt>
                <c:pt idx="24">
                  <c:v>970.77549999999997</c:v>
                </c:pt>
                <c:pt idx="25">
                  <c:v>1011.224</c:v>
                </c:pt>
                <c:pt idx="26">
                  <c:v>1051.673</c:v>
                </c:pt>
                <c:pt idx="27">
                  <c:v>1092.1220000000001</c:v>
                </c:pt>
                <c:pt idx="28">
                  <c:v>1132.5709999999999</c:v>
                </c:pt>
                <c:pt idx="29">
                  <c:v>1173.02</c:v>
                </c:pt>
                <c:pt idx="30">
                  <c:v>1213.4690000000001</c:v>
                </c:pt>
                <c:pt idx="31">
                  <c:v>1253.9179999999999</c:v>
                </c:pt>
                <c:pt idx="32">
                  <c:v>1294.367</c:v>
                </c:pt>
                <c:pt idx="33">
                  <c:v>1334.816</c:v>
                </c:pt>
                <c:pt idx="34">
                  <c:v>1375.2650000000001</c:v>
                </c:pt>
                <c:pt idx="35">
                  <c:v>1415.7139999999999</c:v>
                </c:pt>
                <c:pt idx="36">
                  <c:v>1456.163</c:v>
                </c:pt>
                <c:pt idx="37">
                  <c:v>1496.6120000000001</c:v>
                </c:pt>
                <c:pt idx="38">
                  <c:v>1537.0609999999999</c:v>
                </c:pt>
                <c:pt idx="39">
                  <c:v>1577.51</c:v>
                </c:pt>
                <c:pt idx="40">
                  <c:v>1617.9590000000001</c:v>
                </c:pt>
                <c:pt idx="41">
                  <c:v>1658.4079999999999</c:v>
                </c:pt>
                <c:pt idx="42">
                  <c:v>1698.857</c:v>
                </c:pt>
                <c:pt idx="43">
                  <c:v>1739.306</c:v>
                </c:pt>
                <c:pt idx="44">
                  <c:v>1779.7550000000001</c:v>
                </c:pt>
                <c:pt idx="45">
                  <c:v>1820.204</c:v>
                </c:pt>
                <c:pt idx="46">
                  <c:v>1860.653</c:v>
                </c:pt>
                <c:pt idx="47">
                  <c:v>1901.1020000000001</c:v>
                </c:pt>
                <c:pt idx="48">
                  <c:v>1941.5509999999999</c:v>
                </c:pt>
                <c:pt idx="49">
                  <c:v>1982</c:v>
                </c:pt>
              </c:numCache>
            </c:numRef>
          </c:xVal>
          <c:yVal>
            <c:numRef>
              <c:f>P_SEY_stDev!$H$6:$H$55</c:f>
              <c:numCache>
                <c:formatCode>0.00E+00</c:formatCode>
                <c:ptCount val="50"/>
                <c:pt idx="0">
                  <c:v>0.86353380000000002</c:v>
                </c:pt>
                <c:pt idx="1">
                  <c:v>0.97902509999999998</c:v>
                </c:pt>
                <c:pt idx="2">
                  <c:v>1.340538</c:v>
                </c:pt>
                <c:pt idx="3">
                  <c:v>1.5111399999999999</c:v>
                </c:pt>
                <c:pt idx="4">
                  <c:v>1.529012</c:v>
                </c:pt>
                <c:pt idx="5">
                  <c:v>1.5660270000000001</c:v>
                </c:pt>
                <c:pt idx="6">
                  <c:v>1.6248400000000001</c:v>
                </c:pt>
                <c:pt idx="7">
                  <c:v>1.617299</c:v>
                </c:pt>
                <c:pt idx="8">
                  <c:v>1.6277509999999999</c:v>
                </c:pt>
                <c:pt idx="9">
                  <c:v>1.670156</c:v>
                </c:pt>
                <c:pt idx="10">
                  <c:v>1.6383019999999999</c:v>
                </c:pt>
                <c:pt idx="11">
                  <c:v>1.597607</c:v>
                </c:pt>
                <c:pt idx="12">
                  <c:v>1.579993</c:v>
                </c:pt>
                <c:pt idx="13">
                  <c:v>1.561507</c:v>
                </c:pt>
                <c:pt idx="14">
                  <c:v>1.5453220000000001</c:v>
                </c:pt>
                <c:pt idx="15">
                  <c:v>1.511595</c:v>
                </c:pt>
                <c:pt idx="16">
                  <c:v>1.481069</c:v>
                </c:pt>
                <c:pt idx="17">
                  <c:v>1.462979</c:v>
                </c:pt>
                <c:pt idx="18">
                  <c:v>1.435262</c:v>
                </c:pt>
                <c:pt idx="19">
                  <c:v>1.423052</c:v>
                </c:pt>
                <c:pt idx="20">
                  <c:v>1.39663</c:v>
                </c:pt>
                <c:pt idx="21">
                  <c:v>1.3718170000000001</c:v>
                </c:pt>
                <c:pt idx="22">
                  <c:v>1.3574520000000001</c:v>
                </c:pt>
                <c:pt idx="23">
                  <c:v>1.354285</c:v>
                </c:pt>
                <c:pt idx="24">
                  <c:v>1.317394</c:v>
                </c:pt>
                <c:pt idx="25">
                  <c:v>1.2921800000000001</c:v>
                </c:pt>
                <c:pt idx="26">
                  <c:v>1.2617400000000001</c:v>
                </c:pt>
                <c:pt idx="27">
                  <c:v>1.2368680000000001</c:v>
                </c:pt>
                <c:pt idx="28">
                  <c:v>1.209093</c:v>
                </c:pt>
                <c:pt idx="29">
                  <c:v>1.187354</c:v>
                </c:pt>
                <c:pt idx="30">
                  <c:v>1.1736260000000001</c:v>
                </c:pt>
                <c:pt idx="31">
                  <c:v>1.1743669999999999</c:v>
                </c:pt>
                <c:pt idx="32">
                  <c:v>1.1621539999999999</c:v>
                </c:pt>
                <c:pt idx="33">
                  <c:v>1.1524430000000001</c:v>
                </c:pt>
                <c:pt idx="34">
                  <c:v>1.1376599999999999</c:v>
                </c:pt>
                <c:pt idx="35">
                  <c:v>1.1645479999999999</c:v>
                </c:pt>
                <c:pt idx="36">
                  <c:v>1.1455070000000001</c:v>
                </c:pt>
                <c:pt idx="37">
                  <c:v>1.1444920000000001</c:v>
                </c:pt>
                <c:pt idx="38">
                  <c:v>1.1337470000000001</c:v>
                </c:pt>
                <c:pt idx="39">
                  <c:v>1.1366940000000001</c:v>
                </c:pt>
                <c:pt idx="40">
                  <c:v>1.1168009999999999</c:v>
                </c:pt>
                <c:pt idx="41">
                  <c:v>1.1123350000000001</c:v>
                </c:pt>
                <c:pt idx="42">
                  <c:v>1.106673</c:v>
                </c:pt>
                <c:pt idx="43">
                  <c:v>1.103453</c:v>
                </c:pt>
                <c:pt idx="44">
                  <c:v>1.087385</c:v>
                </c:pt>
                <c:pt idx="45">
                  <c:v>1.075658</c:v>
                </c:pt>
                <c:pt idx="46">
                  <c:v>1.0936330000000001</c:v>
                </c:pt>
                <c:pt idx="47">
                  <c:v>1.0764499999999999</c:v>
                </c:pt>
                <c:pt idx="48">
                  <c:v>1.085348</c:v>
                </c:pt>
                <c:pt idx="49">
                  <c:v>1.0683480000000001</c:v>
                </c:pt>
              </c:numCache>
            </c:numRef>
          </c:yVal>
          <c:smooth val="1"/>
        </c:ser>
        <c:ser>
          <c:idx val="7"/>
          <c:order val="7"/>
          <c:spPr>
            <a:ln w="19050"/>
          </c:spPr>
          <c:marker>
            <c:symbol val="none"/>
          </c:marker>
          <c:xVal>
            <c:numRef>
              <c:f>P_SEY_stDev!$A$6:$A$55</c:f>
              <c:numCache>
                <c:formatCode>0.00E+00</c:formatCode>
                <c:ptCount val="50"/>
                <c:pt idx="0">
                  <c:v>0</c:v>
                </c:pt>
                <c:pt idx="1">
                  <c:v>40.448980000000013</c:v>
                </c:pt>
                <c:pt idx="2">
                  <c:v>80.897959999999998</c:v>
                </c:pt>
                <c:pt idx="3">
                  <c:v>121.34690000000001</c:v>
                </c:pt>
                <c:pt idx="4">
                  <c:v>161.79589999999999</c:v>
                </c:pt>
                <c:pt idx="5">
                  <c:v>202.2449</c:v>
                </c:pt>
                <c:pt idx="6">
                  <c:v>242.69390000000001</c:v>
                </c:pt>
                <c:pt idx="7">
                  <c:v>283.1429</c:v>
                </c:pt>
                <c:pt idx="8">
                  <c:v>323.59179999999992</c:v>
                </c:pt>
                <c:pt idx="9">
                  <c:v>364.04079999999999</c:v>
                </c:pt>
                <c:pt idx="10">
                  <c:v>404.4898</c:v>
                </c:pt>
                <c:pt idx="11">
                  <c:v>444.93880000000001</c:v>
                </c:pt>
                <c:pt idx="12">
                  <c:v>485.38780000000008</c:v>
                </c:pt>
                <c:pt idx="13">
                  <c:v>525.83669999999972</c:v>
                </c:pt>
                <c:pt idx="14">
                  <c:v>566.28570000000002</c:v>
                </c:pt>
                <c:pt idx="15">
                  <c:v>606.73469999999998</c:v>
                </c:pt>
                <c:pt idx="16">
                  <c:v>647.18370000000004</c:v>
                </c:pt>
                <c:pt idx="17">
                  <c:v>687.63259999999991</c:v>
                </c:pt>
                <c:pt idx="18">
                  <c:v>728.08159999999998</c:v>
                </c:pt>
                <c:pt idx="19">
                  <c:v>768.53059999999994</c:v>
                </c:pt>
                <c:pt idx="20">
                  <c:v>808.9796</c:v>
                </c:pt>
                <c:pt idx="21">
                  <c:v>849.42849999999999</c:v>
                </c:pt>
                <c:pt idx="22">
                  <c:v>889.87749999999994</c:v>
                </c:pt>
                <c:pt idx="23">
                  <c:v>930.3264999999999</c:v>
                </c:pt>
                <c:pt idx="24">
                  <c:v>970.77549999999997</c:v>
                </c:pt>
                <c:pt idx="25">
                  <c:v>1011.224</c:v>
                </c:pt>
                <c:pt idx="26">
                  <c:v>1051.673</c:v>
                </c:pt>
                <c:pt idx="27">
                  <c:v>1092.1220000000001</c:v>
                </c:pt>
                <c:pt idx="28">
                  <c:v>1132.5709999999999</c:v>
                </c:pt>
                <c:pt idx="29">
                  <c:v>1173.02</c:v>
                </c:pt>
                <c:pt idx="30">
                  <c:v>1213.4690000000001</c:v>
                </c:pt>
                <c:pt idx="31">
                  <c:v>1253.9179999999999</c:v>
                </c:pt>
                <c:pt idx="32">
                  <c:v>1294.367</c:v>
                </c:pt>
                <c:pt idx="33">
                  <c:v>1334.816</c:v>
                </c:pt>
                <c:pt idx="34">
                  <c:v>1375.2650000000001</c:v>
                </c:pt>
                <c:pt idx="35">
                  <c:v>1415.7139999999999</c:v>
                </c:pt>
                <c:pt idx="36">
                  <c:v>1456.163</c:v>
                </c:pt>
                <c:pt idx="37">
                  <c:v>1496.6120000000001</c:v>
                </c:pt>
                <c:pt idx="38">
                  <c:v>1537.0609999999999</c:v>
                </c:pt>
                <c:pt idx="39">
                  <c:v>1577.51</c:v>
                </c:pt>
                <c:pt idx="40">
                  <c:v>1617.9590000000001</c:v>
                </c:pt>
                <c:pt idx="41">
                  <c:v>1658.4079999999999</c:v>
                </c:pt>
                <c:pt idx="42">
                  <c:v>1698.857</c:v>
                </c:pt>
                <c:pt idx="43">
                  <c:v>1739.306</c:v>
                </c:pt>
                <c:pt idx="44">
                  <c:v>1779.7550000000001</c:v>
                </c:pt>
                <c:pt idx="45">
                  <c:v>1820.204</c:v>
                </c:pt>
                <c:pt idx="46">
                  <c:v>1860.653</c:v>
                </c:pt>
                <c:pt idx="47">
                  <c:v>1901.1020000000001</c:v>
                </c:pt>
                <c:pt idx="48">
                  <c:v>1941.5509999999999</c:v>
                </c:pt>
                <c:pt idx="49">
                  <c:v>1982</c:v>
                </c:pt>
              </c:numCache>
            </c:numRef>
          </c:xVal>
          <c:yVal>
            <c:numRef>
              <c:f>P_SEY_stDev!$I$6:$I$55</c:f>
              <c:numCache>
                <c:formatCode>0.00E+00</c:formatCode>
                <c:ptCount val="50"/>
                <c:pt idx="0">
                  <c:v>0.86130629999999997</c:v>
                </c:pt>
                <c:pt idx="1">
                  <c:v>0.97529049999999995</c:v>
                </c:pt>
                <c:pt idx="2">
                  <c:v>1.3334649999999999</c:v>
                </c:pt>
                <c:pt idx="3">
                  <c:v>1.5119279999999999</c:v>
                </c:pt>
                <c:pt idx="4">
                  <c:v>1.5132350000000001</c:v>
                </c:pt>
                <c:pt idx="5">
                  <c:v>1.5654250000000001</c:v>
                </c:pt>
                <c:pt idx="6">
                  <c:v>1.6279589999999999</c:v>
                </c:pt>
                <c:pt idx="7">
                  <c:v>1.6374010000000001</c:v>
                </c:pt>
                <c:pt idx="8">
                  <c:v>1.636101</c:v>
                </c:pt>
                <c:pt idx="9">
                  <c:v>1.664552</c:v>
                </c:pt>
                <c:pt idx="10">
                  <c:v>1.6377280000000001</c:v>
                </c:pt>
                <c:pt idx="11">
                  <c:v>1.600536</c:v>
                </c:pt>
                <c:pt idx="12">
                  <c:v>1.572819</c:v>
                </c:pt>
                <c:pt idx="13">
                  <c:v>1.547655</c:v>
                </c:pt>
                <c:pt idx="14">
                  <c:v>1.5174270000000001</c:v>
                </c:pt>
                <c:pt idx="15">
                  <c:v>1.4988030000000001</c:v>
                </c:pt>
                <c:pt idx="16">
                  <c:v>1.465964</c:v>
                </c:pt>
                <c:pt idx="17">
                  <c:v>1.4659390000000001</c:v>
                </c:pt>
                <c:pt idx="18">
                  <c:v>1.4267160000000001</c:v>
                </c:pt>
                <c:pt idx="19">
                  <c:v>1.40665</c:v>
                </c:pt>
                <c:pt idx="20">
                  <c:v>1.3994740000000001</c:v>
                </c:pt>
                <c:pt idx="21">
                  <c:v>1.3624449999999999</c:v>
                </c:pt>
                <c:pt idx="22">
                  <c:v>1.342651</c:v>
                </c:pt>
                <c:pt idx="23">
                  <c:v>1.334265</c:v>
                </c:pt>
                <c:pt idx="24">
                  <c:v>1.3011870000000001</c:v>
                </c:pt>
                <c:pt idx="25">
                  <c:v>1.2832889999999999</c:v>
                </c:pt>
                <c:pt idx="26">
                  <c:v>1.2551140000000001</c:v>
                </c:pt>
                <c:pt idx="27">
                  <c:v>1.226542</c:v>
                </c:pt>
                <c:pt idx="28">
                  <c:v>1.2072670000000001</c:v>
                </c:pt>
                <c:pt idx="29">
                  <c:v>1.1881790000000001</c:v>
                </c:pt>
                <c:pt idx="30">
                  <c:v>1.1618569999999999</c:v>
                </c:pt>
                <c:pt idx="31">
                  <c:v>1.1571020000000001</c:v>
                </c:pt>
                <c:pt idx="32">
                  <c:v>1.1666570000000001</c:v>
                </c:pt>
                <c:pt idx="33">
                  <c:v>1.1591940000000001</c:v>
                </c:pt>
                <c:pt idx="34">
                  <c:v>1.1556839999999999</c:v>
                </c:pt>
                <c:pt idx="35">
                  <c:v>1.1507480000000001</c:v>
                </c:pt>
                <c:pt idx="36">
                  <c:v>1.143599</c:v>
                </c:pt>
                <c:pt idx="37">
                  <c:v>1.1338490000000001</c:v>
                </c:pt>
                <c:pt idx="38">
                  <c:v>1.139796</c:v>
                </c:pt>
                <c:pt idx="39">
                  <c:v>1.115969</c:v>
                </c:pt>
                <c:pt idx="40">
                  <c:v>1.118814</c:v>
                </c:pt>
                <c:pt idx="41">
                  <c:v>1.1068640000000001</c:v>
                </c:pt>
                <c:pt idx="42">
                  <c:v>1.10022</c:v>
                </c:pt>
                <c:pt idx="43">
                  <c:v>1.099315</c:v>
                </c:pt>
                <c:pt idx="44">
                  <c:v>1.0860270000000001</c:v>
                </c:pt>
                <c:pt idx="45">
                  <c:v>1.0841460000000001</c:v>
                </c:pt>
                <c:pt idx="46">
                  <c:v>1.0930880000000001</c:v>
                </c:pt>
                <c:pt idx="47">
                  <c:v>1.063286</c:v>
                </c:pt>
                <c:pt idx="48">
                  <c:v>1.0740000000000001</c:v>
                </c:pt>
                <c:pt idx="49">
                  <c:v>1.069259</c:v>
                </c:pt>
              </c:numCache>
            </c:numRef>
          </c:yVal>
          <c:smooth val="1"/>
        </c:ser>
        <c:ser>
          <c:idx val="8"/>
          <c:order val="8"/>
          <c:spPr>
            <a:ln w="19050"/>
          </c:spPr>
          <c:marker>
            <c:symbol val="none"/>
          </c:marker>
          <c:xVal>
            <c:numRef>
              <c:f>P_SEY_stDev!$A$6:$A$55</c:f>
              <c:numCache>
                <c:formatCode>0.00E+00</c:formatCode>
                <c:ptCount val="50"/>
                <c:pt idx="0">
                  <c:v>0</c:v>
                </c:pt>
                <c:pt idx="1">
                  <c:v>40.448980000000013</c:v>
                </c:pt>
                <c:pt idx="2">
                  <c:v>80.897959999999998</c:v>
                </c:pt>
                <c:pt idx="3">
                  <c:v>121.34690000000001</c:v>
                </c:pt>
                <c:pt idx="4">
                  <c:v>161.79589999999999</c:v>
                </c:pt>
                <c:pt idx="5">
                  <c:v>202.2449</c:v>
                </c:pt>
                <c:pt idx="6">
                  <c:v>242.69390000000001</c:v>
                </c:pt>
                <c:pt idx="7">
                  <c:v>283.1429</c:v>
                </c:pt>
                <c:pt idx="8">
                  <c:v>323.59179999999992</c:v>
                </c:pt>
                <c:pt idx="9">
                  <c:v>364.04079999999999</c:v>
                </c:pt>
                <c:pt idx="10">
                  <c:v>404.4898</c:v>
                </c:pt>
                <c:pt idx="11">
                  <c:v>444.93880000000001</c:v>
                </c:pt>
                <c:pt idx="12">
                  <c:v>485.38780000000008</c:v>
                </c:pt>
                <c:pt idx="13">
                  <c:v>525.83669999999972</c:v>
                </c:pt>
                <c:pt idx="14">
                  <c:v>566.28570000000002</c:v>
                </c:pt>
                <c:pt idx="15">
                  <c:v>606.73469999999998</c:v>
                </c:pt>
                <c:pt idx="16">
                  <c:v>647.18370000000004</c:v>
                </c:pt>
                <c:pt idx="17">
                  <c:v>687.63259999999991</c:v>
                </c:pt>
                <c:pt idx="18">
                  <c:v>728.08159999999998</c:v>
                </c:pt>
                <c:pt idx="19">
                  <c:v>768.53059999999994</c:v>
                </c:pt>
                <c:pt idx="20">
                  <c:v>808.9796</c:v>
                </c:pt>
                <c:pt idx="21">
                  <c:v>849.42849999999999</c:v>
                </c:pt>
                <c:pt idx="22">
                  <c:v>889.87749999999994</c:v>
                </c:pt>
                <c:pt idx="23">
                  <c:v>930.3264999999999</c:v>
                </c:pt>
                <c:pt idx="24">
                  <c:v>970.77549999999997</c:v>
                </c:pt>
                <c:pt idx="25">
                  <c:v>1011.224</c:v>
                </c:pt>
                <c:pt idx="26">
                  <c:v>1051.673</c:v>
                </c:pt>
                <c:pt idx="27">
                  <c:v>1092.1220000000001</c:v>
                </c:pt>
                <c:pt idx="28">
                  <c:v>1132.5709999999999</c:v>
                </c:pt>
                <c:pt idx="29">
                  <c:v>1173.02</c:v>
                </c:pt>
                <c:pt idx="30">
                  <c:v>1213.4690000000001</c:v>
                </c:pt>
                <c:pt idx="31">
                  <c:v>1253.9179999999999</c:v>
                </c:pt>
                <c:pt idx="32">
                  <c:v>1294.367</c:v>
                </c:pt>
                <c:pt idx="33">
                  <c:v>1334.816</c:v>
                </c:pt>
                <c:pt idx="34">
                  <c:v>1375.2650000000001</c:v>
                </c:pt>
                <c:pt idx="35">
                  <c:v>1415.7139999999999</c:v>
                </c:pt>
                <c:pt idx="36">
                  <c:v>1456.163</c:v>
                </c:pt>
                <c:pt idx="37">
                  <c:v>1496.6120000000001</c:v>
                </c:pt>
                <c:pt idx="38">
                  <c:v>1537.0609999999999</c:v>
                </c:pt>
                <c:pt idx="39">
                  <c:v>1577.51</c:v>
                </c:pt>
                <c:pt idx="40">
                  <c:v>1617.9590000000001</c:v>
                </c:pt>
                <c:pt idx="41">
                  <c:v>1658.4079999999999</c:v>
                </c:pt>
                <c:pt idx="42">
                  <c:v>1698.857</c:v>
                </c:pt>
                <c:pt idx="43">
                  <c:v>1739.306</c:v>
                </c:pt>
                <c:pt idx="44">
                  <c:v>1779.7550000000001</c:v>
                </c:pt>
                <c:pt idx="45">
                  <c:v>1820.204</c:v>
                </c:pt>
                <c:pt idx="46">
                  <c:v>1860.653</c:v>
                </c:pt>
                <c:pt idx="47">
                  <c:v>1901.1020000000001</c:v>
                </c:pt>
                <c:pt idx="48">
                  <c:v>1941.5509999999999</c:v>
                </c:pt>
                <c:pt idx="49">
                  <c:v>1982</c:v>
                </c:pt>
              </c:numCache>
            </c:numRef>
          </c:xVal>
          <c:yVal>
            <c:numRef>
              <c:f>P_SEY_stDev!$J$6:$J$55</c:f>
              <c:numCache>
                <c:formatCode>0.00E+00</c:formatCode>
                <c:ptCount val="50"/>
                <c:pt idx="0">
                  <c:v>0.86026230000000004</c:v>
                </c:pt>
                <c:pt idx="1">
                  <c:v>0.961812</c:v>
                </c:pt>
                <c:pt idx="2">
                  <c:v>1.323615</c:v>
                </c:pt>
                <c:pt idx="3">
                  <c:v>1.500175</c:v>
                </c:pt>
                <c:pt idx="4">
                  <c:v>1.528003</c:v>
                </c:pt>
                <c:pt idx="5">
                  <c:v>1.565089</c:v>
                </c:pt>
                <c:pt idx="6">
                  <c:v>1.6227199999999999</c:v>
                </c:pt>
                <c:pt idx="7">
                  <c:v>1.63429</c:v>
                </c:pt>
                <c:pt idx="8">
                  <c:v>1.649478</c:v>
                </c:pt>
                <c:pt idx="9">
                  <c:v>1.6450279999999999</c:v>
                </c:pt>
                <c:pt idx="10">
                  <c:v>1.6271139999999999</c:v>
                </c:pt>
                <c:pt idx="11">
                  <c:v>1.619281</c:v>
                </c:pt>
                <c:pt idx="12">
                  <c:v>1.5902769999999999</c:v>
                </c:pt>
                <c:pt idx="13">
                  <c:v>1.5382290000000001</c:v>
                </c:pt>
                <c:pt idx="14">
                  <c:v>1.518975</c:v>
                </c:pt>
                <c:pt idx="15">
                  <c:v>1.5070410000000001</c:v>
                </c:pt>
                <c:pt idx="16">
                  <c:v>1.4754020000000001</c:v>
                </c:pt>
                <c:pt idx="17">
                  <c:v>1.441157</c:v>
                </c:pt>
                <c:pt idx="18">
                  <c:v>1.449141</c:v>
                </c:pt>
                <c:pt idx="19">
                  <c:v>1.416023</c:v>
                </c:pt>
                <c:pt idx="20">
                  <c:v>1.3924810000000001</c:v>
                </c:pt>
                <c:pt idx="21">
                  <c:v>1.3787419999999999</c:v>
                </c:pt>
                <c:pt idx="22">
                  <c:v>1.3494809999999999</c:v>
                </c:pt>
                <c:pt idx="23">
                  <c:v>1.337305</c:v>
                </c:pt>
                <c:pt idx="24">
                  <c:v>1.317971</c:v>
                </c:pt>
                <c:pt idx="25">
                  <c:v>1.280691</c:v>
                </c:pt>
                <c:pt idx="26">
                  <c:v>1.2552719999999999</c:v>
                </c:pt>
                <c:pt idx="27">
                  <c:v>1.233106</c:v>
                </c:pt>
                <c:pt idx="28">
                  <c:v>1.2108019999999999</c:v>
                </c:pt>
                <c:pt idx="29">
                  <c:v>1.1895709999999999</c:v>
                </c:pt>
                <c:pt idx="30">
                  <c:v>1.165057</c:v>
                </c:pt>
                <c:pt idx="31">
                  <c:v>1.1731830000000001</c:v>
                </c:pt>
                <c:pt idx="32">
                  <c:v>1.1625700000000001</c:v>
                </c:pt>
                <c:pt idx="33">
                  <c:v>1.155009</c:v>
                </c:pt>
                <c:pt idx="34">
                  <c:v>1.167843</c:v>
                </c:pt>
                <c:pt idx="35">
                  <c:v>1.1439029999999999</c:v>
                </c:pt>
                <c:pt idx="36">
                  <c:v>1.1393549999999999</c:v>
                </c:pt>
                <c:pt idx="37">
                  <c:v>1.1391629999999999</c:v>
                </c:pt>
                <c:pt idx="38">
                  <c:v>1.133508</c:v>
                </c:pt>
                <c:pt idx="39">
                  <c:v>1.110541</c:v>
                </c:pt>
                <c:pt idx="40">
                  <c:v>1.113818</c:v>
                </c:pt>
                <c:pt idx="41">
                  <c:v>1.1165529999999999</c:v>
                </c:pt>
                <c:pt idx="42">
                  <c:v>1.117489</c:v>
                </c:pt>
                <c:pt idx="43">
                  <c:v>1.0969519999999999</c:v>
                </c:pt>
                <c:pt idx="44">
                  <c:v>1.0964560000000001</c:v>
                </c:pt>
                <c:pt idx="45">
                  <c:v>1.0924229999999999</c:v>
                </c:pt>
                <c:pt idx="46">
                  <c:v>1.0741229999999999</c:v>
                </c:pt>
                <c:pt idx="47">
                  <c:v>1.0744320000000001</c:v>
                </c:pt>
                <c:pt idx="48">
                  <c:v>1.078166</c:v>
                </c:pt>
                <c:pt idx="49">
                  <c:v>1.063455</c:v>
                </c:pt>
              </c:numCache>
            </c:numRef>
          </c:yVal>
          <c:smooth val="1"/>
        </c:ser>
        <c:ser>
          <c:idx val="9"/>
          <c:order val="9"/>
          <c:spPr>
            <a:ln w="19050"/>
          </c:spPr>
          <c:marker>
            <c:symbol val="none"/>
          </c:marker>
          <c:xVal>
            <c:numRef>
              <c:f>P_SEY_stDev!$A$6:$A$55</c:f>
              <c:numCache>
                <c:formatCode>0.00E+00</c:formatCode>
                <c:ptCount val="50"/>
                <c:pt idx="0">
                  <c:v>0</c:v>
                </c:pt>
                <c:pt idx="1">
                  <c:v>40.448980000000013</c:v>
                </c:pt>
                <c:pt idx="2">
                  <c:v>80.897959999999998</c:v>
                </c:pt>
                <c:pt idx="3">
                  <c:v>121.34690000000001</c:v>
                </c:pt>
                <c:pt idx="4">
                  <c:v>161.79589999999999</c:v>
                </c:pt>
                <c:pt idx="5">
                  <c:v>202.2449</c:v>
                </c:pt>
                <c:pt idx="6">
                  <c:v>242.69390000000001</c:v>
                </c:pt>
                <c:pt idx="7">
                  <c:v>283.1429</c:v>
                </c:pt>
                <c:pt idx="8">
                  <c:v>323.59179999999992</c:v>
                </c:pt>
                <c:pt idx="9">
                  <c:v>364.04079999999999</c:v>
                </c:pt>
                <c:pt idx="10">
                  <c:v>404.4898</c:v>
                </c:pt>
                <c:pt idx="11">
                  <c:v>444.93880000000001</c:v>
                </c:pt>
                <c:pt idx="12">
                  <c:v>485.38780000000008</c:v>
                </c:pt>
                <c:pt idx="13">
                  <c:v>525.83669999999972</c:v>
                </c:pt>
                <c:pt idx="14">
                  <c:v>566.28570000000002</c:v>
                </c:pt>
                <c:pt idx="15">
                  <c:v>606.73469999999998</c:v>
                </c:pt>
                <c:pt idx="16">
                  <c:v>647.18370000000004</c:v>
                </c:pt>
                <c:pt idx="17">
                  <c:v>687.63259999999991</c:v>
                </c:pt>
                <c:pt idx="18">
                  <c:v>728.08159999999998</c:v>
                </c:pt>
                <c:pt idx="19">
                  <c:v>768.53059999999994</c:v>
                </c:pt>
                <c:pt idx="20">
                  <c:v>808.9796</c:v>
                </c:pt>
                <c:pt idx="21">
                  <c:v>849.42849999999999</c:v>
                </c:pt>
                <c:pt idx="22">
                  <c:v>889.87749999999994</c:v>
                </c:pt>
                <c:pt idx="23">
                  <c:v>930.3264999999999</c:v>
                </c:pt>
                <c:pt idx="24">
                  <c:v>970.77549999999997</c:v>
                </c:pt>
                <c:pt idx="25">
                  <c:v>1011.224</c:v>
                </c:pt>
                <c:pt idx="26">
                  <c:v>1051.673</c:v>
                </c:pt>
                <c:pt idx="27">
                  <c:v>1092.1220000000001</c:v>
                </c:pt>
                <c:pt idx="28">
                  <c:v>1132.5709999999999</c:v>
                </c:pt>
                <c:pt idx="29">
                  <c:v>1173.02</c:v>
                </c:pt>
                <c:pt idx="30">
                  <c:v>1213.4690000000001</c:v>
                </c:pt>
                <c:pt idx="31">
                  <c:v>1253.9179999999999</c:v>
                </c:pt>
                <c:pt idx="32">
                  <c:v>1294.367</c:v>
                </c:pt>
                <c:pt idx="33">
                  <c:v>1334.816</c:v>
                </c:pt>
                <c:pt idx="34">
                  <c:v>1375.2650000000001</c:v>
                </c:pt>
                <c:pt idx="35">
                  <c:v>1415.7139999999999</c:v>
                </c:pt>
                <c:pt idx="36">
                  <c:v>1456.163</c:v>
                </c:pt>
                <c:pt idx="37">
                  <c:v>1496.6120000000001</c:v>
                </c:pt>
                <c:pt idx="38">
                  <c:v>1537.0609999999999</c:v>
                </c:pt>
                <c:pt idx="39">
                  <c:v>1577.51</c:v>
                </c:pt>
                <c:pt idx="40">
                  <c:v>1617.9590000000001</c:v>
                </c:pt>
                <c:pt idx="41">
                  <c:v>1658.4079999999999</c:v>
                </c:pt>
                <c:pt idx="42">
                  <c:v>1698.857</c:v>
                </c:pt>
                <c:pt idx="43">
                  <c:v>1739.306</c:v>
                </c:pt>
                <c:pt idx="44">
                  <c:v>1779.7550000000001</c:v>
                </c:pt>
                <c:pt idx="45">
                  <c:v>1820.204</c:v>
                </c:pt>
                <c:pt idx="46">
                  <c:v>1860.653</c:v>
                </c:pt>
                <c:pt idx="47">
                  <c:v>1901.1020000000001</c:v>
                </c:pt>
                <c:pt idx="48">
                  <c:v>1941.5509999999999</c:v>
                </c:pt>
                <c:pt idx="49">
                  <c:v>1982</c:v>
                </c:pt>
              </c:numCache>
            </c:numRef>
          </c:xVal>
          <c:yVal>
            <c:numRef>
              <c:f>P_SEY_stDev!$K$6:$K$55</c:f>
              <c:numCache>
                <c:formatCode>0.00E+00</c:formatCode>
                <c:ptCount val="50"/>
                <c:pt idx="0">
                  <c:v>0.86090390000000006</c:v>
                </c:pt>
                <c:pt idx="1">
                  <c:v>0.93432139999999997</c:v>
                </c:pt>
                <c:pt idx="2">
                  <c:v>1.337348</c:v>
                </c:pt>
                <c:pt idx="3">
                  <c:v>1.4763329999999999</c:v>
                </c:pt>
                <c:pt idx="4">
                  <c:v>1.5307569999999999</c:v>
                </c:pt>
                <c:pt idx="5">
                  <c:v>1.5669979999999999</c:v>
                </c:pt>
                <c:pt idx="6">
                  <c:v>1.6035379999999999</c:v>
                </c:pt>
                <c:pt idx="7">
                  <c:v>1.640433</c:v>
                </c:pt>
                <c:pt idx="8">
                  <c:v>1.6300570000000001</c:v>
                </c:pt>
                <c:pt idx="9">
                  <c:v>1.6238680000000001</c:v>
                </c:pt>
                <c:pt idx="10">
                  <c:v>1.6088389999999999</c:v>
                </c:pt>
                <c:pt idx="11">
                  <c:v>1.6164620000000001</c:v>
                </c:pt>
                <c:pt idx="12">
                  <c:v>1.585596</c:v>
                </c:pt>
                <c:pt idx="13">
                  <c:v>1.547255</c:v>
                </c:pt>
                <c:pt idx="14">
                  <c:v>1.524176</c:v>
                </c:pt>
                <c:pt idx="15">
                  <c:v>1.5001679999999999</c:v>
                </c:pt>
                <c:pt idx="16">
                  <c:v>1.4766619999999999</c:v>
                </c:pt>
                <c:pt idx="17">
                  <c:v>1.444366</c:v>
                </c:pt>
                <c:pt idx="18">
                  <c:v>1.4282010000000001</c:v>
                </c:pt>
                <c:pt idx="19">
                  <c:v>1.399634</c:v>
                </c:pt>
                <c:pt idx="20">
                  <c:v>1.386188</c:v>
                </c:pt>
                <c:pt idx="21">
                  <c:v>1.3821159999999999</c:v>
                </c:pt>
                <c:pt idx="22">
                  <c:v>1.346895</c:v>
                </c:pt>
                <c:pt idx="23">
                  <c:v>1.326192</c:v>
                </c:pt>
                <c:pt idx="24">
                  <c:v>1.31667</c:v>
                </c:pt>
                <c:pt idx="25">
                  <c:v>1.290727</c:v>
                </c:pt>
                <c:pt idx="26">
                  <c:v>1.2587969999999999</c:v>
                </c:pt>
                <c:pt idx="27">
                  <c:v>1.2349920000000001</c:v>
                </c:pt>
                <c:pt idx="28">
                  <c:v>1.211902</c:v>
                </c:pt>
                <c:pt idx="29">
                  <c:v>1.1931020000000001</c:v>
                </c:pt>
                <c:pt idx="30">
                  <c:v>1.1769130000000001</c:v>
                </c:pt>
                <c:pt idx="31">
                  <c:v>1.1645890000000001</c:v>
                </c:pt>
                <c:pt idx="32">
                  <c:v>1.1627970000000001</c:v>
                </c:pt>
                <c:pt idx="33">
                  <c:v>1.161529</c:v>
                </c:pt>
                <c:pt idx="34">
                  <c:v>1.154282</c:v>
                </c:pt>
                <c:pt idx="35">
                  <c:v>1.147392</c:v>
                </c:pt>
                <c:pt idx="36">
                  <c:v>1.143743</c:v>
                </c:pt>
                <c:pt idx="37">
                  <c:v>1.1405380000000001</c:v>
                </c:pt>
                <c:pt idx="38">
                  <c:v>1.122908</c:v>
                </c:pt>
                <c:pt idx="39">
                  <c:v>1.125257</c:v>
                </c:pt>
                <c:pt idx="40">
                  <c:v>1.1052709999999999</c:v>
                </c:pt>
                <c:pt idx="41">
                  <c:v>1.1056220000000001</c:v>
                </c:pt>
                <c:pt idx="42">
                  <c:v>1.100938</c:v>
                </c:pt>
                <c:pt idx="43">
                  <c:v>1.0965450000000001</c:v>
                </c:pt>
                <c:pt idx="44">
                  <c:v>1.0966119999999999</c:v>
                </c:pt>
                <c:pt idx="45">
                  <c:v>1.077299</c:v>
                </c:pt>
                <c:pt idx="46">
                  <c:v>1.081907</c:v>
                </c:pt>
                <c:pt idx="47">
                  <c:v>1.0818460000000001</c:v>
                </c:pt>
                <c:pt idx="48">
                  <c:v>1.068184</c:v>
                </c:pt>
                <c:pt idx="49">
                  <c:v>1.05867</c:v>
                </c:pt>
              </c:numCache>
            </c:numRef>
          </c:yVal>
          <c:smooth val="1"/>
        </c:ser>
        <c:ser>
          <c:idx val="10"/>
          <c:order val="10"/>
          <c:spPr>
            <a:ln w="19050"/>
          </c:spPr>
          <c:marker>
            <c:symbol val="none"/>
          </c:marker>
          <c:xVal>
            <c:numRef>
              <c:f>P_SEY_stDev!$A$6:$A$55</c:f>
              <c:numCache>
                <c:formatCode>0.00E+00</c:formatCode>
                <c:ptCount val="50"/>
                <c:pt idx="0">
                  <c:v>0</c:v>
                </c:pt>
                <c:pt idx="1">
                  <c:v>40.448980000000013</c:v>
                </c:pt>
                <c:pt idx="2">
                  <c:v>80.897959999999998</c:v>
                </c:pt>
                <c:pt idx="3">
                  <c:v>121.34690000000001</c:v>
                </c:pt>
                <c:pt idx="4">
                  <c:v>161.79589999999999</c:v>
                </c:pt>
                <c:pt idx="5">
                  <c:v>202.2449</c:v>
                </c:pt>
                <c:pt idx="6">
                  <c:v>242.69390000000001</c:v>
                </c:pt>
                <c:pt idx="7">
                  <c:v>283.1429</c:v>
                </c:pt>
                <c:pt idx="8">
                  <c:v>323.59179999999992</c:v>
                </c:pt>
                <c:pt idx="9">
                  <c:v>364.04079999999999</c:v>
                </c:pt>
                <c:pt idx="10">
                  <c:v>404.4898</c:v>
                </c:pt>
                <c:pt idx="11">
                  <c:v>444.93880000000001</c:v>
                </c:pt>
                <c:pt idx="12">
                  <c:v>485.38780000000008</c:v>
                </c:pt>
                <c:pt idx="13">
                  <c:v>525.83669999999972</c:v>
                </c:pt>
                <c:pt idx="14">
                  <c:v>566.28570000000002</c:v>
                </c:pt>
                <c:pt idx="15">
                  <c:v>606.73469999999998</c:v>
                </c:pt>
                <c:pt idx="16">
                  <c:v>647.18370000000004</c:v>
                </c:pt>
                <c:pt idx="17">
                  <c:v>687.63259999999991</c:v>
                </c:pt>
                <c:pt idx="18">
                  <c:v>728.08159999999998</c:v>
                </c:pt>
                <c:pt idx="19">
                  <c:v>768.53059999999994</c:v>
                </c:pt>
                <c:pt idx="20">
                  <c:v>808.9796</c:v>
                </c:pt>
                <c:pt idx="21">
                  <c:v>849.42849999999999</c:v>
                </c:pt>
                <c:pt idx="22">
                  <c:v>889.87749999999994</c:v>
                </c:pt>
                <c:pt idx="23">
                  <c:v>930.3264999999999</c:v>
                </c:pt>
                <c:pt idx="24">
                  <c:v>970.77549999999997</c:v>
                </c:pt>
                <c:pt idx="25">
                  <c:v>1011.224</c:v>
                </c:pt>
                <c:pt idx="26">
                  <c:v>1051.673</c:v>
                </c:pt>
                <c:pt idx="27">
                  <c:v>1092.1220000000001</c:v>
                </c:pt>
                <c:pt idx="28">
                  <c:v>1132.5709999999999</c:v>
                </c:pt>
                <c:pt idx="29">
                  <c:v>1173.02</c:v>
                </c:pt>
                <c:pt idx="30">
                  <c:v>1213.4690000000001</c:v>
                </c:pt>
                <c:pt idx="31">
                  <c:v>1253.9179999999999</c:v>
                </c:pt>
                <c:pt idx="32">
                  <c:v>1294.367</c:v>
                </c:pt>
                <c:pt idx="33">
                  <c:v>1334.816</c:v>
                </c:pt>
                <c:pt idx="34">
                  <c:v>1375.2650000000001</c:v>
                </c:pt>
                <c:pt idx="35">
                  <c:v>1415.7139999999999</c:v>
                </c:pt>
                <c:pt idx="36">
                  <c:v>1456.163</c:v>
                </c:pt>
                <c:pt idx="37">
                  <c:v>1496.6120000000001</c:v>
                </c:pt>
                <c:pt idx="38">
                  <c:v>1537.0609999999999</c:v>
                </c:pt>
                <c:pt idx="39">
                  <c:v>1577.51</c:v>
                </c:pt>
                <c:pt idx="40">
                  <c:v>1617.9590000000001</c:v>
                </c:pt>
                <c:pt idx="41">
                  <c:v>1658.4079999999999</c:v>
                </c:pt>
                <c:pt idx="42">
                  <c:v>1698.857</c:v>
                </c:pt>
                <c:pt idx="43">
                  <c:v>1739.306</c:v>
                </c:pt>
                <c:pt idx="44">
                  <c:v>1779.7550000000001</c:v>
                </c:pt>
                <c:pt idx="45">
                  <c:v>1820.204</c:v>
                </c:pt>
                <c:pt idx="46">
                  <c:v>1860.653</c:v>
                </c:pt>
                <c:pt idx="47">
                  <c:v>1901.1020000000001</c:v>
                </c:pt>
                <c:pt idx="48">
                  <c:v>1941.5509999999999</c:v>
                </c:pt>
                <c:pt idx="49">
                  <c:v>1982</c:v>
                </c:pt>
              </c:numCache>
            </c:numRef>
          </c:xVal>
          <c:yVal>
            <c:numRef>
              <c:f>P_SEY_stDev!$L$6:$L$55</c:f>
              <c:numCache>
                <c:formatCode>0.00E+00</c:formatCode>
                <c:ptCount val="50"/>
                <c:pt idx="0">
                  <c:v>0.83573500000000001</c:v>
                </c:pt>
                <c:pt idx="1">
                  <c:v>0.95631580000000005</c:v>
                </c:pt>
                <c:pt idx="2">
                  <c:v>1.328338</c:v>
                </c:pt>
                <c:pt idx="3">
                  <c:v>1.5376080000000001</c:v>
                </c:pt>
                <c:pt idx="4">
                  <c:v>1.5206839999999999</c:v>
                </c:pt>
                <c:pt idx="5">
                  <c:v>1.5636920000000001</c:v>
                </c:pt>
                <c:pt idx="6">
                  <c:v>1.611164</c:v>
                </c:pt>
                <c:pt idx="7">
                  <c:v>1.620204</c:v>
                </c:pt>
                <c:pt idx="8">
                  <c:v>1.635259</c:v>
                </c:pt>
                <c:pt idx="9">
                  <c:v>1.653284</c:v>
                </c:pt>
                <c:pt idx="10">
                  <c:v>1.629065</c:v>
                </c:pt>
                <c:pt idx="11">
                  <c:v>1.6065499999999999</c:v>
                </c:pt>
                <c:pt idx="12">
                  <c:v>1.5838909999999999</c:v>
                </c:pt>
                <c:pt idx="13">
                  <c:v>1.554162</c:v>
                </c:pt>
                <c:pt idx="14">
                  <c:v>1.5315000000000001</c:v>
                </c:pt>
                <c:pt idx="15">
                  <c:v>1.4946379999999999</c:v>
                </c:pt>
                <c:pt idx="16">
                  <c:v>1.4721770000000001</c:v>
                </c:pt>
                <c:pt idx="17">
                  <c:v>1.4609810000000001</c:v>
                </c:pt>
                <c:pt idx="18">
                  <c:v>1.43096</c:v>
                </c:pt>
                <c:pt idx="19">
                  <c:v>1.4075299999999991</c:v>
                </c:pt>
                <c:pt idx="20">
                  <c:v>1.3928020000000001</c:v>
                </c:pt>
                <c:pt idx="21">
                  <c:v>1.3545579999999999</c:v>
                </c:pt>
                <c:pt idx="22">
                  <c:v>1.34849</c:v>
                </c:pt>
                <c:pt idx="23">
                  <c:v>1.3336889999999999</c:v>
                </c:pt>
                <c:pt idx="24">
                  <c:v>1.310945</c:v>
                </c:pt>
                <c:pt idx="25">
                  <c:v>1.2877350000000001</c:v>
                </c:pt>
                <c:pt idx="26">
                  <c:v>1.2552080000000001</c:v>
                </c:pt>
                <c:pt idx="27">
                  <c:v>1.2309890000000001</c:v>
                </c:pt>
                <c:pt idx="28">
                  <c:v>1.19174</c:v>
                </c:pt>
                <c:pt idx="29">
                  <c:v>1.1887479999999999</c:v>
                </c:pt>
                <c:pt idx="30">
                  <c:v>1.163486</c:v>
                </c:pt>
                <c:pt idx="31">
                  <c:v>1.1529400000000001</c:v>
                </c:pt>
                <c:pt idx="32">
                  <c:v>1.158223</c:v>
                </c:pt>
                <c:pt idx="33">
                  <c:v>1.150652</c:v>
                </c:pt>
                <c:pt idx="34">
                  <c:v>1.1398090000000001</c:v>
                </c:pt>
                <c:pt idx="35">
                  <c:v>1.1427499999999999</c:v>
                </c:pt>
                <c:pt idx="36">
                  <c:v>1.1429510000000001</c:v>
                </c:pt>
                <c:pt idx="37">
                  <c:v>1.1394120000000001</c:v>
                </c:pt>
                <c:pt idx="38">
                  <c:v>1.1399919999999999</c:v>
                </c:pt>
                <c:pt idx="39">
                  <c:v>1.129697</c:v>
                </c:pt>
                <c:pt idx="40">
                  <c:v>1.111526</c:v>
                </c:pt>
                <c:pt idx="41">
                  <c:v>1.109205</c:v>
                </c:pt>
                <c:pt idx="42">
                  <c:v>1.1077889999999999</c:v>
                </c:pt>
                <c:pt idx="43">
                  <c:v>1.09901</c:v>
                </c:pt>
                <c:pt idx="44">
                  <c:v>1.09653</c:v>
                </c:pt>
                <c:pt idx="45">
                  <c:v>1.0871109999999999</c:v>
                </c:pt>
                <c:pt idx="46">
                  <c:v>1.0838429999999999</c:v>
                </c:pt>
                <c:pt idx="47">
                  <c:v>1.0815969999999999</c:v>
                </c:pt>
                <c:pt idx="48">
                  <c:v>1.0721529999999999</c:v>
                </c:pt>
                <c:pt idx="49">
                  <c:v>1.0718840000000001</c:v>
                </c:pt>
              </c:numCache>
            </c:numRef>
          </c:yVal>
          <c:smooth val="1"/>
        </c:ser>
        <c:ser>
          <c:idx val="11"/>
          <c:order val="11"/>
          <c:spPr>
            <a:ln w="19050"/>
          </c:spPr>
          <c:marker>
            <c:symbol val="none"/>
          </c:marker>
          <c:xVal>
            <c:numRef>
              <c:f>P_SEY_stDev!$A$6:$A$55</c:f>
              <c:numCache>
                <c:formatCode>0.00E+00</c:formatCode>
                <c:ptCount val="50"/>
                <c:pt idx="0">
                  <c:v>0</c:v>
                </c:pt>
                <c:pt idx="1">
                  <c:v>40.448980000000013</c:v>
                </c:pt>
                <c:pt idx="2">
                  <c:v>80.897959999999998</c:v>
                </c:pt>
                <c:pt idx="3">
                  <c:v>121.34690000000001</c:v>
                </c:pt>
                <c:pt idx="4">
                  <c:v>161.79589999999999</c:v>
                </c:pt>
                <c:pt idx="5">
                  <c:v>202.2449</c:v>
                </c:pt>
                <c:pt idx="6">
                  <c:v>242.69390000000001</c:v>
                </c:pt>
                <c:pt idx="7">
                  <c:v>283.1429</c:v>
                </c:pt>
                <c:pt idx="8">
                  <c:v>323.59179999999992</c:v>
                </c:pt>
                <c:pt idx="9">
                  <c:v>364.04079999999999</c:v>
                </c:pt>
                <c:pt idx="10">
                  <c:v>404.4898</c:v>
                </c:pt>
                <c:pt idx="11">
                  <c:v>444.93880000000001</c:v>
                </c:pt>
                <c:pt idx="12">
                  <c:v>485.38780000000008</c:v>
                </c:pt>
                <c:pt idx="13">
                  <c:v>525.83669999999972</c:v>
                </c:pt>
                <c:pt idx="14">
                  <c:v>566.28570000000002</c:v>
                </c:pt>
                <c:pt idx="15">
                  <c:v>606.73469999999998</c:v>
                </c:pt>
                <c:pt idx="16">
                  <c:v>647.18370000000004</c:v>
                </c:pt>
                <c:pt idx="17">
                  <c:v>687.63259999999991</c:v>
                </c:pt>
                <c:pt idx="18">
                  <c:v>728.08159999999998</c:v>
                </c:pt>
                <c:pt idx="19">
                  <c:v>768.53059999999994</c:v>
                </c:pt>
                <c:pt idx="20">
                  <c:v>808.9796</c:v>
                </c:pt>
                <c:pt idx="21">
                  <c:v>849.42849999999999</c:v>
                </c:pt>
                <c:pt idx="22">
                  <c:v>889.87749999999994</c:v>
                </c:pt>
                <c:pt idx="23">
                  <c:v>930.3264999999999</c:v>
                </c:pt>
                <c:pt idx="24">
                  <c:v>970.77549999999997</c:v>
                </c:pt>
                <c:pt idx="25">
                  <c:v>1011.224</c:v>
                </c:pt>
                <c:pt idx="26">
                  <c:v>1051.673</c:v>
                </c:pt>
                <c:pt idx="27">
                  <c:v>1092.1220000000001</c:v>
                </c:pt>
                <c:pt idx="28">
                  <c:v>1132.5709999999999</c:v>
                </c:pt>
                <c:pt idx="29">
                  <c:v>1173.02</c:v>
                </c:pt>
                <c:pt idx="30">
                  <c:v>1213.4690000000001</c:v>
                </c:pt>
                <c:pt idx="31">
                  <c:v>1253.9179999999999</c:v>
                </c:pt>
                <c:pt idx="32">
                  <c:v>1294.367</c:v>
                </c:pt>
                <c:pt idx="33">
                  <c:v>1334.816</c:v>
                </c:pt>
                <c:pt idx="34">
                  <c:v>1375.2650000000001</c:v>
                </c:pt>
                <c:pt idx="35">
                  <c:v>1415.7139999999999</c:v>
                </c:pt>
                <c:pt idx="36">
                  <c:v>1456.163</c:v>
                </c:pt>
                <c:pt idx="37">
                  <c:v>1496.6120000000001</c:v>
                </c:pt>
                <c:pt idx="38">
                  <c:v>1537.0609999999999</c:v>
                </c:pt>
                <c:pt idx="39">
                  <c:v>1577.51</c:v>
                </c:pt>
                <c:pt idx="40">
                  <c:v>1617.9590000000001</c:v>
                </c:pt>
                <c:pt idx="41">
                  <c:v>1658.4079999999999</c:v>
                </c:pt>
                <c:pt idx="42">
                  <c:v>1698.857</c:v>
                </c:pt>
                <c:pt idx="43">
                  <c:v>1739.306</c:v>
                </c:pt>
                <c:pt idx="44">
                  <c:v>1779.7550000000001</c:v>
                </c:pt>
                <c:pt idx="45">
                  <c:v>1820.204</c:v>
                </c:pt>
                <c:pt idx="46">
                  <c:v>1860.653</c:v>
                </c:pt>
                <c:pt idx="47">
                  <c:v>1901.1020000000001</c:v>
                </c:pt>
                <c:pt idx="48">
                  <c:v>1941.5509999999999</c:v>
                </c:pt>
                <c:pt idx="49">
                  <c:v>1982</c:v>
                </c:pt>
              </c:numCache>
            </c:numRef>
          </c:xVal>
          <c:yVal>
            <c:numRef>
              <c:f>P_SEY_stDev!$M$6:$M$55</c:f>
              <c:numCache>
                <c:formatCode>0.00E+00</c:formatCode>
                <c:ptCount val="50"/>
                <c:pt idx="0">
                  <c:v>0.86041670000000003</c:v>
                </c:pt>
                <c:pt idx="1">
                  <c:v>0.96116968000000003</c:v>
                </c:pt>
                <c:pt idx="2">
                  <c:v>1.333939</c:v>
                </c:pt>
                <c:pt idx="3">
                  <c:v>1.5115277</c:v>
                </c:pt>
                <c:pt idx="4">
                  <c:v>1.5215124</c:v>
                </c:pt>
                <c:pt idx="5">
                  <c:v>1.5689094999999991</c:v>
                </c:pt>
                <c:pt idx="6">
                  <c:v>1.6084126999999999</c:v>
                </c:pt>
                <c:pt idx="7">
                  <c:v>1.6278592999999999</c:v>
                </c:pt>
                <c:pt idx="8">
                  <c:v>1.638074</c:v>
                </c:pt>
                <c:pt idx="9">
                  <c:v>1.6471893</c:v>
                </c:pt>
                <c:pt idx="10">
                  <c:v>1.6260646000000001</c:v>
                </c:pt>
                <c:pt idx="11">
                  <c:v>1.6073628</c:v>
                </c:pt>
                <c:pt idx="12">
                  <c:v>1.5826427999999999</c:v>
                </c:pt>
                <c:pt idx="13">
                  <c:v>1.5545850000000001</c:v>
                </c:pt>
                <c:pt idx="14">
                  <c:v>1.5277681000000001</c:v>
                </c:pt>
                <c:pt idx="15">
                  <c:v>1.4989385</c:v>
                </c:pt>
                <c:pt idx="16">
                  <c:v>1.4751501</c:v>
                </c:pt>
                <c:pt idx="17">
                  <c:v>1.4576085000000001</c:v>
                </c:pt>
                <c:pt idx="18">
                  <c:v>1.4362671</c:v>
                </c:pt>
                <c:pt idx="19">
                  <c:v>1.4101927000000001</c:v>
                </c:pt>
                <c:pt idx="20">
                  <c:v>1.3949906000000001</c:v>
                </c:pt>
                <c:pt idx="21">
                  <c:v>1.3743612999999999</c:v>
                </c:pt>
                <c:pt idx="22">
                  <c:v>1.3519464000000001</c:v>
                </c:pt>
                <c:pt idx="23">
                  <c:v>1.3365773000000001</c:v>
                </c:pt>
                <c:pt idx="24">
                  <c:v>1.3158079</c:v>
                </c:pt>
                <c:pt idx="25">
                  <c:v>1.2887987999999999</c:v>
                </c:pt>
                <c:pt idx="26">
                  <c:v>1.2584238000000001</c:v>
                </c:pt>
                <c:pt idx="27">
                  <c:v>1.2345579</c:v>
                </c:pt>
                <c:pt idx="28">
                  <c:v>1.2095347000000001</c:v>
                </c:pt>
                <c:pt idx="29">
                  <c:v>1.1922723</c:v>
                </c:pt>
                <c:pt idx="30">
                  <c:v>1.1738158000000001</c:v>
                </c:pt>
                <c:pt idx="31">
                  <c:v>1.1685022</c:v>
                </c:pt>
                <c:pt idx="32">
                  <c:v>1.1593829</c:v>
                </c:pt>
                <c:pt idx="33">
                  <c:v>1.1552058000000001</c:v>
                </c:pt>
                <c:pt idx="34">
                  <c:v>1.1494534999999999</c:v>
                </c:pt>
                <c:pt idx="35">
                  <c:v>1.1510311</c:v>
                </c:pt>
                <c:pt idx="36">
                  <c:v>1.1434563</c:v>
                </c:pt>
                <c:pt idx="37">
                  <c:v>1.1409585</c:v>
                </c:pt>
                <c:pt idx="38">
                  <c:v>1.1320448000000001</c:v>
                </c:pt>
                <c:pt idx="39">
                  <c:v>1.1237161</c:v>
                </c:pt>
                <c:pt idx="40">
                  <c:v>1.1186674999999999</c:v>
                </c:pt>
                <c:pt idx="41">
                  <c:v>1.1117878999999999</c:v>
                </c:pt>
                <c:pt idx="42">
                  <c:v>1.1061258</c:v>
                </c:pt>
                <c:pt idx="43">
                  <c:v>1.0968804999999999</c:v>
                </c:pt>
                <c:pt idx="44">
                  <c:v>1.0909363000000001</c:v>
                </c:pt>
                <c:pt idx="45">
                  <c:v>1.0828302000000001</c:v>
                </c:pt>
                <c:pt idx="46">
                  <c:v>1.0839761999999999</c:v>
                </c:pt>
                <c:pt idx="47">
                  <c:v>1.0744378999999999</c:v>
                </c:pt>
                <c:pt idx="48">
                  <c:v>1.0725582</c:v>
                </c:pt>
                <c:pt idx="49">
                  <c:v>1.0633676000000001</c:v>
                </c:pt>
              </c:numCache>
            </c:numRef>
          </c:yVal>
          <c:smooth val="1"/>
        </c:ser>
        <c:ser>
          <c:idx val="12"/>
          <c:order val="12"/>
          <c:spPr>
            <a:ln w="19050"/>
          </c:spPr>
          <c:marker>
            <c:symbol val="none"/>
          </c:marker>
          <c:xVal>
            <c:numRef>
              <c:f>P_SEY_stDev!$A$6:$A$55</c:f>
              <c:numCache>
                <c:formatCode>0.00E+00</c:formatCode>
                <c:ptCount val="50"/>
                <c:pt idx="0">
                  <c:v>0</c:v>
                </c:pt>
                <c:pt idx="1">
                  <c:v>40.448980000000013</c:v>
                </c:pt>
                <c:pt idx="2">
                  <c:v>80.897959999999998</c:v>
                </c:pt>
                <c:pt idx="3">
                  <c:v>121.34690000000001</c:v>
                </c:pt>
                <c:pt idx="4">
                  <c:v>161.79589999999999</c:v>
                </c:pt>
                <c:pt idx="5">
                  <c:v>202.2449</c:v>
                </c:pt>
                <c:pt idx="6">
                  <c:v>242.69390000000001</c:v>
                </c:pt>
                <c:pt idx="7">
                  <c:v>283.1429</c:v>
                </c:pt>
                <c:pt idx="8">
                  <c:v>323.59179999999992</c:v>
                </c:pt>
                <c:pt idx="9">
                  <c:v>364.04079999999999</c:v>
                </c:pt>
                <c:pt idx="10">
                  <c:v>404.4898</c:v>
                </c:pt>
                <c:pt idx="11">
                  <c:v>444.93880000000001</c:v>
                </c:pt>
                <c:pt idx="12">
                  <c:v>485.38780000000008</c:v>
                </c:pt>
                <c:pt idx="13">
                  <c:v>525.83669999999972</c:v>
                </c:pt>
                <c:pt idx="14">
                  <c:v>566.28570000000002</c:v>
                </c:pt>
                <c:pt idx="15">
                  <c:v>606.73469999999998</c:v>
                </c:pt>
                <c:pt idx="16">
                  <c:v>647.18370000000004</c:v>
                </c:pt>
                <c:pt idx="17">
                  <c:v>687.63259999999991</c:v>
                </c:pt>
                <c:pt idx="18">
                  <c:v>728.08159999999998</c:v>
                </c:pt>
                <c:pt idx="19">
                  <c:v>768.53059999999994</c:v>
                </c:pt>
                <c:pt idx="20">
                  <c:v>808.9796</c:v>
                </c:pt>
                <c:pt idx="21">
                  <c:v>849.42849999999999</c:v>
                </c:pt>
                <c:pt idx="22">
                  <c:v>889.87749999999994</c:v>
                </c:pt>
                <c:pt idx="23">
                  <c:v>930.3264999999999</c:v>
                </c:pt>
                <c:pt idx="24">
                  <c:v>970.77549999999997</c:v>
                </c:pt>
                <c:pt idx="25">
                  <c:v>1011.224</c:v>
                </c:pt>
                <c:pt idx="26">
                  <c:v>1051.673</c:v>
                </c:pt>
                <c:pt idx="27">
                  <c:v>1092.1220000000001</c:v>
                </c:pt>
                <c:pt idx="28">
                  <c:v>1132.5709999999999</c:v>
                </c:pt>
                <c:pt idx="29">
                  <c:v>1173.02</c:v>
                </c:pt>
                <c:pt idx="30">
                  <c:v>1213.4690000000001</c:v>
                </c:pt>
                <c:pt idx="31">
                  <c:v>1253.9179999999999</c:v>
                </c:pt>
                <c:pt idx="32">
                  <c:v>1294.367</c:v>
                </c:pt>
                <c:pt idx="33">
                  <c:v>1334.816</c:v>
                </c:pt>
                <c:pt idx="34">
                  <c:v>1375.2650000000001</c:v>
                </c:pt>
                <c:pt idx="35">
                  <c:v>1415.7139999999999</c:v>
                </c:pt>
                <c:pt idx="36">
                  <c:v>1456.163</c:v>
                </c:pt>
                <c:pt idx="37">
                  <c:v>1496.6120000000001</c:v>
                </c:pt>
                <c:pt idx="38">
                  <c:v>1537.0609999999999</c:v>
                </c:pt>
                <c:pt idx="39">
                  <c:v>1577.51</c:v>
                </c:pt>
                <c:pt idx="40">
                  <c:v>1617.9590000000001</c:v>
                </c:pt>
                <c:pt idx="41">
                  <c:v>1658.4079999999999</c:v>
                </c:pt>
                <c:pt idx="42">
                  <c:v>1698.857</c:v>
                </c:pt>
                <c:pt idx="43">
                  <c:v>1739.306</c:v>
                </c:pt>
                <c:pt idx="44">
                  <c:v>1779.7550000000001</c:v>
                </c:pt>
                <c:pt idx="45">
                  <c:v>1820.204</c:v>
                </c:pt>
                <c:pt idx="46">
                  <c:v>1860.653</c:v>
                </c:pt>
                <c:pt idx="47">
                  <c:v>1901.1020000000001</c:v>
                </c:pt>
                <c:pt idx="48">
                  <c:v>1941.5509999999999</c:v>
                </c:pt>
                <c:pt idx="49">
                  <c:v>1982</c:v>
                </c:pt>
              </c:numCache>
            </c:numRef>
          </c:xVal>
          <c:yVal>
            <c:numRef>
              <c:f>P_SEY_stDev!$O$6:$O$55</c:f>
              <c:numCache>
                <c:formatCode>0.00E+00</c:formatCode>
                <c:ptCount val="50"/>
                <c:pt idx="0">
                  <c:v>0.84898861404544201</c:v>
                </c:pt>
                <c:pt idx="1">
                  <c:v>0.95329577765044404</c:v>
                </c:pt>
                <c:pt idx="2">
                  <c:v>1.329612094133547</c:v>
                </c:pt>
                <c:pt idx="3">
                  <c:v>1.5021659543470409</c:v>
                </c:pt>
                <c:pt idx="4">
                  <c:v>1.5158902319658081</c:v>
                </c:pt>
                <c:pt idx="5">
                  <c:v>1.564001677733889</c:v>
                </c:pt>
                <c:pt idx="6">
                  <c:v>1.601108584409547</c:v>
                </c:pt>
                <c:pt idx="7">
                  <c:v>1.6214458023205971</c:v>
                </c:pt>
                <c:pt idx="8">
                  <c:v>1.633068735719686</c:v>
                </c:pt>
                <c:pt idx="9">
                  <c:v>1.638117690389342</c:v>
                </c:pt>
                <c:pt idx="10">
                  <c:v>1.6187959488062</c:v>
                </c:pt>
                <c:pt idx="11">
                  <c:v>1.6013959164486611</c:v>
                </c:pt>
                <c:pt idx="12">
                  <c:v>1.5778811886179021</c:v>
                </c:pt>
                <c:pt idx="13">
                  <c:v>1.548698751689509</c:v>
                </c:pt>
                <c:pt idx="14">
                  <c:v>1.522970549504493</c:v>
                </c:pt>
                <c:pt idx="15">
                  <c:v>1.494811911951601</c:v>
                </c:pt>
                <c:pt idx="16">
                  <c:v>1.4715472155125091</c:v>
                </c:pt>
                <c:pt idx="17">
                  <c:v>1.4503703193737081</c:v>
                </c:pt>
                <c:pt idx="18">
                  <c:v>1.432071172021691</c:v>
                </c:pt>
                <c:pt idx="19">
                  <c:v>1.40559802246104</c:v>
                </c:pt>
                <c:pt idx="20">
                  <c:v>1.391525285792071</c:v>
                </c:pt>
                <c:pt idx="21">
                  <c:v>1.367298303401842</c:v>
                </c:pt>
                <c:pt idx="22">
                  <c:v>1.3484895690183549</c:v>
                </c:pt>
                <c:pt idx="23">
                  <c:v>1.331266952645688</c:v>
                </c:pt>
                <c:pt idx="24">
                  <c:v>1.3107164614499569</c:v>
                </c:pt>
                <c:pt idx="25">
                  <c:v>1.2847947866921281</c:v>
                </c:pt>
                <c:pt idx="26">
                  <c:v>1.2558763234469781</c:v>
                </c:pt>
                <c:pt idx="27">
                  <c:v>1.232255201229747</c:v>
                </c:pt>
                <c:pt idx="28">
                  <c:v>1.20518783901687</c:v>
                </c:pt>
                <c:pt idx="29">
                  <c:v>1.1889152444831099</c:v>
                </c:pt>
                <c:pt idx="30">
                  <c:v>1.1687445107197489</c:v>
                </c:pt>
                <c:pt idx="31">
                  <c:v>1.163670007698405</c:v>
                </c:pt>
                <c:pt idx="32">
                  <c:v>1.15516703546073</c:v>
                </c:pt>
                <c:pt idx="33">
                  <c:v>1.151369094909624</c:v>
                </c:pt>
                <c:pt idx="34">
                  <c:v>1.144171187247834</c:v>
                </c:pt>
                <c:pt idx="35">
                  <c:v>1.1465109392906401</c:v>
                </c:pt>
                <c:pt idx="36">
                  <c:v>1.1417952351921079</c:v>
                </c:pt>
                <c:pt idx="37">
                  <c:v>1.1385411900006119</c:v>
                </c:pt>
                <c:pt idx="38">
                  <c:v>1.1285876273536859</c:v>
                </c:pt>
                <c:pt idx="39">
                  <c:v>1.119384539070361</c:v>
                </c:pt>
                <c:pt idx="40">
                  <c:v>1.113790692194623</c:v>
                </c:pt>
                <c:pt idx="41">
                  <c:v>1.10938400123504</c:v>
                </c:pt>
                <c:pt idx="42">
                  <c:v>1.1030893184348041</c:v>
                </c:pt>
                <c:pt idx="43">
                  <c:v>1.0927450947007351</c:v>
                </c:pt>
                <c:pt idx="44">
                  <c:v>1.087772448793193</c:v>
                </c:pt>
                <c:pt idx="45">
                  <c:v>1.0790146099740809</c:v>
                </c:pt>
                <c:pt idx="46">
                  <c:v>1.080064509945003</c:v>
                </c:pt>
                <c:pt idx="47">
                  <c:v>1.071123503487478</c:v>
                </c:pt>
                <c:pt idx="48">
                  <c:v>1.0689142876019759</c:v>
                </c:pt>
                <c:pt idx="49">
                  <c:v>1.059072739485726</c:v>
                </c:pt>
              </c:numCache>
            </c:numRef>
          </c:yVal>
          <c:smooth val="1"/>
        </c:ser>
        <c:ser>
          <c:idx val="13"/>
          <c:order val="13"/>
          <c:tx>
            <c:v>Average</c:v>
          </c:tx>
          <c:spPr>
            <a:ln w="190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P_SEY_stDev!$A$6:$A$55</c:f>
              <c:numCache>
                <c:formatCode>0.00E+00</c:formatCode>
                <c:ptCount val="50"/>
                <c:pt idx="0">
                  <c:v>0</c:v>
                </c:pt>
                <c:pt idx="1">
                  <c:v>40.448980000000013</c:v>
                </c:pt>
                <c:pt idx="2">
                  <c:v>80.897959999999998</c:v>
                </c:pt>
                <c:pt idx="3">
                  <c:v>121.34690000000001</c:v>
                </c:pt>
                <c:pt idx="4">
                  <c:v>161.79589999999999</c:v>
                </c:pt>
                <c:pt idx="5">
                  <c:v>202.2449</c:v>
                </c:pt>
                <c:pt idx="6">
                  <c:v>242.69390000000001</c:v>
                </c:pt>
                <c:pt idx="7">
                  <c:v>283.1429</c:v>
                </c:pt>
                <c:pt idx="8">
                  <c:v>323.59179999999992</c:v>
                </c:pt>
                <c:pt idx="9">
                  <c:v>364.04079999999999</c:v>
                </c:pt>
                <c:pt idx="10">
                  <c:v>404.4898</c:v>
                </c:pt>
                <c:pt idx="11">
                  <c:v>444.93880000000001</c:v>
                </c:pt>
                <c:pt idx="12">
                  <c:v>485.38780000000008</c:v>
                </c:pt>
                <c:pt idx="13">
                  <c:v>525.83669999999972</c:v>
                </c:pt>
                <c:pt idx="14">
                  <c:v>566.28570000000002</c:v>
                </c:pt>
                <c:pt idx="15">
                  <c:v>606.73469999999998</c:v>
                </c:pt>
                <c:pt idx="16">
                  <c:v>647.18370000000004</c:v>
                </c:pt>
                <c:pt idx="17">
                  <c:v>687.63259999999991</c:v>
                </c:pt>
                <c:pt idx="18">
                  <c:v>728.08159999999998</c:v>
                </c:pt>
                <c:pt idx="19">
                  <c:v>768.53059999999994</c:v>
                </c:pt>
                <c:pt idx="20">
                  <c:v>808.9796</c:v>
                </c:pt>
                <c:pt idx="21">
                  <c:v>849.42849999999999</c:v>
                </c:pt>
                <c:pt idx="22">
                  <c:v>889.87749999999994</c:v>
                </c:pt>
                <c:pt idx="23">
                  <c:v>930.3264999999999</c:v>
                </c:pt>
                <c:pt idx="24">
                  <c:v>970.77549999999997</c:v>
                </c:pt>
                <c:pt idx="25">
                  <c:v>1011.224</c:v>
                </c:pt>
                <c:pt idx="26">
                  <c:v>1051.673</c:v>
                </c:pt>
                <c:pt idx="27">
                  <c:v>1092.1220000000001</c:v>
                </c:pt>
                <c:pt idx="28">
                  <c:v>1132.5709999999999</c:v>
                </c:pt>
                <c:pt idx="29">
                  <c:v>1173.02</c:v>
                </c:pt>
                <c:pt idx="30">
                  <c:v>1213.4690000000001</c:v>
                </c:pt>
                <c:pt idx="31">
                  <c:v>1253.9179999999999</c:v>
                </c:pt>
                <c:pt idx="32">
                  <c:v>1294.367</c:v>
                </c:pt>
                <c:pt idx="33">
                  <c:v>1334.816</c:v>
                </c:pt>
                <c:pt idx="34">
                  <c:v>1375.2650000000001</c:v>
                </c:pt>
                <c:pt idx="35">
                  <c:v>1415.7139999999999</c:v>
                </c:pt>
                <c:pt idx="36">
                  <c:v>1456.163</c:v>
                </c:pt>
                <c:pt idx="37">
                  <c:v>1496.6120000000001</c:v>
                </c:pt>
                <c:pt idx="38">
                  <c:v>1537.0609999999999</c:v>
                </c:pt>
                <c:pt idx="39">
                  <c:v>1577.51</c:v>
                </c:pt>
                <c:pt idx="40">
                  <c:v>1617.9590000000001</c:v>
                </c:pt>
                <c:pt idx="41">
                  <c:v>1658.4079999999999</c:v>
                </c:pt>
                <c:pt idx="42">
                  <c:v>1698.857</c:v>
                </c:pt>
                <c:pt idx="43">
                  <c:v>1739.306</c:v>
                </c:pt>
                <c:pt idx="44">
                  <c:v>1779.7550000000001</c:v>
                </c:pt>
                <c:pt idx="45">
                  <c:v>1820.204</c:v>
                </c:pt>
                <c:pt idx="46">
                  <c:v>1860.653</c:v>
                </c:pt>
                <c:pt idx="47">
                  <c:v>1901.1020000000001</c:v>
                </c:pt>
                <c:pt idx="48">
                  <c:v>1941.5509999999999</c:v>
                </c:pt>
                <c:pt idx="49">
                  <c:v>1982</c:v>
                </c:pt>
              </c:numCache>
            </c:numRef>
          </c:xVal>
          <c:yVal>
            <c:numRef>
              <c:f>P_SEY_stDev!$P$6:$P$55</c:f>
              <c:numCache>
                <c:formatCode>0.00E+00</c:formatCode>
                <c:ptCount val="50"/>
                <c:pt idx="0">
                  <c:v>0.87184478595455905</c:v>
                </c:pt>
                <c:pt idx="1">
                  <c:v>0.96904358234955601</c:v>
                </c:pt>
                <c:pt idx="2">
                  <c:v>1.338265905866453</c:v>
                </c:pt>
                <c:pt idx="3">
                  <c:v>1.5208894456529589</c:v>
                </c:pt>
                <c:pt idx="4">
                  <c:v>1.5271345680341919</c:v>
                </c:pt>
                <c:pt idx="5">
                  <c:v>1.57381732226611</c:v>
                </c:pt>
                <c:pt idx="6">
                  <c:v>1.615716815590452</c:v>
                </c:pt>
                <c:pt idx="7">
                  <c:v>1.6342727976794029</c:v>
                </c:pt>
                <c:pt idx="8">
                  <c:v>1.6430792642803149</c:v>
                </c:pt>
                <c:pt idx="9">
                  <c:v>1.656260909610658</c:v>
                </c:pt>
                <c:pt idx="10">
                  <c:v>1.633333251193799</c:v>
                </c:pt>
                <c:pt idx="11">
                  <c:v>1.6133296835513391</c:v>
                </c:pt>
                <c:pt idx="12">
                  <c:v>1.587404411382098</c:v>
                </c:pt>
                <c:pt idx="13">
                  <c:v>1.560471248310491</c:v>
                </c:pt>
                <c:pt idx="14">
                  <c:v>1.5325656504955061</c:v>
                </c:pt>
                <c:pt idx="15">
                  <c:v>1.5030650880484</c:v>
                </c:pt>
                <c:pt idx="16">
                  <c:v>1.4787529844874909</c:v>
                </c:pt>
                <c:pt idx="17">
                  <c:v>1.4648466806262921</c:v>
                </c:pt>
                <c:pt idx="18">
                  <c:v>1.4404630279783091</c:v>
                </c:pt>
                <c:pt idx="19">
                  <c:v>1.4147873775389599</c:v>
                </c:pt>
                <c:pt idx="20">
                  <c:v>1.3984559142079289</c:v>
                </c:pt>
                <c:pt idx="21">
                  <c:v>1.381424296598158</c:v>
                </c:pt>
                <c:pt idx="22">
                  <c:v>1.3554032309816451</c:v>
                </c:pt>
                <c:pt idx="23">
                  <c:v>1.341887647354312</c:v>
                </c:pt>
                <c:pt idx="24">
                  <c:v>1.320899338550042</c:v>
                </c:pt>
                <c:pt idx="25">
                  <c:v>1.2928028133078719</c:v>
                </c:pt>
                <c:pt idx="26">
                  <c:v>1.2609712765530221</c:v>
                </c:pt>
                <c:pt idx="27">
                  <c:v>1.236860598770253</c:v>
                </c:pt>
                <c:pt idx="28">
                  <c:v>1.213881560983131</c:v>
                </c:pt>
                <c:pt idx="29">
                  <c:v>1.1956293555168911</c:v>
                </c:pt>
                <c:pt idx="30">
                  <c:v>1.1788870892802521</c:v>
                </c:pt>
                <c:pt idx="31">
                  <c:v>1.1733343923015951</c:v>
                </c:pt>
                <c:pt idx="32">
                  <c:v>1.16359876453927</c:v>
                </c:pt>
                <c:pt idx="33">
                  <c:v>1.159042505090375</c:v>
                </c:pt>
                <c:pt idx="34">
                  <c:v>1.1547358127521661</c:v>
                </c:pt>
                <c:pt idx="35">
                  <c:v>1.155551260709361</c:v>
                </c:pt>
                <c:pt idx="36">
                  <c:v>1.1451173648078921</c:v>
                </c:pt>
                <c:pt idx="37">
                  <c:v>1.1433758099993869</c:v>
                </c:pt>
                <c:pt idx="38">
                  <c:v>1.135501972646314</c:v>
                </c:pt>
                <c:pt idx="39">
                  <c:v>1.128047660929639</c:v>
                </c:pt>
                <c:pt idx="40">
                  <c:v>1.123544307805376</c:v>
                </c:pt>
                <c:pt idx="41">
                  <c:v>1.1141917987649601</c:v>
                </c:pt>
                <c:pt idx="42">
                  <c:v>1.109162281565196</c:v>
                </c:pt>
                <c:pt idx="43">
                  <c:v>1.1010159052992661</c:v>
                </c:pt>
                <c:pt idx="44">
                  <c:v>1.0941001512068069</c:v>
                </c:pt>
                <c:pt idx="45">
                  <c:v>1.086645790025919</c:v>
                </c:pt>
                <c:pt idx="46">
                  <c:v>1.0878878900549971</c:v>
                </c:pt>
                <c:pt idx="47">
                  <c:v>1.077752296512521</c:v>
                </c:pt>
                <c:pt idx="48">
                  <c:v>1.0762021123980241</c:v>
                </c:pt>
                <c:pt idx="49">
                  <c:v>1.0676624605142739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7661696"/>
        <c:axId val="97711616"/>
      </c:scatterChart>
      <c:valAx>
        <c:axId val="97661696"/>
        <c:scaling>
          <c:orientation val="minMax"/>
          <c:max val="20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lang="en-GB"/>
                </a:pPr>
                <a:r>
                  <a:rPr lang="en-US"/>
                  <a:t>Primary electron energy [eV]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97711616"/>
        <c:crosses val="autoZero"/>
        <c:crossBetween val="midCat"/>
      </c:valAx>
      <c:valAx>
        <c:axId val="97711616"/>
        <c:scaling>
          <c:orientation val="minMax"/>
          <c:max val="2"/>
          <c:min val="0.6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lang="en-GB"/>
                </a:pPr>
                <a:r>
                  <a:rPr lang="en-US"/>
                  <a:t>SEY</a:t>
                </a:r>
              </a:p>
            </c:rich>
          </c:tx>
          <c:layout/>
          <c:overlay val="0"/>
        </c:title>
        <c:numFmt formatCode="0.00" sourceLinked="0"/>
        <c:majorTickMark val="out"/>
        <c:minorTickMark val="none"/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97661696"/>
        <c:crosses val="autoZero"/>
        <c:crossBetween val="midCat"/>
      </c:valAx>
      <c:spPr>
        <a:solidFill>
          <a:schemeClr val="bg1"/>
        </a:solidFill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81801147625997095"/>
          <c:y val="3.0457382951871802E-2"/>
          <c:w val="0.18125980388412399"/>
          <c:h val="0.87674755475953403"/>
        </c:manualLayout>
      </c:layout>
      <c:overlay val="0"/>
      <c:txPr>
        <a:bodyPr/>
        <a:lstStyle/>
        <a:p>
          <a:pPr>
            <a:defRPr lang="en-GB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4030796150481201"/>
          <c:y val="6.9919072615923006E-2"/>
          <c:w val="0.80224805268550403"/>
          <c:h val="0.77706401283172899"/>
        </c:manualLayout>
      </c:layout>
      <c:scatterChart>
        <c:scatterStyle val="smoothMarker"/>
        <c:varyColors val="0"/>
        <c:ser>
          <c:idx val="0"/>
          <c:order val="0"/>
          <c:tx>
            <c:v>Pulsed Mode</c:v>
          </c:tx>
          <c:marker>
            <c:symbol val="diamond"/>
            <c:size val="3"/>
          </c:marker>
          <c:xVal>
            <c:numRef>
              <c:f>Fresh_StSt!$A$8:$A$27</c:f>
              <c:numCache>
                <c:formatCode>0.00E+00</c:formatCode>
                <c:ptCount val="20"/>
                <c:pt idx="0">
                  <c:v>50</c:v>
                </c:pt>
                <c:pt idx="1">
                  <c:v>144.73679999999999</c:v>
                </c:pt>
                <c:pt idx="2">
                  <c:v>239.47370000000001</c:v>
                </c:pt>
                <c:pt idx="3">
                  <c:v>334.21050000000002</c:v>
                </c:pt>
                <c:pt idx="4">
                  <c:v>428.94740000000002</c:v>
                </c:pt>
                <c:pt idx="5">
                  <c:v>523.68420000000003</c:v>
                </c:pt>
                <c:pt idx="6">
                  <c:v>618.42099999999994</c:v>
                </c:pt>
                <c:pt idx="7">
                  <c:v>713.15789999999993</c:v>
                </c:pt>
                <c:pt idx="8">
                  <c:v>807.89469999999983</c:v>
                </c:pt>
                <c:pt idx="9">
                  <c:v>902.63149999999996</c:v>
                </c:pt>
                <c:pt idx="10">
                  <c:v>997.36839999999984</c:v>
                </c:pt>
                <c:pt idx="11">
                  <c:v>1092.105</c:v>
                </c:pt>
                <c:pt idx="12">
                  <c:v>1186.8420000000001</c:v>
                </c:pt>
                <c:pt idx="13">
                  <c:v>1281.579</c:v>
                </c:pt>
                <c:pt idx="14">
                  <c:v>1376.316</c:v>
                </c:pt>
                <c:pt idx="15">
                  <c:v>1471.0530000000001</c:v>
                </c:pt>
                <c:pt idx="16">
                  <c:v>1565.789</c:v>
                </c:pt>
                <c:pt idx="17">
                  <c:v>1660.5260000000001</c:v>
                </c:pt>
                <c:pt idx="18">
                  <c:v>1755.2629999999999</c:v>
                </c:pt>
                <c:pt idx="19">
                  <c:v>1850</c:v>
                </c:pt>
              </c:numCache>
            </c:numRef>
          </c:xVal>
          <c:yVal>
            <c:numRef>
              <c:f>Fresh_StSt!$F$8:$F$27</c:f>
              <c:numCache>
                <c:formatCode>0.00E+00</c:formatCode>
                <c:ptCount val="20"/>
                <c:pt idx="0">
                  <c:v>1.3686039999999999</c:v>
                </c:pt>
                <c:pt idx="1">
                  <c:v>1.965641</c:v>
                </c:pt>
                <c:pt idx="2">
                  <c:v>2.0942750000000001</c:v>
                </c:pt>
                <c:pt idx="3">
                  <c:v>2.124889</c:v>
                </c:pt>
                <c:pt idx="4">
                  <c:v>2.040422</c:v>
                </c:pt>
                <c:pt idx="5">
                  <c:v>1.9339390000000001</c:v>
                </c:pt>
                <c:pt idx="6">
                  <c:v>1.8091630000000001</c:v>
                </c:pt>
                <c:pt idx="7">
                  <c:v>1.735555</c:v>
                </c:pt>
                <c:pt idx="8">
                  <c:v>1.657008</c:v>
                </c:pt>
                <c:pt idx="9">
                  <c:v>1.5798140000000001</c:v>
                </c:pt>
                <c:pt idx="10">
                  <c:v>1.523879</c:v>
                </c:pt>
                <c:pt idx="11">
                  <c:v>1.4258980000000001</c:v>
                </c:pt>
                <c:pt idx="12">
                  <c:v>1.379224</c:v>
                </c:pt>
                <c:pt idx="13">
                  <c:v>1.324265</c:v>
                </c:pt>
                <c:pt idx="14">
                  <c:v>1.3166180000000001</c:v>
                </c:pt>
                <c:pt idx="15">
                  <c:v>1.2751980000000001</c:v>
                </c:pt>
                <c:pt idx="16">
                  <c:v>1.250953</c:v>
                </c:pt>
                <c:pt idx="17">
                  <c:v>1.2214959999999999</c:v>
                </c:pt>
                <c:pt idx="18">
                  <c:v>1.207578</c:v>
                </c:pt>
                <c:pt idx="19">
                  <c:v>1.19021</c:v>
                </c:pt>
              </c:numCache>
            </c:numRef>
          </c:yVal>
          <c:smooth val="1"/>
        </c:ser>
        <c:ser>
          <c:idx val="1"/>
          <c:order val="1"/>
          <c:tx>
            <c:v>Continuous Mode</c:v>
          </c:tx>
          <c:marker>
            <c:symbol val="square"/>
            <c:size val="3"/>
          </c:marker>
          <c:xVal>
            <c:numRef>
              <c:f>Fresh_StSt!$H$8:$H$27</c:f>
              <c:numCache>
                <c:formatCode>General</c:formatCode>
                <c:ptCount val="20"/>
                <c:pt idx="0">
                  <c:v>32</c:v>
                </c:pt>
                <c:pt idx="1">
                  <c:v>122</c:v>
                </c:pt>
                <c:pt idx="2">
                  <c:v>212</c:v>
                </c:pt>
                <c:pt idx="3">
                  <c:v>302</c:v>
                </c:pt>
                <c:pt idx="4">
                  <c:v>392</c:v>
                </c:pt>
                <c:pt idx="5">
                  <c:v>482</c:v>
                </c:pt>
                <c:pt idx="6">
                  <c:v>572</c:v>
                </c:pt>
                <c:pt idx="7">
                  <c:v>662</c:v>
                </c:pt>
                <c:pt idx="8">
                  <c:v>752</c:v>
                </c:pt>
                <c:pt idx="9">
                  <c:v>842</c:v>
                </c:pt>
                <c:pt idx="10">
                  <c:v>932</c:v>
                </c:pt>
                <c:pt idx="11">
                  <c:v>1022</c:v>
                </c:pt>
                <c:pt idx="12">
                  <c:v>1112</c:v>
                </c:pt>
                <c:pt idx="13">
                  <c:v>1202</c:v>
                </c:pt>
                <c:pt idx="14">
                  <c:v>1292</c:v>
                </c:pt>
                <c:pt idx="15">
                  <c:v>1382</c:v>
                </c:pt>
                <c:pt idx="16">
                  <c:v>1472</c:v>
                </c:pt>
                <c:pt idx="17">
                  <c:v>1562</c:v>
                </c:pt>
                <c:pt idx="18">
                  <c:v>1652</c:v>
                </c:pt>
                <c:pt idx="19">
                  <c:v>1742</c:v>
                </c:pt>
              </c:numCache>
            </c:numRef>
          </c:xVal>
          <c:yVal>
            <c:numRef>
              <c:f>Fresh_StSt!$L$8:$L$27</c:f>
              <c:numCache>
                <c:formatCode>0.00E+00</c:formatCode>
                <c:ptCount val="20"/>
                <c:pt idx="0">
                  <c:v>1.100608390927674</c:v>
                </c:pt>
                <c:pt idx="1">
                  <c:v>1.7561382424040251</c:v>
                </c:pt>
                <c:pt idx="2">
                  <c:v>1.9834997557989671</c:v>
                </c:pt>
                <c:pt idx="3">
                  <c:v>2.034800896439783</c:v>
                </c:pt>
                <c:pt idx="4">
                  <c:v>1.986928079086681</c:v>
                </c:pt>
                <c:pt idx="5">
                  <c:v>1.901062864170058</c:v>
                </c:pt>
                <c:pt idx="6">
                  <c:v>1.809582326449912</c:v>
                </c:pt>
                <c:pt idx="7">
                  <c:v>1.7236049863628859</c:v>
                </c:pt>
                <c:pt idx="8">
                  <c:v>1.6498480702143661</c:v>
                </c:pt>
                <c:pt idx="9">
                  <c:v>1.5780437861918639</c:v>
                </c:pt>
                <c:pt idx="10">
                  <c:v>1.5241988022035799</c:v>
                </c:pt>
                <c:pt idx="11">
                  <c:v>1.479598349326755</c:v>
                </c:pt>
                <c:pt idx="12">
                  <c:v>1.4342617312053829</c:v>
                </c:pt>
                <c:pt idx="13">
                  <c:v>1.391183901300691</c:v>
                </c:pt>
                <c:pt idx="14">
                  <c:v>1.3568926601864979</c:v>
                </c:pt>
                <c:pt idx="15">
                  <c:v>1.326390863362306</c:v>
                </c:pt>
                <c:pt idx="16">
                  <c:v>1.291128196099145</c:v>
                </c:pt>
                <c:pt idx="17">
                  <c:v>1.25551824307283</c:v>
                </c:pt>
                <c:pt idx="18">
                  <c:v>1.2252018847628141</c:v>
                </c:pt>
                <c:pt idx="19">
                  <c:v>1.200793084900114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8464384"/>
        <c:axId val="108466560"/>
      </c:scatterChart>
      <c:valAx>
        <c:axId val="108464384"/>
        <c:scaling>
          <c:orientation val="minMax"/>
          <c:max val="185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lang="en-GB"/>
                </a:pPr>
                <a:r>
                  <a:rPr lang="en-US"/>
                  <a:t>Primary Energy [eV]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108466560"/>
        <c:crosses val="autoZero"/>
        <c:crossBetween val="midCat"/>
      </c:valAx>
      <c:valAx>
        <c:axId val="108466560"/>
        <c:scaling>
          <c:orientation val="minMax"/>
          <c:max val="2.4"/>
          <c:min val="0.8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lang="en-GB"/>
                </a:pPr>
                <a:r>
                  <a:rPr lang="en-US"/>
                  <a:t>SEY</a:t>
                </a:r>
              </a:p>
            </c:rich>
          </c:tx>
          <c:layout/>
          <c:overlay val="0"/>
        </c:title>
        <c:numFmt formatCode="0.00" sourceLinked="0"/>
        <c:majorTickMark val="out"/>
        <c:minorTickMark val="none"/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108464384"/>
        <c:crosses val="autoZero"/>
        <c:crossBetween val="midCat"/>
      </c:valAx>
      <c:spPr>
        <a:solidFill>
          <a:sysClr val="window" lastClr="FFFFFF"/>
        </a:solidFill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60341565258888097"/>
          <c:y val="8.2949475065616798E-2"/>
          <c:w val="0.31142543545693102"/>
          <c:h val="0.27492974718219299"/>
        </c:manualLayout>
      </c:layout>
      <c:overlay val="0"/>
      <c:spPr>
        <a:ln>
          <a:solidFill>
            <a:schemeClr val="bg1"/>
          </a:solidFill>
        </a:ln>
      </c:spPr>
      <c:txPr>
        <a:bodyPr/>
        <a:lstStyle/>
        <a:p>
          <a:pPr>
            <a:defRPr lang="en-GB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xVal>
            <c:numRef>
              <c:f>continuous!$A$4:$A$103</c:f>
              <c:numCache>
                <c:formatCode>General</c:formatCode>
                <c:ptCount val="100"/>
                <c:pt idx="0">
                  <c:v>300</c:v>
                </c:pt>
                <c:pt idx="1">
                  <c:v>300.01</c:v>
                </c:pt>
                <c:pt idx="2">
                  <c:v>300.02</c:v>
                </c:pt>
                <c:pt idx="3">
                  <c:v>300.02999999999992</c:v>
                </c:pt>
                <c:pt idx="4">
                  <c:v>300.04000000000002</c:v>
                </c:pt>
                <c:pt idx="5">
                  <c:v>300.05</c:v>
                </c:pt>
                <c:pt idx="6">
                  <c:v>300.06</c:v>
                </c:pt>
                <c:pt idx="7">
                  <c:v>300.07</c:v>
                </c:pt>
                <c:pt idx="8">
                  <c:v>300.08</c:v>
                </c:pt>
                <c:pt idx="9">
                  <c:v>300.08999999999992</c:v>
                </c:pt>
                <c:pt idx="10">
                  <c:v>300.10000000000002</c:v>
                </c:pt>
                <c:pt idx="11">
                  <c:v>300.11</c:v>
                </c:pt>
                <c:pt idx="12">
                  <c:v>300.12</c:v>
                </c:pt>
                <c:pt idx="13">
                  <c:v>300.13</c:v>
                </c:pt>
                <c:pt idx="14">
                  <c:v>300.14</c:v>
                </c:pt>
                <c:pt idx="15">
                  <c:v>300.14999999999998</c:v>
                </c:pt>
                <c:pt idx="16">
                  <c:v>300.16000000000008</c:v>
                </c:pt>
                <c:pt idx="17">
                  <c:v>300.17</c:v>
                </c:pt>
                <c:pt idx="18">
                  <c:v>300.18</c:v>
                </c:pt>
                <c:pt idx="19">
                  <c:v>300.19</c:v>
                </c:pt>
                <c:pt idx="20">
                  <c:v>300.2</c:v>
                </c:pt>
                <c:pt idx="21">
                  <c:v>300.20999999999992</c:v>
                </c:pt>
                <c:pt idx="22">
                  <c:v>300.22000000000003</c:v>
                </c:pt>
                <c:pt idx="23">
                  <c:v>300.23</c:v>
                </c:pt>
                <c:pt idx="24">
                  <c:v>300.24</c:v>
                </c:pt>
                <c:pt idx="25">
                  <c:v>300.25</c:v>
                </c:pt>
                <c:pt idx="26">
                  <c:v>300.26</c:v>
                </c:pt>
                <c:pt idx="27">
                  <c:v>300.27</c:v>
                </c:pt>
                <c:pt idx="28">
                  <c:v>300.27999999999992</c:v>
                </c:pt>
                <c:pt idx="29">
                  <c:v>300.29000000000002</c:v>
                </c:pt>
                <c:pt idx="30">
                  <c:v>300.3</c:v>
                </c:pt>
                <c:pt idx="31">
                  <c:v>300.31</c:v>
                </c:pt>
                <c:pt idx="32">
                  <c:v>300.32</c:v>
                </c:pt>
                <c:pt idx="33">
                  <c:v>300.33</c:v>
                </c:pt>
                <c:pt idx="34">
                  <c:v>300.33999999999992</c:v>
                </c:pt>
                <c:pt idx="35">
                  <c:v>300.35000000000002</c:v>
                </c:pt>
                <c:pt idx="36">
                  <c:v>300.36</c:v>
                </c:pt>
                <c:pt idx="37">
                  <c:v>300.37</c:v>
                </c:pt>
                <c:pt idx="38">
                  <c:v>300.38</c:v>
                </c:pt>
                <c:pt idx="39">
                  <c:v>300.39</c:v>
                </c:pt>
                <c:pt idx="40">
                  <c:v>300.39999999999992</c:v>
                </c:pt>
                <c:pt idx="41">
                  <c:v>300.41000000000003</c:v>
                </c:pt>
                <c:pt idx="42">
                  <c:v>300.42</c:v>
                </c:pt>
                <c:pt idx="43">
                  <c:v>300.42999999999989</c:v>
                </c:pt>
                <c:pt idx="44">
                  <c:v>300.44</c:v>
                </c:pt>
                <c:pt idx="45">
                  <c:v>300.45</c:v>
                </c:pt>
                <c:pt idx="46">
                  <c:v>300.45999999999992</c:v>
                </c:pt>
                <c:pt idx="47">
                  <c:v>300.47000000000003</c:v>
                </c:pt>
                <c:pt idx="48">
                  <c:v>300.48</c:v>
                </c:pt>
                <c:pt idx="49">
                  <c:v>300.49</c:v>
                </c:pt>
                <c:pt idx="50">
                  <c:v>300.5</c:v>
                </c:pt>
                <c:pt idx="51">
                  <c:v>300.51</c:v>
                </c:pt>
                <c:pt idx="52">
                  <c:v>300.52</c:v>
                </c:pt>
                <c:pt idx="53">
                  <c:v>300.52999999999992</c:v>
                </c:pt>
                <c:pt idx="54">
                  <c:v>300.54000000000002</c:v>
                </c:pt>
                <c:pt idx="55">
                  <c:v>300.54999999999899</c:v>
                </c:pt>
                <c:pt idx="56">
                  <c:v>300.55999999999898</c:v>
                </c:pt>
                <c:pt idx="57">
                  <c:v>300.56999999999903</c:v>
                </c:pt>
                <c:pt idx="58">
                  <c:v>300.57999999999902</c:v>
                </c:pt>
                <c:pt idx="59">
                  <c:v>300.58999999999901</c:v>
                </c:pt>
                <c:pt idx="60">
                  <c:v>300.59999999999889</c:v>
                </c:pt>
                <c:pt idx="61">
                  <c:v>300.60999999999899</c:v>
                </c:pt>
                <c:pt idx="62">
                  <c:v>300.61999999999898</c:v>
                </c:pt>
                <c:pt idx="63">
                  <c:v>300.62999999999897</c:v>
                </c:pt>
                <c:pt idx="64">
                  <c:v>300.63999999999902</c:v>
                </c:pt>
                <c:pt idx="65">
                  <c:v>300.64999999999901</c:v>
                </c:pt>
                <c:pt idx="66">
                  <c:v>300.659999999999</c:v>
                </c:pt>
                <c:pt idx="67">
                  <c:v>300.66999999999899</c:v>
                </c:pt>
                <c:pt idx="68">
                  <c:v>300.67999999999898</c:v>
                </c:pt>
                <c:pt idx="69">
                  <c:v>300.68999999999897</c:v>
                </c:pt>
                <c:pt idx="70">
                  <c:v>300.69999999999902</c:v>
                </c:pt>
                <c:pt idx="71">
                  <c:v>300.70999999999901</c:v>
                </c:pt>
                <c:pt idx="72">
                  <c:v>300.71999999999889</c:v>
                </c:pt>
                <c:pt idx="73">
                  <c:v>300.72999999999888</c:v>
                </c:pt>
                <c:pt idx="74">
                  <c:v>300.73999999999899</c:v>
                </c:pt>
                <c:pt idx="75">
                  <c:v>300.74999999999898</c:v>
                </c:pt>
                <c:pt idx="76">
                  <c:v>300.75999999999902</c:v>
                </c:pt>
                <c:pt idx="77">
                  <c:v>300.76999999999902</c:v>
                </c:pt>
                <c:pt idx="78">
                  <c:v>300.77999999999889</c:v>
                </c:pt>
                <c:pt idx="79">
                  <c:v>300.78999999999888</c:v>
                </c:pt>
                <c:pt idx="80">
                  <c:v>300.79999999999899</c:v>
                </c:pt>
                <c:pt idx="81">
                  <c:v>300.80999999999898</c:v>
                </c:pt>
                <c:pt idx="82">
                  <c:v>300.81999999999903</c:v>
                </c:pt>
                <c:pt idx="83">
                  <c:v>300.82999999999902</c:v>
                </c:pt>
                <c:pt idx="84">
                  <c:v>300.83999999999901</c:v>
                </c:pt>
                <c:pt idx="85">
                  <c:v>300.849999999999</c:v>
                </c:pt>
                <c:pt idx="86">
                  <c:v>300.85999999999899</c:v>
                </c:pt>
                <c:pt idx="87">
                  <c:v>300.86999999999898</c:v>
                </c:pt>
                <c:pt idx="88">
                  <c:v>300.87999999999897</c:v>
                </c:pt>
                <c:pt idx="89">
                  <c:v>300.88999999999902</c:v>
                </c:pt>
                <c:pt idx="90">
                  <c:v>300.89999999999901</c:v>
                </c:pt>
                <c:pt idx="91">
                  <c:v>300.90999999999889</c:v>
                </c:pt>
                <c:pt idx="92">
                  <c:v>300.91999999999899</c:v>
                </c:pt>
                <c:pt idx="93">
                  <c:v>300.92999999999893</c:v>
                </c:pt>
                <c:pt idx="94">
                  <c:v>300.93999999999892</c:v>
                </c:pt>
                <c:pt idx="95">
                  <c:v>300.94999999999902</c:v>
                </c:pt>
                <c:pt idx="96">
                  <c:v>300.95999999999901</c:v>
                </c:pt>
                <c:pt idx="97">
                  <c:v>300.96999999999889</c:v>
                </c:pt>
                <c:pt idx="98">
                  <c:v>300.97999999999888</c:v>
                </c:pt>
                <c:pt idx="99">
                  <c:v>300.98999999999899</c:v>
                </c:pt>
              </c:numCache>
            </c:numRef>
          </c:xVal>
          <c:yVal>
            <c:numRef>
              <c:f>continuous!$F$4:$F$103</c:f>
              <c:numCache>
                <c:formatCode>0.0000</c:formatCode>
                <c:ptCount val="100"/>
                <c:pt idx="0">
                  <c:v>1.886946949994154</c:v>
                </c:pt>
                <c:pt idx="1">
                  <c:v>1.8878680041679179</c:v>
                </c:pt>
                <c:pt idx="2">
                  <c:v>1.889502774626187</c:v>
                </c:pt>
                <c:pt idx="3">
                  <c:v>1.8892245031242281</c:v>
                </c:pt>
                <c:pt idx="4">
                  <c:v>1.8887714365790631</c:v>
                </c:pt>
                <c:pt idx="5">
                  <c:v>1.88904912798326</c:v>
                </c:pt>
                <c:pt idx="6">
                  <c:v>1.8889351888597861</c:v>
                </c:pt>
                <c:pt idx="7">
                  <c:v>1.8900189554007449</c:v>
                </c:pt>
                <c:pt idx="8">
                  <c:v>1.8895083204091041</c:v>
                </c:pt>
                <c:pt idx="9">
                  <c:v>1.889610561463714</c:v>
                </c:pt>
                <c:pt idx="10">
                  <c:v>1.88957415047286</c:v>
                </c:pt>
                <c:pt idx="11">
                  <c:v>1.889537037037037</c:v>
                </c:pt>
                <c:pt idx="12">
                  <c:v>1.889201201042314</c:v>
                </c:pt>
                <c:pt idx="13">
                  <c:v>1.889553950487953</c:v>
                </c:pt>
                <c:pt idx="14">
                  <c:v>1.8898349552663949</c:v>
                </c:pt>
                <c:pt idx="15">
                  <c:v>1.890581610528939</c:v>
                </c:pt>
                <c:pt idx="16">
                  <c:v>1.8894324292135529</c:v>
                </c:pt>
                <c:pt idx="17">
                  <c:v>1.8883243143281101</c:v>
                </c:pt>
                <c:pt idx="18">
                  <c:v>1.8895532065518239</c:v>
                </c:pt>
                <c:pt idx="19">
                  <c:v>1.889322408635713</c:v>
                </c:pt>
                <c:pt idx="20">
                  <c:v>1.889396491661302</c:v>
                </c:pt>
                <c:pt idx="21">
                  <c:v>1.8891340818454581</c:v>
                </c:pt>
                <c:pt idx="22">
                  <c:v>1.8889978470359829</c:v>
                </c:pt>
                <c:pt idx="23">
                  <c:v>1.8893514228987429</c:v>
                </c:pt>
                <c:pt idx="24">
                  <c:v>1.8893861991264489</c:v>
                </c:pt>
                <c:pt idx="25">
                  <c:v>1.888701967597697</c:v>
                </c:pt>
                <c:pt idx="26">
                  <c:v>1.8888565654428571</c:v>
                </c:pt>
                <c:pt idx="27">
                  <c:v>1.889509696659549</c:v>
                </c:pt>
                <c:pt idx="28">
                  <c:v>1.8889212236655291</c:v>
                </c:pt>
                <c:pt idx="29">
                  <c:v>1.8888928087137711</c:v>
                </c:pt>
                <c:pt idx="30">
                  <c:v>1.8892996010259959</c:v>
                </c:pt>
                <c:pt idx="31">
                  <c:v>1.888668439083105</c:v>
                </c:pt>
                <c:pt idx="32">
                  <c:v>1.889641239187108</c:v>
                </c:pt>
                <c:pt idx="33">
                  <c:v>1.8887455709236509</c:v>
                </c:pt>
                <c:pt idx="34">
                  <c:v>1.888348605459188</c:v>
                </c:pt>
                <c:pt idx="35">
                  <c:v>1.8891459498562031</c:v>
                </c:pt>
                <c:pt idx="36">
                  <c:v>1.8884594025193271</c:v>
                </c:pt>
                <c:pt idx="37">
                  <c:v>1.888315980829615</c:v>
                </c:pt>
                <c:pt idx="38">
                  <c:v>1.888595129523625</c:v>
                </c:pt>
                <c:pt idx="39">
                  <c:v>1.8884008405603441</c:v>
                </c:pt>
                <c:pt idx="40">
                  <c:v>1.888039226488899</c:v>
                </c:pt>
                <c:pt idx="41">
                  <c:v>1.8883885351863581</c:v>
                </c:pt>
                <c:pt idx="42">
                  <c:v>1.8881819143870049</c:v>
                </c:pt>
                <c:pt idx="43">
                  <c:v>1.8882750288803261</c:v>
                </c:pt>
                <c:pt idx="44">
                  <c:v>1.8886604805251239</c:v>
                </c:pt>
                <c:pt idx="45">
                  <c:v>1.8887763768931241</c:v>
                </c:pt>
                <c:pt idx="46">
                  <c:v>1.8884455208802069</c:v>
                </c:pt>
                <c:pt idx="47">
                  <c:v>1.8894944725170459</c:v>
                </c:pt>
                <c:pt idx="48">
                  <c:v>1.8880543696856369</c:v>
                </c:pt>
                <c:pt idx="49">
                  <c:v>1.8879430247910931</c:v>
                </c:pt>
                <c:pt idx="50">
                  <c:v>1.888812658970632</c:v>
                </c:pt>
                <c:pt idx="51">
                  <c:v>1.8874435685818081</c:v>
                </c:pt>
                <c:pt idx="52">
                  <c:v>1.8879298364807069</c:v>
                </c:pt>
                <c:pt idx="53">
                  <c:v>1.8889242050012029</c:v>
                </c:pt>
                <c:pt idx="54">
                  <c:v>1.8878255519857821</c:v>
                </c:pt>
                <c:pt idx="55">
                  <c:v>1.888322509604542</c:v>
                </c:pt>
                <c:pt idx="56">
                  <c:v>1.8874954794435961</c:v>
                </c:pt>
                <c:pt idx="57">
                  <c:v>1.8879528036610249</c:v>
                </c:pt>
                <c:pt idx="58">
                  <c:v>1.8876105609105149</c:v>
                </c:pt>
                <c:pt idx="59">
                  <c:v>1.888316427961493</c:v>
                </c:pt>
                <c:pt idx="60">
                  <c:v>1.888486993827392</c:v>
                </c:pt>
                <c:pt idx="61">
                  <c:v>1.887148697097851</c:v>
                </c:pt>
                <c:pt idx="62">
                  <c:v>1.887396985900083</c:v>
                </c:pt>
                <c:pt idx="63">
                  <c:v>1.887923746117661</c:v>
                </c:pt>
                <c:pt idx="64">
                  <c:v>1.8878370207563739</c:v>
                </c:pt>
                <c:pt idx="65">
                  <c:v>1.8873889483616779</c:v>
                </c:pt>
                <c:pt idx="66">
                  <c:v>1.886993988948132</c:v>
                </c:pt>
                <c:pt idx="67">
                  <c:v>1.8877281078311869</c:v>
                </c:pt>
                <c:pt idx="68">
                  <c:v>1.887531479752532</c:v>
                </c:pt>
                <c:pt idx="69">
                  <c:v>1.8871844561621129</c:v>
                </c:pt>
                <c:pt idx="70">
                  <c:v>1.8872635366311279</c:v>
                </c:pt>
                <c:pt idx="71">
                  <c:v>1.886888671655196</c:v>
                </c:pt>
                <c:pt idx="72">
                  <c:v>1.8871117292535931</c:v>
                </c:pt>
                <c:pt idx="73">
                  <c:v>1.887342412047655</c:v>
                </c:pt>
                <c:pt idx="74">
                  <c:v>1.8870678577579161</c:v>
                </c:pt>
                <c:pt idx="75">
                  <c:v>1.8867202246521271</c:v>
                </c:pt>
                <c:pt idx="76">
                  <c:v>1.887119138037622</c:v>
                </c:pt>
                <c:pt idx="77">
                  <c:v>1.8874362202637329</c:v>
                </c:pt>
                <c:pt idx="78">
                  <c:v>1.886551292605892</c:v>
                </c:pt>
                <c:pt idx="79">
                  <c:v>1.887352585942313</c:v>
                </c:pt>
                <c:pt idx="80">
                  <c:v>1.8867870797976141</c:v>
                </c:pt>
                <c:pt idx="81">
                  <c:v>1.886387875014077</c:v>
                </c:pt>
                <c:pt idx="82">
                  <c:v>1.886383051049487</c:v>
                </c:pt>
                <c:pt idx="83">
                  <c:v>1.8875262448339121</c:v>
                </c:pt>
                <c:pt idx="84">
                  <c:v>1.886102098920744</c:v>
                </c:pt>
                <c:pt idx="85">
                  <c:v>1.8868632482785119</c:v>
                </c:pt>
                <c:pt idx="86">
                  <c:v>1.886934207271828</c:v>
                </c:pt>
                <c:pt idx="87">
                  <c:v>1.8862568662660111</c:v>
                </c:pt>
                <c:pt idx="88">
                  <c:v>1.8864222614840991</c:v>
                </c:pt>
                <c:pt idx="89">
                  <c:v>1.885635496954269</c:v>
                </c:pt>
                <c:pt idx="90">
                  <c:v>1.8853769344768101</c:v>
                </c:pt>
                <c:pt idx="91">
                  <c:v>1.8862096465977549</c:v>
                </c:pt>
                <c:pt idx="92">
                  <c:v>1.8867401605431591</c:v>
                </c:pt>
                <c:pt idx="93">
                  <c:v>1.886495697781589</c:v>
                </c:pt>
                <c:pt idx="94">
                  <c:v>1.886046203454216</c:v>
                </c:pt>
                <c:pt idx="95">
                  <c:v>1.8852583569843071</c:v>
                </c:pt>
                <c:pt idx="96">
                  <c:v>1.886134425005358</c:v>
                </c:pt>
                <c:pt idx="97">
                  <c:v>1.886755813490572</c:v>
                </c:pt>
                <c:pt idx="98">
                  <c:v>1.885342648566479</c:v>
                </c:pt>
                <c:pt idx="99">
                  <c:v>1.885557384838072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8290432"/>
        <c:axId val="108292352"/>
      </c:scatterChart>
      <c:valAx>
        <c:axId val="108290432"/>
        <c:scaling>
          <c:orientation val="minMax"/>
          <c:max val="301"/>
          <c:min val="300"/>
        </c:scaling>
        <c:delete val="0"/>
        <c:axPos val="b"/>
        <c:title>
          <c:tx>
            <c:rich>
              <a:bodyPr/>
              <a:lstStyle/>
              <a:p>
                <a:pPr>
                  <a:defRPr lang="en-GB"/>
                </a:pPr>
                <a:r>
                  <a:rPr lang="en-US"/>
                  <a:t>Primary Energy [eV]</a:t>
                </a:r>
              </a:p>
            </c:rich>
          </c:tx>
          <c:layout/>
          <c:overlay val="0"/>
        </c:title>
        <c:numFmt formatCode="#,##0.0" sourceLinked="0"/>
        <c:majorTickMark val="out"/>
        <c:minorTickMark val="none"/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108292352"/>
        <c:crosses val="autoZero"/>
        <c:crossBetween val="midCat"/>
      </c:valAx>
      <c:valAx>
        <c:axId val="108292352"/>
        <c:scaling>
          <c:orientation val="minMax"/>
          <c:max val="1.95"/>
          <c:min val="1.85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lang="en-GB"/>
                </a:pPr>
                <a:r>
                  <a:rPr lang="en-US"/>
                  <a:t>SEY</a:t>
                </a:r>
              </a:p>
            </c:rich>
          </c:tx>
          <c:layout/>
          <c:overlay val="0"/>
        </c:title>
        <c:numFmt formatCode="0.00" sourceLinked="0"/>
        <c:majorTickMark val="out"/>
        <c:minorTickMark val="none"/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108290432"/>
        <c:crosses val="autoZero"/>
        <c:crossBetween val="midCat"/>
      </c:valAx>
      <c:spPr>
        <a:solidFill>
          <a:sysClr val="window" lastClr="FFFFFF"/>
        </a:solidFill>
        <a:ln>
          <a:solidFill>
            <a:sysClr val="windowText" lastClr="000000"/>
          </a:solidFill>
        </a:ln>
      </c:spPr>
    </c:plotArea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diamond"/>
            <c:size val="3"/>
          </c:marker>
          <c:xVal>
            <c:numRef>
              <c:f>'300eV_5us_1050mV'!$A$6:$A$105</c:f>
              <c:numCache>
                <c:formatCode>0.000000E+00</c:formatCode>
                <c:ptCount val="100"/>
                <c:pt idx="0">
                  <c:v>300</c:v>
                </c:pt>
                <c:pt idx="1">
                  <c:v>300.01010000000002</c:v>
                </c:pt>
                <c:pt idx="2">
                  <c:v>300.02019999999987</c:v>
                </c:pt>
                <c:pt idx="3">
                  <c:v>300.03030000000001</c:v>
                </c:pt>
                <c:pt idx="4">
                  <c:v>300.04039999999992</c:v>
                </c:pt>
                <c:pt idx="5">
                  <c:v>300.0505</c:v>
                </c:pt>
                <c:pt idx="6">
                  <c:v>300.06060000000002</c:v>
                </c:pt>
                <c:pt idx="7">
                  <c:v>300.07069999999999</c:v>
                </c:pt>
                <c:pt idx="8">
                  <c:v>300.08080000000001</c:v>
                </c:pt>
                <c:pt idx="9">
                  <c:v>300.09089999999992</c:v>
                </c:pt>
                <c:pt idx="10">
                  <c:v>300.101</c:v>
                </c:pt>
                <c:pt idx="11">
                  <c:v>300.11110000000002</c:v>
                </c:pt>
                <c:pt idx="12">
                  <c:v>300.12119999999987</c:v>
                </c:pt>
                <c:pt idx="13">
                  <c:v>300.13130000000001</c:v>
                </c:pt>
                <c:pt idx="14">
                  <c:v>300.14139999999992</c:v>
                </c:pt>
                <c:pt idx="15">
                  <c:v>300.1515</c:v>
                </c:pt>
                <c:pt idx="16">
                  <c:v>300.16160000000002</c:v>
                </c:pt>
                <c:pt idx="17">
                  <c:v>300.17169999999999</c:v>
                </c:pt>
                <c:pt idx="18">
                  <c:v>300.18180000000001</c:v>
                </c:pt>
                <c:pt idx="19">
                  <c:v>300.19189999999992</c:v>
                </c:pt>
                <c:pt idx="20" formatCode="0.00E+00">
                  <c:v>300.202</c:v>
                </c:pt>
                <c:pt idx="21" formatCode="0.00E+00">
                  <c:v>300.21210000000002</c:v>
                </c:pt>
                <c:pt idx="22" formatCode="0.00E+00">
                  <c:v>300.22219999999987</c:v>
                </c:pt>
                <c:pt idx="23" formatCode="0.00E+00">
                  <c:v>300.23230000000001</c:v>
                </c:pt>
                <c:pt idx="24" formatCode="0.00E+00">
                  <c:v>300.24239999999992</c:v>
                </c:pt>
                <c:pt idx="25" formatCode="0.00E+00">
                  <c:v>300.2525</c:v>
                </c:pt>
                <c:pt idx="26" formatCode="0.00E+00">
                  <c:v>300.26260000000002</c:v>
                </c:pt>
                <c:pt idx="27" formatCode="0.00E+00">
                  <c:v>300.27269999999999</c:v>
                </c:pt>
                <c:pt idx="28" formatCode="0.00E+00">
                  <c:v>300.28280000000001</c:v>
                </c:pt>
                <c:pt idx="29" formatCode="0.00E+00">
                  <c:v>300.29289999999992</c:v>
                </c:pt>
                <c:pt idx="30" formatCode="0.00E+00">
                  <c:v>300.303</c:v>
                </c:pt>
                <c:pt idx="31" formatCode="0.00E+00">
                  <c:v>300.31310000000002</c:v>
                </c:pt>
                <c:pt idx="32" formatCode="0.00E+00">
                  <c:v>300.32319999999987</c:v>
                </c:pt>
                <c:pt idx="33" formatCode="0.00E+00">
                  <c:v>300.33330000000001</c:v>
                </c:pt>
                <c:pt idx="34" formatCode="0.00E+00">
                  <c:v>300.34339999999992</c:v>
                </c:pt>
                <c:pt idx="35" formatCode="0.00E+00">
                  <c:v>300.3535</c:v>
                </c:pt>
                <c:pt idx="36" formatCode="0.00E+00">
                  <c:v>300.36360000000002</c:v>
                </c:pt>
                <c:pt idx="37" formatCode="0.00E+00">
                  <c:v>300.37369999999999</c:v>
                </c:pt>
                <c:pt idx="38" formatCode="0.00E+00">
                  <c:v>300.38389999999993</c:v>
                </c:pt>
                <c:pt idx="39" formatCode="0.00E+00">
                  <c:v>300.39400000000001</c:v>
                </c:pt>
                <c:pt idx="40" formatCode="0.00E+00">
                  <c:v>300.40410000000003</c:v>
                </c:pt>
                <c:pt idx="41" formatCode="0.00E+00">
                  <c:v>300.41419999999988</c:v>
                </c:pt>
                <c:pt idx="42" formatCode="0.00E+00">
                  <c:v>300.42430000000002</c:v>
                </c:pt>
                <c:pt idx="43" formatCode="0.00E+00">
                  <c:v>300.43439999999993</c:v>
                </c:pt>
                <c:pt idx="44" formatCode="0.00E+00">
                  <c:v>300.44450000000001</c:v>
                </c:pt>
                <c:pt idx="45" formatCode="0.00E+00">
                  <c:v>300.45460000000008</c:v>
                </c:pt>
                <c:pt idx="46" formatCode="0.00E+00">
                  <c:v>300.46469999999999</c:v>
                </c:pt>
                <c:pt idx="47" formatCode="0.00E+00">
                  <c:v>300.47480000000002</c:v>
                </c:pt>
                <c:pt idx="48" formatCode="0.00E+00">
                  <c:v>300.48489999999993</c:v>
                </c:pt>
                <c:pt idx="49" formatCode="0.00E+00">
                  <c:v>300.49499999999989</c:v>
                </c:pt>
                <c:pt idx="50" formatCode="0.00E+00">
                  <c:v>300.505</c:v>
                </c:pt>
                <c:pt idx="51" formatCode="0.00E+00">
                  <c:v>300.51510000000002</c:v>
                </c:pt>
                <c:pt idx="52" formatCode="0.00E+00">
                  <c:v>300.52519999999993</c:v>
                </c:pt>
                <c:pt idx="53" formatCode="0.00E+00">
                  <c:v>300.53529999999989</c:v>
                </c:pt>
                <c:pt idx="54" formatCode="0.00E+00">
                  <c:v>300.54539999999992</c:v>
                </c:pt>
                <c:pt idx="55" formatCode="0.00E+00">
                  <c:v>300.55549999999999</c:v>
                </c:pt>
                <c:pt idx="56" formatCode="0.00E+00">
                  <c:v>300.56560000000002</c:v>
                </c:pt>
                <c:pt idx="57" formatCode="0.00E+00">
                  <c:v>300.57569999999993</c:v>
                </c:pt>
                <c:pt idx="58" formatCode="0.00E+00">
                  <c:v>300.58580000000001</c:v>
                </c:pt>
                <c:pt idx="59" formatCode="0.00E+00">
                  <c:v>300.59589999999992</c:v>
                </c:pt>
                <c:pt idx="60" formatCode="0.00E+00">
                  <c:v>300.60599999999999</c:v>
                </c:pt>
                <c:pt idx="61" formatCode="0.00E+00">
                  <c:v>300.61610000000002</c:v>
                </c:pt>
                <c:pt idx="62" formatCode="0.00E+00">
                  <c:v>300.62630000000001</c:v>
                </c:pt>
                <c:pt idx="63" formatCode="0.00E+00">
                  <c:v>300.63639999999992</c:v>
                </c:pt>
                <c:pt idx="64" formatCode="0.00E+00">
                  <c:v>300.6465</c:v>
                </c:pt>
                <c:pt idx="65" formatCode="0.00E+00">
                  <c:v>300.65660000000008</c:v>
                </c:pt>
                <c:pt idx="66" formatCode="0.00E+00">
                  <c:v>300.66669999999999</c:v>
                </c:pt>
                <c:pt idx="67" formatCode="0.00E+00">
                  <c:v>300.67680000000001</c:v>
                </c:pt>
                <c:pt idx="68" formatCode="0.00E+00">
                  <c:v>300.68689999999992</c:v>
                </c:pt>
                <c:pt idx="69" formatCode="0.00E+00">
                  <c:v>300.697</c:v>
                </c:pt>
                <c:pt idx="70" formatCode="0.00E+00">
                  <c:v>300.70710000000003</c:v>
                </c:pt>
                <c:pt idx="71" formatCode="0.00E+00">
                  <c:v>300.71719999999988</c:v>
                </c:pt>
                <c:pt idx="72" formatCode="0.00E+00">
                  <c:v>300.72730000000001</c:v>
                </c:pt>
                <c:pt idx="73" formatCode="0.00E+00">
                  <c:v>300.73739999999992</c:v>
                </c:pt>
                <c:pt idx="74" formatCode="0.00E+00">
                  <c:v>300.7475</c:v>
                </c:pt>
                <c:pt idx="75" formatCode="0.00E+00">
                  <c:v>300.75760000000002</c:v>
                </c:pt>
                <c:pt idx="76" formatCode="0.00E+00">
                  <c:v>300.76769999999999</c:v>
                </c:pt>
                <c:pt idx="77" formatCode="0.00E+00">
                  <c:v>300.77780000000001</c:v>
                </c:pt>
                <c:pt idx="78" formatCode="0.00E+00">
                  <c:v>300.78789999999992</c:v>
                </c:pt>
                <c:pt idx="79" formatCode="0.00E+00">
                  <c:v>300.79799999999989</c:v>
                </c:pt>
                <c:pt idx="80" formatCode="0.00E+00">
                  <c:v>300.80810000000002</c:v>
                </c:pt>
                <c:pt idx="81" formatCode="0.00E+00">
                  <c:v>300.81819999999988</c:v>
                </c:pt>
                <c:pt idx="82" formatCode="0.00E+00">
                  <c:v>300.82830000000001</c:v>
                </c:pt>
                <c:pt idx="83" formatCode="0.00E+00">
                  <c:v>300.83839999999992</c:v>
                </c:pt>
                <c:pt idx="84" formatCode="0.00E+00">
                  <c:v>300.8485</c:v>
                </c:pt>
                <c:pt idx="85" formatCode="0.00E+00">
                  <c:v>300.85860000000002</c:v>
                </c:pt>
                <c:pt idx="86" formatCode="0.00E+00">
                  <c:v>300.86869999999999</c:v>
                </c:pt>
                <c:pt idx="87" formatCode="0.00E+00">
                  <c:v>300.87880000000001</c:v>
                </c:pt>
                <c:pt idx="88" formatCode="0.00E+00">
                  <c:v>300.88889999999992</c:v>
                </c:pt>
                <c:pt idx="89" formatCode="0.00E+00">
                  <c:v>300.899</c:v>
                </c:pt>
                <c:pt idx="90" formatCode="0.00E+00">
                  <c:v>300.90910000000002</c:v>
                </c:pt>
                <c:pt idx="91" formatCode="0.00E+00">
                  <c:v>300.91919999999988</c:v>
                </c:pt>
                <c:pt idx="92" formatCode="0.00E+00">
                  <c:v>300.92930000000001</c:v>
                </c:pt>
                <c:pt idx="93" formatCode="0.00E+00">
                  <c:v>300.93939999999992</c:v>
                </c:pt>
                <c:pt idx="94" formatCode="0.00E+00">
                  <c:v>300.9495</c:v>
                </c:pt>
                <c:pt idx="95" formatCode="0.00E+00">
                  <c:v>300.95960000000002</c:v>
                </c:pt>
                <c:pt idx="96" formatCode="0.00E+00">
                  <c:v>300.96969999999999</c:v>
                </c:pt>
                <c:pt idx="97" formatCode="0.00E+00">
                  <c:v>300.97980000000001</c:v>
                </c:pt>
                <c:pt idx="98" formatCode="0.00E+00">
                  <c:v>300.98989999999992</c:v>
                </c:pt>
                <c:pt idx="99" formatCode="0.00E+00">
                  <c:v>301</c:v>
                </c:pt>
              </c:numCache>
            </c:numRef>
          </c:xVal>
          <c:yVal>
            <c:numRef>
              <c:f>'300eV_5us_1050mV'!$G$6:$G$105</c:f>
              <c:numCache>
                <c:formatCode>0.00E+00</c:formatCode>
                <c:ptCount val="100"/>
                <c:pt idx="0">
                  <c:v>1.7517450000000001</c:v>
                </c:pt>
                <c:pt idx="1">
                  <c:v>1.7986770000000001</c:v>
                </c:pt>
                <c:pt idx="2">
                  <c:v>1.7642599999999999</c:v>
                </c:pt>
                <c:pt idx="3">
                  <c:v>1.7411589999999999</c:v>
                </c:pt>
                <c:pt idx="4">
                  <c:v>1.776386</c:v>
                </c:pt>
                <c:pt idx="5">
                  <c:v>1.728499</c:v>
                </c:pt>
                <c:pt idx="6">
                  <c:v>1.755665</c:v>
                </c:pt>
                <c:pt idx="7">
                  <c:v>1.7380709999999999</c:v>
                </c:pt>
                <c:pt idx="8">
                  <c:v>1.7828900000000001</c:v>
                </c:pt>
                <c:pt idx="9">
                  <c:v>1.7175579999999999</c:v>
                </c:pt>
                <c:pt idx="10">
                  <c:v>1.742596</c:v>
                </c:pt>
                <c:pt idx="11">
                  <c:v>1.741665</c:v>
                </c:pt>
                <c:pt idx="12">
                  <c:v>1.692056</c:v>
                </c:pt>
                <c:pt idx="13">
                  <c:v>1.8009770000000001</c:v>
                </c:pt>
                <c:pt idx="14">
                  <c:v>1.687902</c:v>
                </c:pt>
                <c:pt idx="15">
                  <c:v>1.8096270000000001</c:v>
                </c:pt>
                <c:pt idx="16">
                  <c:v>1.7930839999999999</c:v>
                </c:pt>
                <c:pt idx="17">
                  <c:v>1.7395339999999999</c:v>
                </c:pt>
                <c:pt idx="18">
                  <c:v>1.754686</c:v>
                </c:pt>
                <c:pt idx="19">
                  <c:v>1.806997</c:v>
                </c:pt>
                <c:pt idx="20">
                  <c:v>1.812457</c:v>
                </c:pt>
                <c:pt idx="21">
                  <c:v>1.8053859999999999</c:v>
                </c:pt>
                <c:pt idx="22">
                  <c:v>1.7274099999999999</c:v>
                </c:pt>
                <c:pt idx="23">
                  <c:v>1.7438579999999999</c:v>
                </c:pt>
                <c:pt idx="24">
                  <c:v>1.7296180000000001</c:v>
                </c:pt>
                <c:pt idx="25">
                  <c:v>1.7012480000000001</c:v>
                </c:pt>
                <c:pt idx="26">
                  <c:v>1.7281420000000001</c:v>
                </c:pt>
                <c:pt idx="27">
                  <c:v>1.8443529999999999</c:v>
                </c:pt>
                <c:pt idx="28">
                  <c:v>1.7311829999999999</c:v>
                </c:pt>
                <c:pt idx="29">
                  <c:v>1.8130820000000001</c:v>
                </c:pt>
                <c:pt idx="30">
                  <c:v>1.7321059999999999</c:v>
                </c:pt>
                <c:pt idx="31">
                  <c:v>1.7342610000000001</c:v>
                </c:pt>
                <c:pt idx="32">
                  <c:v>1.737004</c:v>
                </c:pt>
                <c:pt idx="33">
                  <c:v>1.7922180000000001</c:v>
                </c:pt>
                <c:pt idx="34">
                  <c:v>1.769633</c:v>
                </c:pt>
                <c:pt idx="35">
                  <c:v>1.7145280000000001</c:v>
                </c:pt>
                <c:pt idx="36">
                  <c:v>1.792173</c:v>
                </c:pt>
                <c:pt idx="37">
                  <c:v>1.7242580000000001</c:v>
                </c:pt>
                <c:pt idx="38">
                  <c:v>1.75621</c:v>
                </c:pt>
                <c:pt idx="39">
                  <c:v>1.7444569999999999</c:v>
                </c:pt>
                <c:pt idx="40">
                  <c:v>1.7900229999999999</c:v>
                </c:pt>
                <c:pt idx="41">
                  <c:v>1.7712840000000001</c:v>
                </c:pt>
                <c:pt idx="42">
                  <c:v>1.7333890000000001</c:v>
                </c:pt>
                <c:pt idx="43">
                  <c:v>1.809979</c:v>
                </c:pt>
                <c:pt idx="44">
                  <c:v>1.6879299999999999</c:v>
                </c:pt>
                <c:pt idx="45">
                  <c:v>1.753943</c:v>
                </c:pt>
                <c:pt idx="46">
                  <c:v>1.8478779999999999</c:v>
                </c:pt>
                <c:pt idx="47">
                  <c:v>1.713187</c:v>
                </c:pt>
                <c:pt idx="48">
                  <c:v>1.733754</c:v>
                </c:pt>
                <c:pt idx="49">
                  <c:v>1.7801750000000001</c:v>
                </c:pt>
                <c:pt idx="50">
                  <c:v>1.787474</c:v>
                </c:pt>
                <c:pt idx="51">
                  <c:v>1.758983</c:v>
                </c:pt>
                <c:pt idx="52">
                  <c:v>1.7897890000000001</c:v>
                </c:pt>
                <c:pt idx="53">
                  <c:v>1.775774</c:v>
                </c:pt>
                <c:pt idx="54">
                  <c:v>1.804853</c:v>
                </c:pt>
                <c:pt idx="55">
                  <c:v>1.803196</c:v>
                </c:pt>
                <c:pt idx="56">
                  <c:v>1.7116610000000001</c:v>
                </c:pt>
                <c:pt idx="57">
                  <c:v>1.7604690000000001</c:v>
                </c:pt>
                <c:pt idx="58">
                  <c:v>1.7659769999999999</c:v>
                </c:pt>
                <c:pt idx="59">
                  <c:v>1.7066870000000001</c:v>
                </c:pt>
                <c:pt idx="60">
                  <c:v>1.733406</c:v>
                </c:pt>
                <c:pt idx="61">
                  <c:v>1.7221679999999999</c:v>
                </c:pt>
                <c:pt idx="62">
                  <c:v>1.7526379999999999</c:v>
                </c:pt>
                <c:pt idx="63">
                  <c:v>1.768697</c:v>
                </c:pt>
                <c:pt idx="64">
                  <c:v>1.783315</c:v>
                </c:pt>
                <c:pt idx="65">
                  <c:v>1.7416339999999999</c:v>
                </c:pt>
                <c:pt idx="66">
                  <c:v>1.7033119999999999</c:v>
                </c:pt>
                <c:pt idx="67">
                  <c:v>1.834978</c:v>
                </c:pt>
                <c:pt idx="68">
                  <c:v>1.738102</c:v>
                </c:pt>
                <c:pt idx="69">
                  <c:v>1.8059879999999999</c:v>
                </c:pt>
                <c:pt idx="70">
                  <c:v>1.7803789999999999</c:v>
                </c:pt>
                <c:pt idx="71">
                  <c:v>1.7442740000000001</c:v>
                </c:pt>
                <c:pt idx="72">
                  <c:v>1.791018</c:v>
                </c:pt>
                <c:pt idx="73">
                  <c:v>1.803321</c:v>
                </c:pt>
                <c:pt idx="74">
                  <c:v>1.733476</c:v>
                </c:pt>
                <c:pt idx="75">
                  <c:v>1.80535</c:v>
                </c:pt>
                <c:pt idx="76">
                  <c:v>1.7801389999999999</c:v>
                </c:pt>
                <c:pt idx="77">
                  <c:v>1.7199139999999999</c:v>
                </c:pt>
                <c:pt idx="78">
                  <c:v>1.793901</c:v>
                </c:pt>
                <c:pt idx="79">
                  <c:v>1.7533259999999999</c:v>
                </c:pt>
                <c:pt idx="80">
                  <c:v>1.744696</c:v>
                </c:pt>
                <c:pt idx="81">
                  <c:v>1.77807</c:v>
                </c:pt>
                <c:pt idx="82">
                  <c:v>1.794659</c:v>
                </c:pt>
                <c:pt idx="83">
                  <c:v>1.7673890000000001</c:v>
                </c:pt>
                <c:pt idx="84">
                  <c:v>1.7715959999999999</c:v>
                </c:pt>
                <c:pt idx="85">
                  <c:v>1.7102040000000001</c:v>
                </c:pt>
                <c:pt idx="86">
                  <c:v>1.74794</c:v>
                </c:pt>
                <c:pt idx="87">
                  <c:v>1.7625679999999999</c:v>
                </c:pt>
                <c:pt idx="88">
                  <c:v>1.774958</c:v>
                </c:pt>
                <c:pt idx="89">
                  <c:v>1.7408699999999999</c:v>
                </c:pt>
                <c:pt idx="90">
                  <c:v>1.770669</c:v>
                </c:pt>
                <c:pt idx="91">
                  <c:v>1.817885</c:v>
                </c:pt>
                <c:pt idx="92">
                  <c:v>1.738596</c:v>
                </c:pt>
                <c:pt idx="93">
                  <c:v>1.795677</c:v>
                </c:pt>
                <c:pt idx="94">
                  <c:v>1.798473</c:v>
                </c:pt>
                <c:pt idx="95">
                  <c:v>1.796459</c:v>
                </c:pt>
                <c:pt idx="96">
                  <c:v>1.7892760000000001</c:v>
                </c:pt>
                <c:pt idx="97">
                  <c:v>1.7214860000000001</c:v>
                </c:pt>
                <c:pt idx="98">
                  <c:v>1.7418720000000001</c:v>
                </c:pt>
                <c:pt idx="99">
                  <c:v>1.777358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8279680"/>
        <c:axId val="108331008"/>
      </c:scatterChart>
      <c:valAx>
        <c:axId val="108279680"/>
        <c:scaling>
          <c:orientation val="minMax"/>
          <c:max val="301"/>
          <c:min val="300"/>
        </c:scaling>
        <c:delete val="0"/>
        <c:axPos val="b"/>
        <c:title>
          <c:tx>
            <c:rich>
              <a:bodyPr/>
              <a:lstStyle/>
              <a:p>
                <a:pPr>
                  <a:defRPr lang="en-GB"/>
                </a:pPr>
                <a:r>
                  <a:rPr lang="en-US"/>
                  <a:t>Primary Energy [eV]</a:t>
                </a:r>
              </a:p>
            </c:rich>
          </c:tx>
          <c:layout/>
          <c:overlay val="0"/>
        </c:title>
        <c:numFmt formatCode="#,##0.0" sourceLinked="0"/>
        <c:majorTickMark val="out"/>
        <c:minorTickMark val="none"/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108331008"/>
        <c:crosses val="autoZero"/>
        <c:crossBetween val="midCat"/>
      </c:valAx>
      <c:valAx>
        <c:axId val="108331008"/>
        <c:scaling>
          <c:orientation val="minMax"/>
          <c:max val="2"/>
          <c:min val="1.5"/>
        </c:scaling>
        <c:delete val="0"/>
        <c:axPos val="l"/>
        <c:majorGridlines>
          <c:spPr>
            <a:ln>
              <a:solidFill>
                <a:sysClr val="windowText" lastClr="000000"/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lang="en-GB"/>
                </a:pPr>
                <a:r>
                  <a:rPr lang="en-US"/>
                  <a:t>SEY</a:t>
                </a:r>
              </a:p>
            </c:rich>
          </c:tx>
          <c:layout/>
          <c:overlay val="0"/>
        </c:title>
        <c:numFmt formatCode="0.00" sourceLinked="0"/>
        <c:majorTickMark val="out"/>
        <c:minorTickMark val="none"/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108279680"/>
        <c:crosses val="autoZero"/>
        <c:crossBetween val="midCat"/>
      </c:valAx>
      <c:spPr>
        <a:solidFill>
          <a:sysClr val="window" lastClr="FFFFFF"/>
        </a:solidFill>
        <a:ln>
          <a:solidFill>
            <a:sysClr val="windowText" lastClr="000000"/>
          </a:solidFill>
        </a:ln>
      </c:spPr>
    </c:plotArea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1601453680741999"/>
          <c:y val="5.8615387167325901E-2"/>
          <c:w val="0.84621195131079896"/>
          <c:h val="0.80291137043257099"/>
        </c:manualLayout>
      </c:layout>
      <c:scatterChart>
        <c:scatterStyle val="smoothMarker"/>
        <c:varyColors val="0"/>
        <c:ser>
          <c:idx val="0"/>
          <c:order val="0"/>
          <c:tx>
            <c:strRef>
              <c:f>data_summary!$B$2</c:f>
              <c:strCache>
                <c:ptCount val="1"/>
                <c:pt idx="0">
                  <c:v>pulsed 1</c:v>
                </c:pt>
              </c:strCache>
            </c:strRef>
          </c:tx>
          <c:marker>
            <c:symbol val="diamond"/>
            <c:size val="3"/>
          </c:marker>
          <c:xVal>
            <c:numRef>
              <c:f>data_summary!$A$4:$A$38</c:f>
              <c:numCache>
                <c:formatCode>0.00E+00</c:formatCode>
                <c:ptCount val="35"/>
                <c:pt idx="0">
                  <c:v>0</c:v>
                </c:pt>
                <c:pt idx="1">
                  <c:v>58.294110000000003</c:v>
                </c:pt>
                <c:pt idx="2">
                  <c:v>116.5882</c:v>
                </c:pt>
                <c:pt idx="3">
                  <c:v>174.88239999999999</c:v>
                </c:pt>
                <c:pt idx="4">
                  <c:v>233.1765</c:v>
                </c:pt>
                <c:pt idx="5">
                  <c:v>291.47059999999982</c:v>
                </c:pt>
                <c:pt idx="6">
                  <c:v>349.7647</c:v>
                </c:pt>
                <c:pt idx="7">
                  <c:v>408.05880000000002</c:v>
                </c:pt>
                <c:pt idx="8">
                  <c:v>466.35289999999998</c:v>
                </c:pt>
                <c:pt idx="9">
                  <c:v>524.64699999999982</c:v>
                </c:pt>
                <c:pt idx="10">
                  <c:v>582.94119999999975</c:v>
                </c:pt>
                <c:pt idx="11">
                  <c:v>641.23530000000005</c:v>
                </c:pt>
                <c:pt idx="12">
                  <c:v>699.52940000000001</c:v>
                </c:pt>
                <c:pt idx="13">
                  <c:v>757.82349999999997</c:v>
                </c:pt>
                <c:pt idx="14">
                  <c:v>816.11759999999981</c:v>
                </c:pt>
                <c:pt idx="15">
                  <c:v>874.4117</c:v>
                </c:pt>
                <c:pt idx="16">
                  <c:v>932.70590000000004</c:v>
                </c:pt>
                <c:pt idx="17">
                  <c:v>991</c:v>
                </c:pt>
                <c:pt idx="18">
                  <c:v>1049.2940000000001</c:v>
                </c:pt>
                <c:pt idx="19">
                  <c:v>1107.588</c:v>
                </c:pt>
                <c:pt idx="20">
                  <c:v>1165.8820000000001</c:v>
                </c:pt>
                <c:pt idx="21">
                  <c:v>1224.1769999999999</c:v>
                </c:pt>
                <c:pt idx="22">
                  <c:v>1282.471</c:v>
                </c:pt>
                <c:pt idx="23">
                  <c:v>1340.7650000000001</c:v>
                </c:pt>
                <c:pt idx="24">
                  <c:v>1399.059</c:v>
                </c:pt>
                <c:pt idx="25">
                  <c:v>1457.3530000000001</c:v>
                </c:pt>
                <c:pt idx="26">
                  <c:v>1515.6469999999999</c:v>
                </c:pt>
                <c:pt idx="27">
                  <c:v>1573.941</c:v>
                </c:pt>
                <c:pt idx="28">
                  <c:v>1632.2349999999999</c:v>
                </c:pt>
                <c:pt idx="29">
                  <c:v>1690.529</c:v>
                </c:pt>
                <c:pt idx="30">
                  <c:v>1748.8230000000001</c:v>
                </c:pt>
                <c:pt idx="31">
                  <c:v>1807.1179999999999</c:v>
                </c:pt>
                <c:pt idx="32">
                  <c:v>1865.412</c:v>
                </c:pt>
                <c:pt idx="33">
                  <c:v>1923.7059999999999</c:v>
                </c:pt>
                <c:pt idx="34">
                  <c:v>1982</c:v>
                </c:pt>
              </c:numCache>
            </c:numRef>
          </c:xVal>
          <c:yVal>
            <c:numRef>
              <c:f>data_summary!$B$4:$B$38</c:f>
              <c:numCache>
                <c:formatCode>0.00E+00</c:formatCode>
                <c:ptCount val="35"/>
                <c:pt idx="0">
                  <c:v>0.89948729999999999</c:v>
                </c:pt>
                <c:pt idx="1">
                  <c:v>1.2268859999999999</c:v>
                </c:pt>
                <c:pt idx="2">
                  <c:v>1.3301810000000001</c:v>
                </c:pt>
                <c:pt idx="3">
                  <c:v>1.430628</c:v>
                </c:pt>
                <c:pt idx="4">
                  <c:v>1.4752069999999999</c:v>
                </c:pt>
                <c:pt idx="5">
                  <c:v>1.4673480000000001</c:v>
                </c:pt>
                <c:pt idx="6">
                  <c:v>1.41991</c:v>
                </c:pt>
                <c:pt idx="7">
                  <c:v>1.3876869999999999</c:v>
                </c:pt>
                <c:pt idx="8">
                  <c:v>1.3187120000000001</c:v>
                </c:pt>
                <c:pt idx="9">
                  <c:v>1.2657240000000001</c:v>
                </c:pt>
                <c:pt idx="10">
                  <c:v>1.2171080000000001</c:v>
                </c:pt>
                <c:pt idx="11">
                  <c:v>1.166976</c:v>
                </c:pt>
                <c:pt idx="12">
                  <c:v>1.1261890000000001</c:v>
                </c:pt>
                <c:pt idx="13">
                  <c:v>1.091631</c:v>
                </c:pt>
                <c:pt idx="14">
                  <c:v>1.0686599999999999</c:v>
                </c:pt>
                <c:pt idx="15">
                  <c:v>1.0276069999999999</c:v>
                </c:pt>
                <c:pt idx="16">
                  <c:v>0.98882899999999996</c:v>
                </c:pt>
                <c:pt idx="17">
                  <c:v>0.97022209999999998</c:v>
                </c:pt>
                <c:pt idx="18">
                  <c:v>0.96617850000000005</c:v>
                </c:pt>
                <c:pt idx="19">
                  <c:v>0.95969919999999997</c:v>
                </c:pt>
                <c:pt idx="20">
                  <c:v>0.94078110000000004</c:v>
                </c:pt>
                <c:pt idx="21">
                  <c:v>0.93442480000000006</c:v>
                </c:pt>
                <c:pt idx="22">
                  <c:v>0.92208040000000002</c:v>
                </c:pt>
                <c:pt idx="23">
                  <c:v>0.91051959999999998</c:v>
                </c:pt>
                <c:pt idx="24">
                  <c:v>0.90964100000000003</c:v>
                </c:pt>
                <c:pt idx="25">
                  <c:v>0.90525900000000004</c:v>
                </c:pt>
                <c:pt idx="26">
                  <c:v>0.91206030000000005</c:v>
                </c:pt>
                <c:pt idx="27">
                  <c:v>0.87379439999999997</c:v>
                </c:pt>
                <c:pt idx="28">
                  <c:v>0.87288259999999995</c:v>
                </c:pt>
                <c:pt idx="29">
                  <c:v>0.87499559999999998</c:v>
                </c:pt>
                <c:pt idx="30">
                  <c:v>0.8653904</c:v>
                </c:pt>
                <c:pt idx="31">
                  <c:v>0.85597259999999997</c:v>
                </c:pt>
                <c:pt idx="32">
                  <c:v>0.85250559999999997</c:v>
                </c:pt>
                <c:pt idx="33">
                  <c:v>0.84905070000000005</c:v>
                </c:pt>
                <c:pt idx="34">
                  <c:v>0.84464470000000003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data_summary!$C$2</c:f>
              <c:strCache>
                <c:ptCount val="1"/>
                <c:pt idx="0">
                  <c:v>pulsed 2</c:v>
                </c:pt>
              </c:strCache>
            </c:strRef>
          </c:tx>
          <c:marker>
            <c:symbol val="square"/>
            <c:size val="3"/>
          </c:marker>
          <c:xVal>
            <c:numRef>
              <c:f>data_summary!$A$4:$A$38</c:f>
              <c:numCache>
                <c:formatCode>0.00E+00</c:formatCode>
                <c:ptCount val="35"/>
                <c:pt idx="0">
                  <c:v>0</c:v>
                </c:pt>
                <c:pt idx="1">
                  <c:v>58.294110000000003</c:v>
                </c:pt>
                <c:pt idx="2">
                  <c:v>116.5882</c:v>
                </c:pt>
                <c:pt idx="3">
                  <c:v>174.88239999999999</c:v>
                </c:pt>
                <c:pt idx="4">
                  <c:v>233.1765</c:v>
                </c:pt>
                <c:pt idx="5">
                  <c:v>291.47059999999982</c:v>
                </c:pt>
                <c:pt idx="6">
                  <c:v>349.7647</c:v>
                </c:pt>
                <c:pt idx="7">
                  <c:v>408.05880000000002</c:v>
                </c:pt>
                <c:pt idx="8">
                  <c:v>466.35289999999998</c:v>
                </c:pt>
                <c:pt idx="9">
                  <c:v>524.64699999999982</c:v>
                </c:pt>
                <c:pt idx="10">
                  <c:v>582.94119999999975</c:v>
                </c:pt>
                <c:pt idx="11">
                  <c:v>641.23530000000005</c:v>
                </c:pt>
                <c:pt idx="12">
                  <c:v>699.52940000000001</c:v>
                </c:pt>
                <c:pt idx="13">
                  <c:v>757.82349999999997</c:v>
                </c:pt>
                <c:pt idx="14">
                  <c:v>816.11759999999981</c:v>
                </c:pt>
                <c:pt idx="15">
                  <c:v>874.4117</c:v>
                </c:pt>
                <c:pt idx="16">
                  <c:v>932.70590000000004</c:v>
                </c:pt>
                <c:pt idx="17">
                  <c:v>991</c:v>
                </c:pt>
                <c:pt idx="18">
                  <c:v>1049.2940000000001</c:v>
                </c:pt>
                <c:pt idx="19">
                  <c:v>1107.588</c:v>
                </c:pt>
                <c:pt idx="20">
                  <c:v>1165.8820000000001</c:v>
                </c:pt>
                <c:pt idx="21">
                  <c:v>1224.1769999999999</c:v>
                </c:pt>
                <c:pt idx="22">
                  <c:v>1282.471</c:v>
                </c:pt>
                <c:pt idx="23">
                  <c:v>1340.7650000000001</c:v>
                </c:pt>
                <c:pt idx="24">
                  <c:v>1399.059</c:v>
                </c:pt>
                <c:pt idx="25">
                  <c:v>1457.3530000000001</c:v>
                </c:pt>
                <c:pt idx="26">
                  <c:v>1515.6469999999999</c:v>
                </c:pt>
                <c:pt idx="27">
                  <c:v>1573.941</c:v>
                </c:pt>
                <c:pt idx="28">
                  <c:v>1632.2349999999999</c:v>
                </c:pt>
                <c:pt idx="29">
                  <c:v>1690.529</c:v>
                </c:pt>
                <c:pt idx="30">
                  <c:v>1748.8230000000001</c:v>
                </c:pt>
                <c:pt idx="31">
                  <c:v>1807.1179999999999</c:v>
                </c:pt>
                <c:pt idx="32">
                  <c:v>1865.412</c:v>
                </c:pt>
                <c:pt idx="33">
                  <c:v>1923.7059999999999</c:v>
                </c:pt>
                <c:pt idx="34">
                  <c:v>1982</c:v>
                </c:pt>
              </c:numCache>
            </c:numRef>
          </c:xVal>
          <c:yVal>
            <c:numRef>
              <c:f>data_summary!$C$4:$C$38</c:f>
              <c:numCache>
                <c:formatCode>0.00E+00</c:formatCode>
                <c:ptCount val="35"/>
                <c:pt idx="0">
                  <c:v>0.73152459999999997</c:v>
                </c:pt>
                <c:pt idx="1">
                  <c:v>1.229787</c:v>
                </c:pt>
                <c:pt idx="2">
                  <c:v>1.286206</c:v>
                </c:pt>
                <c:pt idx="3">
                  <c:v>1.4457199999999999</c:v>
                </c:pt>
                <c:pt idx="4">
                  <c:v>1.498931</c:v>
                </c:pt>
                <c:pt idx="5">
                  <c:v>1.478529</c:v>
                </c:pt>
                <c:pt idx="6">
                  <c:v>1.429038</c:v>
                </c:pt>
                <c:pt idx="7">
                  <c:v>1.380368</c:v>
                </c:pt>
                <c:pt idx="8">
                  <c:v>1.328943</c:v>
                </c:pt>
                <c:pt idx="9">
                  <c:v>1.26572</c:v>
                </c:pt>
                <c:pt idx="10">
                  <c:v>1.2180029999999999</c:v>
                </c:pt>
                <c:pt idx="11">
                  <c:v>1.17012</c:v>
                </c:pt>
                <c:pt idx="12">
                  <c:v>1.1172260000000001</c:v>
                </c:pt>
                <c:pt idx="13">
                  <c:v>1.0835330000000001</c:v>
                </c:pt>
                <c:pt idx="14">
                  <c:v>1.064244</c:v>
                </c:pt>
                <c:pt idx="15">
                  <c:v>1.02366</c:v>
                </c:pt>
                <c:pt idx="16">
                  <c:v>0.99879580000000001</c:v>
                </c:pt>
                <c:pt idx="17">
                  <c:v>0.9556576</c:v>
                </c:pt>
                <c:pt idx="18">
                  <c:v>0.94713210000000003</c:v>
                </c:pt>
                <c:pt idx="19">
                  <c:v>0.95025930000000003</c:v>
                </c:pt>
                <c:pt idx="20">
                  <c:v>0.94194100000000003</c:v>
                </c:pt>
                <c:pt idx="21">
                  <c:v>0.93579389999999996</c:v>
                </c:pt>
                <c:pt idx="22">
                  <c:v>0.9185432</c:v>
                </c:pt>
                <c:pt idx="23">
                  <c:v>0.91871100000000006</c:v>
                </c:pt>
                <c:pt idx="24">
                  <c:v>0.90255830000000004</c:v>
                </c:pt>
                <c:pt idx="25">
                  <c:v>0.90157750000000003</c:v>
                </c:pt>
                <c:pt idx="26">
                  <c:v>0.89096839999999999</c:v>
                </c:pt>
                <c:pt idx="27">
                  <c:v>0.88153550000000003</c:v>
                </c:pt>
                <c:pt idx="28">
                  <c:v>0.86576690000000001</c:v>
                </c:pt>
                <c:pt idx="29">
                  <c:v>0.86738479999999996</c:v>
                </c:pt>
                <c:pt idx="30">
                  <c:v>0.86266929999999997</c:v>
                </c:pt>
                <c:pt idx="31">
                  <c:v>0.85924610000000001</c:v>
                </c:pt>
                <c:pt idx="32">
                  <c:v>0.85397230000000002</c:v>
                </c:pt>
                <c:pt idx="33">
                  <c:v>0.85490820000000001</c:v>
                </c:pt>
                <c:pt idx="34">
                  <c:v>0.8499217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data_summary!$D$2</c:f>
              <c:strCache>
                <c:ptCount val="1"/>
                <c:pt idx="0">
                  <c:v>pulsed 3</c:v>
                </c:pt>
              </c:strCache>
            </c:strRef>
          </c:tx>
          <c:marker>
            <c:symbol val="triangle"/>
            <c:size val="3"/>
          </c:marker>
          <c:xVal>
            <c:numRef>
              <c:f>data_summary!$A$4:$A$38</c:f>
              <c:numCache>
                <c:formatCode>0.00E+00</c:formatCode>
                <c:ptCount val="35"/>
                <c:pt idx="0">
                  <c:v>0</c:v>
                </c:pt>
                <c:pt idx="1">
                  <c:v>58.294110000000003</c:v>
                </c:pt>
                <c:pt idx="2">
                  <c:v>116.5882</c:v>
                </c:pt>
                <c:pt idx="3">
                  <c:v>174.88239999999999</c:v>
                </c:pt>
                <c:pt idx="4">
                  <c:v>233.1765</c:v>
                </c:pt>
                <c:pt idx="5">
                  <c:v>291.47059999999982</c:v>
                </c:pt>
                <c:pt idx="6">
                  <c:v>349.7647</c:v>
                </c:pt>
                <c:pt idx="7">
                  <c:v>408.05880000000002</c:v>
                </c:pt>
                <c:pt idx="8">
                  <c:v>466.35289999999998</c:v>
                </c:pt>
                <c:pt idx="9">
                  <c:v>524.64699999999982</c:v>
                </c:pt>
                <c:pt idx="10">
                  <c:v>582.94119999999975</c:v>
                </c:pt>
                <c:pt idx="11">
                  <c:v>641.23530000000005</c:v>
                </c:pt>
                <c:pt idx="12">
                  <c:v>699.52940000000001</c:v>
                </c:pt>
                <c:pt idx="13">
                  <c:v>757.82349999999997</c:v>
                </c:pt>
                <c:pt idx="14">
                  <c:v>816.11759999999981</c:v>
                </c:pt>
                <c:pt idx="15">
                  <c:v>874.4117</c:v>
                </c:pt>
                <c:pt idx="16">
                  <c:v>932.70590000000004</c:v>
                </c:pt>
                <c:pt idx="17">
                  <c:v>991</c:v>
                </c:pt>
                <c:pt idx="18">
                  <c:v>1049.2940000000001</c:v>
                </c:pt>
                <c:pt idx="19">
                  <c:v>1107.588</c:v>
                </c:pt>
                <c:pt idx="20">
                  <c:v>1165.8820000000001</c:v>
                </c:pt>
                <c:pt idx="21">
                  <c:v>1224.1769999999999</c:v>
                </c:pt>
                <c:pt idx="22">
                  <c:v>1282.471</c:v>
                </c:pt>
                <c:pt idx="23">
                  <c:v>1340.7650000000001</c:v>
                </c:pt>
                <c:pt idx="24">
                  <c:v>1399.059</c:v>
                </c:pt>
                <c:pt idx="25">
                  <c:v>1457.3530000000001</c:v>
                </c:pt>
                <c:pt idx="26">
                  <c:v>1515.6469999999999</c:v>
                </c:pt>
                <c:pt idx="27">
                  <c:v>1573.941</c:v>
                </c:pt>
                <c:pt idx="28">
                  <c:v>1632.2349999999999</c:v>
                </c:pt>
                <c:pt idx="29">
                  <c:v>1690.529</c:v>
                </c:pt>
                <c:pt idx="30">
                  <c:v>1748.8230000000001</c:v>
                </c:pt>
                <c:pt idx="31">
                  <c:v>1807.1179999999999</c:v>
                </c:pt>
                <c:pt idx="32">
                  <c:v>1865.412</c:v>
                </c:pt>
                <c:pt idx="33">
                  <c:v>1923.7059999999999</c:v>
                </c:pt>
                <c:pt idx="34">
                  <c:v>1982</c:v>
                </c:pt>
              </c:numCache>
            </c:numRef>
          </c:xVal>
          <c:yVal>
            <c:numRef>
              <c:f>data_summary!$D$4:$D$38</c:f>
              <c:numCache>
                <c:formatCode>0.00E+00</c:formatCode>
                <c:ptCount val="35"/>
                <c:pt idx="0">
                  <c:v>0.99555070000000001</c:v>
                </c:pt>
                <c:pt idx="1">
                  <c:v>1.2435579999999999</c:v>
                </c:pt>
                <c:pt idx="2">
                  <c:v>1.319879</c:v>
                </c:pt>
                <c:pt idx="3">
                  <c:v>1.4365479999999999</c:v>
                </c:pt>
                <c:pt idx="4">
                  <c:v>1.4726410000000001</c:v>
                </c:pt>
                <c:pt idx="5">
                  <c:v>1.443764</c:v>
                </c:pt>
                <c:pt idx="6">
                  <c:v>1.443854</c:v>
                </c:pt>
                <c:pt idx="7">
                  <c:v>1.365137</c:v>
                </c:pt>
                <c:pt idx="8">
                  <c:v>1.3093840000000001</c:v>
                </c:pt>
                <c:pt idx="9">
                  <c:v>1.2737210000000001</c:v>
                </c:pt>
                <c:pt idx="10">
                  <c:v>1.205983</c:v>
                </c:pt>
                <c:pt idx="11">
                  <c:v>1.1553359999999999</c:v>
                </c:pt>
                <c:pt idx="12">
                  <c:v>1.1240650000000001</c:v>
                </c:pt>
                <c:pt idx="13">
                  <c:v>1.0811519999999999</c:v>
                </c:pt>
                <c:pt idx="14">
                  <c:v>1.04955</c:v>
                </c:pt>
                <c:pt idx="15">
                  <c:v>1.0139089999999999</c:v>
                </c:pt>
                <c:pt idx="16">
                  <c:v>0.99055709999999997</c:v>
                </c:pt>
                <c:pt idx="17">
                  <c:v>0.96864050000000002</c:v>
                </c:pt>
                <c:pt idx="18">
                  <c:v>0.95496700000000001</c:v>
                </c:pt>
                <c:pt idx="19">
                  <c:v>0.9433068</c:v>
                </c:pt>
                <c:pt idx="20">
                  <c:v>0.94590649999999998</c:v>
                </c:pt>
                <c:pt idx="21">
                  <c:v>0.94996749999999996</c:v>
                </c:pt>
                <c:pt idx="22">
                  <c:v>0.9238767</c:v>
                </c:pt>
                <c:pt idx="23">
                  <c:v>0.92356870000000002</c:v>
                </c:pt>
                <c:pt idx="24">
                  <c:v>0.91430429999999996</c:v>
                </c:pt>
                <c:pt idx="25">
                  <c:v>0.89604810000000001</c:v>
                </c:pt>
                <c:pt idx="26">
                  <c:v>0.88976699999999997</c:v>
                </c:pt>
                <c:pt idx="27">
                  <c:v>0.87561270000000002</c:v>
                </c:pt>
                <c:pt idx="28">
                  <c:v>0.87108470000000005</c:v>
                </c:pt>
                <c:pt idx="29">
                  <c:v>0.86981030000000004</c:v>
                </c:pt>
                <c:pt idx="30">
                  <c:v>0.86039370000000004</c:v>
                </c:pt>
                <c:pt idx="31">
                  <c:v>0.85898620000000003</c:v>
                </c:pt>
                <c:pt idx="32">
                  <c:v>0.86162110000000003</c:v>
                </c:pt>
                <c:pt idx="33">
                  <c:v>0.85347470000000003</c:v>
                </c:pt>
                <c:pt idx="34">
                  <c:v>0.85310399999999997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data_summary!$F$2</c:f>
              <c:strCache>
                <c:ptCount val="1"/>
                <c:pt idx="0">
                  <c:v>continuous 1</c:v>
                </c:pt>
              </c:strCache>
            </c:strRef>
          </c:tx>
          <c:marker>
            <c:symbol val="x"/>
            <c:size val="5"/>
          </c:marker>
          <c:xVal>
            <c:numRef>
              <c:f>data_summary!$F$4:$F$38</c:f>
              <c:numCache>
                <c:formatCode>General</c:formatCode>
                <c:ptCount val="35"/>
                <c:pt idx="0">
                  <c:v>32</c:v>
                </c:pt>
                <c:pt idx="1">
                  <c:v>82</c:v>
                </c:pt>
                <c:pt idx="2">
                  <c:v>132</c:v>
                </c:pt>
                <c:pt idx="3">
                  <c:v>182</c:v>
                </c:pt>
                <c:pt idx="4">
                  <c:v>232</c:v>
                </c:pt>
                <c:pt idx="5">
                  <c:v>282</c:v>
                </c:pt>
                <c:pt idx="6">
                  <c:v>332</c:v>
                </c:pt>
                <c:pt idx="7">
                  <c:v>382</c:v>
                </c:pt>
                <c:pt idx="8">
                  <c:v>432</c:v>
                </c:pt>
                <c:pt idx="9">
                  <c:v>482</c:v>
                </c:pt>
                <c:pt idx="10">
                  <c:v>532</c:v>
                </c:pt>
                <c:pt idx="11">
                  <c:v>582</c:v>
                </c:pt>
                <c:pt idx="12">
                  <c:v>632</c:v>
                </c:pt>
                <c:pt idx="13">
                  <c:v>682</c:v>
                </c:pt>
                <c:pt idx="14">
                  <c:v>732</c:v>
                </c:pt>
                <c:pt idx="15">
                  <c:v>782</c:v>
                </c:pt>
                <c:pt idx="16">
                  <c:v>832</c:v>
                </c:pt>
                <c:pt idx="17">
                  <c:v>882</c:v>
                </c:pt>
                <c:pt idx="18">
                  <c:v>932</c:v>
                </c:pt>
                <c:pt idx="19">
                  <c:v>982</c:v>
                </c:pt>
                <c:pt idx="20">
                  <c:v>1032</c:v>
                </c:pt>
                <c:pt idx="21">
                  <c:v>1082</c:v>
                </c:pt>
                <c:pt idx="22">
                  <c:v>1132</c:v>
                </c:pt>
                <c:pt idx="23">
                  <c:v>1182</c:v>
                </c:pt>
                <c:pt idx="24">
                  <c:v>1232</c:v>
                </c:pt>
                <c:pt idx="25">
                  <c:v>1282</c:v>
                </c:pt>
                <c:pt idx="26">
                  <c:v>1332</c:v>
                </c:pt>
                <c:pt idx="27">
                  <c:v>1382</c:v>
                </c:pt>
                <c:pt idx="28">
                  <c:v>1432</c:v>
                </c:pt>
                <c:pt idx="29">
                  <c:v>1482</c:v>
                </c:pt>
                <c:pt idx="30">
                  <c:v>1532</c:v>
                </c:pt>
                <c:pt idx="31">
                  <c:v>1582</c:v>
                </c:pt>
                <c:pt idx="32">
                  <c:v>1632</c:v>
                </c:pt>
                <c:pt idx="33">
                  <c:v>1682</c:v>
                </c:pt>
                <c:pt idx="34">
                  <c:v>1732</c:v>
                </c:pt>
              </c:numCache>
            </c:numRef>
          </c:xVal>
          <c:yVal>
            <c:numRef>
              <c:f>data_summary!$G$4:$G$38</c:f>
              <c:numCache>
                <c:formatCode>0.00E+00</c:formatCode>
                <c:ptCount val="35"/>
                <c:pt idx="0">
                  <c:v>1.385269201326869</c:v>
                </c:pt>
                <c:pt idx="1">
                  <c:v>1.186617869875777</c:v>
                </c:pt>
                <c:pt idx="2">
                  <c:v>1.3823734958438181</c:v>
                </c:pt>
                <c:pt idx="3">
                  <c:v>1.3306568944822319</c:v>
                </c:pt>
                <c:pt idx="4">
                  <c:v>1.284941623169332</c:v>
                </c:pt>
                <c:pt idx="5">
                  <c:v>1.2529853270201361</c:v>
                </c:pt>
                <c:pt idx="6">
                  <c:v>1.2239790673373461</c:v>
                </c:pt>
                <c:pt idx="7">
                  <c:v>1.1979948590333831</c:v>
                </c:pt>
                <c:pt idx="8">
                  <c:v>1.172741941581064</c:v>
                </c:pt>
                <c:pt idx="9">
                  <c:v>1.1568639138585779</c:v>
                </c:pt>
                <c:pt idx="10">
                  <c:v>1.143767986780297</c:v>
                </c:pt>
                <c:pt idx="11">
                  <c:v>1.132994688618699</c:v>
                </c:pt>
                <c:pt idx="12">
                  <c:v>1.1215083993263839</c:v>
                </c:pt>
                <c:pt idx="13">
                  <c:v>1.1102069592827351</c:v>
                </c:pt>
                <c:pt idx="14">
                  <c:v>1.0973369019408019</c:v>
                </c:pt>
                <c:pt idx="15">
                  <c:v>1.0704335549055251</c:v>
                </c:pt>
                <c:pt idx="16">
                  <c:v>1.04291122672534</c:v>
                </c:pt>
                <c:pt idx="17">
                  <c:v>1.0183644413657389</c:v>
                </c:pt>
                <c:pt idx="18">
                  <c:v>0.99606396287236898</c:v>
                </c:pt>
                <c:pt idx="19">
                  <c:v>0.97519247860890801</c:v>
                </c:pt>
                <c:pt idx="20">
                  <c:v>0.95450014824438401</c:v>
                </c:pt>
                <c:pt idx="21">
                  <c:v>0.935614596689893</c:v>
                </c:pt>
                <c:pt idx="22">
                  <c:v>0.91689787776166098</c:v>
                </c:pt>
                <c:pt idx="23">
                  <c:v>0.90032748538011698</c:v>
                </c:pt>
                <c:pt idx="24">
                  <c:v>0.88492487752795801</c:v>
                </c:pt>
                <c:pt idx="25">
                  <c:v>0.86992985096921704</c:v>
                </c:pt>
                <c:pt idx="26">
                  <c:v>0.85624003425159301</c:v>
                </c:pt>
                <c:pt idx="27">
                  <c:v>0.84366894301337203</c:v>
                </c:pt>
                <c:pt idx="28">
                  <c:v>0.83214518710166696</c:v>
                </c:pt>
                <c:pt idx="29">
                  <c:v>0.82159660699276404</c:v>
                </c:pt>
                <c:pt idx="30">
                  <c:v>0.81143855256360098</c:v>
                </c:pt>
                <c:pt idx="31">
                  <c:v>0.80165980494855804</c:v>
                </c:pt>
                <c:pt idx="32">
                  <c:v>0.79402427637721795</c:v>
                </c:pt>
                <c:pt idx="33">
                  <c:v>0.78796410205775302</c:v>
                </c:pt>
                <c:pt idx="34">
                  <c:v>0.78231068327570497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data_summary!$I$2</c:f>
              <c:strCache>
                <c:ptCount val="1"/>
                <c:pt idx="0">
                  <c:v>continuous 2</c:v>
                </c:pt>
              </c:strCache>
            </c:strRef>
          </c:tx>
          <c:marker>
            <c:symbol val="star"/>
            <c:size val="5"/>
          </c:marker>
          <c:xVal>
            <c:numRef>
              <c:f>data_summary!$I$4:$I$33</c:f>
              <c:numCache>
                <c:formatCode>General</c:formatCode>
                <c:ptCount val="30"/>
                <c:pt idx="0">
                  <c:v>32</c:v>
                </c:pt>
                <c:pt idx="1">
                  <c:v>82</c:v>
                </c:pt>
                <c:pt idx="2">
                  <c:v>132</c:v>
                </c:pt>
                <c:pt idx="3">
                  <c:v>182</c:v>
                </c:pt>
                <c:pt idx="4">
                  <c:v>232</c:v>
                </c:pt>
                <c:pt idx="5">
                  <c:v>282</c:v>
                </c:pt>
                <c:pt idx="6">
                  <c:v>332</c:v>
                </c:pt>
                <c:pt idx="7">
                  <c:v>382</c:v>
                </c:pt>
                <c:pt idx="8">
                  <c:v>432</c:v>
                </c:pt>
                <c:pt idx="9">
                  <c:v>482</c:v>
                </c:pt>
                <c:pt idx="10">
                  <c:v>532</c:v>
                </c:pt>
                <c:pt idx="11">
                  <c:v>582</c:v>
                </c:pt>
                <c:pt idx="12">
                  <c:v>632</c:v>
                </c:pt>
                <c:pt idx="13">
                  <c:v>682</c:v>
                </c:pt>
                <c:pt idx="14">
                  <c:v>732</c:v>
                </c:pt>
                <c:pt idx="15">
                  <c:v>782</c:v>
                </c:pt>
                <c:pt idx="16">
                  <c:v>832</c:v>
                </c:pt>
                <c:pt idx="17">
                  <c:v>882</c:v>
                </c:pt>
                <c:pt idx="18">
                  <c:v>932</c:v>
                </c:pt>
                <c:pt idx="19">
                  <c:v>982</c:v>
                </c:pt>
                <c:pt idx="20">
                  <c:v>1032</c:v>
                </c:pt>
                <c:pt idx="21">
                  <c:v>1082</c:v>
                </c:pt>
                <c:pt idx="22">
                  <c:v>1132</c:v>
                </c:pt>
                <c:pt idx="23">
                  <c:v>1182</c:v>
                </c:pt>
                <c:pt idx="24">
                  <c:v>1232</c:v>
                </c:pt>
                <c:pt idx="25">
                  <c:v>1282</c:v>
                </c:pt>
                <c:pt idx="26">
                  <c:v>1332</c:v>
                </c:pt>
                <c:pt idx="27">
                  <c:v>1382</c:v>
                </c:pt>
                <c:pt idx="28">
                  <c:v>1432</c:v>
                </c:pt>
                <c:pt idx="29">
                  <c:v>1482</c:v>
                </c:pt>
              </c:numCache>
            </c:numRef>
          </c:xVal>
          <c:yVal>
            <c:numRef>
              <c:f>data_summary!$J$4:$J$33</c:f>
              <c:numCache>
                <c:formatCode>0.00E+00</c:formatCode>
                <c:ptCount val="30"/>
                <c:pt idx="0">
                  <c:v>1.0180063717088379</c:v>
                </c:pt>
                <c:pt idx="1">
                  <c:v>1.186601193436102</c:v>
                </c:pt>
                <c:pt idx="2">
                  <c:v>1.38205532354608</c:v>
                </c:pt>
                <c:pt idx="3">
                  <c:v>1.3523282702335071</c:v>
                </c:pt>
                <c:pt idx="4">
                  <c:v>1.294710539490415</c:v>
                </c:pt>
                <c:pt idx="5">
                  <c:v>1.2547541500882859</c:v>
                </c:pt>
                <c:pt idx="6">
                  <c:v>1.220169171388684</c:v>
                </c:pt>
                <c:pt idx="7">
                  <c:v>1.188360018284196</c:v>
                </c:pt>
                <c:pt idx="8">
                  <c:v>1.1671719909379179</c:v>
                </c:pt>
                <c:pt idx="9">
                  <c:v>1.152115308235014</c:v>
                </c:pt>
                <c:pt idx="10">
                  <c:v>1.1406738090250299</c:v>
                </c:pt>
                <c:pt idx="11">
                  <c:v>1.1276129286276759</c:v>
                </c:pt>
                <c:pt idx="12">
                  <c:v>1.1174629516153389</c:v>
                </c:pt>
                <c:pt idx="13">
                  <c:v>1.1070695856981849</c:v>
                </c:pt>
                <c:pt idx="14">
                  <c:v>1.0967110460046281</c:v>
                </c:pt>
                <c:pt idx="15">
                  <c:v>1.069474713159412</c:v>
                </c:pt>
                <c:pt idx="16">
                  <c:v>1.0419773504513099</c:v>
                </c:pt>
                <c:pt idx="17">
                  <c:v>1.0181205154700541</c:v>
                </c:pt>
                <c:pt idx="18">
                  <c:v>0.99580278669662603</c:v>
                </c:pt>
                <c:pt idx="19">
                  <c:v>0.97410701894968699</c:v>
                </c:pt>
                <c:pt idx="20">
                  <c:v>0.95397014536055602</c:v>
                </c:pt>
                <c:pt idx="21">
                  <c:v>0.93479764353705397</c:v>
                </c:pt>
                <c:pt idx="22">
                  <c:v>0.91682661735789805</c:v>
                </c:pt>
                <c:pt idx="23">
                  <c:v>0.90013344451284005</c:v>
                </c:pt>
                <c:pt idx="24">
                  <c:v>0.88441225334039597</c:v>
                </c:pt>
                <c:pt idx="25">
                  <c:v>0.86985269525097297</c:v>
                </c:pt>
                <c:pt idx="26">
                  <c:v>0.85614783508393999</c:v>
                </c:pt>
                <c:pt idx="27">
                  <c:v>0.84347185166917005</c:v>
                </c:pt>
                <c:pt idx="28">
                  <c:v>0.83217240240548596</c:v>
                </c:pt>
                <c:pt idx="29">
                  <c:v>0.82128357512455497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8926848"/>
        <c:axId val="88929024"/>
      </c:scatterChart>
      <c:valAx>
        <c:axId val="88926848"/>
        <c:scaling>
          <c:orientation val="minMax"/>
          <c:max val="2000"/>
        </c:scaling>
        <c:delete val="0"/>
        <c:axPos val="b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lang="en-GB"/>
                </a:pPr>
                <a:r>
                  <a:rPr lang="en-US"/>
                  <a:t>Primary Electron Energy [eV]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88929024"/>
        <c:crosses val="autoZero"/>
        <c:crossBetween val="midCat"/>
      </c:valAx>
      <c:valAx>
        <c:axId val="88929024"/>
        <c:scaling>
          <c:orientation val="minMax"/>
          <c:max val="1.6"/>
          <c:min val="0.6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lang="en-GB"/>
                </a:pPr>
                <a:r>
                  <a:rPr lang="en-US"/>
                  <a:t>SEY</a:t>
                </a:r>
              </a:p>
            </c:rich>
          </c:tx>
          <c:layout/>
          <c:overlay val="0"/>
        </c:title>
        <c:numFmt formatCode="#,##0.00" sourceLinked="0"/>
        <c:majorTickMark val="out"/>
        <c:minorTickMark val="none"/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88926848"/>
        <c:crosses val="autoZero"/>
        <c:crossBetween val="midCat"/>
      </c:valAx>
      <c:spPr>
        <a:noFill/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69968382941420304"/>
          <c:y val="7.2292881265753201E-2"/>
          <c:w val="0.25022293370995402"/>
          <c:h val="0.37433577493112602"/>
        </c:manualLayout>
      </c:layout>
      <c:overlay val="0"/>
      <c:spPr>
        <a:solidFill>
          <a:schemeClr val="bg1"/>
        </a:solidFill>
        <a:ln>
          <a:solidFill>
            <a:schemeClr val="bg1"/>
          </a:solidFill>
        </a:ln>
      </c:spPr>
      <c:txPr>
        <a:bodyPr/>
        <a:lstStyle/>
        <a:p>
          <a:pPr>
            <a:defRPr lang="en-GB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0.33059</cdr:x>
      <cdr:y>0.92029</cdr:y>
    </cdr:from>
    <cdr:to>
      <cdr:x>0.3501</cdr:x>
      <cdr:y>0.92029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1220437" y="2448272"/>
          <a:ext cx="72008" cy="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>
              <a:lumMod val="95000"/>
              <a:lumOff val="5000"/>
            </a:schemeClr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0.58417</cdr:x>
      <cdr:y>0.91754</cdr:y>
    </cdr:from>
    <cdr:to>
      <cdr:x>0.60367</cdr:x>
      <cdr:y>0.91754</cdr:y>
    </cdr:to>
    <cdr:cxnSp macro="">
      <cdr:nvCxnSpPr>
        <cdr:cNvPr id="5" name="Straight Connector 4"/>
        <cdr:cNvCxnSpPr/>
      </cdr:nvCxnSpPr>
      <cdr:spPr>
        <a:xfrm xmlns:a="http://schemas.openxmlformats.org/drawingml/2006/main">
          <a:off x="2156541" y="2440950"/>
          <a:ext cx="72008" cy="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>
              <a:lumMod val="95000"/>
              <a:lumOff val="5000"/>
            </a:schemeClr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0.05751</cdr:x>
      <cdr:y>0.92004</cdr:y>
    </cdr:from>
    <cdr:to>
      <cdr:x>0.07702</cdr:x>
      <cdr:y>0.92004</cdr:y>
    </cdr:to>
    <cdr:cxnSp macro="">
      <cdr:nvCxnSpPr>
        <cdr:cNvPr id="6" name="Straight Connector 5"/>
        <cdr:cNvCxnSpPr/>
      </cdr:nvCxnSpPr>
      <cdr:spPr>
        <a:xfrm xmlns:a="http://schemas.openxmlformats.org/drawingml/2006/main">
          <a:off x="212325" y="2447600"/>
          <a:ext cx="72008" cy="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>
              <a:lumMod val="95000"/>
              <a:lumOff val="5000"/>
            </a:schemeClr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6AFE5B-A074-4F1D-8A18-7F5D900D9C7A}" type="datetimeFigureOut">
              <a:rPr lang="en-US" smtClean="0"/>
              <a:pPr/>
              <a:t>11/30/2012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DED53D-9D7F-434F-903A-191E6F8EFA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2151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DC4966-96A7-43E7-AE0F-C092CD2A7A88}" type="datetimeFigureOut">
              <a:rPr lang="en-US" smtClean="0"/>
              <a:pPr/>
              <a:t>11/30/2012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B9E7BA-7C18-4655-96F4-7BE70A975A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546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0"/>
            <a:ext cx="7596336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836712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7584" y="6597352"/>
            <a:ext cx="1475656" cy="260648"/>
          </a:xfrm>
        </p:spPr>
        <p:txBody>
          <a:bodyPr/>
          <a:lstStyle>
            <a:lvl1pPr>
              <a:defRPr sz="1000"/>
            </a:lvl1pPr>
          </a:lstStyle>
          <a:p>
            <a:fld id="{FD3AE88B-4D2B-466A-8725-47D76968F456}" type="datetime3">
              <a:rPr lang="en-GB" smtClean="0"/>
              <a:pPr/>
              <a:t>30 November,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776" y="6597352"/>
            <a:ext cx="4176464" cy="260648"/>
          </a:xfrm>
        </p:spPr>
        <p:txBody>
          <a:bodyPr/>
          <a:lstStyle/>
          <a:p>
            <a:r>
              <a:rPr lang="en-US" sz="1000" dirty="0" smtClean="0"/>
              <a:t>TE-VSC</a:t>
            </a:r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97352"/>
            <a:ext cx="2133600" cy="260648"/>
          </a:xfrm>
        </p:spPr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"/>
            <a:ext cx="7560840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30 November,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848872" cy="1323439"/>
          </a:xfrm>
        </p:spPr>
        <p:txBody>
          <a:bodyPr anchor="t"/>
          <a:lstStyle>
            <a:lvl1pPr algn="l">
              <a:defRPr sz="4000" b="1" cap="all" baseline="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608" y="2492896"/>
            <a:ext cx="7848872" cy="367240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771E2-B0E1-42AF-89DE-F933ABDF0A76}" type="datetime3">
              <a:rPr lang="en-GB" smtClean="0"/>
              <a:pPr/>
              <a:t>30 November,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"/>
            <a:ext cx="7560840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9592" y="908720"/>
            <a:ext cx="4038600" cy="53285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4048" y="908720"/>
            <a:ext cx="4038600" cy="53285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0BA65-1483-4A5A-A939-5CD3575456E0}" type="datetime3">
              <a:rPr lang="en-GB" smtClean="0"/>
              <a:pPr/>
              <a:t>30 November, 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9592" y="83671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556792"/>
            <a:ext cx="4040188" cy="4680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4048" y="83671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04048" y="1556792"/>
            <a:ext cx="4041775" cy="4680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97F89-8955-41A2-8CB5-BEBA2ED029AF}" type="datetime3">
              <a:rPr lang="en-GB" smtClean="0"/>
              <a:pPr/>
              <a:t>30 November, 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0"/>
            <a:ext cx="7560840" cy="769441"/>
          </a:xfrm>
        </p:spPr>
        <p:txBody>
          <a:bodyPr wrap="square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66B19-2E61-4E52-9502-A3C5EDF8CD49}" type="datetime3">
              <a:rPr lang="en-GB" smtClean="0"/>
              <a:pPr/>
              <a:t>30 November, 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C56BA-AAE9-4297-A43C-4B1B6FD4D91A}" type="datetime3">
              <a:rPr lang="en-GB" smtClean="0"/>
              <a:pPr/>
              <a:t>30 November, 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"/>
            <a:ext cx="7344816" cy="764704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836712"/>
            <a:ext cx="5472608" cy="547260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16216" y="836712"/>
            <a:ext cx="2520280" cy="547260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473EB-1656-4BB6-85A7-C597CA4E96FD}" type="datetime3">
              <a:rPr lang="en-GB" smtClean="0"/>
              <a:pPr/>
              <a:t>30 November, 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0"/>
            <a:ext cx="6480720" cy="764704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3848" y="2060848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1600" y="908720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26DCB-7D04-4CA5-B6EF-B1E35C2FC0A1}" type="datetime3">
              <a:rPr lang="en-GB" smtClean="0"/>
              <a:pPr/>
              <a:t>30 November, 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1"/>
            <a:ext cx="82758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83568" y="0"/>
            <a:ext cx="8460432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836712"/>
            <a:ext cx="8229600" cy="54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7584" y="6597352"/>
            <a:ext cx="194421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FA0E2-A17A-4745-9C19-30D0355EA218}" type="datetime3">
              <a:rPr lang="en-GB" smtClean="0"/>
              <a:pPr/>
              <a:t>30 November,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15816" y="6597352"/>
            <a:ext cx="410445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26424" y="6597352"/>
            <a:ext cx="191757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440C-D25B-4954-BC09-5BBAAA513C4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7584" y="-279366"/>
            <a:ext cx="7560840" cy="1323439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836713"/>
            <a:ext cx="827584" cy="544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388424" y="0"/>
            <a:ext cx="755576" cy="743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788354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/>
  <p:txStyles>
    <p:titleStyle>
      <a:lvl1pPr marL="0" algn="ctr" defTabSz="914400" rtl="0" eaLnBrk="1" latinLnBrk="0" hangingPunct="1">
        <a:spcBef>
          <a:spcPct val="0"/>
        </a:spcBef>
        <a:buNone/>
        <a:defRPr sz="4000" b="1" i="1" kern="1200" baseline="0">
          <a:solidFill>
            <a:srgbClr val="FFFFAB"/>
          </a:solidFill>
          <a:latin typeface="Arial Black"/>
          <a:ea typeface="+mj-ea"/>
          <a:cs typeface="Arial Black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000" b="1" kern="1200" baseline="0">
          <a:solidFill>
            <a:schemeClr val="accent2">
              <a:lumMod val="7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accent3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i="1" kern="1200" baseline="0">
          <a:solidFill>
            <a:schemeClr val="accent3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18" Type="http://schemas.openxmlformats.org/officeDocument/2006/relationships/image" Target="../media/image30.png"/><Relationship Id="rId3" Type="http://schemas.openxmlformats.org/officeDocument/2006/relationships/image" Target="../media/image15.png"/><Relationship Id="rId21" Type="http://schemas.openxmlformats.org/officeDocument/2006/relationships/image" Target="../media/image33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17" Type="http://schemas.openxmlformats.org/officeDocument/2006/relationships/image" Target="../media/image29.png"/><Relationship Id="rId2" Type="http://schemas.openxmlformats.org/officeDocument/2006/relationships/image" Target="../media/image14.png"/><Relationship Id="rId16" Type="http://schemas.openxmlformats.org/officeDocument/2006/relationships/image" Target="../media/image28.png"/><Relationship Id="rId20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10" Type="http://schemas.openxmlformats.org/officeDocument/2006/relationships/image" Target="../media/image22.png"/><Relationship Id="rId19" Type="http://schemas.openxmlformats.org/officeDocument/2006/relationships/image" Target="../media/image31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Relationship Id="rId22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2111152"/>
            <a:ext cx="8316416" cy="1008112"/>
          </a:xfrm>
        </p:spPr>
        <p:txBody>
          <a:bodyPr>
            <a:noAutofit/>
          </a:bodyPr>
          <a:lstStyle/>
          <a:p>
            <a:r>
              <a:rPr lang="en-GB" sz="3600" dirty="0"/>
              <a:t>Secondary Electron </a:t>
            </a:r>
            <a:r>
              <a:rPr lang="en-GB" sz="3600" dirty="0" smtClean="0"/>
              <a:t>Yield (SEY):</a:t>
            </a:r>
          </a:p>
          <a:p>
            <a:r>
              <a:rPr lang="en-GB" sz="3600" dirty="0" smtClean="0"/>
              <a:t> </a:t>
            </a:r>
            <a:r>
              <a:rPr lang="en-GB" sz="3600" dirty="0"/>
              <a:t>Pulsed Mode </a:t>
            </a:r>
            <a:r>
              <a:rPr lang="en-GB" sz="3600" dirty="0" smtClean="0"/>
              <a:t>Development</a:t>
            </a:r>
            <a:endParaRPr lang="en-US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475656" y="3551312"/>
            <a:ext cx="6552728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ctr">
              <a:spcBef>
                <a:spcPct val="20000"/>
              </a:spcBef>
            </a:pPr>
            <a:r>
              <a:rPr lang="en-US" b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M. </a:t>
            </a:r>
            <a:r>
              <a:rPr lang="en-US" b="1" dirty="0" err="1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Mensi</a:t>
            </a:r>
            <a:r>
              <a:rPr lang="en-US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US" b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H. </a:t>
            </a:r>
            <a:r>
              <a:rPr lang="en-US" dirty="0" err="1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Neupert</a:t>
            </a:r>
            <a:r>
              <a:rPr lang="en-US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, M. </a:t>
            </a:r>
            <a:r>
              <a:rPr lang="en-US" dirty="0" err="1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Taborelli</a:t>
            </a:r>
            <a:endParaRPr lang="en-US" dirty="0" smtClean="0">
              <a:solidFill>
                <a:srgbClr val="99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776" y="6597352"/>
            <a:ext cx="4176464" cy="260648"/>
          </a:xfrm>
        </p:spPr>
        <p:txBody>
          <a:bodyPr/>
          <a:lstStyle/>
          <a:p>
            <a:r>
              <a:rPr lang="en-US" sz="1400" dirty="0" smtClean="0"/>
              <a:t>VSC seminar</a:t>
            </a:r>
            <a:r>
              <a:rPr lang="en-US" sz="1400" dirty="0"/>
              <a:t>, CERN, </a:t>
            </a:r>
            <a:r>
              <a:rPr lang="en-US" sz="1400" dirty="0" smtClean="0"/>
              <a:t>2012-11-30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120741"/>
            <a:ext cx="7596336" cy="523220"/>
          </a:xfrm>
        </p:spPr>
        <p:txBody>
          <a:bodyPr/>
          <a:lstStyle/>
          <a:p>
            <a:pPr lvl="0"/>
            <a:r>
              <a:rPr lang="en-US" sz="2800" b="0" dirty="0"/>
              <a:t>Pulsed Mode </a:t>
            </a:r>
            <a:r>
              <a:rPr lang="en-US" sz="2800" b="0" dirty="0" smtClean="0"/>
              <a:t>SEY: Flowchart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4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97352"/>
            <a:ext cx="2133600" cy="260648"/>
          </a:xfrm>
        </p:spPr>
        <p:txBody>
          <a:bodyPr/>
          <a:lstStyle/>
          <a:p>
            <a:fld id="{0DF7440C-D25B-4954-BC09-5BBAAA513C4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776" y="6597352"/>
            <a:ext cx="4176464" cy="260648"/>
          </a:xfrm>
        </p:spPr>
        <p:txBody>
          <a:bodyPr/>
          <a:lstStyle/>
          <a:p>
            <a:r>
              <a:rPr lang="en-US" sz="1400" dirty="0" smtClean="0"/>
              <a:t>VSC seminar</a:t>
            </a:r>
            <a:r>
              <a:rPr lang="en-US" sz="1400" dirty="0"/>
              <a:t>, CERN, </a:t>
            </a:r>
            <a:r>
              <a:rPr lang="en-US" sz="1400" dirty="0" smtClean="0"/>
              <a:t>2012-11-30</a:t>
            </a:r>
            <a:endParaRPr lang="en-US" sz="1400" dirty="0"/>
          </a:p>
        </p:txBody>
      </p:sp>
      <p:grpSp>
        <p:nvGrpSpPr>
          <p:cNvPr id="42" name="Grouper 41"/>
          <p:cNvGrpSpPr/>
          <p:nvPr/>
        </p:nvGrpSpPr>
        <p:grpSpPr>
          <a:xfrm>
            <a:off x="1242579" y="990600"/>
            <a:ext cx="6993008" cy="5544615"/>
            <a:chOff x="1242579" y="980728"/>
            <a:chExt cx="6993008" cy="5544615"/>
          </a:xfrm>
        </p:grpSpPr>
        <p:grpSp>
          <p:nvGrpSpPr>
            <p:cNvPr id="6" name="Gruppo 50"/>
            <p:cNvGrpSpPr/>
            <p:nvPr/>
          </p:nvGrpSpPr>
          <p:grpSpPr>
            <a:xfrm>
              <a:off x="1242579" y="980728"/>
              <a:ext cx="6993008" cy="5544615"/>
              <a:chOff x="171450" y="252588"/>
              <a:chExt cx="8667750" cy="6872485"/>
            </a:xfrm>
          </p:grpSpPr>
          <p:sp>
            <p:nvSpPr>
              <p:cNvPr id="28" name="Rettangolo 51"/>
              <p:cNvSpPr/>
              <p:nvPr/>
            </p:nvSpPr>
            <p:spPr>
              <a:xfrm>
                <a:off x="4038599" y="252588"/>
                <a:ext cx="4800601" cy="6872485"/>
              </a:xfrm>
              <a:prstGeom prst="rect">
                <a:avLst/>
              </a:prstGeom>
              <a:solidFill>
                <a:schemeClr val="bg1"/>
              </a:solidFill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ttangolo 49"/>
              <p:cNvSpPr/>
              <p:nvPr/>
            </p:nvSpPr>
            <p:spPr>
              <a:xfrm>
                <a:off x="171450" y="3783918"/>
                <a:ext cx="4019550" cy="1014458"/>
              </a:xfrm>
              <a:prstGeom prst="rect">
                <a:avLst/>
              </a:prstGeom>
              <a:solidFill>
                <a:schemeClr val="bg1"/>
              </a:solidFill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ttangolo 52"/>
              <p:cNvSpPr/>
              <p:nvPr/>
            </p:nvSpPr>
            <p:spPr>
              <a:xfrm>
                <a:off x="4058442" y="3735083"/>
                <a:ext cx="381000" cy="125219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91"/>
            <p:cNvGrpSpPr/>
            <p:nvPr/>
          </p:nvGrpSpPr>
          <p:grpSpPr>
            <a:xfrm>
              <a:off x="1403648" y="1222046"/>
              <a:ext cx="2766465" cy="5159282"/>
              <a:chOff x="1319950" y="1150038"/>
              <a:chExt cx="2766465" cy="5159282"/>
            </a:xfrm>
          </p:grpSpPr>
          <p:grpSp>
            <p:nvGrpSpPr>
              <p:cNvPr id="8" name="Group 82"/>
              <p:cNvGrpSpPr/>
              <p:nvPr/>
            </p:nvGrpSpPr>
            <p:grpSpPr>
              <a:xfrm>
                <a:off x="1319950" y="1150038"/>
                <a:ext cx="2766465" cy="5159282"/>
                <a:chOff x="1319950" y="1150038"/>
                <a:chExt cx="2766465" cy="5159282"/>
              </a:xfrm>
            </p:grpSpPr>
            <p:grpSp>
              <p:nvGrpSpPr>
                <p:cNvPr id="9" name="Group 72"/>
                <p:cNvGrpSpPr/>
                <p:nvPr/>
              </p:nvGrpSpPr>
              <p:grpSpPr>
                <a:xfrm>
                  <a:off x="1319950" y="1150038"/>
                  <a:ext cx="2766465" cy="5159282"/>
                  <a:chOff x="1304056" y="807300"/>
                  <a:chExt cx="2892010" cy="5393418"/>
                </a:xfrm>
              </p:grpSpPr>
              <p:cxnSp>
                <p:nvCxnSpPr>
                  <p:cNvPr id="34" name="Connettore 2 44"/>
                  <p:cNvCxnSpPr/>
                  <p:nvPr/>
                </p:nvCxnSpPr>
                <p:spPr>
                  <a:xfrm flipV="1">
                    <a:off x="2685597" y="1759444"/>
                    <a:ext cx="1510469" cy="257"/>
                  </a:xfrm>
                  <a:prstGeom prst="straightConnector1">
                    <a:avLst/>
                  </a:prstGeom>
                  <a:ln w="19050">
                    <a:headEnd type="none" w="med" len="med"/>
                    <a:tailEnd type="none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Connettore 2 45"/>
                  <p:cNvCxnSpPr/>
                  <p:nvPr/>
                </p:nvCxnSpPr>
                <p:spPr>
                  <a:xfrm>
                    <a:off x="4189606" y="1766118"/>
                    <a:ext cx="6460" cy="2766482"/>
                  </a:xfrm>
                  <a:prstGeom prst="straightConnector1">
                    <a:avLst/>
                  </a:prstGeom>
                  <a:ln w="19050">
                    <a:headEnd type="none" w="med" len="med"/>
                    <a:tailEnd type="none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Connettore 2 46"/>
                  <p:cNvCxnSpPr/>
                  <p:nvPr/>
                </p:nvCxnSpPr>
                <p:spPr>
                  <a:xfrm>
                    <a:off x="2685597" y="4544650"/>
                    <a:ext cx="1497549" cy="0"/>
                  </a:xfrm>
                  <a:prstGeom prst="straightConnector1">
                    <a:avLst/>
                  </a:prstGeom>
                  <a:ln w="19050">
                    <a:headEnd type="none" w="med" len="med"/>
                    <a:tailEnd type="none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7" name="Rettangolo 48"/>
                  <p:cNvSpPr/>
                  <p:nvPr/>
                </p:nvSpPr>
                <p:spPr>
                  <a:xfrm>
                    <a:off x="2702329" y="1458341"/>
                    <a:ext cx="1480817" cy="321744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en-US" sz="14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pitchFamily="34" charset="0"/>
                      </a:rPr>
                      <a:t>Next E Step</a:t>
                    </a:r>
                  </a:p>
                </p:txBody>
              </p:sp>
              <p:sp>
                <p:nvSpPr>
                  <p:cNvPr id="38" name="Rettangolo arrotondato 53"/>
                  <p:cNvSpPr/>
                  <p:nvPr/>
                </p:nvSpPr>
                <p:spPr>
                  <a:xfrm>
                    <a:off x="1304056" y="1985271"/>
                    <a:ext cx="2766465" cy="551031"/>
                  </a:xfrm>
                  <a:prstGeom prst="roundRect">
                    <a:avLst/>
                  </a:prstGeom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sz="1400" baseline="30000" dirty="0"/>
                  </a:p>
                </p:txBody>
              </p:sp>
              <p:sp>
                <p:nvSpPr>
                  <p:cNvPr id="39" name="Rettangolo arrotondato 54"/>
                  <p:cNvSpPr/>
                  <p:nvPr/>
                </p:nvSpPr>
                <p:spPr>
                  <a:xfrm>
                    <a:off x="1304056" y="807300"/>
                    <a:ext cx="2766465" cy="551031"/>
                  </a:xfrm>
                  <a:prstGeom prst="roundRect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sz="1400" b="1" baseline="30000" dirty="0" smtClean="0"/>
                  </a:p>
                </p:txBody>
              </p:sp>
              <p:sp>
                <p:nvSpPr>
                  <p:cNvPr id="40" name="Rettangolo arrotondato 57"/>
                  <p:cNvSpPr/>
                  <p:nvPr/>
                </p:nvSpPr>
                <p:spPr>
                  <a:xfrm>
                    <a:off x="1304056" y="4821653"/>
                    <a:ext cx="2766465" cy="551031"/>
                  </a:xfrm>
                  <a:prstGeom prst="roundRect">
                    <a:avLst/>
                  </a:prstGeom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sz="1400" baseline="30000" dirty="0"/>
                  </a:p>
                </p:txBody>
              </p:sp>
              <p:sp>
                <p:nvSpPr>
                  <p:cNvPr id="41" name="Rettangolo arrotondato 58"/>
                  <p:cNvSpPr/>
                  <p:nvPr/>
                </p:nvSpPr>
                <p:spPr>
                  <a:xfrm>
                    <a:off x="1304056" y="5649687"/>
                    <a:ext cx="2766465" cy="551031"/>
                  </a:xfrm>
                  <a:prstGeom prst="roundRect">
                    <a:avLst/>
                  </a:prstGeom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en-US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pitchFamily="34" charset="0"/>
                      </a:rPr>
                      <a:t>Reset instruments</a:t>
                    </a:r>
                  </a:p>
                </p:txBody>
              </p:sp>
              <p:cxnSp>
                <p:nvCxnSpPr>
                  <p:cNvPr id="43" name="Connettore 2 70"/>
                  <p:cNvCxnSpPr>
                    <a:stCxn id="39" idx="2"/>
                    <a:endCxn id="38" idx="0"/>
                  </p:cNvCxnSpPr>
                  <p:nvPr/>
                </p:nvCxnSpPr>
                <p:spPr>
                  <a:xfrm>
                    <a:off x="2687288" y="1358331"/>
                    <a:ext cx="0" cy="626940"/>
                  </a:xfrm>
                  <a:prstGeom prst="straightConnector1">
                    <a:avLst/>
                  </a:prstGeom>
                  <a:ln w="19050">
                    <a:headEnd type="none" w="med" len="med"/>
                    <a:tailEnd type="stealth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Connettore 2 98"/>
                  <p:cNvCxnSpPr>
                    <a:stCxn id="40" idx="2"/>
                    <a:endCxn id="41" idx="0"/>
                  </p:cNvCxnSpPr>
                  <p:nvPr/>
                </p:nvCxnSpPr>
                <p:spPr>
                  <a:xfrm>
                    <a:off x="2687288" y="5372684"/>
                    <a:ext cx="0" cy="277003"/>
                  </a:xfrm>
                  <a:prstGeom prst="straightConnector1">
                    <a:avLst/>
                  </a:prstGeom>
                  <a:ln w="19050">
                    <a:headEnd type="none" w="med" len="med"/>
                    <a:tailEnd type="stealth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6" name="Rettangolo arrotondato 21"/>
                  <p:cNvSpPr/>
                  <p:nvPr/>
                </p:nvSpPr>
                <p:spPr>
                  <a:xfrm>
                    <a:off x="1304056" y="3692515"/>
                    <a:ext cx="2766465" cy="551031"/>
                  </a:xfrm>
                  <a:prstGeom prst="roundRect">
                    <a:avLst/>
                  </a:prstGeom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en-US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pitchFamily="34" charset="0"/>
                      </a:rPr>
                      <a:t>Data </a:t>
                    </a:r>
                    <a:r>
                      <a:rPr lang="en-US" b="1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pitchFamily="34" charset="0"/>
                      </a:rPr>
                      <a:t>Processing</a:t>
                    </a:r>
                    <a:endParaRPr lang="en-US" b="1" dirty="0">
                      <a:solidFill>
                        <a:schemeClr val="accent1">
                          <a:lumMod val="75000"/>
                        </a:schemeClr>
                      </a:solidFill>
                      <a:latin typeface="Arial" pitchFamily="34" charset="0"/>
                    </a:endParaRPr>
                  </a:p>
                </p:txBody>
              </p:sp>
              <p:cxnSp>
                <p:nvCxnSpPr>
                  <p:cNvPr id="52" name="Connettore 2 28"/>
                  <p:cNvCxnSpPr>
                    <a:stCxn id="46" idx="2"/>
                    <a:endCxn id="40" idx="0"/>
                  </p:cNvCxnSpPr>
                  <p:nvPr/>
                </p:nvCxnSpPr>
                <p:spPr>
                  <a:xfrm>
                    <a:off x="2687288" y="4243546"/>
                    <a:ext cx="0" cy="578106"/>
                  </a:xfrm>
                  <a:prstGeom prst="straightConnector1">
                    <a:avLst/>
                  </a:prstGeom>
                  <a:ln w="19050">
                    <a:headEnd type="none" w="med" len="med"/>
                    <a:tailEnd type="stealth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70" name="Rectangle 69"/>
                <p:cNvSpPr/>
                <p:nvPr/>
              </p:nvSpPr>
              <p:spPr>
                <a:xfrm>
                  <a:off x="1401434" y="1236943"/>
                  <a:ext cx="248016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b="1" dirty="0" smtClean="0">
                      <a:solidFill>
                        <a:schemeClr val="accent1">
                          <a:lumMod val="75000"/>
                        </a:schemeClr>
                      </a:solidFill>
                      <a:latin typeface="Arial" pitchFamily="34" charset="0"/>
                    </a:rPr>
                    <a:t>Initialize instruments</a:t>
                  </a:r>
                  <a:endParaRPr lang="en-US" b="1" dirty="0">
                    <a:solidFill>
                      <a:schemeClr val="accent1">
                        <a:lumMod val="75000"/>
                      </a:schemeClr>
                    </a:solidFill>
                    <a:latin typeface="Arial" pitchFamily="34" charset="0"/>
                  </a:endParaRPr>
                </a:p>
              </p:txBody>
            </p:sp>
          </p:grpSp>
          <p:sp>
            <p:nvSpPr>
              <p:cNvPr id="72" name="Rectangle 71"/>
              <p:cNvSpPr/>
              <p:nvPr/>
            </p:nvSpPr>
            <p:spPr>
              <a:xfrm>
                <a:off x="2010574" y="5037652"/>
                <a:ext cx="126188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1">
                        <a:lumMod val="75000"/>
                      </a:schemeClr>
                    </a:solidFill>
                    <a:latin typeface="Arial" pitchFamily="34" charset="0"/>
                  </a:rPr>
                  <a:t>Save data</a:t>
                </a:r>
              </a:p>
            </p:txBody>
          </p:sp>
          <p:sp>
            <p:nvSpPr>
              <p:cNvPr id="85" name="Rectangle 84"/>
              <p:cNvSpPr/>
              <p:nvPr/>
            </p:nvSpPr>
            <p:spPr>
              <a:xfrm>
                <a:off x="1645600" y="2363777"/>
                <a:ext cx="192873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1">
                        <a:lumMod val="75000"/>
                      </a:schemeClr>
                    </a:solidFill>
                    <a:latin typeface="Arial" pitchFamily="34" charset="0"/>
                  </a:rPr>
                  <a:t>Set </a:t>
                </a:r>
                <a:r>
                  <a:rPr lang="en-US" b="1" dirty="0" smtClean="0">
                    <a:solidFill>
                      <a:schemeClr val="accent1">
                        <a:lumMod val="75000"/>
                      </a:schemeClr>
                    </a:solidFill>
                    <a:latin typeface="Arial" pitchFamily="34" charset="0"/>
                  </a:rPr>
                  <a:t>Instruments</a:t>
                </a:r>
                <a:endParaRPr lang="en-US" b="1" dirty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</a:endParaRPr>
              </a:p>
            </p:txBody>
          </p:sp>
          <p:sp>
            <p:nvSpPr>
              <p:cNvPr id="86" name="Rettangolo arrotondato 21"/>
              <p:cNvSpPr/>
              <p:nvPr/>
            </p:nvSpPr>
            <p:spPr>
              <a:xfrm>
                <a:off x="1331640" y="3094996"/>
                <a:ext cx="2646370" cy="527110"/>
              </a:xfrm>
              <a:prstGeom prst="round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b="1" dirty="0" smtClean="0">
                    <a:solidFill>
                      <a:schemeClr val="accent1">
                        <a:lumMod val="75000"/>
                      </a:schemeClr>
                    </a:solidFill>
                    <a:latin typeface="Arial" pitchFamily="34" charset="0"/>
                  </a:rPr>
                  <a:t>Pulse and Acquisition</a:t>
                </a:r>
                <a:endParaRPr lang="en-US" b="1" dirty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</a:endParaRPr>
              </a:p>
            </p:txBody>
          </p:sp>
          <p:cxnSp>
            <p:nvCxnSpPr>
              <p:cNvPr id="87" name="Connettore 2 28"/>
              <p:cNvCxnSpPr>
                <a:stCxn id="86" idx="2"/>
              </p:cNvCxnSpPr>
              <p:nvPr/>
            </p:nvCxnSpPr>
            <p:spPr>
              <a:xfrm>
                <a:off x="2654825" y="3622106"/>
                <a:ext cx="0" cy="301482"/>
              </a:xfrm>
              <a:prstGeom prst="straightConnector1">
                <a:avLst/>
              </a:prstGeom>
              <a:ln w="19050">
                <a:headEnd type="none" w="med" len="med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Connettore 2 28"/>
              <p:cNvCxnSpPr/>
              <p:nvPr/>
            </p:nvCxnSpPr>
            <p:spPr>
              <a:xfrm>
                <a:off x="2631625" y="2803982"/>
                <a:ext cx="0" cy="301482"/>
              </a:xfrm>
              <a:prstGeom prst="straightConnector1">
                <a:avLst/>
              </a:prstGeom>
              <a:ln w="19050">
                <a:headEnd type="none" w="med" len="med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TextBox 2"/>
          <p:cNvSpPr txBox="1"/>
          <p:nvPr/>
        </p:nvSpPr>
        <p:spPr>
          <a:xfrm>
            <a:off x="4510562" y="1318823"/>
            <a:ext cx="35178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Average the DC base level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Subtract offset to data points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Integrate Pulse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8873" y="2415303"/>
            <a:ext cx="3000375" cy="2050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4584" y="2420888"/>
            <a:ext cx="3014663" cy="2050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4798873" y="3892947"/>
            <a:ext cx="301466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816921" y="3594502"/>
            <a:ext cx="8541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0 V</a:t>
            </a:r>
            <a:endParaRPr lang="en-GB" sz="1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798873" y="4136034"/>
            <a:ext cx="1493042" cy="37308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6" name="Group 15"/>
          <p:cNvGrpSpPr/>
          <p:nvPr/>
        </p:nvGrpSpPr>
        <p:grpSpPr>
          <a:xfrm>
            <a:off x="6315728" y="2731217"/>
            <a:ext cx="1157577" cy="1160697"/>
            <a:chOff x="6315728" y="2731217"/>
            <a:chExt cx="1157577" cy="1160697"/>
          </a:xfrm>
        </p:grpSpPr>
        <p:sp>
          <p:nvSpPr>
            <p:cNvPr id="14" name="Rectangle 13"/>
            <p:cNvSpPr/>
            <p:nvPr/>
          </p:nvSpPr>
          <p:spPr>
            <a:xfrm>
              <a:off x="6315728" y="2731217"/>
              <a:ext cx="1157577" cy="1160697"/>
            </a:xfrm>
            <a:prstGeom prst="rect">
              <a:avLst/>
            </a:prstGeom>
            <a:solidFill>
              <a:srgbClr val="FF0000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6504936" y="3126973"/>
              <a:ext cx="85411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Charge</a:t>
              </a:r>
              <a:endParaRPr lang="en-GB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816921" y="4714632"/>
            <a:ext cx="3283471" cy="338554"/>
            <a:chOff x="4816921" y="4714632"/>
            <a:chExt cx="3283471" cy="338554"/>
          </a:xfrm>
        </p:grpSpPr>
        <p:sp>
          <p:nvSpPr>
            <p:cNvPr id="73" name="Right Arrow 72"/>
            <p:cNvSpPr/>
            <p:nvPr/>
          </p:nvSpPr>
          <p:spPr>
            <a:xfrm>
              <a:off x="4816921" y="4811901"/>
              <a:ext cx="288032" cy="14401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5108779" y="4714632"/>
              <a:ext cx="29916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Sample and collector charge</a:t>
              </a:r>
              <a:endParaRPr lang="en-GB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817500" y="5093899"/>
            <a:ext cx="3282892" cy="338554"/>
            <a:chOff x="4817500" y="5093899"/>
            <a:chExt cx="3282892" cy="338554"/>
          </a:xfrm>
        </p:grpSpPr>
        <p:sp>
          <p:nvSpPr>
            <p:cNvPr id="75" name="Right Arrow 74"/>
            <p:cNvSpPr/>
            <p:nvPr/>
          </p:nvSpPr>
          <p:spPr>
            <a:xfrm>
              <a:off x="4817500" y="5198650"/>
              <a:ext cx="288032" cy="14401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5108779" y="5093899"/>
              <a:ext cx="29916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Primary and Secondary C</a:t>
              </a:r>
              <a:endParaRPr lang="en-GB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816577" y="5538390"/>
            <a:ext cx="2995783" cy="770930"/>
            <a:chOff x="4816577" y="5682406"/>
            <a:chExt cx="2995783" cy="770930"/>
          </a:xfrm>
        </p:grpSpPr>
        <p:grpSp>
          <p:nvGrpSpPr>
            <p:cNvPr id="58" name="Group 57"/>
            <p:cNvGrpSpPr/>
            <p:nvPr/>
          </p:nvGrpSpPr>
          <p:grpSpPr>
            <a:xfrm>
              <a:off x="5211309" y="5682406"/>
              <a:ext cx="2601051" cy="770930"/>
              <a:chOff x="990600" y="3581400"/>
              <a:chExt cx="2601051" cy="770930"/>
            </a:xfrm>
          </p:grpSpPr>
          <p:grpSp>
            <p:nvGrpSpPr>
              <p:cNvPr id="59" name="Grouper 99"/>
              <p:cNvGrpSpPr/>
              <p:nvPr/>
            </p:nvGrpSpPr>
            <p:grpSpPr>
              <a:xfrm>
                <a:off x="990600" y="3581400"/>
                <a:ext cx="2601051" cy="770930"/>
                <a:chOff x="990600" y="3581400"/>
                <a:chExt cx="2601051" cy="770930"/>
              </a:xfrm>
            </p:grpSpPr>
            <p:sp>
              <p:nvSpPr>
                <p:cNvPr id="61" name="TextBox 66"/>
                <p:cNvSpPr txBox="1"/>
                <p:nvPr/>
              </p:nvSpPr>
              <p:spPr>
                <a:xfrm>
                  <a:off x="990600" y="3767554"/>
                  <a:ext cx="848451" cy="5847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b="1" dirty="0" smtClean="0">
                      <a:solidFill>
                        <a:schemeClr val="accent2">
                          <a:lumMod val="75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SEY</a:t>
                  </a:r>
                  <a:r>
                    <a:rPr lang="en-US" sz="1600" dirty="0" smtClean="0">
                      <a:latin typeface="Arial" pitchFamily="34" charset="0"/>
                      <a:cs typeface="Arial" pitchFamily="34" charset="0"/>
                    </a:rPr>
                    <a:t> = </a:t>
                  </a:r>
                </a:p>
                <a:p>
                  <a:pPr algn="ctr"/>
                  <a:endParaRPr lang="en-US" sz="16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62" name="Grouper 91"/>
                <p:cNvGrpSpPr/>
                <p:nvPr/>
              </p:nvGrpSpPr>
              <p:grpSpPr>
                <a:xfrm>
                  <a:off x="1208949" y="3581400"/>
                  <a:ext cx="1534251" cy="719554"/>
                  <a:chOff x="1208949" y="3581400"/>
                  <a:chExt cx="1534251" cy="719554"/>
                </a:xfrm>
              </p:grpSpPr>
              <p:sp>
                <p:nvSpPr>
                  <p:cNvPr id="67" name="TextBox 66"/>
                  <p:cNvSpPr txBox="1"/>
                  <p:nvPr/>
                </p:nvSpPr>
                <p:spPr>
                  <a:xfrm>
                    <a:off x="1208949" y="3962400"/>
                    <a:ext cx="1534251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600" dirty="0" smtClean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rPr>
                      <a:t>PE</a:t>
                    </a:r>
                    <a:endParaRPr lang="en-US" sz="1600" dirty="0">
                      <a:solidFill>
                        <a:srgbClr val="FF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68" name="TextBox 66"/>
                  <p:cNvSpPr txBox="1"/>
                  <p:nvPr/>
                </p:nvSpPr>
                <p:spPr>
                  <a:xfrm>
                    <a:off x="1208949" y="3581400"/>
                    <a:ext cx="1534251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600" dirty="0" smtClean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rPr>
                      <a:t>SE</a:t>
                    </a:r>
                    <a:endParaRPr lang="en-US" sz="1600" dirty="0">
                      <a:solidFill>
                        <a:srgbClr val="0000FF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cxnSp>
                <p:nvCxnSpPr>
                  <p:cNvPr id="69" name="Connecteur droit 87"/>
                  <p:cNvCxnSpPr/>
                  <p:nvPr/>
                </p:nvCxnSpPr>
                <p:spPr>
                  <a:xfrm>
                    <a:off x="1752600" y="3962400"/>
                    <a:ext cx="381000" cy="158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3" name="Grouper 97"/>
                <p:cNvGrpSpPr/>
                <p:nvPr/>
              </p:nvGrpSpPr>
              <p:grpSpPr>
                <a:xfrm>
                  <a:off x="2057400" y="3581400"/>
                  <a:ext cx="1534251" cy="719554"/>
                  <a:chOff x="1894749" y="3581400"/>
                  <a:chExt cx="1534251" cy="719554"/>
                </a:xfrm>
              </p:grpSpPr>
              <p:sp>
                <p:nvSpPr>
                  <p:cNvPr id="64" name="TextBox 66"/>
                  <p:cNvSpPr txBox="1"/>
                  <p:nvPr/>
                </p:nvSpPr>
                <p:spPr>
                  <a:xfrm>
                    <a:off x="1894749" y="3962400"/>
                    <a:ext cx="1534251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600" dirty="0" err="1" smtClean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rPr>
                      <a:t>C</a:t>
                    </a:r>
                    <a:r>
                      <a:rPr lang="en-US" sz="1600" baseline="-25000" dirty="0" err="1" smtClean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rPr>
                      <a:t>coll</a:t>
                    </a:r>
                    <a:r>
                      <a:rPr lang="en-US" sz="1600" dirty="0" err="1" smtClean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rPr>
                      <a:t>+C</a:t>
                    </a:r>
                    <a:r>
                      <a:rPr lang="en-US" sz="1600" baseline="-25000" dirty="0" err="1" smtClean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rPr>
                      <a:t>sample</a:t>
                    </a:r>
                    <a:endParaRPr lang="en-US" sz="1600" baseline="-25000" dirty="0">
                      <a:solidFill>
                        <a:srgbClr val="FF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65" name="TextBox 66"/>
                  <p:cNvSpPr txBox="1"/>
                  <p:nvPr/>
                </p:nvSpPr>
                <p:spPr>
                  <a:xfrm>
                    <a:off x="1894749" y="3581400"/>
                    <a:ext cx="1534251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600" dirty="0" err="1" smtClean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rPr>
                      <a:t>C</a:t>
                    </a:r>
                    <a:r>
                      <a:rPr lang="en-US" sz="1600" baseline="-25000" dirty="0" err="1" smtClean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rPr>
                      <a:t>coll</a:t>
                    </a:r>
                    <a:endParaRPr lang="en-US" sz="1600" baseline="-25000" dirty="0">
                      <a:solidFill>
                        <a:srgbClr val="0000FF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cxnSp>
                <p:nvCxnSpPr>
                  <p:cNvPr id="66" name="Connecteur droit 95"/>
                  <p:cNvCxnSpPr/>
                  <p:nvPr/>
                </p:nvCxnSpPr>
                <p:spPr>
                  <a:xfrm>
                    <a:off x="2209800" y="3962400"/>
                    <a:ext cx="990600" cy="158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60" name="TextBox 66"/>
              <p:cNvSpPr txBox="1"/>
              <p:nvPr/>
            </p:nvSpPr>
            <p:spPr>
              <a:xfrm>
                <a:off x="1818549" y="3758624"/>
                <a:ext cx="848451" cy="584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>
                    <a:latin typeface="Arial" pitchFamily="34" charset="0"/>
                    <a:cs typeface="Arial" pitchFamily="34" charset="0"/>
                  </a:rPr>
                  <a:t>= </a:t>
                </a:r>
              </a:p>
              <a:p>
                <a:pPr algn="ctr"/>
                <a:endParaRPr lang="en-US" sz="16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77" name="Right Arrow 76"/>
            <p:cNvSpPr/>
            <p:nvPr/>
          </p:nvSpPr>
          <p:spPr>
            <a:xfrm>
              <a:off x="4816577" y="5932064"/>
              <a:ext cx="288032" cy="14401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8" name="TextBox 11"/>
          <p:cNvSpPr txBox="1"/>
          <p:nvPr/>
        </p:nvSpPr>
        <p:spPr>
          <a:xfrm>
            <a:off x="6400800" y="2362200"/>
            <a:ext cx="12790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– 10</a:t>
            </a:r>
            <a:r>
              <a:rPr lang="en-US" sz="16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US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</a:t>
            </a:r>
            <a:endParaRPr lang="en-GB" sz="1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965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120741"/>
            <a:ext cx="7596336" cy="523220"/>
          </a:xfrm>
        </p:spPr>
        <p:txBody>
          <a:bodyPr/>
          <a:lstStyle/>
          <a:p>
            <a:pPr lvl="0"/>
            <a:r>
              <a:rPr lang="en-US" sz="2800" b="0" dirty="0"/>
              <a:t>Pulsed Mode </a:t>
            </a:r>
            <a:r>
              <a:rPr lang="en-US" sz="2800" b="0" dirty="0" smtClean="0"/>
              <a:t>SEY: </a:t>
            </a:r>
            <a:r>
              <a:rPr lang="en-US" sz="2800" b="0" dirty="0" err="1" smtClean="0"/>
              <a:t>LabVIEW</a:t>
            </a:r>
            <a:r>
              <a:rPr lang="en-US" sz="2800" b="0" dirty="0" smtClean="0"/>
              <a:t> Interface</a:t>
            </a:r>
            <a:endParaRPr lang="en-US" sz="2800" dirty="0"/>
          </a:p>
        </p:txBody>
      </p:sp>
      <p:sp>
        <p:nvSpPr>
          <p:cNvPr id="4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97352"/>
            <a:ext cx="2133600" cy="260648"/>
          </a:xfrm>
        </p:spPr>
        <p:txBody>
          <a:bodyPr/>
          <a:lstStyle/>
          <a:p>
            <a:fld id="{0DF7440C-D25B-4954-BC09-5BBAAA513C4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776" y="6597352"/>
            <a:ext cx="4176464" cy="260648"/>
          </a:xfrm>
        </p:spPr>
        <p:txBody>
          <a:bodyPr/>
          <a:lstStyle/>
          <a:p>
            <a:r>
              <a:rPr lang="en-US" sz="1400" dirty="0" smtClean="0"/>
              <a:t>VSC seminar</a:t>
            </a:r>
            <a:r>
              <a:rPr lang="en-US" sz="1400" dirty="0"/>
              <a:t>, CERN, </a:t>
            </a:r>
            <a:r>
              <a:rPr lang="en-US" sz="1400" dirty="0" smtClean="0"/>
              <a:t>2012-11-30</a:t>
            </a:r>
            <a:endParaRPr lang="en-US" sz="1400" dirty="0"/>
          </a:p>
        </p:txBody>
      </p:sp>
      <p:sp>
        <p:nvSpPr>
          <p:cNvPr id="6" name="ZoneTexte 5"/>
          <p:cNvSpPr txBox="1"/>
          <p:nvPr/>
        </p:nvSpPr>
        <p:spPr>
          <a:xfrm>
            <a:off x="1715652" y="990600"/>
            <a:ext cx="6264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err="1" smtClean="0">
                <a:latin typeface="Arial" pitchFamily="34" charset="0"/>
                <a:cs typeface="Arial" pitchFamily="34" charset="0"/>
              </a:rPr>
              <a:t>Graphical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 User Interface: Main </a:t>
            </a:r>
            <a:r>
              <a:rPr lang="fr-FR" sz="1600" dirty="0" err="1" smtClean="0">
                <a:latin typeface="Arial" pitchFamily="34" charset="0"/>
                <a:cs typeface="Arial" pitchFamily="34" charset="0"/>
              </a:rPr>
              <a:t>window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fr-FR" sz="1600" dirty="0" err="1" smtClean="0">
                <a:latin typeface="Arial" pitchFamily="34" charset="0"/>
                <a:cs typeface="Arial" pitchFamily="34" charset="0"/>
              </a:rPr>
              <a:t>additional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 data</a:t>
            </a:r>
            <a:endParaRPr lang="fr-FR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0" y="1440000"/>
            <a:ext cx="60960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0" y="1440000"/>
            <a:ext cx="60960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0" y="1440000"/>
            <a:ext cx="60960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0" y="1440000"/>
            <a:ext cx="60960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0" y="1440000"/>
            <a:ext cx="60960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0" y="1440000"/>
            <a:ext cx="60960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0" y="1440000"/>
            <a:ext cx="60960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0" y="1440000"/>
            <a:ext cx="60960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0" y="1440000"/>
            <a:ext cx="60960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0" y="1440000"/>
            <a:ext cx="60960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0" y="1440000"/>
            <a:ext cx="60960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0" y="1440000"/>
            <a:ext cx="60960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0" y="1440000"/>
            <a:ext cx="60960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0" y="1440000"/>
            <a:ext cx="60960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0" y="1440000"/>
            <a:ext cx="60960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0" y="1440000"/>
            <a:ext cx="60960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0" y="1440000"/>
            <a:ext cx="60960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0" y="1440000"/>
            <a:ext cx="60960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0" y="1440000"/>
            <a:ext cx="60960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0" y="1440000"/>
            <a:ext cx="60960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0" y="1440000"/>
            <a:ext cx="60960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2104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5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5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80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95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10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25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400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400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2688819"/>
              </p:ext>
            </p:extLst>
          </p:nvPr>
        </p:nvGraphicFramePr>
        <p:xfrm>
          <a:off x="841038" y="1556792"/>
          <a:ext cx="4451042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120741"/>
            <a:ext cx="7596336" cy="523220"/>
          </a:xfrm>
        </p:spPr>
        <p:txBody>
          <a:bodyPr/>
          <a:lstStyle/>
          <a:p>
            <a:r>
              <a:rPr lang="en-US" sz="2800" dirty="0" smtClean="0"/>
              <a:t>Results: System’s </a:t>
            </a:r>
            <a:r>
              <a:rPr lang="en-US" sz="2800" dirty="0"/>
              <a:t>C</a:t>
            </a:r>
            <a:r>
              <a:rPr lang="en-US" sz="2800" dirty="0" smtClean="0"/>
              <a:t>haracterization</a:t>
            </a:r>
            <a:endParaRPr lang="en-US" sz="2800" dirty="0"/>
          </a:p>
        </p:txBody>
      </p:sp>
      <p:sp>
        <p:nvSpPr>
          <p:cNvPr id="4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97352"/>
            <a:ext cx="2133600" cy="260648"/>
          </a:xfrm>
        </p:spPr>
        <p:txBody>
          <a:bodyPr/>
          <a:lstStyle/>
          <a:p>
            <a:fld id="{0DF7440C-D25B-4954-BC09-5BBAAA513C4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9" name="Subtitle 2"/>
          <p:cNvSpPr txBox="1">
            <a:spLocks/>
          </p:cNvSpPr>
          <p:nvPr/>
        </p:nvSpPr>
        <p:spPr>
          <a:xfrm>
            <a:off x="1043608" y="903767"/>
            <a:ext cx="3627308" cy="432048"/>
          </a:xfrm>
          <a:prstGeom prst="rect">
            <a:avLst/>
          </a:prstGeom>
          <a:ln w="28575">
            <a:solidFill>
              <a:srgbClr val="C0504D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b="1" i="1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StSt</a:t>
            </a:r>
            <a:r>
              <a:rPr lang="en-US" sz="20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as benchmark sample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</a:p>
        </p:txBody>
      </p:sp>
      <p:sp>
        <p:nvSpPr>
          <p:cNvPr id="50" name="Subtitle 2"/>
          <p:cNvSpPr txBox="1">
            <a:spLocks/>
          </p:cNvSpPr>
          <p:nvPr/>
        </p:nvSpPr>
        <p:spPr>
          <a:xfrm>
            <a:off x="5364088" y="914400"/>
            <a:ext cx="3602135" cy="432048"/>
          </a:xfrm>
          <a:prstGeom prst="rect">
            <a:avLst/>
          </a:prstGeom>
          <a:ln w="28575">
            <a:solidFill>
              <a:srgbClr val="C0504D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Measurement characteristics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b="1" i="1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776" y="6597352"/>
            <a:ext cx="4176464" cy="260648"/>
          </a:xfrm>
        </p:spPr>
        <p:txBody>
          <a:bodyPr/>
          <a:lstStyle/>
          <a:p>
            <a:r>
              <a:rPr lang="en-US" sz="1400" dirty="0" smtClean="0"/>
              <a:t>VSC seminar</a:t>
            </a:r>
            <a:r>
              <a:rPr lang="en-US" sz="1400" dirty="0"/>
              <a:t>, CERN, </a:t>
            </a:r>
            <a:r>
              <a:rPr lang="en-US" sz="1400" dirty="0" smtClean="0"/>
              <a:t>2012-11-30</a:t>
            </a:r>
            <a:endParaRPr lang="en-US" sz="1400" dirty="0"/>
          </a:p>
        </p:txBody>
      </p:sp>
      <p:sp>
        <p:nvSpPr>
          <p:cNvPr id="17" name="ZoneTexte 16"/>
          <p:cNvSpPr txBox="1"/>
          <p:nvPr/>
        </p:nvSpPr>
        <p:spPr>
          <a:xfrm>
            <a:off x="5292080" y="1431354"/>
            <a:ext cx="4284476" cy="290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00" dirty="0" smtClean="0">
                <a:latin typeface="Arial" pitchFamily="34" charset="0"/>
                <a:cs typeface="Arial" pitchFamily="34" charset="0"/>
              </a:rPr>
              <a:t>Pulse </a:t>
            </a:r>
            <a:r>
              <a:rPr lang="fr-FR" sz="1500" dirty="0" err="1" smtClean="0">
                <a:latin typeface="Arial" pitchFamily="34" charset="0"/>
                <a:cs typeface="Arial" pitchFamily="34" charset="0"/>
              </a:rPr>
              <a:t>width</a:t>
            </a:r>
            <a:r>
              <a:rPr lang="fr-FR" sz="1500" dirty="0" smtClean="0">
                <a:latin typeface="Arial" pitchFamily="34" charset="0"/>
                <a:cs typeface="Arial" pitchFamily="34" charset="0"/>
              </a:rPr>
              <a:t>:	</a:t>
            </a:r>
            <a:r>
              <a:rPr lang="fr-FR" sz="15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1 - 10</a:t>
            </a:r>
            <a:r>
              <a:rPr lang="fr-FR" sz="1500" b="1" dirty="0" smtClean="0">
                <a:solidFill>
                  <a:srgbClr val="C00000"/>
                </a:solidFill>
                <a:latin typeface="Symbol" pitchFamily="18" charset="2"/>
                <a:cs typeface="Arial" pitchFamily="34" charset="0"/>
              </a:rPr>
              <a:t>m</a:t>
            </a:r>
            <a:r>
              <a:rPr lang="fr-FR" sz="15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</a:t>
            </a:r>
          </a:p>
          <a:p>
            <a:r>
              <a:rPr lang="fr-FR" sz="1500" dirty="0" smtClean="0">
                <a:latin typeface="Arial" pitchFamily="34" charset="0"/>
                <a:cs typeface="Arial" pitchFamily="34" charset="0"/>
              </a:rPr>
              <a:t>PE </a:t>
            </a:r>
            <a:r>
              <a:rPr lang="fr-FR" sz="1500" dirty="0" err="1" smtClean="0">
                <a:latin typeface="Arial" pitchFamily="34" charset="0"/>
                <a:cs typeface="Arial" pitchFamily="34" charset="0"/>
              </a:rPr>
              <a:t>current</a:t>
            </a:r>
            <a:r>
              <a:rPr lang="fr-FR" sz="1500" b="1" dirty="0" smtClean="0">
                <a:latin typeface="Arial" pitchFamily="34" charset="0"/>
                <a:cs typeface="Arial" pitchFamily="34" charset="0"/>
              </a:rPr>
              <a:t>:	</a:t>
            </a:r>
            <a:r>
              <a:rPr lang="fr-FR" sz="15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10 - 100nA</a:t>
            </a:r>
          </a:p>
          <a:p>
            <a:r>
              <a:rPr lang="fr-FR" sz="1500" dirty="0" smtClean="0">
                <a:latin typeface="Arial" pitchFamily="34" charset="0"/>
                <a:cs typeface="Arial" pitchFamily="34" charset="0"/>
              </a:rPr>
              <a:t>Dose/pulse</a:t>
            </a:r>
            <a:r>
              <a:rPr lang="fr-FR" sz="1500" b="1" dirty="0" smtClean="0">
                <a:latin typeface="Arial" pitchFamily="34" charset="0"/>
                <a:cs typeface="Arial" pitchFamily="34" charset="0"/>
              </a:rPr>
              <a:t>:	</a:t>
            </a:r>
            <a:r>
              <a:rPr lang="fr-FR" sz="15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fr-FR" sz="15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fr-FR" sz="1500" b="1" baseline="30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-12 </a:t>
            </a:r>
            <a:r>
              <a:rPr lang="fr-FR" sz="15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– -10</a:t>
            </a:r>
            <a:r>
              <a:rPr lang="fr-FR" sz="1500" b="1" baseline="30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-14 </a:t>
            </a:r>
            <a:r>
              <a:rPr lang="fr-FR" sz="15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C/pulse</a:t>
            </a:r>
          </a:p>
          <a:p>
            <a:r>
              <a:rPr lang="fr-FR" sz="1500" dirty="0" err="1" smtClean="0">
                <a:latin typeface="Arial" pitchFamily="34" charset="0"/>
                <a:cs typeface="Arial" pitchFamily="34" charset="0"/>
              </a:rPr>
              <a:t>Cum.dose</a:t>
            </a:r>
            <a:r>
              <a:rPr lang="fr-FR" sz="1500" dirty="0" smtClean="0">
                <a:latin typeface="Arial" pitchFamily="34" charset="0"/>
                <a:cs typeface="Arial" pitchFamily="34" charset="0"/>
              </a:rPr>
              <a:t> :</a:t>
            </a:r>
            <a:r>
              <a:rPr lang="fr-FR" sz="1500" b="1" dirty="0" smtClean="0">
                <a:latin typeface="Arial" pitchFamily="34" charset="0"/>
                <a:cs typeface="Arial" pitchFamily="34" charset="0"/>
              </a:rPr>
              <a:t> 	</a:t>
            </a:r>
            <a:r>
              <a:rPr lang="fr-FR" sz="15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fr-FR" sz="15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3 x 10</a:t>
            </a:r>
            <a:r>
              <a:rPr lang="fr-FR" sz="1500" b="1" baseline="30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-11 </a:t>
            </a:r>
            <a:r>
              <a:rPr lang="fr-FR" sz="15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– -3 x 10</a:t>
            </a:r>
            <a:r>
              <a:rPr lang="fr-FR" sz="1500" b="1" baseline="30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-13 </a:t>
            </a:r>
            <a:r>
              <a:rPr lang="fr-FR" sz="15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</a:t>
            </a:r>
          </a:p>
          <a:p>
            <a:r>
              <a:rPr lang="fr-FR" sz="1500" dirty="0" err="1" smtClean="0">
                <a:latin typeface="Arial" pitchFamily="34" charset="0"/>
                <a:cs typeface="Arial" pitchFamily="34" charset="0"/>
              </a:rPr>
              <a:t>Continuous</a:t>
            </a:r>
            <a:r>
              <a:rPr lang="fr-FR" sz="1500" dirty="0" smtClean="0">
                <a:latin typeface="Arial" pitchFamily="34" charset="0"/>
                <a:cs typeface="Arial" pitchFamily="34" charset="0"/>
              </a:rPr>
              <a:t> vs </a:t>
            </a:r>
            <a:r>
              <a:rPr lang="fr-FR" sz="1500" dirty="0" err="1" smtClean="0">
                <a:latin typeface="Arial" pitchFamily="34" charset="0"/>
                <a:cs typeface="Arial" pitchFamily="34" charset="0"/>
              </a:rPr>
              <a:t>Pulsed</a:t>
            </a:r>
            <a:r>
              <a:rPr lang="fr-FR" sz="1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1500" dirty="0" err="1" smtClean="0">
                <a:latin typeface="Arial" pitchFamily="34" charset="0"/>
                <a:cs typeface="Arial" pitchFamily="34" charset="0"/>
              </a:rPr>
              <a:t>Cum.Dose</a:t>
            </a:r>
            <a:r>
              <a:rPr lang="fr-FR" sz="1500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fr-FR" sz="15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15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fr-FR" sz="1500" b="1" baseline="30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fr-FR" sz="15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-10</a:t>
            </a:r>
            <a:r>
              <a:rPr lang="fr-FR" sz="1500" b="1" baseline="30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6</a:t>
            </a:r>
          </a:p>
          <a:p>
            <a:endParaRPr lang="fr-FR" sz="1500" dirty="0" smtClean="0">
              <a:latin typeface="Arial" pitchFamily="34" charset="0"/>
              <a:cs typeface="Arial" pitchFamily="34" charset="0"/>
            </a:endParaRPr>
          </a:p>
          <a:p>
            <a:r>
              <a:rPr lang="fr-FR" sz="1500" dirty="0" smtClean="0">
                <a:latin typeface="Arial" pitchFamily="34" charset="0"/>
                <a:cs typeface="Arial" pitchFamily="34" charset="0"/>
              </a:rPr>
              <a:t>Signal </a:t>
            </a:r>
            <a:r>
              <a:rPr lang="fr-FR" sz="1500" dirty="0">
                <a:latin typeface="Arial" pitchFamily="34" charset="0"/>
                <a:cs typeface="Arial" pitchFamily="34" charset="0"/>
              </a:rPr>
              <a:t>Noise : </a:t>
            </a:r>
            <a:r>
              <a:rPr lang="fr-FR" sz="15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10nA</a:t>
            </a:r>
            <a:r>
              <a:rPr lang="fr-FR" sz="1500" dirty="0" smtClean="0">
                <a:latin typeface="Arial" pitchFamily="34" charset="0"/>
                <a:cs typeface="Arial" pitchFamily="34" charset="0"/>
              </a:rPr>
              <a:t> p-p @500MHz BW</a:t>
            </a:r>
            <a:endParaRPr lang="fr-FR" sz="1500" dirty="0">
              <a:latin typeface="Arial" pitchFamily="34" charset="0"/>
              <a:cs typeface="Arial" pitchFamily="34" charset="0"/>
            </a:endParaRPr>
          </a:p>
          <a:p>
            <a:r>
              <a:rPr lang="fr-FR" sz="1500" dirty="0">
                <a:latin typeface="Arial" pitchFamily="34" charset="0"/>
                <a:cs typeface="Arial" pitchFamily="34" charset="0"/>
              </a:rPr>
              <a:t>SEY Noise @</a:t>
            </a:r>
            <a:r>
              <a:rPr lang="fr-FR" sz="1500" dirty="0">
                <a:latin typeface="Symbol" pitchFamily="18" charset="2"/>
                <a:cs typeface="Arial" pitchFamily="34" charset="0"/>
              </a:rPr>
              <a:t> </a:t>
            </a:r>
            <a:r>
              <a:rPr lang="fr-FR" sz="1500" dirty="0" err="1">
                <a:latin typeface="Symbol" pitchFamily="18" charset="2"/>
                <a:cs typeface="Arial" pitchFamily="34" charset="0"/>
              </a:rPr>
              <a:t>d</a:t>
            </a:r>
            <a:r>
              <a:rPr lang="fr-FR" sz="1500" baseline="-25000" dirty="0" err="1">
                <a:latin typeface="Arial" pitchFamily="34" charset="0"/>
                <a:cs typeface="Arial" pitchFamily="34" charset="0"/>
              </a:rPr>
              <a:t>max</a:t>
            </a:r>
            <a:r>
              <a:rPr lang="fr-FR" sz="1500" baseline="-25000" dirty="0">
                <a:latin typeface="Symbol" pitchFamily="18" charset="2"/>
                <a:cs typeface="Arial" pitchFamily="34" charset="0"/>
              </a:rPr>
              <a:t> </a:t>
            </a:r>
            <a:r>
              <a:rPr lang="fr-FR" sz="1500" dirty="0">
                <a:latin typeface="Arial" pitchFamily="34" charset="0"/>
                <a:cs typeface="Arial" pitchFamily="34" charset="0"/>
              </a:rPr>
              <a:t>:	</a:t>
            </a:r>
            <a:r>
              <a:rPr lang="fr-FR" sz="15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0.15</a:t>
            </a:r>
            <a:r>
              <a:rPr lang="fr-FR" sz="1500" dirty="0">
                <a:latin typeface="Arial" pitchFamily="34" charset="0"/>
                <a:cs typeface="Arial" pitchFamily="34" charset="0"/>
              </a:rPr>
              <a:t> p-p  </a:t>
            </a:r>
          </a:p>
          <a:p>
            <a:r>
              <a:rPr lang="fr-FR" sz="1500" dirty="0">
                <a:latin typeface="Arial" pitchFamily="34" charset="0"/>
                <a:cs typeface="Arial" pitchFamily="34" charset="0"/>
              </a:rPr>
              <a:t>SEY </a:t>
            </a:r>
            <a:r>
              <a:rPr lang="fr-FR" sz="1500" dirty="0" err="1">
                <a:latin typeface="Arial" pitchFamily="34" charset="0"/>
                <a:cs typeface="Arial" pitchFamily="34" charset="0"/>
              </a:rPr>
              <a:t>StDev</a:t>
            </a:r>
            <a:r>
              <a:rPr lang="fr-FR" sz="1500" dirty="0">
                <a:latin typeface="Arial" pitchFamily="34" charset="0"/>
                <a:cs typeface="Arial" pitchFamily="34" charset="0"/>
              </a:rPr>
              <a:t> @ </a:t>
            </a:r>
            <a:r>
              <a:rPr lang="fr-FR" sz="1500" dirty="0" err="1">
                <a:latin typeface="Symbol" pitchFamily="18" charset="2"/>
                <a:cs typeface="Arial" pitchFamily="34" charset="0"/>
              </a:rPr>
              <a:t>d</a:t>
            </a:r>
            <a:r>
              <a:rPr lang="fr-FR" sz="1500" baseline="-25000" dirty="0" err="1">
                <a:latin typeface="Arial" pitchFamily="34" charset="0"/>
                <a:cs typeface="Arial" pitchFamily="34" charset="0"/>
              </a:rPr>
              <a:t>max</a:t>
            </a:r>
            <a:r>
              <a:rPr lang="fr-FR" sz="1500" dirty="0">
                <a:latin typeface="Arial" pitchFamily="34" charset="0"/>
                <a:cs typeface="Arial" pitchFamily="34" charset="0"/>
              </a:rPr>
              <a:t>:	</a:t>
            </a:r>
            <a:r>
              <a:rPr lang="fr-FR" sz="15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0.021</a:t>
            </a:r>
            <a:r>
              <a:rPr lang="fr-FR" sz="1500" dirty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fr-FR" sz="1500" dirty="0" err="1">
                <a:latin typeface="Arial" pitchFamily="34" charset="0"/>
                <a:cs typeface="Arial" pitchFamily="34" charset="0"/>
              </a:rPr>
              <a:t>Continuous</a:t>
            </a:r>
            <a:r>
              <a:rPr lang="fr-FR" sz="1500" dirty="0">
                <a:latin typeface="Arial" pitchFamily="34" charset="0"/>
                <a:cs typeface="Arial" pitchFamily="34" charset="0"/>
              </a:rPr>
              <a:t> vs Pulse </a:t>
            </a:r>
            <a:r>
              <a:rPr lang="fr-FR" sz="1500" dirty="0" smtClean="0">
                <a:latin typeface="Arial" pitchFamily="34" charset="0"/>
                <a:cs typeface="Arial" pitchFamily="34" charset="0"/>
              </a:rPr>
              <a:t>offset </a:t>
            </a:r>
            <a:r>
              <a:rPr lang="fr-FR" sz="1500" dirty="0">
                <a:latin typeface="Arial" pitchFamily="34" charset="0"/>
                <a:cs typeface="Arial" pitchFamily="34" charset="0"/>
              </a:rPr>
              <a:t>@ </a:t>
            </a:r>
            <a:r>
              <a:rPr lang="fr-FR" sz="1500" dirty="0" err="1">
                <a:latin typeface="Symbol" pitchFamily="18" charset="2"/>
                <a:cs typeface="Arial" pitchFamily="34" charset="0"/>
              </a:rPr>
              <a:t>d</a:t>
            </a:r>
            <a:r>
              <a:rPr lang="fr-FR" sz="1500" baseline="-25000" dirty="0" err="1">
                <a:latin typeface="Arial" pitchFamily="34" charset="0"/>
                <a:cs typeface="Arial" pitchFamily="34" charset="0"/>
              </a:rPr>
              <a:t>max</a:t>
            </a:r>
            <a:r>
              <a:rPr lang="fr-FR" sz="1500" baseline="-25000" dirty="0">
                <a:latin typeface="Arial" pitchFamily="34" charset="0"/>
                <a:cs typeface="Arial" pitchFamily="34" charset="0"/>
              </a:rPr>
              <a:t> </a:t>
            </a:r>
            <a:r>
              <a:rPr lang="fr-FR" sz="15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fr-FR" sz="15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0.06</a:t>
            </a:r>
            <a:endParaRPr lang="fr-FR" sz="15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fr-FR" sz="15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fr-FR" dirty="0" smtClean="0"/>
              <a:t>	</a:t>
            </a:r>
            <a:endParaRPr lang="fr-FR" dirty="0"/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7819978"/>
              </p:ext>
            </p:extLst>
          </p:nvPr>
        </p:nvGraphicFramePr>
        <p:xfrm>
          <a:off x="913046" y="1346448"/>
          <a:ext cx="3888432" cy="2599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2" name="Chart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9664033"/>
              </p:ext>
            </p:extLst>
          </p:nvPr>
        </p:nvGraphicFramePr>
        <p:xfrm>
          <a:off x="4851423" y="4005064"/>
          <a:ext cx="41148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ZoneTexte 16"/>
          <p:cNvSpPr txBox="1"/>
          <p:nvPr/>
        </p:nvSpPr>
        <p:spPr>
          <a:xfrm>
            <a:off x="5758036" y="3880098"/>
            <a:ext cx="2880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err="1" smtClean="0">
                <a:latin typeface="Arial"/>
                <a:cs typeface="Arial"/>
              </a:rPr>
              <a:t>Repetitions</a:t>
            </a:r>
            <a:r>
              <a:rPr lang="fr-FR" sz="1200" dirty="0" smtClean="0">
                <a:latin typeface="Arial"/>
                <a:cs typeface="Arial"/>
              </a:rPr>
              <a:t> @300eV, </a:t>
            </a:r>
            <a:r>
              <a:rPr lang="fr-FR" sz="1200" b="1" dirty="0" err="1" smtClean="0">
                <a:latin typeface="Arial"/>
                <a:cs typeface="Arial"/>
              </a:rPr>
              <a:t>continuous</a:t>
            </a:r>
            <a:endParaRPr lang="fr-FR" sz="1200" b="1" dirty="0">
              <a:latin typeface="Arial"/>
              <a:cs typeface="Arial"/>
            </a:endParaRPr>
          </a:p>
        </p:txBody>
      </p:sp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7314133"/>
              </p:ext>
            </p:extLst>
          </p:nvPr>
        </p:nvGraphicFramePr>
        <p:xfrm>
          <a:off x="799862" y="4005064"/>
          <a:ext cx="41148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ZoneTexte 16"/>
          <p:cNvSpPr txBox="1"/>
          <p:nvPr/>
        </p:nvSpPr>
        <p:spPr>
          <a:xfrm>
            <a:off x="1619672" y="3880097"/>
            <a:ext cx="2880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err="1" smtClean="0">
                <a:latin typeface="Arial"/>
                <a:cs typeface="Arial"/>
              </a:rPr>
              <a:t>Repetitions</a:t>
            </a:r>
            <a:r>
              <a:rPr lang="fr-FR" sz="1200" dirty="0" smtClean="0">
                <a:latin typeface="Arial"/>
                <a:cs typeface="Arial"/>
              </a:rPr>
              <a:t> @300eV, </a:t>
            </a:r>
            <a:r>
              <a:rPr lang="fr-FR" sz="1200" b="1" dirty="0" err="1" smtClean="0">
                <a:latin typeface="Arial"/>
                <a:cs typeface="Arial"/>
              </a:rPr>
              <a:t>Pulsed</a:t>
            </a:r>
            <a:endParaRPr lang="fr-FR" sz="12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22209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1" grpId="1">
        <p:bldAsOne/>
      </p:bldGraphic>
      <p:bldGraphic spid="14" grpId="0">
        <p:bldAsOne/>
      </p:bldGraphic>
      <p:bldGraphic spid="22" grpId="0">
        <p:bldAsOne/>
      </p:bldGraphic>
      <p:bldP spid="12" grpId="0"/>
      <p:bldGraphic spid="19" grpId="0">
        <p:bldAsOne/>
      </p:bldGraphic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120741"/>
            <a:ext cx="7596336" cy="523220"/>
          </a:xfrm>
        </p:spPr>
        <p:txBody>
          <a:bodyPr/>
          <a:lstStyle/>
          <a:p>
            <a:pPr lvl="0"/>
            <a:r>
              <a:rPr lang="en-US" sz="2800" dirty="0" smtClean="0"/>
              <a:t>Results: </a:t>
            </a:r>
            <a:r>
              <a:rPr lang="en-US" sz="2800" dirty="0"/>
              <a:t>Insulators</a:t>
            </a:r>
          </a:p>
        </p:txBody>
      </p:sp>
      <p:sp>
        <p:nvSpPr>
          <p:cNvPr id="4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97352"/>
            <a:ext cx="2133600" cy="260648"/>
          </a:xfrm>
        </p:spPr>
        <p:txBody>
          <a:bodyPr/>
          <a:lstStyle/>
          <a:p>
            <a:fld id="{0DF7440C-D25B-4954-BC09-5BBAAA513C4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05475" y="1268760"/>
            <a:ext cx="7949488" cy="46413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384479" y="1268760"/>
            <a:ext cx="2810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smtClean="0">
                <a:latin typeface="Arial" pitchFamily="34" charset="0"/>
                <a:cs typeface="Arial" pitchFamily="34" charset="0"/>
              </a:rPr>
              <a:t>PC#17: H plasma contamination a-C coating</a:t>
            </a:r>
            <a:endParaRPr lang="en-US" sz="16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Subtitle 2"/>
          <p:cNvSpPr txBox="1">
            <a:spLocks/>
          </p:cNvSpPr>
          <p:nvPr/>
        </p:nvSpPr>
        <p:spPr>
          <a:xfrm>
            <a:off x="827584" y="836712"/>
            <a:ext cx="8136904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n-US" sz="2000" b="1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Continuous </a:t>
            </a:r>
            <a:r>
              <a:rPr lang="en-US" sz="2000" b="1" i="1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vs</a:t>
            </a:r>
            <a:r>
              <a:rPr lang="en-US" sz="20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Pulsed-mode SEY on Insulators</a:t>
            </a:r>
            <a:endParaRPr lang="en-US" sz="2000" b="1" i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b="1" i="1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899592" y="1628800"/>
            <a:ext cx="8136904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b="1" i="1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776" y="6597352"/>
            <a:ext cx="4176464" cy="260648"/>
          </a:xfrm>
        </p:spPr>
        <p:txBody>
          <a:bodyPr/>
          <a:lstStyle/>
          <a:p>
            <a:r>
              <a:rPr lang="en-US" sz="1400" dirty="0" smtClean="0"/>
              <a:t>VSC seminar</a:t>
            </a:r>
            <a:r>
              <a:rPr lang="en-US" sz="1400" dirty="0"/>
              <a:t>, CERN, </a:t>
            </a:r>
            <a:r>
              <a:rPr lang="en-US" sz="1400" dirty="0" smtClean="0"/>
              <a:t>2012-11-30</a:t>
            </a:r>
            <a:endParaRPr lang="en-US" sz="1400" dirty="0"/>
          </a:p>
        </p:txBody>
      </p:sp>
      <p:graphicFrame>
        <p:nvGraphicFramePr>
          <p:cNvPr id="24" name="Chart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5440210"/>
              </p:ext>
            </p:extLst>
          </p:nvPr>
        </p:nvGraphicFramePr>
        <p:xfrm>
          <a:off x="1143000" y="1725960"/>
          <a:ext cx="4876211" cy="36524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37527" y="5045968"/>
            <a:ext cx="504664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</a:pPr>
            <a:endParaRPr lang="en-US" sz="1600" b="1" dirty="0" smtClean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</a:pPr>
            <a:r>
              <a:rPr lang="en-US" sz="1200" dirty="0" err="1" smtClean="0">
                <a:latin typeface="Calibri"/>
                <a:ea typeface="Calibri"/>
                <a:cs typeface="Times New Roman"/>
              </a:rPr>
              <a:t>Ar</a:t>
            </a:r>
            <a:r>
              <a:rPr lang="en-US" sz="1200" dirty="0" smtClean="0">
                <a:latin typeface="Calibri"/>
                <a:ea typeface="Calibri"/>
                <a:cs typeface="Times New Roman"/>
              </a:rPr>
              <a:t> bleed pressure : 4.7e</a:t>
            </a:r>
            <a:r>
              <a:rPr lang="en-US" sz="1200" baseline="30000" dirty="0" smtClean="0">
                <a:latin typeface="Calibri"/>
                <a:ea typeface="Calibri"/>
                <a:cs typeface="Times New Roman"/>
              </a:rPr>
              <a:t>-2</a:t>
            </a:r>
            <a:r>
              <a:rPr lang="en-US" sz="1200" dirty="0" smtClean="0">
                <a:latin typeface="Calibri"/>
                <a:ea typeface="Calibri"/>
                <a:cs typeface="Times New Roman"/>
              </a:rPr>
              <a:t> [</a:t>
            </a:r>
            <a:r>
              <a:rPr lang="en-US" sz="1200" dirty="0" err="1" smtClean="0">
                <a:latin typeface="Calibri"/>
                <a:ea typeface="Calibri"/>
                <a:cs typeface="Times New Roman"/>
              </a:rPr>
              <a:t>Torr</a:t>
            </a:r>
            <a:r>
              <a:rPr lang="en-US" sz="1200" dirty="0" smtClean="0">
                <a:latin typeface="Calibri"/>
                <a:ea typeface="Calibri"/>
                <a:cs typeface="Times New Roman"/>
              </a:rPr>
              <a:t>], H signal current @ RGA: 1.6e</a:t>
            </a:r>
            <a:r>
              <a:rPr lang="en-US" sz="1200" baseline="30000" dirty="0" smtClean="0">
                <a:latin typeface="Calibri"/>
                <a:ea typeface="Calibri"/>
                <a:cs typeface="Times New Roman"/>
              </a:rPr>
              <a:t>-9</a:t>
            </a:r>
            <a:r>
              <a:rPr lang="en-US" sz="1200" dirty="0" smtClean="0">
                <a:latin typeface="Calibri"/>
                <a:ea typeface="Calibri"/>
                <a:cs typeface="Times New Roman"/>
              </a:rPr>
              <a:t> [A] (at/or close to chemical regime), Power:  600 [W]</a:t>
            </a:r>
            <a:endParaRPr lang="en-GB" sz="1200" dirty="0"/>
          </a:p>
        </p:txBody>
      </p:sp>
      <p:grpSp>
        <p:nvGrpSpPr>
          <p:cNvPr id="19" name="Grouper 18"/>
          <p:cNvGrpSpPr/>
          <p:nvPr/>
        </p:nvGrpSpPr>
        <p:grpSpPr>
          <a:xfrm>
            <a:off x="6371527" y="1573560"/>
            <a:ext cx="2438400" cy="4038600"/>
            <a:chOff x="6324600" y="1828800"/>
            <a:chExt cx="2438400" cy="4038600"/>
          </a:xfrm>
        </p:grpSpPr>
        <p:grpSp>
          <p:nvGrpSpPr>
            <p:cNvPr id="15" name="Grouper 14"/>
            <p:cNvGrpSpPr/>
            <p:nvPr/>
          </p:nvGrpSpPr>
          <p:grpSpPr>
            <a:xfrm>
              <a:off x="6324600" y="2133600"/>
              <a:ext cx="2438400" cy="3733800"/>
              <a:chOff x="6324600" y="2133600"/>
              <a:chExt cx="2438400" cy="3733800"/>
            </a:xfrm>
          </p:grpSpPr>
          <p:pic>
            <p:nvPicPr>
              <p:cNvPr id="11" name="Picture 12" descr="PC#17-T-500-17-9-2012-003.tif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6324600" y="2133600"/>
                <a:ext cx="2438400" cy="1828800"/>
              </a:xfrm>
              <a:prstGeom prst="rect">
                <a:avLst/>
              </a:prstGeom>
            </p:spPr>
          </p:pic>
          <p:pic>
            <p:nvPicPr>
              <p:cNvPr id="12" name="Picture 16" descr="PC#17-T-5k-17-9-2012-001.tif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6324600" y="4038600"/>
                <a:ext cx="2438400" cy="1828800"/>
              </a:xfrm>
              <a:prstGeom prst="rect">
                <a:avLst/>
              </a:prstGeom>
            </p:spPr>
          </p:pic>
          <p:sp>
            <p:nvSpPr>
              <p:cNvPr id="13" name="ZoneTexte 12"/>
              <p:cNvSpPr txBox="1"/>
              <p:nvPr/>
            </p:nvSpPr>
            <p:spPr>
              <a:xfrm>
                <a:off x="6324600" y="2133600"/>
                <a:ext cx="14478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200" dirty="0" smtClean="0">
                    <a:latin typeface="Arial"/>
                    <a:cs typeface="Arial"/>
                  </a:rPr>
                  <a:t>500x</a:t>
                </a:r>
                <a:endParaRPr lang="fr-FR" sz="1200" dirty="0">
                  <a:latin typeface="Arial"/>
                  <a:cs typeface="Arial"/>
                </a:endParaRPr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6324600" y="4038600"/>
                <a:ext cx="14478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200" dirty="0" smtClean="0">
                    <a:latin typeface="Arial"/>
                    <a:cs typeface="Arial"/>
                  </a:rPr>
                  <a:t>5000x</a:t>
                </a:r>
                <a:endParaRPr lang="fr-FR" sz="1200" dirty="0">
                  <a:latin typeface="Arial"/>
                  <a:cs typeface="Arial"/>
                </a:endParaRPr>
              </a:p>
            </p:txBody>
          </p:sp>
        </p:grpSp>
        <p:sp>
          <p:nvSpPr>
            <p:cNvPr id="17" name="ZoneTexte 16"/>
            <p:cNvSpPr txBox="1"/>
            <p:nvPr/>
          </p:nvSpPr>
          <p:spPr>
            <a:xfrm>
              <a:off x="6858000" y="1828800"/>
              <a:ext cx="1447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latin typeface="Arial"/>
                  <a:cs typeface="Arial"/>
                </a:rPr>
                <a:t>SEM </a:t>
              </a:r>
              <a:r>
                <a:rPr lang="fr-FR" sz="1200" dirty="0" err="1" smtClean="0">
                  <a:latin typeface="Arial"/>
                  <a:cs typeface="Arial"/>
                </a:rPr>
                <a:t>Morphology</a:t>
              </a:r>
              <a:endParaRPr lang="fr-FR" sz="1200" dirty="0">
                <a:latin typeface="Arial"/>
                <a:cs typeface="Arial"/>
              </a:endParaRPr>
            </a:p>
          </p:txBody>
        </p:sp>
      </p:grpSp>
      <p:sp>
        <p:nvSpPr>
          <p:cNvPr id="23" name="ZoneTexte 5"/>
          <p:cNvSpPr txBox="1"/>
          <p:nvPr/>
        </p:nvSpPr>
        <p:spPr>
          <a:xfrm>
            <a:off x="947396" y="6093296"/>
            <a:ext cx="80891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latin typeface="Arial" pitchFamily="34" charset="0"/>
                <a:cs typeface="Arial" pitchFamily="34" charset="0"/>
              </a:rPr>
              <a:t>More </a:t>
            </a:r>
            <a:r>
              <a:rPr lang="fr-FR" sz="1600" b="1" dirty="0" err="1" smtClean="0">
                <a:latin typeface="Arial" pitchFamily="34" charset="0"/>
                <a:cs typeface="Arial" pitchFamily="34" charset="0"/>
              </a:rPr>
              <a:t>insulating</a:t>
            </a:r>
            <a:r>
              <a:rPr lang="fr-FR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1600" b="1" dirty="0" err="1" smtClean="0">
                <a:latin typeface="Arial" pitchFamily="34" charset="0"/>
                <a:cs typeface="Arial" pitchFamily="34" charset="0"/>
              </a:rPr>
              <a:t>samples</a:t>
            </a:r>
            <a:r>
              <a:rPr lang="fr-FR" sz="1600" b="1" dirty="0" smtClean="0">
                <a:latin typeface="Arial" pitchFamily="34" charset="0"/>
                <a:cs typeface="Arial" pitchFamily="34" charset="0"/>
              </a:rPr>
              <a:t> are </a:t>
            </a:r>
            <a:r>
              <a:rPr lang="fr-FR" sz="1600" b="1" dirty="0" err="1" smtClean="0">
                <a:latin typeface="Arial" pitchFamily="34" charset="0"/>
                <a:cs typeface="Arial" pitchFamily="34" charset="0"/>
              </a:rPr>
              <a:t>actually</a:t>
            </a:r>
            <a:r>
              <a:rPr lang="fr-FR" sz="1600" b="1" dirty="0" smtClean="0">
                <a:latin typeface="Arial" pitchFamily="34" charset="0"/>
                <a:cs typeface="Arial" pitchFamily="34" charset="0"/>
              </a:rPr>
              <a:t> not </a:t>
            </a:r>
            <a:r>
              <a:rPr lang="fr-FR" sz="1600" b="1" dirty="0" err="1" smtClean="0">
                <a:latin typeface="Arial" pitchFamily="34" charset="0"/>
                <a:cs typeface="Arial" pitchFamily="34" charset="0"/>
              </a:rPr>
              <a:t>measurable</a:t>
            </a:r>
            <a:r>
              <a:rPr lang="fr-FR" sz="16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fr-FR" sz="1600" b="1" dirty="0" err="1" smtClean="0">
                <a:latin typeface="Arial" pitchFamily="34" charset="0"/>
                <a:cs typeface="Arial" pitchFamily="34" charset="0"/>
              </a:rPr>
              <a:t>work</a:t>
            </a:r>
            <a:r>
              <a:rPr lang="fr-FR" sz="1600" b="1" dirty="0" smtClean="0">
                <a:latin typeface="Arial" pitchFamily="34" charset="0"/>
                <a:cs typeface="Arial" pitchFamily="34" charset="0"/>
              </a:rPr>
              <a:t> in </a:t>
            </a:r>
            <a:r>
              <a:rPr lang="fr-FR" sz="1600" b="1" dirty="0" err="1" smtClean="0">
                <a:latin typeface="Arial" pitchFamily="34" charset="0"/>
                <a:cs typeface="Arial" pitchFamily="34" charset="0"/>
              </a:rPr>
              <a:t>progress</a:t>
            </a:r>
            <a:r>
              <a:rPr lang="fr-FR" sz="1600" b="1" dirty="0" smtClean="0">
                <a:latin typeface="Arial" pitchFamily="34" charset="0"/>
                <a:cs typeface="Arial" pitchFamily="34" charset="0"/>
              </a:rPr>
              <a:t>…</a:t>
            </a:r>
            <a:endParaRPr lang="fr-FR" sz="1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120741"/>
            <a:ext cx="7596336" cy="523220"/>
          </a:xfrm>
        </p:spPr>
        <p:txBody>
          <a:bodyPr/>
          <a:lstStyle/>
          <a:p>
            <a:r>
              <a:rPr lang="en-US" sz="2800" dirty="0" smtClean="0"/>
              <a:t>Outlook and Conclusion</a:t>
            </a:r>
            <a:endParaRPr lang="en-US" sz="2800" dirty="0"/>
          </a:p>
        </p:txBody>
      </p:sp>
      <p:sp>
        <p:nvSpPr>
          <p:cNvPr id="4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97352"/>
            <a:ext cx="2133600" cy="260648"/>
          </a:xfrm>
        </p:spPr>
        <p:txBody>
          <a:bodyPr/>
          <a:lstStyle/>
          <a:p>
            <a:fld id="{0DF7440C-D25B-4954-BC09-5BBAAA513C4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827584" y="2492896"/>
            <a:ext cx="8136904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2000" b="1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899592" y="1340768"/>
            <a:ext cx="8136904" cy="1440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b="1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827584" y="1065312"/>
            <a:ext cx="8136904" cy="3125688"/>
            <a:chOff x="827584" y="1065312"/>
            <a:chExt cx="8136904" cy="3125688"/>
          </a:xfrm>
        </p:grpSpPr>
        <p:sp>
          <p:nvSpPr>
            <p:cNvPr id="20" name="Subtitle 2"/>
            <p:cNvSpPr txBox="1">
              <a:spLocks/>
            </p:cNvSpPr>
            <p:nvPr/>
          </p:nvSpPr>
          <p:spPr>
            <a:xfrm>
              <a:off x="827584" y="1065312"/>
              <a:ext cx="8136904" cy="504056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en-US" sz="2800" b="1" i="1" dirty="0" smtClean="0">
                  <a:solidFill>
                    <a:schemeClr val="accent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Outlook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lang="en-US" sz="28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en-US" sz="2800" b="1" i="1" dirty="0" smtClean="0">
                  <a:solidFill>
                    <a:schemeClr val="accent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 </a:t>
              </a:r>
            </a:p>
          </p:txBody>
        </p:sp>
        <p:sp>
          <p:nvSpPr>
            <p:cNvPr id="10" name="Subtitle 2"/>
            <p:cNvSpPr txBox="1">
              <a:spLocks/>
            </p:cNvSpPr>
            <p:nvPr/>
          </p:nvSpPr>
          <p:spPr>
            <a:xfrm>
              <a:off x="1259632" y="1598712"/>
              <a:ext cx="7704856" cy="259228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>
                <a:spcBef>
                  <a:spcPct val="20000"/>
                </a:spcBef>
                <a:buFont typeface="Arial" pitchFamily="34" charset="0"/>
                <a:buChar char="•"/>
                <a:defRPr/>
              </a:pPr>
              <a:r>
                <a:rPr lang="en-US" sz="2000" b="1" dirty="0" smtClean="0">
                  <a:solidFill>
                    <a:schemeClr val="accent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Decrease sample’s charge density by e-beam defocusing</a:t>
              </a:r>
            </a:p>
            <a:p>
              <a:pPr>
                <a:spcBef>
                  <a:spcPct val="20000"/>
                </a:spcBef>
                <a:buFont typeface="Arial" pitchFamily="34" charset="0"/>
                <a:buChar char="•"/>
                <a:defRPr/>
              </a:pPr>
              <a:r>
                <a:rPr lang="en-US" sz="2000" b="1" dirty="0" smtClean="0">
                  <a:solidFill>
                    <a:schemeClr val="accent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Understand e-gun behavior </a:t>
              </a:r>
            </a:p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lang="en-US" sz="2000" b="1" dirty="0" smtClean="0">
                  <a:solidFill>
                    <a:schemeClr val="accent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Better characterization of the measurements</a:t>
              </a:r>
            </a:p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lang="en-US" sz="2000" b="1" dirty="0" smtClean="0">
                  <a:solidFill>
                    <a:schemeClr val="accent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Find optimal parameters, i.e</a:t>
              </a:r>
              <a:r>
                <a:rPr lang="en-US" sz="2000" b="1" dirty="0">
                  <a:solidFill>
                    <a:schemeClr val="accent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. pulse width, </a:t>
              </a:r>
              <a:r>
                <a:rPr lang="en-US" sz="2000" b="1" dirty="0" smtClean="0">
                  <a:solidFill>
                    <a:schemeClr val="accent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dose, </a:t>
              </a:r>
              <a:r>
                <a:rPr lang="en-US" sz="2000" b="1" dirty="0">
                  <a:solidFill>
                    <a:schemeClr val="accent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U/I </a:t>
              </a:r>
              <a:r>
                <a:rPr lang="en-US" sz="2000" b="1" dirty="0" smtClean="0">
                  <a:solidFill>
                    <a:schemeClr val="accent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gain</a:t>
              </a:r>
            </a:p>
            <a:p>
              <a:pPr>
                <a:spcBef>
                  <a:spcPct val="20000"/>
                </a:spcBef>
                <a:buFont typeface="Arial" pitchFamily="34" charset="0"/>
                <a:buChar char="•"/>
                <a:defRPr/>
              </a:pPr>
              <a:r>
                <a:rPr lang="en-US" sz="2000" b="1" dirty="0" smtClean="0">
                  <a:solidFill>
                    <a:schemeClr val="accent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Add the possibility to save all data, i.e. every pulses</a:t>
              </a:r>
              <a:endParaRPr lang="en-US" sz="20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  <a:p>
              <a:pPr lvl="0" algn="just">
                <a:spcBef>
                  <a:spcPct val="20000"/>
                </a:spcBef>
                <a:defRPr/>
              </a:pPr>
              <a:endParaRPr lang="en-US" sz="20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776" y="6597352"/>
            <a:ext cx="4176464" cy="260648"/>
          </a:xfrm>
        </p:spPr>
        <p:txBody>
          <a:bodyPr/>
          <a:lstStyle/>
          <a:p>
            <a:r>
              <a:rPr lang="en-US" sz="1400" dirty="0" smtClean="0"/>
              <a:t>VSC seminar</a:t>
            </a:r>
            <a:r>
              <a:rPr lang="en-US" sz="1400" dirty="0"/>
              <a:t>, CERN, </a:t>
            </a:r>
            <a:r>
              <a:rPr lang="en-US" sz="1400" dirty="0" smtClean="0"/>
              <a:t>2012-11-30</a:t>
            </a:r>
            <a:endParaRPr lang="en-US" sz="1400" dirty="0"/>
          </a:p>
        </p:txBody>
      </p:sp>
      <p:grpSp>
        <p:nvGrpSpPr>
          <p:cNvPr id="4" name="Group 3"/>
          <p:cNvGrpSpPr/>
          <p:nvPr/>
        </p:nvGrpSpPr>
        <p:grpSpPr>
          <a:xfrm>
            <a:off x="827584" y="4077072"/>
            <a:ext cx="8136904" cy="2952328"/>
            <a:chOff x="827584" y="4077072"/>
            <a:chExt cx="8136904" cy="2952328"/>
          </a:xfrm>
        </p:grpSpPr>
        <p:sp>
          <p:nvSpPr>
            <p:cNvPr id="19" name="Subtitle 2"/>
            <p:cNvSpPr txBox="1">
              <a:spLocks/>
            </p:cNvSpPr>
            <p:nvPr/>
          </p:nvSpPr>
          <p:spPr>
            <a:xfrm>
              <a:off x="827584" y="4077072"/>
              <a:ext cx="8136904" cy="504056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en-US" sz="2800" b="1" i="1" dirty="0" smtClean="0">
                  <a:solidFill>
                    <a:schemeClr val="accent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Conclusion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lang="en-US" sz="28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lang="en-US" sz="28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en-US" sz="2800" b="1" i="1" dirty="0" smtClean="0">
                  <a:solidFill>
                    <a:schemeClr val="accent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 </a:t>
              </a:r>
            </a:p>
          </p:txBody>
        </p:sp>
        <p:sp>
          <p:nvSpPr>
            <p:cNvPr id="11" name="Subtitle 2"/>
            <p:cNvSpPr txBox="1">
              <a:spLocks/>
            </p:cNvSpPr>
            <p:nvPr/>
          </p:nvSpPr>
          <p:spPr>
            <a:xfrm>
              <a:off x="1257383" y="4653136"/>
              <a:ext cx="7480448" cy="237626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>
                <a:spcBef>
                  <a:spcPct val="20000"/>
                </a:spcBef>
                <a:buFont typeface="Arial" pitchFamily="34" charset="0"/>
                <a:buChar char="•"/>
                <a:defRPr/>
              </a:pPr>
              <a:r>
                <a:rPr lang="en-US" sz="2000" b="1" dirty="0" smtClean="0">
                  <a:solidFill>
                    <a:schemeClr val="accent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Hardware and Software for a pulsed-mode SEY setup were implemented</a:t>
              </a:r>
            </a:p>
            <a:p>
              <a:pPr algn="just">
                <a:spcBef>
                  <a:spcPct val="20000"/>
                </a:spcBef>
                <a:buFont typeface="Arial" pitchFamily="34" charset="0"/>
                <a:buChar char="•"/>
                <a:defRPr/>
              </a:pPr>
              <a:r>
                <a:rPr lang="en-US" sz="2000" b="1" dirty="0" smtClean="0">
                  <a:solidFill>
                    <a:schemeClr val="accent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Preliminary characterization and limitations of the system were assessed</a:t>
              </a:r>
              <a:endParaRPr lang="en-US" sz="20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97352"/>
            <a:ext cx="2133600" cy="260648"/>
          </a:xfrm>
        </p:spPr>
        <p:txBody>
          <a:bodyPr/>
          <a:lstStyle/>
          <a:p>
            <a:fld id="{0DF7440C-D25B-4954-BC09-5BBAAA513C4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827584" y="2492896"/>
            <a:ext cx="8136904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2000" b="1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</a:p>
        </p:txBody>
      </p:sp>
      <p:sp>
        <p:nvSpPr>
          <p:cNvPr id="17" name="Subtitle 2"/>
          <p:cNvSpPr txBox="1">
            <a:spLocks/>
          </p:cNvSpPr>
          <p:nvPr/>
        </p:nvSpPr>
        <p:spPr>
          <a:xfrm>
            <a:off x="807021" y="3068960"/>
            <a:ext cx="8136904" cy="8117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Thank you for your attention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800" b="1" i="1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776" y="6597352"/>
            <a:ext cx="4176464" cy="260648"/>
          </a:xfrm>
        </p:spPr>
        <p:txBody>
          <a:bodyPr/>
          <a:lstStyle/>
          <a:p>
            <a:r>
              <a:rPr lang="en-US" sz="1400" dirty="0" smtClean="0"/>
              <a:t>VSC seminar</a:t>
            </a:r>
            <a:r>
              <a:rPr lang="en-US" sz="1400" dirty="0"/>
              <a:t>, CERN, </a:t>
            </a:r>
            <a:r>
              <a:rPr lang="en-US" sz="1400" dirty="0" smtClean="0"/>
              <a:t>2012-11-30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2436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400" dirty="0" smtClean="0"/>
              <a:t>VSC seminar</a:t>
            </a:r>
            <a:r>
              <a:rPr lang="en-US" sz="1400" dirty="0"/>
              <a:t>, CERN, </a:t>
            </a:r>
            <a:r>
              <a:rPr lang="en-US" sz="1400" dirty="0" smtClean="0"/>
              <a:t>2012-11-30</a:t>
            </a:r>
            <a:endParaRPr 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426568" y="1293912"/>
            <a:ext cx="7488832" cy="52592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Secondary Electron Emission (SEE)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2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Physics of the SEE:</a:t>
            </a:r>
            <a:r>
              <a:rPr lang="en-US" sz="2200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Overview</a:t>
            </a:r>
            <a:endParaRPr kumimoji="0" lang="en-US" sz="2400" b="1" i="1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800" b="1" i="1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Pulsed Mode SEY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2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Motivations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General </a:t>
            </a:r>
            <a:r>
              <a:rPr lang="en-US" sz="22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Principle</a:t>
            </a:r>
            <a:endParaRPr kumimoji="0" lang="en-US" sz="2200" b="1" i="1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2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System’s </a:t>
            </a:r>
            <a:r>
              <a:rPr lang="en-US" sz="22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Development</a:t>
            </a:r>
            <a:r>
              <a:rPr lang="en-US" sz="22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sz="2200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Flowchart &amp; Interface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800" b="1" i="1" noProof="0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b="1" i="1" noProof="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Results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2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System’s </a:t>
            </a:r>
            <a:r>
              <a:rPr lang="en-US" sz="22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Characterization</a:t>
            </a:r>
            <a:r>
              <a:rPr lang="en-US" sz="22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n-US" sz="2200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200" i="1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StSt</a:t>
            </a:r>
            <a:r>
              <a:rPr lang="en-US" sz="2200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as Benchmark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2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Insulating</a:t>
            </a:r>
            <a:r>
              <a:rPr lang="en-US" sz="2200" b="1" i="1" noProof="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i="1" noProof="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Samples</a:t>
            </a:r>
            <a:r>
              <a:rPr lang="en-US" sz="2200" b="1" i="1" noProof="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sz="2200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US" sz="2200" i="1" noProof="0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ontinuous</a:t>
            </a:r>
            <a:r>
              <a:rPr lang="en-US" sz="2200" i="1" noProof="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200" i="1" noProof="0" dirty="0" err="1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vs</a:t>
            </a:r>
            <a:r>
              <a:rPr lang="en-US" sz="2200" i="1" noProof="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Pulsed </a:t>
            </a:r>
            <a:r>
              <a:rPr lang="en-US" sz="2200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SEY</a:t>
            </a:r>
            <a:endParaRPr kumimoji="0" lang="en-US" sz="1200" b="1" i="1" u="none" strike="noStrike" kern="1200" cap="none" spc="0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800" b="1" i="1" u="none" strike="noStrike" kern="1200" cap="none" spc="0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1" i="1" u="none" strike="noStrike" kern="1200" cap="none" spc="0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Outlook and Conclusion</a:t>
            </a:r>
            <a:endParaRPr kumimoji="0" lang="en-US" sz="2400" b="1" i="1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827584" y="120741"/>
            <a:ext cx="7596336" cy="523220"/>
          </a:xfrm>
        </p:spPr>
        <p:txBody>
          <a:bodyPr/>
          <a:lstStyle/>
          <a:p>
            <a:r>
              <a:rPr lang="en-US" sz="2800" dirty="0" smtClean="0"/>
              <a:t>Outline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8219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120741"/>
            <a:ext cx="7596336" cy="523220"/>
          </a:xfrm>
        </p:spPr>
        <p:txBody>
          <a:bodyPr/>
          <a:lstStyle/>
          <a:p>
            <a:r>
              <a:rPr lang="en-US" sz="2800" dirty="0"/>
              <a:t>SEE measurement:</a:t>
            </a:r>
            <a:r>
              <a:rPr lang="en-US" sz="2800" dirty="0" smtClean="0"/>
              <a:t> Physics of SEE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776" y="6597352"/>
            <a:ext cx="4176464" cy="260648"/>
          </a:xfrm>
        </p:spPr>
        <p:txBody>
          <a:bodyPr/>
          <a:lstStyle/>
          <a:p>
            <a:r>
              <a:rPr lang="en-US" sz="1400" dirty="0" smtClean="0"/>
              <a:t>VSC seminar</a:t>
            </a:r>
            <a:r>
              <a:rPr lang="en-US" sz="1400" dirty="0"/>
              <a:t>, CERN, </a:t>
            </a:r>
            <a:r>
              <a:rPr lang="en-US" sz="1400" dirty="0" smtClean="0"/>
              <a:t>2012-11-30</a:t>
            </a:r>
            <a:endParaRPr lang="en-US" sz="1400" dirty="0"/>
          </a:p>
        </p:txBody>
      </p:sp>
      <p:sp>
        <p:nvSpPr>
          <p:cNvPr id="278" name="Subtitle 2"/>
          <p:cNvSpPr txBox="1">
            <a:spLocks/>
          </p:cNvSpPr>
          <p:nvPr/>
        </p:nvSpPr>
        <p:spPr>
          <a:xfrm>
            <a:off x="990600" y="990600"/>
            <a:ext cx="3810000" cy="432048"/>
          </a:xfrm>
          <a:prstGeom prst="rect">
            <a:avLst/>
          </a:prstGeom>
          <a:ln w="28575">
            <a:solidFill>
              <a:srgbClr val="C0504D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Secondary Electron Emission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b="1" i="1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4788025" y="4149080"/>
            <a:ext cx="4248471" cy="2304256"/>
            <a:chOff x="4788025" y="4149080"/>
            <a:chExt cx="4248471" cy="2304256"/>
          </a:xfrm>
        </p:grpSpPr>
        <p:grpSp>
          <p:nvGrpSpPr>
            <p:cNvPr id="13" name="Group 12"/>
            <p:cNvGrpSpPr/>
            <p:nvPr/>
          </p:nvGrpSpPr>
          <p:grpSpPr>
            <a:xfrm>
              <a:off x="4788025" y="4149080"/>
              <a:ext cx="4248471" cy="2304256"/>
              <a:chOff x="4788025" y="4149080"/>
              <a:chExt cx="4248471" cy="2304256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4788025" y="4777407"/>
                <a:ext cx="4248471" cy="1675929"/>
                <a:chOff x="4788025" y="4273351"/>
                <a:chExt cx="4248471" cy="1675929"/>
              </a:xfrm>
            </p:grpSpPr>
            <p:grpSp>
              <p:nvGrpSpPr>
                <p:cNvPr id="284" name="Grouper 283"/>
                <p:cNvGrpSpPr/>
                <p:nvPr/>
              </p:nvGrpSpPr>
              <p:grpSpPr>
                <a:xfrm>
                  <a:off x="4788025" y="4273351"/>
                  <a:ext cx="2448271" cy="1675929"/>
                  <a:chOff x="5920407" y="2286000"/>
                  <a:chExt cx="2448271" cy="1675929"/>
                </a:xfrm>
              </p:grpSpPr>
              <p:grpSp>
                <p:nvGrpSpPr>
                  <p:cNvPr id="103" name="Group 188"/>
                  <p:cNvGrpSpPr/>
                  <p:nvPr/>
                </p:nvGrpSpPr>
                <p:grpSpPr>
                  <a:xfrm>
                    <a:off x="5920407" y="2286000"/>
                    <a:ext cx="367537" cy="1368152"/>
                    <a:chOff x="1042863" y="1916832"/>
                    <a:chExt cx="367537" cy="1368152"/>
                  </a:xfrm>
                </p:grpSpPr>
                <p:cxnSp>
                  <p:nvCxnSpPr>
                    <p:cNvPr id="104" name="Straight Arrow Connector 152"/>
                    <p:cNvCxnSpPr/>
                    <p:nvPr/>
                  </p:nvCxnSpPr>
                  <p:spPr>
                    <a:xfrm flipH="1">
                      <a:off x="1403648" y="1916832"/>
                      <a:ext cx="6752" cy="1368152"/>
                    </a:xfrm>
                    <a:prstGeom prst="straightConnector1">
                      <a:avLst/>
                    </a:prstGeom>
                    <a:ln w="38100">
                      <a:solidFill>
                        <a:schemeClr val="tx1"/>
                      </a:solidFill>
                      <a:headEnd type="arrow" w="med" len="med"/>
                      <a:tailEnd type="non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05" name="Rectangle 104"/>
                    <p:cNvSpPr/>
                    <p:nvPr/>
                  </p:nvSpPr>
                  <p:spPr>
                    <a:xfrm rot="16200000">
                      <a:off x="924081" y="2487408"/>
                      <a:ext cx="545342" cy="307777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 algn="ctr"/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SEY</a:t>
                      </a:r>
                    </a:p>
                  </p:txBody>
                </p:sp>
              </p:grpSp>
              <p:grpSp>
                <p:nvGrpSpPr>
                  <p:cNvPr id="107" name="Group 189"/>
                  <p:cNvGrpSpPr/>
                  <p:nvPr/>
                </p:nvGrpSpPr>
                <p:grpSpPr>
                  <a:xfrm>
                    <a:off x="6139495" y="3654152"/>
                    <a:ext cx="2229183" cy="307777"/>
                    <a:chOff x="1261951" y="3284984"/>
                    <a:chExt cx="2229183" cy="307777"/>
                  </a:xfrm>
                </p:grpSpPr>
                <p:cxnSp>
                  <p:nvCxnSpPr>
                    <p:cNvPr id="108" name="Straight Arrow Connector 153"/>
                    <p:cNvCxnSpPr/>
                    <p:nvPr/>
                  </p:nvCxnSpPr>
                  <p:spPr>
                    <a:xfrm flipH="1">
                      <a:off x="1403648" y="3284984"/>
                      <a:ext cx="1872208" cy="0"/>
                    </a:xfrm>
                    <a:prstGeom prst="straightConnector1">
                      <a:avLst/>
                    </a:prstGeom>
                    <a:ln w="38100">
                      <a:solidFill>
                        <a:schemeClr val="tx1"/>
                      </a:solidFill>
                      <a:headEnd type="arrow" w="med" len="med"/>
                      <a:tailEnd type="non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09" name="Rectangle 108"/>
                    <p:cNvSpPr/>
                    <p:nvPr/>
                  </p:nvSpPr>
                  <p:spPr>
                    <a:xfrm>
                      <a:off x="1261951" y="3284984"/>
                      <a:ext cx="2229183" cy="307777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US" sz="1400" dirty="0">
                          <a:latin typeface="Arial" pitchFamily="34" charset="0"/>
                          <a:cs typeface="Arial" pitchFamily="34" charset="0"/>
                        </a:rPr>
                        <a:t>Primary </a:t>
                      </a:r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e</a:t>
                      </a:r>
                      <a:r>
                        <a:rPr lang="en-US" sz="1400" baseline="30000" dirty="0" smtClean="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 Energy [</a:t>
                      </a:r>
                      <a:r>
                        <a:rPr lang="en-US" sz="1400" dirty="0" err="1" smtClean="0">
                          <a:latin typeface="Arial" pitchFamily="34" charset="0"/>
                          <a:cs typeface="Arial" pitchFamily="34" charset="0"/>
                        </a:rPr>
                        <a:t>eV</a:t>
                      </a:r>
                      <a:r>
                        <a:rPr lang="en-US" sz="1400" dirty="0" smtClean="0">
                          <a:latin typeface="Arial" pitchFamily="34" charset="0"/>
                          <a:cs typeface="Arial" pitchFamily="34" charset="0"/>
                        </a:rPr>
                        <a:t>]</a:t>
                      </a:r>
                    </a:p>
                  </p:txBody>
                </p:sp>
              </p:grpSp>
              <p:sp>
                <p:nvSpPr>
                  <p:cNvPr id="110" name="Forme libre 109"/>
                  <p:cNvSpPr/>
                  <p:nvPr/>
                </p:nvSpPr>
                <p:spPr>
                  <a:xfrm>
                    <a:off x="6324600" y="2527983"/>
                    <a:ext cx="1676400" cy="900546"/>
                  </a:xfrm>
                  <a:custGeom>
                    <a:avLst/>
                    <a:gdLst>
                      <a:gd name="connsiteX0" fmla="*/ 0 w 2205181"/>
                      <a:gd name="connsiteY0" fmla="*/ 900546 h 900546"/>
                      <a:gd name="connsiteX1" fmla="*/ 346363 w 2205181"/>
                      <a:gd name="connsiteY1" fmla="*/ 92364 h 900546"/>
                      <a:gd name="connsiteX2" fmla="*/ 1027545 w 2205181"/>
                      <a:gd name="connsiteY2" fmla="*/ 346364 h 900546"/>
                      <a:gd name="connsiteX3" fmla="*/ 1420091 w 2205181"/>
                      <a:gd name="connsiteY3" fmla="*/ 473364 h 900546"/>
                      <a:gd name="connsiteX4" fmla="*/ 2205181 w 2205181"/>
                      <a:gd name="connsiteY4" fmla="*/ 577273 h 900546"/>
                      <a:gd name="connsiteX5" fmla="*/ 2205181 w 2205181"/>
                      <a:gd name="connsiteY5" fmla="*/ 577273 h 9005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205181" h="900546">
                        <a:moveTo>
                          <a:pt x="0" y="900546"/>
                        </a:moveTo>
                        <a:cubicBezTo>
                          <a:pt x="87552" y="542637"/>
                          <a:pt x="175105" y="184728"/>
                          <a:pt x="346363" y="92364"/>
                        </a:cubicBezTo>
                        <a:cubicBezTo>
                          <a:pt x="517621" y="0"/>
                          <a:pt x="848590" y="282864"/>
                          <a:pt x="1027545" y="346364"/>
                        </a:cubicBezTo>
                        <a:cubicBezTo>
                          <a:pt x="1206500" y="409864"/>
                          <a:pt x="1223818" y="434879"/>
                          <a:pt x="1420091" y="473364"/>
                        </a:cubicBezTo>
                        <a:cubicBezTo>
                          <a:pt x="1616364" y="511849"/>
                          <a:pt x="2205181" y="577273"/>
                          <a:pt x="2205181" y="577273"/>
                        </a:cubicBezTo>
                        <a:lnTo>
                          <a:pt x="2205181" y="577273"/>
                        </a:lnTo>
                      </a:path>
                    </a:pathLst>
                  </a:custGeom>
                  <a:ln w="38100">
                    <a:solidFill>
                      <a:schemeClr val="accent2">
                        <a:lumMod val="75000"/>
                      </a:schemeClr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276" name="Grouper 275"/>
                <p:cNvGrpSpPr/>
                <p:nvPr/>
              </p:nvGrpSpPr>
              <p:grpSpPr>
                <a:xfrm>
                  <a:off x="6900761" y="4746302"/>
                  <a:ext cx="2135735" cy="770930"/>
                  <a:chOff x="1447800" y="838200"/>
                  <a:chExt cx="2135735" cy="770930"/>
                </a:xfrm>
              </p:grpSpPr>
              <p:sp>
                <p:nvSpPr>
                  <p:cNvPr id="268" name="TextBox 66"/>
                  <p:cNvSpPr txBox="1"/>
                  <p:nvPr/>
                </p:nvSpPr>
                <p:spPr>
                  <a:xfrm>
                    <a:off x="1447800" y="1024354"/>
                    <a:ext cx="848451" cy="5847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600" b="1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Arial" pitchFamily="34" charset="0"/>
                        <a:cs typeface="Arial" pitchFamily="34" charset="0"/>
                      </a:rPr>
                      <a:t>SEY</a:t>
                    </a:r>
                    <a:r>
                      <a:rPr lang="en-US" sz="1600" dirty="0" smtClean="0">
                        <a:latin typeface="Arial" pitchFamily="34" charset="0"/>
                        <a:cs typeface="Arial" pitchFamily="34" charset="0"/>
                      </a:rPr>
                      <a:t> = </a:t>
                    </a:r>
                  </a:p>
                  <a:p>
                    <a:pPr algn="ctr"/>
                    <a:endParaRPr lang="en-US" sz="16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grpSp>
                <p:nvGrpSpPr>
                  <p:cNvPr id="270" name="Grouper 269"/>
                  <p:cNvGrpSpPr/>
                  <p:nvPr/>
                </p:nvGrpSpPr>
                <p:grpSpPr>
                  <a:xfrm>
                    <a:off x="2049284" y="838200"/>
                    <a:ext cx="1534251" cy="719554"/>
                    <a:chOff x="6629400" y="4038600"/>
                    <a:chExt cx="1830935" cy="719554"/>
                  </a:xfrm>
                </p:grpSpPr>
                <p:sp>
                  <p:nvSpPr>
                    <p:cNvPr id="266" name="TextBox 66"/>
                    <p:cNvSpPr txBox="1"/>
                    <p:nvPr/>
                  </p:nvSpPr>
                  <p:spPr>
                    <a:xfrm>
                      <a:off x="6629400" y="4419600"/>
                      <a:ext cx="1830935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Primary 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e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en-US" sz="16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67" name="TextBox 66"/>
                    <p:cNvSpPr txBox="1"/>
                    <p:nvPr/>
                  </p:nvSpPr>
                  <p:spPr>
                    <a:xfrm>
                      <a:off x="6629400" y="4038600"/>
                      <a:ext cx="1830935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Secondary </a:t>
                      </a:r>
                      <a:r>
                        <a:rPr lang="en-US" sz="1600" dirty="0" err="1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e</a:t>
                      </a:r>
                      <a:r>
                        <a:rPr lang="en-US" sz="16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en-US" sz="1600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cxnSp>
                <p:nvCxnSpPr>
                  <p:cNvPr id="272" name="Connecteur droit 271"/>
                  <p:cNvCxnSpPr/>
                  <p:nvPr/>
                </p:nvCxnSpPr>
                <p:spPr>
                  <a:xfrm>
                    <a:off x="2209800" y="1219200"/>
                    <a:ext cx="1116535" cy="158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279" name="Subtitle 2"/>
              <p:cNvSpPr txBox="1">
                <a:spLocks/>
              </p:cNvSpPr>
              <p:nvPr/>
            </p:nvSpPr>
            <p:spPr>
              <a:xfrm>
                <a:off x="5029200" y="4149080"/>
                <a:ext cx="3900264" cy="432048"/>
              </a:xfrm>
              <a:prstGeom prst="rect">
                <a:avLst/>
              </a:prstGeom>
              <a:ln w="28575">
                <a:solidFill>
                  <a:srgbClr val="C0504D"/>
                </a:solidFill>
              </a:ln>
            </p:spPr>
            <p:txBody>
              <a:bodyPr vert="horz" lIns="91440" tIns="45720" rIns="91440" bIns="45720" rtlCol="0" anchor="t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lang="en-US" sz="2000" b="1" i="1" dirty="0" smtClean="0">
                    <a:solidFill>
                      <a:schemeClr val="accent2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Secondary Electron Yield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lang="en-US" sz="2000" b="1" i="1" dirty="0" smtClean="0">
                    <a:solidFill>
                      <a:schemeClr val="accent2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 </a:t>
                </a:r>
              </a:p>
            </p:txBody>
          </p:sp>
          <p:sp>
            <p:nvSpPr>
              <p:cNvPr id="55" name="TextBox 66"/>
              <p:cNvSpPr txBox="1"/>
              <p:nvPr/>
            </p:nvSpPr>
            <p:spPr>
              <a:xfrm>
                <a:off x="5234768" y="4746630"/>
                <a:ext cx="561368" cy="338554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 err="1" smtClean="0">
                    <a:solidFill>
                      <a:srgbClr val="FF0000"/>
                    </a:solidFill>
                    <a:latin typeface="Symbol" pitchFamily="18" charset="2"/>
                    <a:cs typeface="Arial" pitchFamily="34" charset="0"/>
                  </a:rPr>
                  <a:t>d</a:t>
                </a:r>
                <a:r>
                  <a:rPr lang="en-US" sz="1600" b="1" baseline="-25000" dirty="0" err="1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max</a:t>
                </a:r>
                <a:endParaRPr lang="en-US" sz="1600" b="1" baseline="-250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 flipH="1">
                <a:off x="5076056" y="5085184"/>
                <a:ext cx="576064" cy="0"/>
              </a:xfrm>
              <a:prstGeom prst="line">
                <a:avLst/>
              </a:prstGeom>
              <a:ln>
                <a:solidFill>
                  <a:srgbClr val="00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3" name="Straight Connector 62"/>
            <p:cNvCxnSpPr/>
            <p:nvPr/>
          </p:nvCxnSpPr>
          <p:spPr>
            <a:xfrm flipH="1">
              <a:off x="5076056" y="5650893"/>
              <a:ext cx="1792562" cy="10355"/>
            </a:xfrm>
            <a:prstGeom prst="line">
              <a:avLst/>
            </a:prstGeom>
            <a:ln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5029200" y="991000"/>
            <a:ext cx="3900264" cy="3075439"/>
            <a:chOff x="5029200" y="990600"/>
            <a:chExt cx="3900264" cy="3075439"/>
          </a:xfrm>
        </p:grpSpPr>
        <p:grpSp>
          <p:nvGrpSpPr>
            <p:cNvPr id="12" name="Group 11"/>
            <p:cNvGrpSpPr/>
            <p:nvPr/>
          </p:nvGrpSpPr>
          <p:grpSpPr>
            <a:xfrm>
              <a:off x="5029200" y="990600"/>
              <a:ext cx="3900264" cy="2798440"/>
              <a:chOff x="5029200" y="990600"/>
              <a:chExt cx="3900264" cy="2798440"/>
            </a:xfrm>
          </p:grpSpPr>
          <p:pic>
            <p:nvPicPr>
              <p:cNvPr id="280" name="Image 27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220072" y="1698581"/>
                <a:ext cx="3637212" cy="2090459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282" name="Subtitle 2"/>
              <p:cNvSpPr txBox="1">
                <a:spLocks/>
              </p:cNvSpPr>
              <p:nvPr/>
            </p:nvSpPr>
            <p:spPr>
              <a:xfrm>
                <a:off x="5029200" y="990600"/>
                <a:ext cx="3900264" cy="432048"/>
              </a:xfrm>
              <a:prstGeom prst="rect">
                <a:avLst/>
              </a:prstGeom>
              <a:ln w="28575">
                <a:solidFill>
                  <a:srgbClr val="C0504D"/>
                </a:solidFill>
              </a:ln>
            </p:spPr>
            <p:txBody>
              <a:bodyPr vert="horz" lIns="91440" tIns="45720" rIns="91440" bIns="45720" rtlCol="0" anchor="t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lang="en-US" sz="2000" b="1" i="1" dirty="0" smtClean="0">
                    <a:solidFill>
                      <a:schemeClr val="accent2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SEE Energy Spectrum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lang="en-US" sz="2000" b="1" i="1" dirty="0" smtClean="0">
                    <a:solidFill>
                      <a:schemeClr val="accent2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 </a:t>
                </a:r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5823552" y="3789040"/>
              <a:ext cx="242085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i="1" dirty="0">
                  <a:latin typeface="Arial" pitchFamily="34" charset="0"/>
                  <a:cs typeface="Arial" pitchFamily="34" charset="0"/>
                </a:rPr>
                <a:t>Figure after Goldstein et al. 1981</a:t>
              </a:r>
            </a:p>
          </p:txBody>
        </p:sp>
      </p:grpSp>
      <p:grpSp>
        <p:nvGrpSpPr>
          <p:cNvPr id="57" name="Grouper 56"/>
          <p:cNvGrpSpPr/>
          <p:nvPr/>
        </p:nvGrpSpPr>
        <p:grpSpPr>
          <a:xfrm>
            <a:off x="1066800" y="1828800"/>
            <a:ext cx="3660939" cy="4193977"/>
            <a:chOff x="1066800" y="1828800"/>
            <a:chExt cx="3660939" cy="4193977"/>
          </a:xfrm>
        </p:grpSpPr>
        <p:grpSp>
          <p:nvGrpSpPr>
            <p:cNvPr id="20" name="Group 19"/>
            <p:cNvGrpSpPr/>
            <p:nvPr/>
          </p:nvGrpSpPr>
          <p:grpSpPr>
            <a:xfrm>
              <a:off x="1066800" y="1828800"/>
              <a:ext cx="3660939" cy="3786315"/>
              <a:chOff x="1089480" y="1700808"/>
              <a:chExt cx="3660939" cy="3786315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3203848" y="3442170"/>
                <a:ext cx="154657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Arial" pitchFamily="34" charset="0"/>
                    <a:cs typeface="Arial" pitchFamily="34" charset="0"/>
                  </a:rPr>
                  <a:t>Backscattered e</a:t>
                </a:r>
                <a:r>
                  <a:rPr lang="en-US" sz="1400" baseline="30000" dirty="0" smtClean="0">
                    <a:latin typeface="Arial" pitchFamily="34" charset="0"/>
                    <a:cs typeface="Arial" pitchFamily="34" charset="0"/>
                  </a:rPr>
                  <a:t>-</a:t>
                </a:r>
                <a:endParaRPr lang="en-GB" sz="1400" baseline="30000" dirty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16" name="Group 15"/>
              <p:cNvGrpSpPr/>
              <p:nvPr/>
            </p:nvGrpSpPr>
            <p:grpSpPr>
              <a:xfrm>
                <a:off x="1089480" y="1700808"/>
                <a:ext cx="3266497" cy="3786315"/>
                <a:chOff x="1089480" y="1700808"/>
                <a:chExt cx="3266497" cy="3786315"/>
              </a:xfrm>
            </p:grpSpPr>
            <p:sp>
              <p:nvSpPr>
                <p:cNvPr id="30" name="Rectangle 29"/>
                <p:cNvSpPr/>
                <p:nvPr/>
              </p:nvSpPr>
              <p:spPr>
                <a:xfrm>
                  <a:off x="1754929" y="4407003"/>
                  <a:ext cx="2382484" cy="10801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bg1"/>
                    </a:solidFill>
                  </a:endParaRPr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1752390" y="4509120"/>
                  <a:ext cx="1307442" cy="1076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3" name="Group 32"/>
                <p:cNvGrpSpPr/>
                <p:nvPr/>
              </p:nvGrpSpPr>
              <p:grpSpPr>
                <a:xfrm>
                  <a:off x="2195884" y="4371259"/>
                  <a:ext cx="751555" cy="1063601"/>
                  <a:chOff x="3492028" y="4905424"/>
                  <a:chExt cx="751555" cy="1063601"/>
                </a:xfrm>
              </p:grpSpPr>
              <p:sp>
                <p:nvSpPr>
                  <p:cNvPr id="48" name="Oval 7"/>
                  <p:cNvSpPr/>
                  <p:nvPr/>
                </p:nvSpPr>
                <p:spPr>
                  <a:xfrm flipH="1">
                    <a:off x="3492028" y="4905424"/>
                    <a:ext cx="751555" cy="1063601"/>
                  </a:xfrm>
                  <a:custGeom>
                    <a:avLst/>
                    <a:gdLst>
                      <a:gd name="connsiteX0" fmla="*/ 0 w 1512168"/>
                      <a:gd name="connsiteY0" fmla="*/ 756084 h 1512168"/>
                      <a:gd name="connsiteX1" fmla="*/ 756084 w 1512168"/>
                      <a:gd name="connsiteY1" fmla="*/ 0 h 1512168"/>
                      <a:gd name="connsiteX2" fmla="*/ 1512168 w 1512168"/>
                      <a:gd name="connsiteY2" fmla="*/ 756084 h 1512168"/>
                      <a:gd name="connsiteX3" fmla="*/ 756084 w 1512168"/>
                      <a:gd name="connsiteY3" fmla="*/ 1512168 h 1512168"/>
                      <a:gd name="connsiteX4" fmla="*/ 0 w 1512168"/>
                      <a:gd name="connsiteY4" fmla="*/ 756084 h 1512168"/>
                      <a:gd name="connsiteX0" fmla="*/ 0 w 1512168"/>
                      <a:gd name="connsiteY0" fmla="*/ 1901393 h 2657477"/>
                      <a:gd name="connsiteX1" fmla="*/ 756084 w 1512168"/>
                      <a:gd name="connsiteY1" fmla="*/ 0 h 2657477"/>
                      <a:gd name="connsiteX2" fmla="*/ 1512168 w 1512168"/>
                      <a:gd name="connsiteY2" fmla="*/ 1901393 h 2657477"/>
                      <a:gd name="connsiteX3" fmla="*/ 756084 w 1512168"/>
                      <a:gd name="connsiteY3" fmla="*/ 2657477 h 2657477"/>
                      <a:gd name="connsiteX4" fmla="*/ 0 w 1512168"/>
                      <a:gd name="connsiteY4" fmla="*/ 1901393 h 2657477"/>
                      <a:gd name="connsiteX0" fmla="*/ 0 w 1512168"/>
                      <a:gd name="connsiteY0" fmla="*/ 1688956 h 2445040"/>
                      <a:gd name="connsiteX1" fmla="*/ 756084 w 1512168"/>
                      <a:gd name="connsiteY1" fmla="*/ 0 h 2445040"/>
                      <a:gd name="connsiteX2" fmla="*/ 1512168 w 1512168"/>
                      <a:gd name="connsiteY2" fmla="*/ 1688956 h 2445040"/>
                      <a:gd name="connsiteX3" fmla="*/ 756084 w 1512168"/>
                      <a:gd name="connsiteY3" fmla="*/ 2445040 h 2445040"/>
                      <a:gd name="connsiteX4" fmla="*/ 0 w 1512168"/>
                      <a:gd name="connsiteY4" fmla="*/ 1688956 h 2445040"/>
                      <a:gd name="connsiteX0" fmla="*/ 0 w 1517580"/>
                      <a:gd name="connsiteY0" fmla="*/ 1785045 h 2541129"/>
                      <a:gd name="connsiteX1" fmla="*/ 756084 w 1517580"/>
                      <a:gd name="connsiteY1" fmla="*/ 96089 h 2541129"/>
                      <a:gd name="connsiteX2" fmla="*/ 1020580 w 1517580"/>
                      <a:gd name="connsiteY2" fmla="*/ 377333 h 2541129"/>
                      <a:gd name="connsiteX3" fmla="*/ 1512168 w 1517580"/>
                      <a:gd name="connsiteY3" fmla="*/ 1785045 h 2541129"/>
                      <a:gd name="connsiteX4" fmla="*/ 756084 w 1517580"/>
                      <a:gd name="connsiteY4" fmla="*/ 2541129 h 2541129"/>
                      <a:gd name="connsiteX5" fmla="*/ 0 w 1517580"/>
                      <a:gd name="connsiteY5" fmla="*/ 1785045 h 2541129"/>
                      <a:gd name="connsiteX0" fmla="*/ 2470 w 1520050"/>
                      <a:gd name="connsiteY0" fmla="*/ 1688957 h 2445041"/>
                      <a:gd name="connsiteX1" fmla="*/ 524286 w 1520050"/>
                      <a:gd name="connsiteY1" fmla="*/ 281246 h 2445041"/>
                      <a:gd name="connsiteX2" fmla="*/ 758554 w 1520050"/>
                      <a:gd name="connsiteY2" fmla="*/ 1 h 2445041"/>
                      <a:gd name="connsiteX3" fmla="*/ 1023050 w 1520050"/>
                      <a:gd name="connsiteY3" fmla="*/ 281245 h 2445041"/>
                      <a:gd name="connsiteX4" fmla="*/ 1514638 w 1520050"/>
                      <a:gd name="connsiteY4" fmla="*/ 1688957 h 2445041"/>
                      <a:gd name="connsiteX5" fmla="*/ 758554 w 1520050"/>
                      <a:gd name="connsiteY5" fmla="*/ 2445041 h 2445041"/>
                      <a:gd name="connsiteX6" fmla="*/ 2470 w 1520050"/>
                      <a:gd name="connsiteY6" fmla="*/ 1688957 h 2445041"/>
                      <a:gd name="connsiteX0" fmla="*/ 3226 w 1520806"/>
                      <a:gd name="connsiteY0" fmla="*/ 1689144 h 2445228"/>
                      <a:gd name="connsiteX1" fmla="*/ 497333 w 1520806"/>
                      <a:gd name="connsiteY1" fmla="*/ 290669 h 2445228"/>
                      <a:gd name="connsiteX2" fmla="*/ 759310 w 1520806"/>
                      <a:gd name="connsiteY2" fmla="*/ 188 h 2445228"/>
                      <a:gd name="connsiteX3" fmla="*/ 1023806 w 1520806"/>
                      <a:gd name="connsiteY3" fmla="*/ 281432 h 2445228"/>
                      <a:gd name="connsiteX4" fmla="*/ 1515394 w 1520806"/>
                      <a:gd name="connsiteY4" fmla="*/ 1689144 h 2445228"/>
                      <a:gd name="connsiteX5" fmla="*/ 759310 w 1520806"/>
                      <a:gd name="connsiteY5" fmla="*/ 2445228 h 2445228"/>
                      <a:gd name="connsiteX6" fmla="*/ 3226 w 1520806"/>
                      <a:gd name="connsiteY6" fmla="*/ 1689144 h 2445228"/>
                      <a:gd name="connsiteX0" fmla="*/ 4102 w 1521682"/>
                      <a:gd name="connsiteY0" fmla="*/ 1689144 h 2223555"/>
                      <a:gd name="connsiteX1" fmla="*/ 498209 w 1521682"/>
                      <a:gd name="connsiteY1" fmla="*/ 290669 h 2223555"/>
                      <a:gd name="connsiteX2" fmla="*/ 760186 w 1521682"/>
                      <a:gd name="connsiteY2" fmla="*/ 188 h 2223555"/>
                      <a:gd name="connsiteX3" fmla="*/ 1024682 w 1521682"/>
                      <a:gd name="connsiteY3" fmla="*/ 281432 h 2223555"/>
                      <a:gd name="connsiteX4" fmla="*/ 1516270 w 1521682"/>
                      <a:gd name="connsiteY4" fmla="*/ 1689144 h 2223555"/>
                      <a:gd name="connsiteX5" fmla="*/ 797131 w 1521682"/>
                      <a:gd name="connsiteY5" fmla="*/ 2223555 h 2223555"/>
                      <a:gd name="connsiteX6" fmla="*/ 4102 w 1521682"/>
                      <a:gd name="connsiteY6" fmla="*/ 1689144 h 2223555"/>
                      <a:gd name="connsiteX0" fmla="*/ 4102 w 1521682"/>
                      <a:gd name="connsiteY0" fmla="*/ 1689144 h 2269736"/>
                      <a:gd name="connsiteX1" fmla="*/ 498209 w 1521682"/>
                      <a:gd name="connsiteY1" fmla="*/ 290669 h 2269736"/>
                      <a:gd name="connsiteX2" fmla="*/ 760186 w 1521682"/>
                      <a:gd name="connsiteY2" fmla="*/ 188 h 2269736"/>
                      <a:gd name="connsiteX3" fmla="*/ 1024682 w 1521682"/>
                      <a:gd name="connsiteY3" fmla="*/ 281432 h 2269736"/>
                      <a:gd name="connsiteX4" fmla="*/ 1516270 w 1521682"/>
                      <a:gd name="connsiteY4" fmla="*/ 1689144 h 2269736"/>
                      <a:gd name="connsiteX5" fmla="*/ 797131 w 1521682"/>
                      <a:gd name="connsiteY5" fmla="*/ 2269736 h 2269736"/>
                      <a:gd name="connsiteX6" fmla="*/ 4102 w 1521682"/>
                      <a:gd name="connsiteY6" fmla="*/ 1689144 h 2269736"/>
                      <a:gd name="connsiteX0" fmla="*/ 3021 w 1520601"/>
                      <a:gd name="connsiteY0" fmla="*/ 1689144 h 2278973"/>
                      <a:gd name="connsiteX1" fmla="*/ 497128 w 1520601"/>
                      <a:gd name="connsiteY1" fmla="*/ 290669 h 2278973"/>
                      <a:gd name="connsiteX2" fmla="*/ 759105 w 1520601"/>
                      <a:gd name="connsiteY2" fmla="*/ 188 h 2278973"/>
                      <a:gd name="connsiteX3" fmla="*/ 1023601 w 1520601"/>
                      <a:gd name="connsiteY3" fmla="*/ 281432 h 2278973"/>
                      <a:gd name="connsiteX4" fmla="*/ 1515189 w 1520601"/>
                      <a:gd name="connsiteY4" fmla="*/ 1689144 h 2278973"/>
                      <a:gd name="connsiteX5" fmla="*/ 749868 w 1520601"/>
                      <a:gd name="connsiteY5" fmla="*/ 2278973 h 2278973"/>
                      <a:gd name="connsiteX6" fmla="*/ 3021 w 1520601"/>
                      <a:gd name="connsiteY6" fmla="*/ 1689144 h 2278973"/>
                      <a:gd name="connsiteX0" fmla="*/ 3653 w 1521233"/>
                      <a:gd name="connsiteY0" fmla="*/ 1689144 h 2269737"/>
                      <a:gd name="connsiteX1" fmla="*/ 497760 w 1521233"/>
                      <a:gd name="connsiteY1" fmla="*/ 290669 h 2269737"/>
                      <a:gd name="connsiteX2" fmla="*/ 759737 w 1521233"/>
                      <a:gd name="connsiteY2" fmla="*/ 188 h 2269737"/>
                      <a:gd name="connsiteX3" fmla="*/ 1024233 w 1521233"/>
                      <a:gd name="connsiteY3" fmla="*/ 281432 h 2269737"/>
                      <a:gd name="connsiteX4" fmla="*/ 1515821 w 1521233"/>
                      <a:gd name="connsiteY4" fmla="*/ 1689144 h 2269737"/>
                      <a:gd name="connsiteX5" fmla="*/ 778209 w 1521233"/>
                      <a:gd name="connsiteY5" fmla="*/ 2269737 h 2269737"/>
                      <a:gd name="connsiteX6" fmla="*/ 3653 w 1521233"/>
                      <a:gd name="connsiteY6" fmla="*/ 1689144 h 22697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521233" h="2269737">
                        <a:moveTo>
                          <a:pt x="3653" y="1689144"/>
                        </a:moveTo>
                        <a:cubicBezTo>
                          <a:pt x="-43088" y="1359299"/>
                          <a:pt x="371746" y="572162"/>
                          <a:pt x="497760" y="290669"/>
                        </a:cubicBezTo>
                        <a:cubicBezTo>
                          <a:pt x="623774" y="9176"/>
                          <a:pt x="671992" y="1727"/>
                          <a:pt x="759737" y="188"/>
                        </a:cubicBezTo>
                        <a:cubicBezTo>
                          <a:pt x="847482" y="-1351"/>
                          <a:pt x="898219" y="-61"/>
                          <a:pt x="1024233" y="281432"/>
                        </a:cubicBezTo>
                        <a:cubicBezTo>
                          <a:pt x="1150247" y="562925"/>
                          <a:pt x="1573758" y="1328511"/>
                          <a:pt x="1515821" y="1689144"/>
                        </a:cubicBezTo>
                        <a:cubicBezTo>
                          <a:pt x="1457884" y="2049777"/>
                          <a:pt x="1195783" y="2269737"/>
                          <a:pt x="778209" y="2269737"/>
                        </a:cubicBezTo>
                        <a:cubicBezTo>
                          <a:pt x="360635" y="2269737"/>
                          <a:pt x="50394" y="2018989"/>
                          <a:pt x="3653" y="1689144"/>
                        </a:cubicBezTo>
                        <a:close/>
                      </a:path>
                    </a:pathLst>
                  </a:custGeom>
                  <a:solidFill>
                    <a:srgbClr val="F67E7E"/>
                  </a:solidFill>
                  <a:ln w="190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9" name="Freeform 48"/>
                  <p:cNvSpPr/>
                  <p:nvPr/>
                </p:nvSpPr>
                <p:spPr>
                  <a:xfrm flipH="1">
                    <a:off x="3562971" y="5388901"/>
                    <a:ext cx="601654" cy="24162"/>
                  </a:xfrm>
                  <a:custGeom>
                    <a:avLst/>
                    <a:gdLst>
                      <a:gd name="connsiteX0" fmla="*/ 0 w 914400"/>
                      <a:gd name="connsiteY0" fmla="*/ 0 h 0"/>
                      <a:gd name="connsiteX1" fmla="*/ 914400 w 914400"/>
                      <a:gd name="connsiteY1" fmla="*/ 0 h 0"/>
                      <a:gd name="connsiteX2" fmla="*/ 914400 w 914400"/>
                      <a:gd name="connsiteY2" fmla="*/ 0 h 0"/>
                      <a:gd name="connsiteX0" fmla="*/ 0 w 10000"/>
                      <a:gd name="connsiteY0" fmla="*/ 1 h 704"/>
                      <a:gd name="connsiteX1" fmla="*/ 5051 w 10000"/>
                      <a:gd name="connsiteY1" fmla="*/ 703 h 704"/>
                      <a:gd name="connsiteX2" fmla="*/ 10000 w 10000"/>
                      <a:gd name="connsiteY2" fmla="*/ 1 h 704"/>
                      <a:gd name="connsiteX3" fmla="*/ 10000 w 10000"/>
                      <a:gd name="connsiteY3" fmla="*/ 1 h 704"/>
                      <a:gd name="connsiteX0" fmla="*/ 0 w 10000"/>
                      <a:gd name="connsiteY0" fmla="*/ 70 h 1830"/>
                      <a:gd name="connsiteX1" fmla="*/ 5152 w 10000"/>
                      <a:gd name="connsiteY1" fmla="*/ 1760 h 1830"/>
                      <a:gd name="connsiteX2" fmla="*/ 10000 w 10000"/>
                      <a:gd name="connsiteY2" fmla="*/ 70 h 1830"/>
                      <a:gd name="connsiteX3" fmla="*/ 10000 w 10000"/>
                      <a:gd name="connsiteY3" fmla="*/ 70 h 1830"/>
                      <a:gd name="connsiteX0" fmla="*/ 0 w 10000"/>
                      <a:gd name="connsiteY0" fmla="*/ 123 h 45685"/>
                      <a:gd name="connsiteX1" fmla="*/ 5152 w 10000"/>
                      <a:gd name="connsiteY1" fmla="*/ 45563 h 45685"/>
                      <a:gd name="connsiteX2" fmla="*/ 10000 w 10000"/>
                      <a:gd name="connsiteY2" fmla="*/ 123 h 45685"/>
                      <a:gd name="connsiteX3" fmla="*/ 10000 w 10000"/>
                      <a:gd name="connsiteY3" fmla="*/ 123 h 45685"/>
                      <a:gd name="connsiteX0" fmla="*/ 0 w 10000"/>
                      <a:gd name="connsiteY0" fmla="*/ 245 h 45685"/>
                      <a:gd name="connsiteX1" fmla="*/ 5152 w 10000"/>
                      <a:gd name="connsiteY1" fmla="*/ 45685 h 45685"/>
                      <a:gd name="connsiteX2" fmla="*/ 10000 w 10000"/>
                      <a:gd name="connsiteY2" fmla="*/ 245 h 45685"/>
                      <a:gd name="connsiteX3" fmla="*/ 10000 w 10000"/>
                      <a:gd name="connsiteY3" fmla="*/ 245 h 45685"/>
                      <a:gd name="connsiteX0" fmla="*/ 0 w 10000"/>
                      <a:gd name="connsiteY0" fmla="*/ 123 h 45685"/>
                      <a:gd name="connsiteX1" fmla="*/ 5152 w 10000"/>
                      <a:gd name="connsiteY1" fmla="*/ 45563 h 45685"/>
                      <a:gd name="connsiteX2" fmla="*/ 10000 w 10000"/>
                      <a:gd name="connsiteY2" fmla="*/ 123 h 45685"/>
                      <a:gd name="connsiteX3" fmla="*/ 10000 w 10000"/>
                      <a:gd name="connsiteY3" fmla="*/ 123 h 45685"/>
                      <a:gd name="connsiteX0" fmla="*/ 0 w 10000"/>
                      <a:gd name="connsiteY0" fmla="*/ 245 h 45685"/>
                      <a:gd name="connsiteX1" fmla="*/ 5152 w 10000"/>
                      <a:gd name="connsiteY1" fmla="*/ 45685 h 45685"/>
                      <a:gd name="connsiteX2" fmla="*/ 10000 w 10000"/>
                      <a:gd name="connsiteY2" fmla="*/ 245 h 45685"/>
                      <a:gd name="connsiteX3" fmla="*/ 10000 w 10000"/>
                      <a:gd name="connsiteY3" fmla="*/ 245 h 45685"/>
                      <a:gd name="connsiteX0" fmla="*/ 0 w 10000"/>
                      <a:gd name="connsiteY0" fmla="*/ 92 h 49513"/>
                      <a:gd name="connsiteX1" fmla="*/ 5152 w 10000"/>
                      <a:gd name="connsiteY1" fmla="*/ 45532 h 49513"/>
                      <a:gd name="connsiteX2" fmla="*/ 10000 w 10000"/>
                      <a:gd name="connsiteY2" fmla="*/ 92 h 49513"/>
                      <a:gd name="connsiteX3" fmla="*/ 10000 w 10000"/>
                      <a:gd name="connsiteY3" fmla="*/ 92 h 49513"/>
                      <a:gd name="connsiteX0" fmla="*/ 0 w 10000"/>
                      <a:gd name="connsiteY0" fmla="*/ 92 h 50530"/>
                      <a:gd name="connsiteX1" fmla="*/ 5152 w 10000"/>
                      <a:gd name="connsiteY1" fmla="*/ 45532 h 50530"/>
                      <a:gd name="connsiteX2" fmla="*/ 10000 w 10000"/>
                      <a:gd name="connsiteY2" fmla="*/ 92 h 50530"/>
                      <a:gd name="connsiteX3" fmla="*/ 10000 w 10000"/>
                      <a:gd name="connsiteY3" fmla="*/ 92 h 505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00" h="50530">
                        <a:moveTo>
                          <a:pt x="0" y="92"/>
                        </a:moveTo>
                        <a:cubicBezTo>
                          <a:pt x="1684" y="-2859"/>
                          <a:pt x="3367" y="66585"/>
                          <a:pt x="5152" y="45532"/>
                        </a:cubicBezTo>
                        <a:cubicBezTo>
                          <a:pt x="6768" y="66592"/>
                          <a:pt x="8384" y="15239"/>
                          <a:pt x="10000" y="92"/>
                        </a:cubicBezTo>
                        <a:lnTo>
                          <a:pt x="10000" y="92"/>
                        </a:lnTo>
                      </a:path>
                    </a:pathLst>
                  </a:custGeom>
                  <a:noFill/>
                  <a:ln w="190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0" name="Freeform 49"/>
                  <p:cNvSpPr/>
                  <p:nvPr/>
                </p:nvSpPr>
                <p:spPr>
                  <a:xfrm flipH="1">
                    <a:off x="3717980" y="5051237"/>
                    <a:ext cx="274803" cy="5622"/>
                  </a:xfrm>
                  <a:custGeom>
                    <a:avLst/>
                    <a:gdLst>
                      <a:gd name="connsiteX0" fmla="*/ 0 w 914400"/>
                      <a:gd name="connsiteY0" fmla="*/ 0 h 0"/>
                      <a:gd name="connsiteX1" fmla="*/ 914400 w 914400"/>
                      <a:gd name="connsiteY1" fmla="*/ 0 h 0"/>
                      <a:gd name="connsiteX2" fmla="*/ 914400 w 914400"/>
                      <a:gd name="connsiteY2" fmla="*/ 0 h 0"/>
                      <a:gd name="connsiteX0" fmla="*/ 0 w 10000"/>
                      <a:gd name="connsiteY0" fmla="*/ 1 h 704"/>
                      <a:gd name="connsiteX1" fmla="*/ 5051 w 10000"/>
                      <a:gd name="connsiteY1" fmla="*/ 703 h 704"/>
                      <a:gd name="connsiteX2" fmla="*/ 10000 w 10000"/>
                      <a:gd name="connsiteY2" fmla="*/ 1 h 704"/>
                      <a:gd name="connsiteX3" fmla="*/ 10000 w 10000"/>
                      <a:gd name="connsiteY3" fmla="*/ 1 h 704"/>
                      <a:gd name="connsiteX0" fmla="*/ 0 w 10000"/>
                      <a:gd name="connsiteY0" fmla="*/ 70 h 1830"/>
                      <a:gd name="connsiteX1" fmla="*/ 5152 w 10000"/>
                      <a:gd name="connsiteY1" fmla="*/ 1760 h 1830"/>
                      <a:gd name="connsiteX2" fmla="*/ 10000 w 10000"/>
                      <a:gd name="connsiteY2" fmla="*/ 70 h 1830"/>
                      <a:gd name="connsiteX3" fmla="*/ 10000 w 10000"/>
                      <a:gd name="connsiteY3" fmla="*/ 70 h 1830"/>
                      <a:gd name="connsiteX0" fmla="*/ 0 w 10000"/>
                      <a:gd name="connsiteY0" fmla="*/ 123 h 45685"/>
                      <a:gd name="connsiteX1" fmla="*/ 5152 w 10000"/>
                      <a:gd name="connsiteY1" fmla="*/ 45563 h 45685"/>
                      <a:gd name="connsiteX2" fmla="*/ 10000 w 10000"/>
                      <a:gd name="connsiteY2" fmla="*/ 123 h 45685"/>
                      <a:gd name="connsiteX3" fmla="*/ 10000 w 10000"/>
                      <a:gd name="connsiteY3" fmla="*/ 123 h 45685"/>
                      <a:gd name="connsiteX0" fmla="*/ 0 w 10000"/>
                      <a:gd name="connsiteY0" fmla="*/ 245 h 45685"/>
                      <a:gd name="connsiteX1" fmla="*/ 5152 w 10000"/>
                      <a:gd name="connsiteY1" fmla="*/ 45685 h 45685"/>
                      <a:gd name="connsiteX2" fmla="*/ 10000 w 10000"/>
                      <a:gd name="connsiteY2" fmla="*/ 245 h 45685"/>
                      <a:gd name="connsiteX3" fmla="*/ 10000 w 10000"/>
                      <a:gd name="connsiteY3" fmla="*/ 245 h 45685"/>
                      <a:gd name="connsiteX0" fmla="*/ 0 w 10000"/>
                      <a:gd name="connsiteY0" fmla="*/ 123 h 45685"/>
                      <a:gd name="connsiteX1" fmla="*/ 5152 w 10000"/>
                      <a:gd name="connsiteY1" fmla="*/ 45563 h 45685"/>
                      <a:gd name="connsiteX2" fmla="*/ 10000 w 10000"/>
                      <a:gd name="connsiteY2" fmla="*/ 123 h 45685"/>
                      <a:gd name="connsiteX3" fmla="*/ 10000 w 10000"/>
                      <a:gd name="connsiteY3" fmla="*/ 123 h 45685"/>
                      <a:gd name="connsiteX0" fmla="*/ 0 w 10000"/>
                      <a:gd name="connsiteY0" fmla="*/ 245 h 45685"/>
                      <a:gd name="connsiteX1" fmla="*/ 5152 w 10000"/>
                      <a:gd name="connsiteY1" fmla="*/ 45685 h 45685"/>
                      <a:gd name="connsiteX2" fmla="*/ 10000 w 10000"/>
                      <a:gd name="connsiteY2" fmla="*/ 245 h 45685"/>
                      <a:gd name="connsiteX3" fmla="*/ 10000 w 10000"/>
                      <a:gd name="connsiteY3" fmla="*/ 245 h 45685"/>
                      <a:gd name="connsiteX0" fmla="*/ 0 w 10000"/>
                      <a:gd name="connsiteY0" fmla="*/ 92 h 49513"/>
                      <a:gd name="connsiteX1" fmla="*/ 5152 w 10000"/>
                      <a:gd name="connsiteY1" fmla="*/ 45532 h 49513"/>
                      <a:gd name="connsiteX2" fmla="*/ 10000 w 10000"/>
                      <a:gd name="connsiteY2" fmla="*/ 92 h 49513"/>
                      <a:gd name="connsiteX3" fmla="*/ 10000 w 10000"/>
                      <a:gd name="connsiteY3" fmla="*/ 92 h 49513"/>
                      <a:gd name="connsiteX0" fmla="*/ 0 w 10000"/>
                      <a:gd name="connsiteY0" fmla="*/ 92 h 50530"/>
                      <a:gd name="connsiteX1" fmla="*/ 5152 w 10000"/>
                      <a:gd name="connsiteY1" fmla="*/ 45532 h 50530"/>
                      <a:gd name="connsiteX2" fmla="*/ 10000 w 10000"/>
                      <a:gd name="connsiteY2" fmla="*/ 92 h 50530"/>
                      <a:gd name="connsiteX3" fmla="*/ 10000 w 10000"/>
                      <a:gd name="connsiteY3" fmla="*/ 92 h 50530"/>
                      <a:gd name="connsiteX0" fmla="*/ 0 w 10000"/>
                      <a:gd name="connsiteY0" fmla="*/ 216 h 13259"/>
                      <a:gd name="connsiteX1" fmla="*/ 5152 w 10000"/>
                      <a:gd name="connsiteY1" fmla="*/ 4822 h 13259"/>
                      <a:gd name="connsiteX2" fmla="*/ 10000 w 10000"/>
                      <a:gd name="connsiteY2" fmla="*/ 216 h 13259"/>
                      <a:gd name="connsiteX3" fmla="*/ 10000 w 10000"/>
                      <a:gd name="connsiteY3" fmla="*/ 216 h 132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00" h="13259">
                        <a:moveTo>
                          <a:pt x="0" y="216"/>
                        </a:moveTo>
                        <a:cubicBezTo>
                          <a:pt x="1684" y="-2735"/>
                          <a:pt x="3367" y="25875"/>
                          <a:pt x="5152" y="4822"/>
                        </a:cubicBezTo>
                        <a:cubicBezTo>
                          <a:pt x="6768" y="25882"/>
                          <a:pt x="9192" y="984"/>
                          <a:pt x="10000" y="216"/>
                        </a:cubicBezTo>
                        <a:lnTo>
                          <a:pt x="10000" y="216"/>
                        </a:lnTo>
                      </a:path>
                    </a:pathLst>
                  </a:custGeom>
                  <a:noFill/>
                  <a:ln w="1905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cxnSp>
              <p:nvCxnSpPr>
                <p:cNvPr id="34" name="Straight Connector 33"/>
                <p:cNvCxnSpPr/>
                <p:nvPr/>
              </p:nvCxnSpPr>
              <p:spPr>
                <a:xfrm>
                  <a:off x="1754929" y="4407003"/>
                  <a:ext cx="2385023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Trapezoid 34"/>
                <p:cNvSpPr/>
                <p:nvPr/>
              </p:nvSpPr>
              <p:spPr>
                <a:xfrm>
                  <a:off x="2416836" y="1996269"/>
                  <a:ext cx="301636" cy="2393328"/>
                </a:xfrm>
                <a:prstGeom prst="trapezoid">
                  <a:avLst/>
                </a:prstGeom>
                <a:solidFill>
                  <a:srgbClr val="FF0000"/>
                </a:solidFill>
                <a:ln>
                  <a:noFill/>
                </a:ln>
                <a:scene3d>
                  <a:camera prst="orthographicFront">
                    <a:rot lat="0" lon="0" rev="1080000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rgbClr val="FFC000"/>
                    </a:solidFill>
                  </a:endParaRPr>
                </a:p>
              </p:txBody>
            </p:sp>
            <p:cxnSp>
              <p:nvCxnSpPr>
                <p:cNvPr id="36" name="Straight Arrow Connector 35"/>
                <p:cNvCxnSpPr/>
                <p:nvPr/>
              </p:nvCxnSpPr>
              <p:spPr>
                <a:xfrm flipV="1">
                  <a:off x="2588693" y="2798819"/>
                  <a:ext cx="939307" cy="1672791"/>
                </a:xfrm>
                <a:prstGeom prst="straightConnector1">
                  <a:avLst/>
                </a:prstGeom>
                <a:ln w="28575">
                  <a:solidFill>
                    <a:srgbClr val="0070C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Arrow Connector 36"/>
                <p:cNvCxnSpPr/>
                <p:nvPr/>
              </p:nvCxnSpPr>
              <p:spPr>
                <a:xfrm flipH="1" flipV="1">
                  <a:off x="1823838" y="3175935"/>
                  <a:ext cx="732087" cy="1297057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Arrow Connector 37"/>
                <p:cNvCxnSpPr/>
                <p:nvPr/>
              </p:nvCxnSpPr>
              <p:spPr>
                <a:xfrm flipV="1">
                  <a:off x="2552723" y="3725143"/>
                  <a:ext cx="1011165" cy="1021064"/>
                </a:xfrm>
                <a:prstGeom prst="straightConnector1">
                  <a:avLst/>
                </a:prstGeom>
                <a:ln w="28575">
                  <a:solidFill>
                    <a:srgbClr val="0070C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Arrow Connector 38"/>
                <p:cNvCxnSpPr/>
                <p:nvPr/>
              </p:nvCxnSpPr>
              <p:spPr>
                <a:xfrm flipH="1" flipV="1">
                  <a:off x="1619821" y="3909809"/>
                  <a:ext cx="897247" cy="1247607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0" name="TextBox 39"/>
                <p:cNvSpPr txBox="1"/>
                <p:nvPr/>
              </p:nvSpPr>
              <p:spPr>
                <a:xfrm>
                  <a:off x="1089480" y="3602032"/>
                  <a:ext cx="79208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latin typeface="Arial" pitchFamily="34" charset="0"/>
                      <a:cs typeface="Arial" pitchFamily="34" charset="0"/>
                    </a:rPr>
                    <a:t>X-rays</a:t>
                  </a:r>
                  <a:endParaRPr lang="en-GB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1187624" y="2700877"/>
                  <a:ext cx="1405937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err="1" smtClean="0">
                      <a:latin typeface="Arial" pitchFamily="34" charset="0"/>
                      <a:cs typeface="Arial" pitchFamily="34" charset="0"/>
                    </a:rPr>
                    <a:t>Cathodo</a:t>
                  </a:r>
                  <a:r>
                    <a:rPr lang="en-US" sz="1400" dirty="0" smtClean="0">
                      <a:latin typeface="Arial" pitchFamily="34" charset="0"/>
                      <a:cs typeface="Arial" pitchFamily="34" charset="0"/>
                    </a:rPr>
                    <a:t>-luminescence</a:t>
                  </a:r>
                  <a:endParaRPr lang="en-GB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3" name="TextBox 42"/>
                <p:cNvSpPr txBox="1"/>
                <p:nvPr/>
              </p:nvSpPr>
              <p:spPr>
                <a:xfrm>
                  <a:off x="3022376" y="2529604"/>
                  <a:ext cx="1298025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latin typeface="Arial" pitchFamily="34" charset="0"/>
                      <a:cs typeface="Arial" pitchFamily="34" charset="0"/>
                    </a:rPr>
                    <a:t>Secondary e</a:t>
                  </a:r>
                  <a:r>
                    <a:rPr lang="en-US" sz="1400" baseline="30000" dirty="0" smtClean="0">
                      <a:latin typeface="Arial" pitchFamily="34" charset="0"/>
                      <a:cs typeface="Arial" pitchFamily="34" charset="0"/>
                    </a:rPr>
                    <a:t>-</a:t>
                  </a:r>
                  <a:endParaRPr lang="en-GB" sz="1400" baseline="30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4" name="TextBox 43"/>
                <p:cNvSpPr txBox="1"/>
                <p:nvPr/>
              </p:nvSpPr>
              <p:spPr>
                <a:xfrm>
                  <a:off x="1331640" y="1700808"/>
                  <a:ext cx="2437349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 smtClean="0">
                      <a:latin typeface="Arial" pitchFamily="34" charset="0"/>
                      <a:cs typeface="Arial" pitchFamily="34" charset="0"/>
                    </a:rPr>
                    <a:t>Primary Electron Beam</a:t>
                  </a:r>
                  <a:endParaRPr lang="en-GB" sz="16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5" name="TextBox 44"/>
                <p:cNvSpPr txBox="1"/>
                <p:nvPr/>
              </p:nvSpPr>
              <p:spPr>
                <a:xfrm>
                  <a:off x="3059832" y="4376806"/>
                  <a:ext cx="1296145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smtClean="0">
                      <a:latin typeface="Arial" pitchFamily="34" charset="0"/>
                      <a:cs typeface="Arial" pitchFamily="34" charset="0"/>
                    </a:rPr>
                    <a:t>SE escape depth</a:t>
                  </a:r>
                  <a:endParaRPr lang="en-GB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46" name="Straight Connector 45"/>
                <p:cNvCxnSpPr/>
                <p:nvPr/>
              </p:nvCxnSpPr>
              <p:spPr>
                <a:xfrm>
                  <a:off x="3059832" y="4354138"/>
                  <a:ext cx="0" cy="22970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TextBox 46"/>
                <p:cNvSpPr txBox="1"/>
                <p:nvPr/>
              </p:nvSpPr>
              <p:spPr>
                <a:xfrm>
                  <a:off x="2987824" y="4798981"/>
                  <a:ext cx="781165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smtClean="0">
                      <a:latin typeface="Arial" pitchFamily="34" charset="0"/>
                      <a:cs typeface="Arial" pitchFamily="34" charset="0"/>
                    </a:rPr>
                    <a:t>Excitation </a:t>
                  </a:r>
                </a:p>
                <a:p>
                  <a:r>
                    <a:rPr lang="en-US" sz="1000" dirty="0" smtClean="0">
                      <a:latin typeface="Arial" pitchFamily="34" charset="0"/>
                      <a:cs typeface="Arial" pitchFamily="34" charset="0"/>
                    </a:rPr>
                    <a:t>Volume</a:t>
                  </a:r>
                  <a:endParaRPr lang="en-GB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8" name="TextBox 57"/>
                <p:cNvSpPr txBox="1"/>
                <p:nvPr/>
              </p:nvSpPr>
              <p:spPr>
                <a:xfrm>
                  <a:off x="1241880" y="4753788"/>
                  <a:ext cx="792088" cy="307777"/>
                </a:xfrm>
                <a:prstGeom prst="rect">
                  <a:avLst/>
                </a:prstGeom>
                <a:noFill/>
                <a:scene3d>
                  <a:camera prst="orthographicFront">
                    <a:rot lat="0" lon="0" rev="5400000"/>
                  </a:camera>
                  <a:lightRig rig="threePt" dir="t"/>
                </a:scene3d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latin typeface="Arial" pitchFamily="34" charset="0"/>
                      <a:cs typeface="Arial" pitchFamily="34" charset="0"/>
                    </a:rPr>
                    <a:t>Sample</a:t>
                  </a:r>
                  <a:endParaRPr lang="en-GB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sp>
          <p:nvSpPr>
            <p:cNvPr id="56" name="TextBox 41"/>
            <p:cNvSpPr txBox="1"/>
            <p:nvPr/>
          </p:nvSpPr>
          <p:spPr>
            <a:xfrm>
              <a:off x="1219200" y="5715000"/>
              <a:ext cx="3352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Secondary </a:t>
              </a:r>
              <a:r>
                <a:rPr lang="en-US" sz="1400" dirty="0" err="1" smtClean="0">
                  <a:latin typeface="Arial" pitchFamily="34" charset="0"/>
                  <a:cs typeface="Arial" pitchFamily="34" charset="0"/>
                </a:rPr>
                <a:t>e</a:t>
              </a:r>
              <a:r>
                <a:rPr lang="en-US" sz="1400" baseline="30000" dirty="0" smtClean="0">
                  <a:latin typeface="Arial" pitchFamily="34" charset="0"/>
                  <a:cs typeface="Arial" pitchFamily="34" charset="0"/>
                </a:rPr>
                <a:t>-</a:t>
              </a:r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 escape depth: typ. 1nm</a:t>
              </a:r>
              <a:r>
                <a:rPr lang="en-US" sz="1400" baseline="30000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en-GB" sz="1400" baseline="300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3382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120741"/>
            <a:ext cx="7596336" cy="523220"/>
          </a:xfrm>
        </p:spPr>
        <p:txBody>
          <a:bodyPr/>
          <a:lstStyle/>
          <a:p>
            <a:r>
              <a:rPr lang="en-US" sz="2800" dirty="0" smtClean="0"/>
              <a:t>Pulsed Mode SEY: Motivations</a:t>
            </a:r>
            <a:endParaRPr lang="en-US" sz="2800" dirty="0"/>
          </a:p>
        </p:txBody>
      </p:sp>
      <p:sp>
        <p:nvSpPr>
          <p:cNvPr id="4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97352"/>
            <a:ext cx="2133600" cy="260648"/>
          </a:xfrm>
        </p:spPr>
        <p:txBody>
          <a:bodyPr/>
          <a:lstStyle/>
          <a:p>
            <a:fld id="{0DF7440C-D25B-4954-BC09-5BBAAA513C4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776" y="6597352"/>
            <a:ext cx="4176464" cy="260648"/>
          </a:xfrm>
        </p:spPr>
        <p:txBody>
          <a:bodyPr/>
          <a:lstStyle/>
          <a:p>
            <a:r>
              <a:rPr lang="en-US" sz="1400" dirty="0" smtClean="0"/>
              <a:t>VSC seminar</a:t>
            </a:r>
            <a:r>
              <a:rPr lang="en-US" sz="1400" dirty="0"/>
              <a:t>, CERN, </a:t>
            </a:r>
            <a:r>
              <a:rPr lang="en-US" sz="1400" dirty="0" smtClean="0"/>
              <a:t>2012-11-30</a:t>
            </a:r>
            <a:endParaRPr lang="en-US" sz="14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93846" y="2280952"/>
            <a:ext cx="720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054755" y="1404586"/>
            <a:ext cx="3816425" cy="504056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1054755" y="1412776"/>
            <a:ext cx="3841281" cy="504056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827584" y="836712"/>
            <a:ext cx="8136904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Two major effects to be considered</a:t>
            </a:r>
          </a:p>
        </p:txBody>
      </p:sp>
      <p:sp>
        <p:nvSpPr>
          <p:cNvPr id="49" name="Subtitle 2"/>
          <p:cNvSpPr txBox="1">
            <a:spLocks/>
          </p:cNvSpPr>
          <p:nvPr/>
        </p:nvSpPr>
        <p:spPr>
          <a:xfrm>
            <a:off x="1385169" y="1556792"/>
            <a:ext cx="3169305" cy="432048"/>
          </a:xfrm>
          <a:prstGeom prst="rect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b="1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Electron conditioning</a:t>
            </a:r>
            <a:endParaRPr lang="en-US" sz="2000" b="1" i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b="1" i="1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</a:p>
        </p:txBody>
      </p:sp>
      <p:graphicFrame>
        <p:nvGraphicFramePr>
          <p:cNvPr id="19" name="Chart 18"/>
          <p:cNvGraphicFramePr/>
          <p:nvPr>
            <p:extLst>
              <p:ext uri="{D42A27DB-BD31-4B8C-83A1-F6EECF244321}">
                <p14:modId xmlns:p14="http://schemas.microsoft.com/office/powerpoint/2010/main" val="3894219631"/>
              </p:ext>
            </p:extLst>
          </p:nvPr>
        </p:nvGraphicFramePr>
        <p:xfrm>
          <a:off x="1180765" y="3803841"/>
          <a:ext cx="3691661" cy="26603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7" name="Rectangle 66"/>
          <p:cNvSpPr/>
          <p:nvPr/>
        </p:nvSpPr>
        <p:spPr>
          <a:xfrm>
            <a:off x="1349974" y="2134151"/>
            <a:ext cx="32045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Electron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S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timulated Desorption: </a:t>
            </a:r>
            <a:r>
              <a:rPr lang="en-US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sample cleaning</a:t>
            </a:r>
            <a:endParaRPr lang="en-US" sz="1400" b="1" i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From time to time</a:t>
            </a:r>
            <a:r>
              <a:rPr lang="en-US" sz="1400" i="1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1400" b="1" i="1" smtClean="0">
                <a:latin typeface="Arial" pitchFamily="34" charset="0"/>
                <a:cs typeface="Arial" pitchFamily="34" charset="0"/>
              </a:rPr>
              <a:t>C </a:t>
            </a:r>
            <a:r>
              <a:rPr lang="en-US" sz="1400" b="1" i="1" dirty="0" smtClean="0">
                <a:latin typeface="Arial" pitchFamily="34" charset="0"/>
                <a:cs typeface="Arial" pitchFamily="34" charset="0"/>
              </a:rPr>
              <a:t>increase on the sample’s surface</a:t>
            </a:r>
          </a:p>
          <a:p>
            <a:endParaRPr lang="en-US" sz="1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2051720" y="3741713"/>
            <a:ext cx="21130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Electron conditioning of 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StSt</a:t>
            </a:r>
            <a:endParaRPr lang="en-US" sz="1200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8" name="Group 127"/>
          <p:cNvGrpSpPr/>
          <p:nvPr/>
        </p:nvGrpSpPr>
        <p:grpSpPr>
          <a:xfrm>
            <a:off x="5072993" y="1412776"/>
            <a:ext cx="3841281" cy="5040560"/>
            <a:chOff x="5072993" y="1412776"/>
            <a:chExt cx="3841281" cy="5040560"/>
          </a:xfrm>
        </p:grpSpPr>
        <p:sp>
          <p:nvSpPr>
            <p:cNvPr id="66" name="Rectangle 65"/>
            <p:cNvSpPr/>
            <p:nvPr/>
          </p:nvSpPr>
          <p:spPr>
            <a:xfrm>
              <a:off x="5072993" y="1412776"/>
              <a:ext cx="3841281" cy="50405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Subtitle 2"/>
            <p:cNvSpPr txBox="1">
              <a:spLocks/>
            </p:cNvSpPr>
            <p:nvPr/>
          </p:nvSpPr>
          <p:spPr>
            <a:xfrm>
              <a:off x="5436097" y="1556792"/>
              <a:ext cx="3168351" cy="432048"/>
            </a:xfrm>
            <a:prstGeom prst="rect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txBody>
            <a:bodyPr vert="horz" lIns="91440" tIns="45720" rIns="91440" bIns="45720" rtlCol="0" anchor="t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en-US" sz="2000" b="1" i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Charge accumulation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lang="en-US" sz="20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en-US" sz="2000" b="1" i="1" dirty="0" smtClean="0">
                  <a:solidFill>
                    <a:schemeClr val="accent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 </a:t>
              </a:r>
            </a:p>
          </p:txBody>
        </p:sp>
      </p:grpSp>
      <p:grpSp>
        <p:nvGrpSpPr>
          <p:cNvPr id="96" name="Grouper 95"/>
          <p:cNvGrpSpPr/>
          <p:nvPr/>
        </p:nvGrpSpPr>
        <p:grpSpPr>
          <a:xfrm>
            <a:off x="5308451" y="2062965"/>
            <a:ext cx="3454549" cy="991965"/>
            <a:chOff x="5308451" y="2062965"/>
            <a:chExt cx="3454549" cy="991965"/>
          </a:xfrm>
        </p:grpSpPr>
        <p:sp>
          <p:nvSpPr>
            <p:cNvPr id="97" name="Rectangle 96"/>
            <p:cNvSpPr/>
            <p:nvPr/>
          </p:nvSpPr>
          <p:spPr>
            <a:xfrm>
              <a:off x="5308451" y="2062965"/>
              <a:ext cx="3454549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Insulator sample = capacitor: V=Q/C:            		                </a:t>
              </a:r>
              <a:r>
                <a:rPr lang="en-US" sz="1400" b="1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charging effect</a:t>
              </a:r>
            </a:p>
            <a:p>
              <a:pPr marL="342900" indent="-342900">
                <a:buFont typeface="+mj-lt"/>
                <a:buAutoNum type="arabicPeriod"/>
              </a:pPr>
              <a:endParaRPr lang="en-US" sz="1400" dirty="0" smtClean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41" name="Group 240"/>
            <p:cNvGrpSpPr/>
            <p:nvPr/>
          </p:nvGrpSpPr>
          <p:grpSpPr>
            <a:xfrm>
              <a:off x="6781800" y="2359249"/>
              <a:ext cx="1846929" cy="695681"/>
              <a:chOff x="5771282" y="2540018"/>
              <a:chExt cx="1846929" cy="695681"/>
            </a:xfrm>
          </p:grpSpPr>
          <p:sp>
            <p:nvSpPr>
              <p:cNvPr id="132" name="TextBox 66"/>
              <p:cNvSpPr txBox="1"/>
              <p:nvPr/>
            </p:nvSpPr>
            <p:spPr>
              <a:xfrm>
                <a:off x="5771282" y="2650924"/>
                <a:ext cx="122782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>
                    <a:latin typeface="Symbol" pitchFamily="18" charset="2"/>
                    <a:cs typeface="Arial" pitchFamily="34" charset="0"/>
                  </a:rPr>
                  <a:t>D</a:t>
                </a:r>
                <a:r>
                  <a:rPr lang="en-US" sz="1600" dirty="0" smtClean="0">
                    <a:latin typeface="Arial" pitchFamily="34" charset="0"/>
                    <a:cs typeface="Arial" pitchFamily="34" charset="0"/>
                  </a:rPr>
                  <a:t>V = </a:t>
                </a:r>
              </a:p>
              <a:p>
                <a:pPr algn="ctr"/>
                <a:endParaRPr lang="en-US" sz="1600" dirty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240" name="Group 239"/>
              <p:cNvGrpSpPr/>
              <p:nvPr/>
            </p:nvGrpSpPr>
            <p:grpSpPr>
              <a:xfrm>
                <a:off x="6588224" y="2540018"/>
                <a:ext cx="1029987" cy="623673"/>
                <a:chOff x="7812360" y="2540018"/>
                <a:chExt cx="1029987" cy="623673"/>
              </a:xfrm>
            </p:grpSpPr>
            <p:grpSp>
              <p:nvGrpSpPr>
                <p:cNvPr id="133" name="Grouper 269"/>
                <p:cNvGrpSpPr/>
                <p:nvPr/>
              </p:nvGrpSpPr>
              <p:grpSpPr>
                <a:xfrm>
                  <a:off x="7812360" y="2540018"/>
                  <a:ext cx="1029987" cy="623673"/>
                  <a:chOff x="7819939" y="4060467"/>
                  <a:chExt cx="849376" cy="833406"/>
                </a:xfrm>
              </p:grpSpPr>
              <p:sp>
                <p:nvSpPr>
                  <p:cNvPr id="135" name="TextBox 66"/>
                  <p:cNvSpPr txBox="1"/>
                  <p:nvPr/>
                </p:nvSpPr>
                <p:spPr>
                  <a:xfrm>
                    <a:off x="7819939" y="4441466"/>
                    <a:ext cx="849376" cy="45240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600" dirty="0" smtClean="0">
                        <a:latin typeface="Symbol" pitchFamily="18" charset="2"/>
                        <a:cs typeface="Arial" pitchFamily="34" charset="0"/>
                      </a:rPr>
                      <a:t>e</a:t>
                    </a:r>
                    <a:r>
                      <a:rPr lang="en-US" sz="1600" baseline="-25000" dirty="0" smtClean="0">
                        <a:latin typeface="Arial" pitchFamily="34" charset="0"/>
                        <a:cs typeface="Arial" pitchFamily="34" charset="0"/>
                      </a:rPr>
                      <a:t>0</a:t>
                    </a:r>
                    <a:r>
                      <a:rPr lang="en-US" sz="1600" dirty="0" smtClean="0">
                        <a:latin typeface="Symbol" pitchFamily="18" charset="2"/>
                        <a:cs typeface="Arial" pitchFamily="34" charset="0"/>
                      </a:rPr>
                      <a:t>e</a:t>
                    </a:r>
                    <a:r>
                      <a:rPr lang="en-US" sz="1600" baseline="-25000" dirty="0" smtClean="0">
                        <a:latin typeface="Arial" pitchFamily="34" charset="0"/>
                        <a:cs typeface="Arial" pitchFamily="34" charset="0"/>
                      </a:rPr>
                      <a:t>R</a:t>
                    </a:r>
                    <a:r>
                      <a:rPr lang="en-US" sz="1600" dirty="0" smtClean="0">
                        <a:latin typeface="Arial" pitchFamily="34" charset="0"/>
                        <a:cs typeface="Arial" pitchFamily="34" charset="0"/>
                      </a:rPr>
                      <a:t>S / d</a:t>
                    </a:r>
                    <a:endParaRPr lang="en-US" sz="16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36" name="TextBox 66"/>
                  <p:cNvSpPr txBox="1"/>
                  <p:nvPr/>
                </p:nvSpPr>
                <p:spPr>
                  <a:xfrm>
                    <a:off x="7819939" y="4060467"/>
                    <a:ext cx="849376" cy="45240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600" dirty="0" smtClean="0">
                        <a:latin typeface="Arial" pitchFamily="34" charset="0"/>
                        <a:cs typeface="Arial" pitchFamily="34" charset="0"/>
                      </a:rPr>
                      <a:t>Q</a:t>
                    </a:r>
                    <a:endParaRPr lang="en-US" sz="16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cxnSp>
              <p:nvCxnSpPr>
                <p:cNvPr id="134" name="Connecteur droit 271"/>
                <p:cNvCxnSpPr/>
                <p:nvPr/>
              </p:nvCxnSpPr>
              <p:spPr>
                <a:xfrm>
                  <a:off x="7956376" y="2820015"/>
                  <a:ext cx="780904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73" name="Group 172"/>
          <p:cNvGrpSpPr/>
          <p:nvPr/>
        </p:nvGrpSpPr>
        <p:grpSpPr>
          <a:xfrm>
            <a:off x="5038814" y="3356992"/>
            <a:ext cx="3637642" cy="3292191"/>
            <a:chOff x="5082149" y="3191584"/>
            <a:chExt cx="3637642" cy="3292191"/>
          </a:xfrm>
        </p:grpSpPr>
        <p:grpSp>
          <p:nvGrpSpPr>
            <p:cNvPr id="174" name="Group 173"/>
            <p:cNvGrpSpPr/>
            <p:nvPr/>
          </p:nvGrpSpPr>
          <p:grpSpPr>
            <a:xfrm>
              <a:off x="5082149" y="3191584"/>
              <a:ext cx="3065247" cy="3292191"/>
              <a:chOff x="4067944" y="3140679"/>
              <a:chExt cx="3341660" cy="3589069"/>
            </a:xfrm>
          </p:grpSpPr>
          <p:sp>
            <p:nvSpPr>
              <p:cNvPr id="186" name="TextBox 185"/>
              <p:cNvSpPr txBox="1"/>
              <p:nvPr/>
            </p:nvSpPr>
            <p:spPr>
              <a:xfrm>
                <a:off x="5201008" y="6315927"/>
                <a:ext cx="848561" cy="4138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aseline="30000" dirty="0" smtClean="0">
                    <a:latin typeface="Arial" pitchFamily="34" charset="0"/>
                    <a:cs typeface="Arial" pitchFamily="34" charset="0"/>
                  </a:rPr>
                  <a:t>++++</a:t>
                </a:r>
                <a:endParaRPr lang="en-GB" sz="2800" baseline="30000" dirty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187" name="Group 186"/>
              <p:cNvGrpSpPr/>
              <p:nvPr/>
            </p:nvGrpSpPr>
            <p:grpSpPr>
              <a:xfrm>
                <a:off x="4067944" y="3140679"/>
                <a:ext cx="3341660" cy="3159481"/>
                <a:chOff x="1014317" y="2327642"/>
                <a:chExt cx="3341660" cy="3159481"/>
              </a:xfrm>
            </p:grpSpPr>
            <p:sp>
              <p:nvSpPr>
                <p:cNvPr id="189" name="Rectangle 188"/>
                <p:cNvSpPr/>
                <p:nvPr/>
              </p:nvSpPr>
              <p:spPr>
                <a:xfrm>
                  <a:off x="1754929" y="4407003"/>
                  <a:ext cx="2382484" cy="108012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bg1"/>
                    </a:solidFill>
                  </a:endParaRPr>
                </a:p>
              </p:txBody>
            </p:sp>
            <p:cxnSp>
              <p:nvCxnSpPr>
                <p:cNvPr id="190" name="Straight Connector 189"/>
                <p:cNvCxnSpPr/>
                <p:nvPr/>
              </p:nvCxnSpPr>
              <p:spPr>
                <a:xfrm>
                  <a:off x="1752390" y="4509120"/>
                  <a:ext cx="1307442" cy="1076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1" name="Oval 7"/>
                <p:cNvSpPr/>
                <p:nvPr/>
              </p:nvSpPr>
              <p:spPr>
                <a:xfrm flipH="1">
                  <a:off x="2195884" y="4371259"/>
                  <a:ext cx="751555" cy="1063601"/>
                </a:xfrm>
                <a:custGeom>
                  <a:avLst/>
                  <a:gdLst>
                    <a:gd name="connsiteX0" fmla="*/ 0 w 1512168"/>
                    <a:gd name="connsiteY0" fmla="*/ 756084 h 1512168"/>
                    <a:gd name="connsiteX1" fmla="*/ 756084 w 1512168"/>
                    <a:gd name="connsiteY1" fmla="*/ 0 h 1512168"/>
                    <a:gd name="connsiteX2" fmla="*/ 1512168 w 1512168"/>
                    <a:gd name="connsiteY2" fmla="*/ 756084 h 1512168"/>
                    <a:gd name="connsiteX3" fmla="*/ 756084 w 1512168"/>
                    <a:gd name="connsiteY3" fmla="*/ 1512168 h 1512168"/>
                    <a:gd name="connsiteX4" fmla="*/ 0 w 1512168"/>
                    <a:gd name="connsiteY4" fmla="*/ 756084 h 1512168"/>
                    <a:gd name="connsiteX0" fmla="*/ 0 w 1512168"/>
                    <a:gd name="connsiteY0" fmla="*/ 1901393 h 2657477"/>
                    <a:gd name="connsiteX1" fmla="*/ 756084 w 1512168"/>
                    <a:gd name="connsiteY1" fmla="*/ 0 h 2657477"/>
                    <a:gd name="connsiteX2" fmla="*/ 1512168 w 1512168"/>
                    <a:gd name="connsiteY2" fmla="*/ 1901393 h 2657477"/>
                    <a:gd name="connsiteX3" fmla="*/ 756084 w 1512168"/>
                    <a:gd name="connsiteY3" fmla="*/ 2657477 h 2657477"/>
                    <a:gd name="connsiteX4" fmla="*/ 0 w 1512168"/>
                    <a:gd name="connsiteY4" fmla="*/ 1901393 h 2657477"/>
                    <a:gd name="connsiteX0" fmla="*/ 0 w 1512168"/>
                    <a:gd name="connsiteY0" fmla="*/ 1688956 h 2445040"/>
                    <a:gd name="connsiteX1" fmla="*/ 756084 w 1512168"/>
                    <a:gd name="connsiteY1" fmla="*/ 0 h 2445040"/>
                    <a:gd name="connsiteX2" fmla="*/ 1512168 w 1512168"/>
                    <a:gd name="connsiteY2" fmla="*/ 1688956 h 2445040"/>
                    <a:gd name="connsiteX3" fmla="*/ 756084 w 1512168"/>
                    <a:gd name="connsiteY3" fmla="*/ 2445040 h 2445040"/>
                    <a:gd name="connsiteX4" fmla="*/ 0 w 1512168"/>
                    <a:gd name="connsiteY4" fmla="*/ 1688956 h 2445040"/>
                    <a:gd name="connsiteX0" fmla="*/ 0 w 1517580"/>
                    <a:gd name="connsiteY0" fmla="*/ 1785045 h 2541129"/>
                    <a:gd name="connsiteX1" fmla="*/ 756084 w 1517580"/>
                    <a:gd name="connsiteY1" fmla="*/ 96089 h 2541129"/>
                    <a:gd name="connsiteX2" fmla="*/ 1020580 w 1517580"/>
                    <a:gd name="connsiteY2" fmla="*/ 377333 h 2541129"/>
                    <a:gd name="connsiteX3" fmla="*/ 1512168 w 1517580"/>
                    <a:gd name="connsiteY3" fmla="*/ 1785045 h 2541129"/>
                    <a:gd name="connsiteX4" fmla="*/ 756084 w 1517580"/>
                    <a:gd name="connsiteY4" fmla="*/ 2541129 h 2541129"/>
                    <a:gd name="connsiteX5" fmla="*/ 0 w 1517580"/>
                    <a:gd name="connsiteY5" fmla="*/ 1785045 h 2541129"/>
                    <a:gd name="connsiteX0" fmla="*/ 2470 w 1520050"/>
                    <a:gd name="connsiteY0" fmla="*/ 1688957 h 2445041"/>
                    <a:gd name="connsiteX1" fmla="*/ 524286 w 1520050"/>
                    <a:gd name="connsiteY1" fmla="*/ 281246 h 2445041"/>
                    <a:gd name="connsiteX2" fmla="*/ 758554 w 1520050"/>
                    <a:gd name="connsiteY2" fmla="*/ 1 h 2445041"/>
                    <a:gd name="connsiteX3" fmla="*/ 1023050 w 1520050"/>
                    <a:gd name="connsiteY3" fmla="*/ 281245 h 2445041"/>
                    <a:gd name="connsiteX4" fmla="*/ 1514638 w 1520050"/>
                    <a:gd name="connsiteY4" fmla="*/ 1688957 h 2445041"/>
                    <a:gd name="connsiteX5" fmla="*/ 758554 w 1520050"/>
                    <a:gd name="connsiteY5" fmla="*/ 2445041 h 2445041"/>
                    <a:gd name="connsiteX6" fmla="*/ 2470 w 1520050"/>
                    <a:gd name="connsiteY6" fmla="*/ 1688957 h 2445041"/>
                    <a:gd name="connsiteX0" fmla="*/ 3226 w 1520806"/>
                    <a:gd name="connsiteY0" fmla="*/ 1689144 h 2445228"/>
                    <a:gd name="connsiteX1" fmla="*/ 497333 w 1520806"/>
                    <a:gd name="connsiteY1" fmla="*/ 290669 h 2445228"/>
                    <a:gd name="connsiteX2" fmla="*/ 759310 w 1520806"/>
                    <a:gd name="connsiteY2" fmla="*/ 188 h 2445228"/>
                    <a:gd name="connsiteX3" fmla="*/ 1023806 w 1520806"/>
                    <a:gd name="connsiteY3" fmla="*/ 281432 h 2445228"/>
                    <a:gd name="connsiteX4" fmla="*/ 1515394 w 1520806"/>
                    <a:gd name="connsiteY4" fmla="*/ 1689144 h 2445228"/>
                    <a:gd name="connsiteX5" fmla="*/ 759310 w 1520806"/>
                    <a:gd name="connsiteY5" fmla="*/ 2445228 h 2445228"/>
                    <a:gd name="connsiteX6" fmla="*/ 3226 w 1520806"/>
                    <a:gd name="connsiteY6" fmla="*/ 1689144 h 2445228"/>
                    <a:gd name="connsiteX0" fmla="*/ 4102 w 1521682"/>
                    <a:gd name="connsiteY0" fmla="*/ 1689144 h 2223555"/>
                    <a:gd name="connsiteX1" fmla="*/ 498209 w 1521682"/>
                    <a:gd name="connsiteY1" fmla="*/ 290669 h 2223555"/>
                    <a:gd name="connsiteX2" fmla="*/ 760186 w 1521682"/>
                    <a:gd name="connsiteY2" fmla="*/ 188 h 2223555"/>
                    <a:gd name="connsiteX3" fmla="*/ 1024682 w 1521682"/>
                    <a:gd name="connsiteY3" fmla="*/ 281432 h 2223555"/>
                    <a:gd name="connsiteX4" fmla="*/ 1516270 w 1521682"/>
                    <a:gd name="connsiteY4" fmla="*/ 1689144 h 2223555"/>
                    <a:gd name="connsiteX5" fmla="*/ 797131 w 1521682"/>
                    <a:gd name="connsiteY5" fmla="*/ 2223555 h 2223555"/>
                    <a:gd name="connsiteX6" fmla="*/ 4102 w 1521682"/>
                    <a:gd name="connsiteY6" fmla="*/ 1689144 h 2223555"/>
                    <a:gd name="connsiteX0" fmla="*/ 4102 w 1521682"/>
                    <a:gd name="connsiteY0" fmla="*/ 1689144 h 2269736"/>
                    <a:gd name="connsiteX1" fmla="*/ 498209 w 1521682"/>
                    <a:gd name="connsiteY1" fmla="*/ 290669 h 2269736"/>
                    <a:gd name="connsiteX2" fmla="*/ 760186 w 1521682"/>
                    <a:gd name="connsiteY2" fmla="*/ 188 h 2269736"/>
                    <a:gd name="connsiteX3" fmla="*/ 1024682 w 1521682"/>
                    <a:gd name="connsiteY3" fmla="*/ 281432 h 2269736"/>
                    <a:gd name="connsiteX4" fmla="*/ 1516270 w 1521682"/>
                    <a:gd name="connsiteY4" fmla="*/ 1689144 h 2269736"/>
                    <a:gd name="connsiteX5" fmla="*/ 797131 w 1521682"/>
                    <a:gd name="connsiteY5" fmla="*/ 2269736 h 2269736"/>
                    <a:gd name="connsiteX6" fmla="*/ 4102 w 1521682"/>
                    <a:gd name="connsiteY6" fmla="*/ 1689144 h 2269736"/>
                    <a:gd name="connsiteX0" fmla="*/ 3021 w 1520601"/>
                    <a:gd name="connsiteY0" fmla="*/ 1689144 h 2278973"/>
                    <a:gd name="connsiteX1" fmla="*/ 497128 w 1520601"/>
                    <a:gd name="connsiteY1" fmla="*/ 290669 h 2278973"/>
                    <a:gd name="connsiteX2" fmla="*/ 759105 w 1520601"/>
                    <a:gd name="connsiteY2" fmla="*/ 188 h 2278973"/>
                    <a:gd name="connsiteX3" fmla="*/ 1023601 w 1520601"/>
                    <a:gd name="connsiteY3" fmla="*/ 281432 h 2278973"/>
                    <a:gd name="connsiteX4" fmla="*/ 1515189 w 1520601"/>
                    <a:gd name="connsiteY4" fmla="*/ 1689144 h 2278973"/>
                    <a:gd name="connsiteX5" fmla="*/ 749868 w 1520601"/>
                    <a:gd name="connsiteY5" fmla="*/ 2278973 h 2278973"/>
                    <a:gd name="connsiteX6" fmla="*/ 3021 w 1520601"/>
                    <a:gd name="connsiteY6" fmla="*/ 1689144 h 2278973"/>
                    <a:gd name="connsiteX0" fmla="*/ 3653 w 1521233"/>
                    <a:gd name="connsiteY0" fmla="*/ 1689144 h 2269737"/>
                    <a:gd name="connsiteX1" fmla="*/ 497760 w 1521233"/>
                    <a:gd name="connsiteY1" fmla="*/ 290669 h 2269737"/>
                    <a:gd name="connsiteX2" fmla="*/ 759737 w 1521233"/>
                    <a:gd name="connsiteY2" fmla="*/ 188 h 2269737"/>
                    <a:gd name="connsiteX3" fmla="*/ 1024233 w 1521233"/>
                    <a:gd name="connsiteY3" fmla="*/ 281432 h 2269737"/>
                    <a:gd name="connsiteX4" fmla="*/ 1515821 w 1521233"/>
                    <a:gd name="connsiteY4" fmla="*/ 1689144 h 2269737"/>
                    <a:gd name="connsiteX5" fmla="*/ 778209 w 1521233"/>
                    <a:gd name="connsiteY5" fmla="*/ 2269737 h 2269737"/>
                    <a:gd name="connsiteX6" fmla="*/ 3653 w 1521233"/>
                    <a:gd name="connsiteY6" fmla="*/ 1689144 h 2269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21233" h="2269737">
                      <a:moveTo>
                        <a:pt x="3653" y="1689144"/>
                      </a:moveTo>
                      <a:cubicBezTo>
                        <a:pt x="-43088" y="1359299"/>
                        <a:pt x="371746" y="572162"/>
                        <a:pt x="497760" y="290669"/>
                      </a:cubicBezTo>
                      <a:cubicBezTo>
                        <a:pt x="623774" y="9176"/>
                        <a:pt x="671992" y="1727"/>
                        <a:pt x="759737" y="188"/>
                      </a:cubicBezTo>
                      <a:cubicBezTo>
                        <a:pt x="847482" y="-1351"/>
                        <a:pt x="898219" y="-61"/>
                        <a:pt x="1024233" y="281432"/>
                      </a:cubicBezTo>
                      <a:cubicBezTo>
                        <a:pt x="1150247" y="562925"/>
                        <a:pt x="1573758" y="1328511"/>
                        <a:pt x="1515821" y="1689144"/>
                      </a:cubicBezTo>
                      <a:cubicBezTo>
                        <a:pt x="1457884" y="2049777"/>
                        <a:pt x="1195783" y="2269737"/>
                        <a:pt x="778209" y="2269737"/>
                      </a:cubicBezTo>
                      <a:cubicBezTo>
                        <a:pt x="360635" y="2269737"/>
                        <a:pt x="50394" y="2018989"/>
                        <a:pt x="3653" y="1689144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92" name="Straight Connector 191"/>
                <p:cNvCxnSpPr/>
                <p:nvPr/>
              </p:nvCxnSpPr>
              <p:spPr>
                <a:xfrm>
                  <a:off x="1754929" y="4407003"/>
                  <a:ext cx="2385023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3" name="Trapezoid 192"/>
                <p:cNvSpPr/>
                <p:nvPr/>
              </p:nvSpPr>
              <p:spPr>
                <a:xfrm>
                  <a:off x="2416836" y="2629620"/>
                  <a:ext cx="301635" cy="1762996"/>
                </a:xfrm>
                <a:prstGeom prst="trapezoid">
                  <a:avLst/>
                </a:prstGeom>
                <a:solidFill>
                  <a:srgbClr val="FF0000"/>
                </a:solidFill>
                <a:ln>
                  <a:noFill/>
                </a:ln>
                <a:scene3d>
                  <a:camera prst="orthographicFront">
                    <a:rot lat="0" lon="0" rev="1080000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rgbClr val="FFC000"/>
                    </a:solidFill>
                  </a:endParaRPr>
                </a:p>
              </p:txBody>
            </p:sp>
            <p:sp>
              <p:nvSpPr>
                <p:cNvPr id="194" name="TextBox 193"/>
                <p:cNvSpPr txBox="1"/>
                <p:nvPr/>
              </p:nvSpPr>
              <p:spPr>
                <a:xfrm>
                  <a:off x="1812836" y="2327642"/>
                  <a:ext cx="1479462" cy="30197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>
                      <a:latin typeface="Arial" pitchFamily="34" charset="0"/>
                      <a:cs typeface="Arial" pitchFamily="34" charset="0"/>
                    </a:rPr>
                    <a:t>Electron Beam</a:t>
                  </a:r>
                  <a:endParaRPr lang="en-GB" sz="12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95" name="TextBox 194"/>
                <p:cNvSpPr txBox="1"/>
                <p:nvPr/>
              </p:nvSpPr>
              <p:spPr>
                <a:xfrm>
                  <a:off x="3059832" y="4376806"/>
                  <a:ext cx="1296145" cy="25164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 smtClean="0">
                      <a:latin typeface="Arial" pitchFamily="34" charset="0"/>
                      <a:cs typeface="Arial" pitchFamily="34" charset="0"/>
                    </a:rPr>
                    <a:t>SE escape depth</a:t>
                  </a:r>
                  <a:endParaRPr lang="en-GB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196" name="Straight Connector 195"/>
                <p:cNvCxnSpPr/>
                <p:nvPr/>
              </p:nvCxnSpPr>
              <p:spPr>
                <a:xfrm>
                  <a:off x="3059832" y="4354138"/>
                  <a:ext cx="0" cy="22970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7" name="TextBox 196"/>
                <p:cNvSpPr txBox="1"/>
                <p:nvPr/>
              </p:nvSpPr>
              <p:spPr>
                <a:xfrm>
                  <a:off x="2987824" y="4798981"/>
                  <a:ext cx="781165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 smtClean="0">
                      <a:latin typeface="Arial" pitchFamily="34" charset="0"/>
                      <a:cs typeface="Arial" pitchFamily="34" charset="0"/>
                    </a:rPr>
                    <a:t>Excitation </a:t>
                  </a:r>
                </a:p>
                <a:p>
                  <a:r>
                    <a:rPr lang="en-US" sz="900" dirty="0" smtClean="0">
                      <a:latin typeface="Arial" pitchFamily="34" charset="0"/>
                      <a:cs typeface="Arial" pitchFamily="34" charset="0"/>
                    </a:rPr>
                    <a:t>Volume</a:t>
                  </a:r>
                  <a:endParaRPr lang="en-GB" sz="9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98" name="TextBox 197"/>
                <p:cNvSpPr txBox="1"/>
                <p:nvPr/>
              </p:nvSpPr>
              <p:spPr>
                <a:xfrm>
                  <a:off x="1014317" y="4632187"/>
                  <a:ext cx="954004" cy="523220"/>
                </a:xfrm>
                <a:prstGeom prst="rect">
                  <a:avLst/>
                </a:prstGeom>
                <a:noFill/>
                <a:scene3d>
                  <a:camera prst="orthographicFront">
                    <a:rot lat="0" lon="0" rev="5400000"/>
                  </a:camera>
                  <a:lightRig rig="threePt" dir="t"/>
                </a:scene3d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latin typeface="Arial" pitchFamily="34" charset="0"/>
                      <a:cs typeface="Arial" pitchFamily="34" charset="0"/>
                    </a:rPr>
                    <a:t>Insulator</a:t>
                  </a:r>
                </a:p>
                <a:p>
                  <a:r>
                    <a:rPr lang="en-US" sz="1400" dirty="0" smtClean="0">
                      <a:latin typeface="Arial" pitchFamily="34" charset="0"/>
                      <a:cs typeface="Arial" pitchFamily="34" charset="0"/>
                    </a:rPr>
                    <a:t>Sample</a:t>
                  </a:r>
                  <a:endParaRPr lang="en-GB" sz="1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188" name="TextBox 187"/>
              <p:cNvSpPr txBox="1"/>
              <p:nvPr/>
            </p:nvSpPr>
            <p:spPr>
              <a:xfrm>
                <a:off x="5161111" y="4899540"/>
                <a:ext cx="903507" cy="4361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- - - -</a:t>
                </a:r>
                <a:endParaRPr lang="en-GB" sz="2000" b="1" baseline="300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75" name="Group 174"/>
            <p:cNvGrpSpPr/>
            <p:nvPr/>
          </p:nvGrpSpPr>
          <p:grpSpPr>
            <a:xfrm>
              <a:off x="6825008" y="3426271"/>
              <a:ext cx="1894783" cy="1405149"/>
              <a:chOff x="6044448" y="2420888"/>
              <a:chExt cx="2232993" cy="1675929"/>
            </a:xfrm>
          </p:grpSpPr>
          <p:grpSp>
            <p:nvGrpSpPr>
              <p:cNvPr id="176" name="Group 175"/>
              <p:cNvGrpSpPr/>
              <p:nvPr/>
            </p:nvGrpSpPr>
            <p:grpSpPr>
              <a:xfrm>
                <a:off x="6044448" y="2420888"/>
                <a:ext cx="2232993" cy="1675929"/>
                <a:chOff x="4095501" y="6857680"/>
                <a:chExt cx="2232993" cy="1675929"/>
              </a:xfrm>
            </p:grpSpPr>
            <p:cxnSp>
              <p:nvCxnSpPr>
                <p:cNvPr id="178" name="Straight Arrow Connector 152"/>
                <p:cNvCxnSpPr/>
                <p:nvPr/>
              </p:nvCxnSpPr>
              <p:spPr>
                <a:xfrm flipH="1">
                  <a:off x="4456286" y="6857680"/>
                  <a:ext cx="6752" cy="1368152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9" name="Rectangle 178"/>
                <p:cNvSpPr/>
                <p:nvPr/>
              </p:nvSpPr>
              <p:spPr>
                <a:xfrm rot="16200000">
                  <a:off x="3976719" y="7026929"/>
                  <a:ext cx="545342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400" dirty="0" smtClean="0">
                      <a:latin typeface="Arial" pitchFamily="34" charset="0"/>
                      <a:cs typeface="Arial" pitchFamily="34" charset="0"/>
                    </a:rPr>
                    <a:t>SEY</a:t>
                  </a:r>
                </a:p>
              </p:txBody>
            </p:sp>
            <p:cxnSp>
              <p:nvCxnSpPr>
                <p:cNvPr id="180" name="Straight Arrow Connector 153"/>
                <p:cNvCxnSpPr/>
                <p:nvPr/>
              </p:nvCxnSpPr>
              <p:spPr>
                <a:xfrm flipH="1">
                  <a:off x="4456286" y="8225832"/>
                  <a:ext cx="1872208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1" name="Rectangle 180"/>
                <p:cNvSpPr/>
                <p:nvPr/>
              </p:nvSpPr>
              <p:spPr>
                <a:xfrm>
                  <a:off x="4618486" y="8225832"/>
                  <a:ext cx="1410964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400" dirty="0" smtClean="0">
                      <a:latin typeface="Arial" pitchFamily="34" charset="0"/>
                      <a:cs typeface="Arial" pitchFamily="34" charset="0"/>
                    </a:rPr>
                    <a:t>PE Energy [</a:t>
                  </a:r>
                  <a:r>
                    <a:rPr lang="en-US" sz="1400" dirty="0" err="1" smtClean="0">
                      <a:latin typeface="Arial" pitchFamily="34" charset="0"/>
                      <a:cs typeface="Arial" pitchFamily="34" charset="0"/>
                    </a:rPr>
                    <a:t>eV</a:t>
                  </a:r>
                  <a:r>
                    <a:rPr lang="en-US" sz="1400" dirty="0" smtClean="0">
                      <a:latin typeface="Arial" pitchFamily="34" charset="0"/>
                      <a:cs typeface="Arial" pitchFamily="34" charset="0"/>
                    </a:rPr>
                    <a:t>]</a:t>
                  </a:r>
                </a:p>
              </p:txBody>
            </p:sp>
            <p:cxnSp>
              <p:nvCxnSpPr>
                <p:cNvPr id="182" name="Straight Connector 181"/>
                <p:cNvCxnSpPr/>
                <p:nvPr/>
              </p:nvCxnSpPr>
              <p:spPr>
                <a:xfrm flipH="1">
                  <a:off x="4388095" y="7731166"/>
                  <a:ext cx="1792562" cy="10355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3" name="Freeform 182"/>
                <p:cNvSpPr/>
                <p:nvPr/>
              </p:nvSpPr>
              <p:spPr>
                <a:xfrm>
                  <a:off x="4511944" y="7745960"/>
                  <a:ext cx="42530" cy="244548"/>
                </a:xfrm>
                <a:custGeom>
                  <a:avLst/>
                  <a:gdLst>
                    <a:gd name="connsiteX0" fmla="*/ 0 w 42530"/>
                    <a:gd name="connsiteY0" fmla="*/ 244548 h 244548"/>
                    <a:gd name="connsiteX1" fmla="*/ 42530 w 42530"/>
                    <a:gd name="connsiteY1" fmla="*/ 0 h 244548"/>
                    <a:gd name="connsiteX2" fmla="*/ 42530 w 42530"/>
                    <a:gd name="connsiteY2" fmla="*/ 0 h 2445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2530" h="244548">
                      <a:moveTo>
                        <a:pt x="0" y="244548"/>
                      </a:moveTo>
                      <a:lnTo>
                        <a:pt x="42530" y="0"/>
                      </a:lnTo>
                      <a:lnTo>
                        <a:pt x="42530" y="0"/>
                      </a:lnTo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4" name="Freeform 183"/>
                <p:cNvSpPr/>
                <p:nvPr/>
              </p:nvSpPr>
              <p:spPr>
                <a:xfrm>
                  <a:off x="4554474" y="7157305"/>
                  <a:ext cx="1626781" cy="584216"/>
                </a:xfrm>
                <a:custGeom>
                  <a:avLst/>
                  <a:gdLst>
                    <a:gd name="connsiteX0" fmla="*/ 0 w 1626781"/>
                    <a:gd name="connsiteY0" fmla="*/ 584216 h 584216"/>
                    <a:gd name="connsiteX1" fmla="*/ 233916 w 1626781"/>
                    <a:gd name="connsiteY1" fmla="*/ 10057 h 584216"/>
                    <a:gd name="connsiteX2" fmla="*/ 627321 w 1626781"/>
                    <a:gd name="connsiteY2" fmla="*/ 233341 h 584216"/>
                    <a:gd name="connsiteX3" fmla="*/ 1031358 w 1626781"/>
                    <a:gd name="connsiteY3" fmla="*/ 424727 h 584216"/>
                    <a:gd name="connsiteX4" fmla="*/ 1626781 w 1626781"/>
                    <a:gd name="connsiteY4" fmla="*/ 499155 h 584216"/>
                    <a:gd name="connsiteX5" fmla="*/ 1626781 w 1626781"/>
                    <a:gd name="connsiteY5" fmla="*/ 499155 h 584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26781" h="584216">
                      <a:moveTo>
                        <a:pt x="0" y="584216"/>
                      </a:moveTo>
                      <a:cubicBezTo>
                        <a:pt x="64681" y="326376"/>
                        <a:pt x="129363" y="68536"/>
                        <a:pt x="233916" y="10057"/>
                      </a:cubicBezTo>
                      <a:cubicBezTo>
                        <a:pt x="338469" y="-48422"/>
                        <a:pt x="494414" y="164229"/>
                        <a:pt x="627321" y="233341"/>
                      </a:cubicBezTo>
                      <a:cubicBezTo>
                        <a:pt x="760228" y="302453"/>
                        <a:pt x="864781" y="380425"/>
                        <a:pt x="1031358" y="424727"/>
                      </a:cubicBezTo>
                      <a:cubicBezTo>
                        <a:pt x="1197935" y="469029"/>
                        <a:pt x="1626781" y="499155"/>
                        <a:pt x="1626781" y="499155"/>
                      </a:cubicBezTo>
                      <a:lnTo>
                        <a:pt x="1626781" y="499155"/>
                      </a:ln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5" name="Rectangle 184"/>
                <p:cNvSpPr/>
                <p:nvPr/>
              </p:nvSpPr>
              <p:spPr>
                <a:xfrm>
                  <a:off x="4130524" y="7582454"/>
                  <a:ext cx="284052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400" dirty="0" smtClean="0">
                      <a:latin typeface="Arial" pitchFamily="34" charset="0"/>
                      <a:cs typeface="Arial" pitchFamily="34" charset="0"/>
                    </a:rPr>
                    <a:t>1</a:t>
                  </a:r>
                </a:p>
              </p:txBody>
            </p:sp>
          </p:grpSp>
          <p:sp>
            <p:nvSpPr>
              <p:cNvPr id="177" name="Rectangle 176"/>
              <p:cNvSpPr/>
              <p:nvPr/>
            </p:nvSpPr>
            <p:spPr>
              <a:xfrm>
                <a:off x="7521386" y="3399827"/>
                <a:ext cx="575800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FF0000"/>
                    </a:solidFill>
                    <a:latin typeface="Symbol" pitchFamily="18" charset="2"/>
                    <a:cs typeface="Arial" pitchFamily="34" charset="0"/>
                  </a:rPr>
                  <a:t>d</a:t>
                </a:r>
                <a:r>
                  <a:rPr lang="en-US" sz="14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 &lt; 1</a:t>
                </a:r>
              </a:p>
            </p:txBody>
          </p:sp>
        </p:grpSp>
      </p:grpSp>
      <p:grpSp>
        <p:nvGrpSpPr>
          <p:cNvPr id="199" name="Group 198"/>
          <p:cNvGrpSpPr/>
          <p:nvPr/>
        </p:nvGrpSpPr>
        <p:grpSpPr>
          <a:xfrm>
            <a:off x="5044902" y="3356992"/>
            <a:ext cx="3623244" cy="3096344"/>
            <a:chOff x="5044902" y="3356992"/>
            <a:chExt cx="3623244" cy="3096344"/>
          </a:xfrm>
        </p:grpSpPr>
        <p:grpSp>
          <p:nvGrpSpPr>
            <p:cNvPr id="200" name="Group 199"/>
            <p:cNvGrpSpPr/>
            <p:nvPr/>
          </p:nvGrpSpPr>
          <p:grpSpPr>
            <a:xfrm>
              <a:off x="6795938" y="3536019"/>
              <a:ext cx="1872208" cy="1405149"/>
              <a:chOff x="6044448" y="2420888"/>
              <a:chExt cx="2232993" cy="1675929"/>
            </a:xfrm>
          </p:grpSpPr>
          <p:grpSp>
            <p:nvGrpSpPr>
              <p:cNvPr id="225" name="Group 224"/>
              <p:cNvGrpSpPr/>
              <p:nvPr/>
            </p:nvGrpSpPr>
            <p:grpSpPr>
              <a:xfrm>
                <a:off x="6044448" y="2420888"/>
                <a:ext cx="2232993" cy="1675929"/>
                <a:chOff x="4095501" y="6857680"/>
                <a:chExt cx="2232993" cy="1675929"/>
              </a:xfrm>
            </p:grpSpPr>
            <p:cxnSp>
              <p:nvCxnSpPr>
                <p:cNvPr id="227" name="Straight Arrow Connector 152"/>
                <p:cNvCxnSpPr/>
                <p:nvPr/>
              </p:nvCxnSpPr>
              <p:spPr>
                <a:xfrm flipH="1">
                  <a:off x="4456286" y="6857680"/>
                  <a:ext cx="6752" cy="1368152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8" name="Rectangle 227"/>
                <p:cNvSpPr/>
                <p:nvPr/>
              </p:nvSpPr>
              <p:spPr>
                <a:xfrm rot="16200000">
                  <a:off x="3976719" y="7026929"/>
                  <a:ext cx="545342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400" dirty="0" smtClean="0">
                      <a:latin typeface="Arial" pitchFamily="34" charset="0"/>
                      <a:cs typeface="Arial" pitchFamily="34" charset="0"/>
                    </a:rPr>
                    <a:t>SEY</a:t>
                  </a:r>
                </a:p>
              </p:txBody>
            </p:sp>
            <p:cxnSp>
              <p:nvCxnSpPr>
                <p:cNvPr id="229" name="Straight Arrow Connector 153"/>
                <p:cNvCxnSpPr/>
                <p:nvPr/>
              </p:nvCxnSpPr>
              <p:spPr>
                <a:xfrm flipH="1">
                  <a:off x="4456286" y="8225832"/>
                  <a:ext cx="1872208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0" name="Rectangle 229"/>
                <p:cNvSpPr/>
                <p:nvPr/>
              </p:nvSpPr>
              <p:spPr>
                <a:xfrm>
                  <a:off x="4618486" y="8225832"/>
                  <a:ext cx="1410964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400" dirty="0" smtClean="0">
                      <a:latin typeface="Arial" pitchFamily="34" charset="0"/>
                      <a:cs typeface="Arial" pitchFamily="34" charset="0"/>
                    </a:rPr>
                    <a:t>PE Energy [</a:t>
                  </a:r>
                  <a:r>
                    <a:rPr lang="en-US" sz="1400" dirty="0" err="1" smtClean="0">
                      <a:latin typeface="Arial" pitchFamily="34" charset="0"/>
                      <a:cs typeface="Arial" pitchFamily="34" charset="0"/>
                    </a:rPr>
                    <a:t>eV</a:t>
                  </a:r>
                  <a:r>
                    <a:rPr lang="en-US" sz="1400" dirty="0" smtClean="0">
                      <a:latin typeface="Arial" pitchFamily="34" charset="0"/>
                      <a:cs typeface="Arial" pitchFamily="34" charset="0"/>
                    </a:rPr>
                    <a:t>]</a:t>
                  </a:r>
                </a:p>
              </p:txBody>
            </p:sp>
            <p:cxnSp>
              <p:nvCxnSpPr>
                <p:cNvPr id="231" name="Straight Connector 230"/>
                <p:cNvCxnSpPr/>
                <p:nvPr/>
              </p:nvCxnSpPr>
              <p:spPr>
                <a:xfrm flipH="1">
                  <a:off x="4388095" y="7731166"/>
                  <a:ext cx="1792562" cy="10355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2" name="Freeform 231"/>
                <p:cNvSpPr/>
                <p:nvPr/>
              </p:nvSpPr>
              <p:spPr>
                <a:xfrm>
                  <a:off x="4511944" y="7745960"/>
                  <a:ext cx="42530" cy="244548"/>
                </a:xfrm>
                <a:custGeom>
                  <a:avLst/>
                  <a:gdLst>
                    <a:gd name="connsiteX0" fmla="*/ 0 w 42530"/>
                    <a:gd name="connsiteY0" fmla="*/ 244548 h 244548"/>
                    <a:gd name="connsiteX1" fmla="*/ 42530 w 42530"/>
                    <a:gd name="connsiteY1" fmla="*/ 0 h 244548"/>
                    <a:gd name="connsiteX2" fmla="*/ 42530 w 42530"/>
                    <a:gd name="connsiteY2" fmla="*/ 0 h 2445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2530" h="244548">
                      <a:moveTo>
                        <a:pt x="0" y="244548"/>
                      </a:moveTo>
                      <a:lnTo>
                        <a:pt x="42530" y="0"/>
                      </a:lnTo>
                      <a:lnTo>
                        <a:pt x="42530" y="0"/>
                      </a:ln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3" name="Freeform 232"/>
                <p:cNvSpPr/>
                <p:nvPr/>
              </p:nvSpPr>
              <p:spPr>
                <a:xfrm>
                  <a:off x="4554474" y="7157305"/>
                  <a:ext cx="1626781" cy="584216"/>
                </a:xfrm>
                <a:custGeom>
                  <a:avLst/>
                  <a:gdLst>
                    <a:gd name="connsiteX0" fmla="*/ 0 w 1626781"/>
                    <a:gd name="connsiteY0" fmla="*/ 584216 h 584216"/>
                    <a:gd name="connsiteX1" fmla="*/ 233916 w 1626781"/>
                    <a:gd name="connsiteY1" fmla="*/ 10057 h 584216"/>
                    <a:gd name="connsiteX2" fmla="*/ 627321 w 1626781"/>
                    <a:gd name="connsiteY2" fmla="*/ 233341 h 584216"/>
                    <a:gd name="connsiteX3" fmla="*/ 1031358 w 1626781"/>
                    <a:gd name="connsiteY3" fmla="*/ 424727 h 584216"/>
                    <a:gd name="connsiteX4" fmla="*/ 1626781 w 1626781"/>
                    <a:gd name="connsiteY4" fmla="*/ 499155 h 584216"/>
                    <a:gd name="connsiteX5" fmla="*/ 1626781 w 1626781"/>
                    <a:gd name="connsiteY5" fmla="*/ 499155 h 584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26781" h="584216">
                      <a:moveTo>
                        <a:pt x="0" y="584216"/>
                      </a:moveTo>
                      <a:cubicBezTo>
                        <a:pt x="64681" y="326376"/>
                        <a:pt x="129363" y="68536"/>
                        <a:pt x="233916" y="10057"/>
                      </a:cubicBezTo>
                      <a:cubicBezTo>
                        <a:pt x="338469" y="-48422"/>
                        <a:pt x="494414" y="164229"/>
                        <a:pt x="627321" y="233341"/>
                      </a:cubicBezTo>
                      <a:cubicBezTo>
                        <a:pt x="760228" y="302453"/>
                        <a:pt x="864781" y="380425"/>
                        <a:pt x="1031358" y="424727"/>
                      </a:cubicBezTo>
                      <a:cubicBezTo>
                        <a:pt x="1197935" y="469029"/>
                        <a:pt x="1626781" y="499155"/>
                        <a:pt x="1626781" y="499155"/>
                      </a:cubicBezTo>
                      <a:lnTo>
                        <a:pt x="1626781" y="499155"/>
                      </a:lnTo>
                    </a:path>
                  </a:pathLst>
                </a:custGeom>
                <a:noFill/>
                <a:ln w="190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4" name="Rectangle 233"/>
                <p:cNvSpPr/>
                <p:nvPr/>
              </p:nvSpPr>
              <p:spPr>
                <a:xfrm>
                  <a:off x="4130524" y="7582454"/>
                  <a:ext cx="284052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400" dirty="0" smtClean="0">
                      <a:latin typeface="Arial" pitchFamily="34" charset="0"/>
                      <a:cs typeface="Arial" pitchFamily="34" charset="0"/>
                    </a:rPr>
                    <a:t>1</a:t>
                  </a:r>
                </a:p>
              </p:txBody>
            </p:sp>
          </p:grpSp>
          <p:sp>
            <p:nvSpPr>
              <p:cNvPr id="226" name="Rectangle 225"/>
              <p:cNvSpPr/>
              <p:nvPr/>
            </p:nvSpPr>
            <p:spPr>
              <a:xfrm>
                <a:off x="7518181" y="2761081"/>
                <a:ext cx="58221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FF0000"/>
                    </a:solidFill>
                    <a:latin typeface="Symbol" pitchFamily="18" charset="2"/>
                    <a:cs typeface="Arial" pitchFamily="34" charset="0"/>
                  </a:rPr>
                  <a:t>d</a:t>
                </a:r>
                <a:r>
                  <a:rPr lang="en-US" sz="1400" b="1" dirty="0" smtClean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 &gt; 1</a:t>
                </a:r>
              </a:p>
            </p:txBody>
          </p:sp>
        </p:grpSp>
        <p:grpSp>
          <p:nvGrpSpPr>
            <p:cNvPr id="201" name="Group 200"/>
            <p:cNvGrpSpPr/>
            <p:nvPr/>
          </p:nvGrpSpPr>
          <p:grpSpPr>
            <a:xfrm>
              <a:off x="5044902" y="3356992"/>
              <a:ext cx="3065247" cy="3096344"/>
              <a:chOff x="4067944" y="3149783"/>
              <a:chExt cx="3341660" cy="3375561"/>
            </a:xfrm>
          </p:grpSpPr>
          <p:sp>
            <p:nvSpPr>
              <p:cNvPr id="202" name="TextBox 201"/>
              <p:cNvSpPr txBox="1"/>
              <p:nvPr/>
            </p:nvSpPr>
            <p:spPr>
              <a:xfrm>
                <a:off x="4188526" y="4373104"/>
                <a:ext cx="154657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Backscattered e</a:t>
                </a:r>
                <a:r>
                  <a:rPr lang="en-US" sz="1200" baseline="30000" dirty="0" smtClean="0">
                    <a:latin typeface="Arial" pitchFamily="34" charset="0"/>
                    <a:cs typeface="Arial" pitchFamily="34" charset="0"/>
                  </a:rPr>
                  <a:t>-</a:t>
                </a:r>
                <a:endParaRPr lang="en-GB" sz="1200" baseline="30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3" name="TextBox 202"/>
              <p:cNvSpPr txBox="1"/>
              <p:nvPr/>
            </p:nvSpPr>
            <p:spPr>
              <a:xfrm>
                <a:off x="5292081" y="6217567"/>
                <a:ext cx="72007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itchFamily="34" charset="0"/>
                    <a:cs typeface="Arial" pitchFamily="34" charset="0"/>
                  </a:rPr>
                  <a:t>- - - -</a:t>
                </a:r>
                <a:endParaRPr lang="en-GB" sz="1400" b="1" baseline="30000" dirty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204" name="Group 203"/>
              <p:cNvGrpSpPr/>
              <p:nvPr/>
            </p:nvGrpSpPr>
            <p:grpSpPr>
              <a:xfrm>
                <a:off x="4067944" y="3149783"/>
                <a:ext cx="3341660" cy="3150377"/>
                <a:chOff x="4067944" y="3149783"/>
                <a:chExt cx="3341660" cy="3150377"/>
              </a:xfrm>
            </p:grpSpPr>
            <p:grpSp>
              <p:nvGrpSpPr>
                <p:cNvPr id="206" name="Group 205"/>
                <p:cNvGrpSpPr/>
                <p:nvPr/>
              </p:nvGrpSpPr>
              <p:grpSpPr>
                <a:xfrm>
                  <a:off x="4067944" y="3149783"/>
                  <a:ext cx="3341660" cy="3150377"/>
                  <a:chOff x="1014317" y="2336746"/>
                  <a:chExt cx="3341660" cy="3150377"/>
                </a:xfrm>
              </p:grpSpPr>
              <p:sp>
                <p:nvSpPr>
                  <p:cNvPr id="210" name="Rectangle 209"/>
                  <p:cNvSpPr/>
                  <p:nvPr/>
                </p:nvSpPr>
                <p:spPr>
                  <a:xfrm>
                    <a:off x="1754929" y="4407003"/>
                    <a:ext cx="2382484" cy="1080120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chemeClr val="bg1"/>
                      </a:solidFill>
                    </a:endParaRPr>
                  </a:p>
                </p:txBody>
              </p:sp>
              <p:cxnSp>
                <p:nvCxnSpPr>
                  <p:cNvPr id="211" name="Straight Connector 210"/>
                  <p:cNvCxnSpPr/>
                  <p:nvPr/>
                </p:nvCxnSpPr>
                <p:spPr>
                  <a:xfrm>
                    <a:off x="1752390" y="4509120"/>
                    <a:ext cx="1307442" cy="1076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12" name="Group 211"/>
                  <p:cNvGrpSpPr/>
                  <p:nvPr/>
                </p:nvGrpSpPr>
                <p:grpSpPr>
                  <a:xfrm>
                    <a:off x="2195884" y="4371259"/>
                    <a:ext cx="751555" cy="1063601"/>
                    <a:chOff x="3492028" y="4905424"/>
                    <a:chExt cx="751555" cy="1063601"/>
                  </a:xfrm>
                </p:grpSpPr>
                <p:sp>
                  <p:nvSpPr>
                    <p:cNvPr id="222" name="Oval 7"/>
                    <p:cNvSpPr/>
                    <p:nvPr/>
                  </p:nvSpPr>
                  <p:spPr>
                    <a:xfrm flipH="1">
                      <a:off x="3492028" y="4905424"/>
                      <a:ext cx="751555" cy="1063601"/>
                    </a:xfrm>
                    <a:custGeom>
                      <a:avLst/>
                      <a:gdLst>
                        <a:gd name="connsiteX0" fmla="*/ 0 w 1512168"/>
                        <a:gd name="connsiteY0" fmla="*/ 756084 h 1512168"/>
                        <a:gd name="connsiteX1" fmla="*/ 756084 w 1512168"/>
                        <a:gd name="connsiteY1" fmla="*/ 0 h 1512168"/>
                        <a:gd name="connsiteX2" fmla="*/ 1512168 w 1512168"/>
                        <a:gd name="connsiteY2" fmla="*/ 756084 h 1512168"/>
                        <a:gd name="connsiteX3" fmla="*/ 756084 w 1512168"/>
                        <a:gd name="connsiteY3" fmla="*/ 1512168 h 1512168"/>
                        <a:gd name="connsiteX4" fmla="*/ 0 w 1512168"/>
                        <a:gd name="connsiteY4" fmla="*/ 756084 h 1512168"/>
                        <a:gd name="connsiteX0" fmla="*/ 0 w 1512168"/>
                        <a:gd name="connsiteY0" fmla="*/ 1901393 h 2657477"/>
                        <a:gd name="connsiteX1" fmla="*/ 756084 w 1512168"/>
                        <a:gd name="connsiteY1" fmla="*/ 0 h 2657477"/>
                        <a:gd name="connsiteX2" fmla="*/ 1512168 w 1512168"/>
                        <a:gd name="connsiteY2" fmla="*/ 1901393 h 2657477"/>
                        <a:gd name="connsiteX3" fmla="*/ 756084 w 1512168"/>
                        <a:gd name="connsiteY3" fmla="*/ 2657477 h 2657477"/>
                        <a:gd name="connsiteX4" fmla="*/ 0 w 1512168"/>
                        <a:gd name="connsiteY4" fmla="*/ 1901393 h 2657477"/>
                        <a:gd name="connsiteX0" fmla="*/ 0 w 1512168"/>
                        <a:gd name="connsiteY0" fmla="*/ 1688956 h 2445040"/>
                        <a:gd name="connsiteX1" fmla="*/ 756084 w 1512168"/>
                        <a:gd name="connsiteY1" fmla="*/ 0 h 2445040"/>
                        <a:gd name="connsiteX2" fmla="*/ 1512168 w 1512168"/>
                        <a:gd name="connsiteY2" fmla="*/ 1688956 h 2445040"/>
                        <a:gd name="connsiteX3" fmla="*/ 756084 w 1512168"/>
                        <a:gd name="connsiteY3" fmla="*/ 2445040 h 2445040"/>
                        <a:gd name="connsiteX4" fmla="*/ 0 w 1512168"/>
                        <a:gd name="connsiteY4" fmla="*/ 1688956 h 2445040"/>
                        <a:gd name="connsiteX0" fmla="*/ 0 w 1517580"/>
                        <a:gd name="connsiteY0" fmla="*/ 1785045 h 2541129"/>
                        <a:gd name="connsiteX1" fmla="*/ 756084 w 1517580"/>
                        <a:gd name="connsiteY1" fmla="*/ 96089 h 2541129"/>
                        <a:gd name="connsiteX2" fmla="*/ 1020580 w 1517580"/>
                        <a:gd name="connsiteY2" fmla="*/ 377333 h 2541129"/>
                        <a:gd name="connsiteX3" fmla="*/ 1512168 w 1517580"/>
                        <a:gd name="connsiteY3" fmla="*/ 1785045 h 2541129"/>
                        <a:gd name="connsiteX4" fmla="*/ 756084 w 1517580"/>
                        <a:gd name="connsiteY4" fmla="*/ 2541129 h 2541129"/>
                        <a:gd name="connsiteX5" fmla="*/ 0 w 1517580"/>
                        <a:gd name="connsiteY5" fmla="*/ 1785045 h 2541129"/>
                        <a:gd name="connsiteX0" fmla="*/ 2470 w 1520050"/>
                        <a:gd name="connsiteY0" fmla="*/ 1688957 h 2445041"/>
                        <a:gd name="connsiteX1" fmla="*/ 524286 w 1520050"/>
                        <a:gd name="connsiteY1" fmla="*/ 281246 h 2445041"/>
                        <a:gd name="connsiteX2" fmla="*/ 758554 w 1520050"/>
                        <a:gd name="connsiteY2" fmla="*/ 1 h 2445041"/>
                        <a:gd name="connsiteX3" fmla="*/ 1023050 w 1520050"/>
                        <a:gd name="connsiteY3" fmla="*/ 281245 h 2445041"/>
                        <a:gd name="connsiteX4" fmla="*/ 1514638 w 1520050"/>
                        <a:gd name="connsiteY4" fmla="*/ 1688957 h 2445041"/>
                        <a:gd name="connsiteX5" fmla="*/ 758554 w 1520050"/>
                        <a:gd name="connsiteY5" fmla="*/ 2445041 h 2445041"/>
                        <a:gd name="connsiteX6" fmla="*/ 2470 w 1520050"/>
                        <a:gd name="connsiteY6" fmla="*/ 1688957 h 2445041"/>
                        <a:gd name="connsiteX0" fmla="*/ 3226 w 1520806"/>
                        <a:gd name="connsiteY0" fmla="*/ 1689144 h 2445228"/>
                        <a:gd name="connsiteX1" fmla="*/ 497333 w 1520806"/>
                        <a:gd name="connsiteY1" fmla="*/ 290669 h 2445228"/>
                        <a:gd name="connsiteX2" fmla="*/ 759310 w 1520806"/>
                        <a:gd name="connsiteY2" fmla="*/ 188 h 2445228"/>
                        <a:gd name="connsiteX3" fmla="*/ 1023806 w 1520806"/>
                        <a:gd name="connsiteY3" fmla="*/ 281432 h 2445228"/>
                        <a:gd name="connsiteX4" fmla="*/ 1515394 w 1520806"/>
                        <a:gd name="connsiteY4" fmla="*/ 1689144 h 2445228"/>
                        <a:gd name="connsiteX5" fmla="*/ 759310 w 1520806"/>
                        <a:gd name="connsiteY5" fmla="*/ 2445228 h 2445228"/>
                        <a:gd name="connsiteX6" fmla="*/ 3226 w 1520806"/>
                        <a:gd name="connsiteY6" fmla="*/ 1689144 h 2445228"/>
                        <a:gd name="connsiteX0" fmla="*/ 4102 w 1521682"/>
                        <a:gd name="connsiteY0" fmla="*/ 1689144 h 2223555"/>
                        <a:gd name="connsiteX1" fmla="*/ 498209 w 1521682"/>
                        <a:gd name="connsiteY1" fmla="*/ 290669 h 2223555"/>
                        <a:gd name="connsiteX2" fmla="*/ 760186 w 1521682"/>
                        <a:gd name="connsiteY2" fmla="*/ 188 h 2223555"/>
                        <a:gd name="connsiteX3" fmla="*/ 1024682 w 1521682"/>
                        <a:gd name="connsiteY3" fmla="*/ 281432 h 2223555"/>
                        <a:gd name="connsiteX4" fmla="*/ 1516270 w 1521682"/>
                        <a:gd name="connsiteY4" fmla="*/ 1689144 h 2223555"/>
                        <a:gd name="connsiteX5" fmla="*/ 797131 w 1521682"/>
                        <a:gd name="connsiteY5" fmla="*/ 2223555 h 2223555"/>
                        <a:gd name="connsiteX6" fmla="*/ 4102 w 1521682"/>
                        <a:gd name="connsiteY6" fmla="*/ 1689144 h 2223555"/>
                        <a:gd name="connsiteX0" fmla="*/ 4102 w 1521682"/>
                        <a:gd name="connsiteY0" fmla="*/ 1689144 h 2269736"/>
                        <a:gd name="connsiteX1" fmla="*/ 498209 w 1521682"/>
                        <a:gd name="connsiteY1" fmla="*/ 290669 h 2269736"/>
                        <a:gd name="connsiteX2" fmla="*/ 760186 w 1521682"/>
                        <a:gd name="connsiteY2" fmla="*/ 188 h 2269736"/>
                        <a:gd name="connsiteX3" fmla="*/ 1024682 w 1521682"/>
                        <a:gd name="connsiteY3" fmla="*/ 281432 h 2269736"/>
                        <a:gd name="connsiteX4" fmla="*/ 1516270 w 1521682"/>
                        <a:gd name="connsiteY4" fmla="*/ 1689144 h 2269736"/>
                        <a:gd name="connsiteX5" fmla="*/ 797131 w 1521682"/>
                        <a:gd name="connsiteY5" fmla="*/ 2269736 h 2269736"/>
                        <a:gd name="connsiteX6" fmla="*/ 4102 w 1521682"/>
                        <a:gd name="connsiteY6" fmla="*/ 1689144 h 2269736"/>
                        <a:gd name="connsiteX0" fmla="*/ 3021 w 1520601"/>
                        <a:gd name="connsiteY0" fmla="*/ 1689144 h 2278973"/>
                        <a:gd name="connsiteX1" fmla="*/ 497128 w 1520601"/>
                        <a:gd name="connsiteY1" fmla="*/ 290669 h 2278973"/>
                        <a:gd name="connsiteX2" fmla="*/ 759105 w 1520601"/>
                        <a:gd name="connsiteY2" fmla="*/ 188 h 2278973"/>
                        <a:gd name="connsiteX3" fmla="*/ 1023601 w 1520601"/>
                        <a:gd name="connsiteY3" fmla="*/ 281432 h 2278973"/>
                        <a:gd name="connsiteX4" fmla="*/ 1515189 w 1520601"/>
                        <a:gd name="connsiteY4" fmla="*/ 1689144 h 2278973"/>
                        <a:gd name="connsiteX5" fmla="*/ 749868 w 1520601"/>
                        <a:gd name="connsiteY5" fmla="*/ 2278973 h 2278973"/>
                        <a:gd name="connsiteX6" fmla="*/ 3021 w 1520601"/>
                        <a:gd name="connsiteY6" fmla="*/ 1689144 h 2278973"/>
                        <a:gd name="connsiteX0" fmla="*/ 3653 w 1521233"/>
                        <a:gd name="connsiteY0" fmla="*/ 1689144 h 2269737"/>
                        <a:gd name="connsiteX1" fmla="*/ 497760 w 1521233"/>
                        <a:gd name="connsiteY1" fmla="*/ 290669 h 2269737"/>
                        <a:gd name="connsiteX2" fmla="*/ 759737 w 1521233"/>
                        <a:gd name="connsiteY2" fmla="*/ 188 h 2269737"/>
                        <a:gd name="connsiteX3" fmla="*/ 1024233 w 1521233"/>
                        <a:gd name="connsiteY3" fmla="*/ 281432 h 2269737"/>
                        <a:gd name="connsiteX4" fmla="*/ 1515821 w 1521233"/>
                        <a:gd name="connsiteY4" fmla="*/ 1689144 h 2269737"/>
                        <a:gd name="connsiteX5" fmla="*/ 778209 w 1521233"/>
                        <a:gd name="connsiteY5" fmla="*/ 2269737 h 2269737"/>
                        <a:gd name="connsiteX6" fmla="*/ 3653 w 1521233"/>
                        <a:gd name="connsiteY6" fmla="*/ 1689144 h 226973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521233" h="2269737">
                          <a:moveTo>
                            <a:pt x="3653" y="1689144"/>
                          </a:moveTo>
                          <a:cubicBezTo>
                            <a:pt x="-43088" y="1359299"/>
                            <a:pt x="371746" y="572162"/>
                            <a:pt x="497760" y="290669"/>
                          </a:cubicBezTo>
                          <a:cubicBezTo>
                            <a:pt x="623774" y="9176"/>
                            <a:pt x="671992" y="1727"/>
                            <a:pt x="759737" y="188"/>
                          </a:cubicBezTo>
                          <a:cubicBezTo>
                            <a:pt x="847482" y="-1351"/>
                            <a:pt x="898219" y="-61"/>
                            <a:pt x="1024233" y="281432"/>
                          </a:cubicBezTo>
                          <a:cubicBezTo>
                            <a:pt x="1150247" y="562925"/>
                            <a:pt x="1573758" y="1328511"/>
                            <a:pt x="1515821" y="1689144"/>
                          </a:cubicBezTo>
                          <a:cubicBezTo>
                            <a:pt x="1457884" y="2049777"/>
                            <a:pt x="1195783" y="2269737"/>
                            <a:pt x="778209" y="2269737"/>
                          </a:cubicBezTo>
                          <a:cubicBezTo>
                            <a:pt x="360635" y="2269737"/>
                            <a:pt x="50394" y="2018989"/>
                            <a:pt x="3653" y="1689144"/>
                          </a:cubicBezTo>
                          <a:close/>
                        </a:path>
                      </a:pathLst>
                    </a:custGeom>
                    <a:solidFill>
                      <a:srgbClr val="F67E7E"/>
                    </a:solidFill>
                    <a:ln w="19050">
                      <a:solidFill>
                        <a:srgbClr val="C0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3" name="Freeform 222"/>
                    <p:cNvSpPr/>
                    <p:nvPr/>
                  </p:nvSpPr>
                  <p:spPr>
                    <a:xfrm flipH="1">
                      <a:off x="3562971" y="5388901"/>
                      <a:ext cx="601654" cy="24162"/>
                    </a:xfrm>
                    <a:custGeom>
                      <a:avLst/>
                      <a:gdLst>
                        <a:gd name="connsiteX0" fmla="*/ 0 w 914400"/>
                        <a:gd name="connsiteY0" fmla="*/ 0 h 0"/>
                        <a:gd name="connsiteX1" fmla="*/ 914400 w 914400"/>
                        <a:gd name="connsiteY1" fmla="*/ 0 h 0"/>
                        <a:gd name="connsiteX2" fmla="*/ 914400 w 914400"/>
                        <a:gd name="connsiteY2" fmla="*/ 0 h 0"/>
                        <a:gd name="connsiteX0" fmla="*/ 0 w 10000"/>
                        <a:gd name="connsiteY0" fmla="*/ 1 h 704"/>
                        <a:gd name="connsiteX1" fmla="*/ 5051 w 10000"/>
                        <a:gd name="connsiteY1" fmla="*/ 703 h 704"/>
                        <a:gd name="connsiteX2" fmla="*/ 10000 w 10000"/>
                        <a:gd name="connsiteY2" fmla="*/ 1 h 704"/>
                        <a:gd name="connsiteX3" fmla="*/ 10000 w 10000"/>
                        <a:gd name="connsiteY3" fmla="*/ 1 h 704"/>
                        <a:gd name="connsiteX0" fmla="*/ 0 w 10000"/>
                        <a:gd name="connsiteY0" fmla="*/ 70 h 1830"/>
                        <a:gd name="connsiteX1" fmla="*/ 5152 w 10000"/>
                        <a:gd name="connsiteY1" fmla="*/ 1760 h 1830"/>
                        <a:gd name="connsiteX2" fmla="*/ 10000 w 10000"/>
                        <a:gd name="connsiteY2" fmla="*/ 70 h 1830"/>
                        <a:gd name="connsiteX3" fmla="*/ 10000 w 10000"/>
                        <a:gd name="connsiteY3" fmla="*/ 70 h 1830"/>
                        <a:gd name="connsiteX0" fmla="*/ 0 w 10000"/>
                        <a:gd name="connsiteY0" fmla="*/ 123 h 45685"/>
                        <a:gd name="connsiteX1" fmla="*/ 5152 w 10000"/>
                        <a:gd name="connsiteY1" fmla="*/ 45563 h 45685"/>
                        <a:gd name="connsiteX2" fmla="*/ 10000 w 10000"/>
                        <a:gd name="connsiteY2" fmla="*/ 123 h 45685"/>
                        <a:gd name="connsiteX3" fmla="*/ 10000 w 10000"/>
                        <a:gd name="connsiteY3" fmla="*/ 123 h 45685"/>
                        <a:gd name="connsiteX0" fmla="*/ 0 w 10000"/>
                        <a:gd name="connsiteY0" fmla="*/ 245 h 45685"/>
                        <a:gd name="connsiteX1" fmla="*/ 5152 w 10000"/>
                        <a:gd name="connsiteY1" fmla="*/ 45685 h 45685"/>
                        <a:gd name="connsiteX2" fmla="*/ 10000 w 10000"/>
                        <a:gd name="connsiteY2" fmla="*/ 245 h 45685"/>
                        <a:gd name="connsiteX3" fmla="*/ 10000 w 10000"/>
                        <a:gd name="connsiteY3" fmla="*/ 245 h 45685"/>
                        <a:gd name="connsiteX0" fmla="*/ 0 w 10000"/>
                        <a:gd name="connsiteY0" fmla="*/ 123 h 45685"/>
                        <a:gd name="connsiteX1" fmla="*/ 5152 w 10000"/>
                        <a:gd name="connsiteY1" fmla="*/ 45563 h 45685"/>
                        <a:gd name="connsiteX2" fmla="*/ 10000 w 10000"/>
                        <a:gd name="connsiteY2" fmla="*/ 123 h 45685"/>
                        <a:gd name="connsiteX3" fmla="*/ 10000 w 10000"/>
                        <a:gd name="connsiteY3" fmla="*/ 123 h 45685"/>
                        <a:gd name="connsiteX0" fmla="*/ 0 w 10000"/>
                        <a:gd name="connsiteY0" fmla="*/ 245 h 45685"/>
                        <a:gd name="connsiteX1" fmla="*/ 5152 w 10000"/>
                        <a:gd name="connsiteY1" fmla="*/ 45685 h 45685"/>
                        <a:gd name="connsiteX2" fmla="*/ 10000 w 10000"/>
                        <a:gd name="connsiteY2" fmla="*/ 245 h 45685"/>
                        <a:gd name="connsiteX3" fmla="*/ 10000 w 10000"/>
                        <a:gd name="connsiteY3" fmla="*/ 245 h 45685"/>
                        <a:gd name="connsiteX0" fmla="*/ 0 w 10000"/>
                        <a:gd name="connsiteY0" fmla="*/ 92 h 49513"/>
                        <a:gd name="connsiteX1" fmla="*/ 5152 w 10000"/>
                        <a:gd name="connsiteY1" fmla="*/ 45532 h 49513"/>
                        <a:gd name="connsiteX2" fmla="*/ 10000 w 10000"/>
                        <a:gd name="connsiteY2" fmla="*/ 92 h 49513"/>
                        <a:gd name="connsiteX3" fmla="*/ 10000 w 10000"/>
                        <a:gd name="connsiteY3" fmla="*/ 92 h 49513"/>
                        <a:gd name="connsiteX0" fmla="*/ 0 w 10000"/>
                        <a:gd name="connsiteY0" fmla="*/ 92 h 50530"/>
                        <a:gd name="connsiteX1" fmla="*/ 5152 w 10000"/>
                        <a:gd name="connsiteY1" fmla="*/ 45532 h 50530"/>
                        <a:gd name="connsiteX2" fmla="*/ 10000 w 10000"/>
                        <a:gd name="connsiteY2" fmla="*/ 92 h 50530"/>
                        <a:gd name="connsiteX3" fmla="*/ 10000 w 10000"/>
                        <a:gd name="connsiteY3" fmla="*/ 92 h 505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000" h="50530">
                          <a:moveTo>
                            <a:pt x="0" y="92"/>
                          </a:moveTo>
                          <a:cubicBezTo>
                            <a:pt x="1684" y="-2859"/>
                            <a:pt x="3367" y="66585"/>
                            <a:pt x="5152" y="45532"/>
                          </a:cubicBezTo>
                          <a:cubicBezTo>
                            <a:pt x="6768" y="66592"/>
                            <a:pt x="8384" y="15239"/>
                            <a:pt x="10000" y="92"/>
                          </a:cubicBezTo>
                          <a:lnTo>
                            <a:pt x="10000" y="92"/>
                          </a:lnTo>
                        </a:path>
                      </a:pathLst>
                    </a:custGeom>
                    <a:noFill/>
                    <a:ln w="19050">
                      <a:solidFill>
                        <a:srgbClr val="C0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4" name="Freeform 223"/>
                    <p:cNvSpPr/>
                    <p:nvPr/>
                  </p:nvSpPr>
                  <p:spPr>
                    <a:xfrm flipH="1">
                      <a:off x="3717980" y="5051237"/>
                      <a:ext cx="274803" cy="5622"/>
                    </a:xfrm>
                    <a:custGeom>
                      <a:avLst/>
                      <a:gdLst>
                        <a:gd name="connsiteX0" fmla="*/ 0 w 914400"/>
                        <a:gd name="connsiteY0" fmla="*/ 0 h 0"/>
                        <a:gd name="connsiteX1" fmla="*/ 914400 w 914400"/>
                        <a:gd name="connsiteY1" fmla="*/ 0 h 0"/>
                        <a:gd name="connsiteX2" fmla="*/ 914400 w 914400"/>
                        <a:gd name="connsiteY2" fmla="*/ 0 h 0"/>
                        <a:gd name="connsiteX0" fmla="*/ 0 w 10000"/>
                        <a:gd name="connsiteY0" fmla="*/ 1 h 704"/>
                        <a:gd name="connsiteX1" fmla="*/ 5051 w 10000"/>
                        <a:gd name="connsiteY1" fmla="*/ 703 h 704"/>
                        <a:gd name="connsiteX2" fmla="*/ 10000 w 10000"/>
                        <a:gd name="connsiteY2" fmla="*/ 1 h 704"/>
                        <a:gd name="connsiteX3" fmla="*/ 10000 w 10000"/>
                        <a:gd name="connsiteY3" fmla="*/ 1 h 704"/>
                        <a:gd name="connsiteX0" fmla="*/ 0 w 10000"/>
                        <a:gd name="connsiteY0" fmla="*/ 70 h 1830"/>
                        <a:gd name="connsiteX1" fmla="*/ 5152 w 10000"/>
                        <a:gd name="connsiteY1" fmla="*/ 1760 h 1830"/>
                        <a:gd name="connsiteX2" fmla="*/ 10000 w 10000"/>
                        <a:gd name="connsiteY2" fmla="*/ 70 h 1830"/>
                        <a:gd name="connsiteX3" fmla="*/ 10000 w 10000"/>
                        <a:gd name="connsiteY3" fmla="*/ 70 h 1830"/>
                        <a:gd name="connsiteX0" fmla="*/ 0 w 10000"/>
                        <a:gd name="connsiteY0" fmla="*/ 123 h 45685"/>
                        <a:gd name="connsiteX1" fmla="*/ 5152 w 10000"/>
                        <a:gd name="connsiteY1" fmla="*/ 45563 h 45685"/>
                        <a:gd name="connsiteX2" fmla="*/ 10000 w 10000"/>
                        <a:gd name="connsiteY2" fmla="*/ 123 h 45685"/>
                        <a:gd name="connsiteX3" fmla="*/ 10000 w 10000"/>
                        <a:gd name="connsiteY3" fmla="*/ 123 h 45685"/>
                        <a:gd name="connsiteX0" fmla="*/ 0 w 10000"/>
                        <a:gd name="connsiteY0" fmla="*/ 245 h 45685"/>
                        <a:gd name="connsiteX1" fmla="*/ 5152 w 10000"/>
                        <a:gd name="connsiteY1" fmla="*/ 45685 h 45685"/>
                        <a:gd name="connsiteX2" fmla="*/ 10000 w 10000"/>
                        <a:gd name="connsiteY2" fmla="*/ 245 h 45685"/>
                        <a:gd name="connsiteX3" fmla="*/ 10000 w 10000"/>
                        <a:gd name="connsiteY3" fmla="*/ 245 h 45685"/>
                        <a:gd name="connsiteX0" fmla="*/ 0 w 10000"/>
                        <a:gd name="connsiteY0" fmla="*/ 123 h 45685"/>
                        <a:gd name="connsiteX1" fmla="*/ 5152 w 10000"/>
                        <a:gd name="connsiteY1" fmla="*/ 45563 h 45685"/>
                        <a:gd name="connsiteX2" fmla="*/ 10000 w 10000"/>
                        <a:gd name="connsiteY2" fmla="*/ 123 h 45685"/>
                        <a:gd name="connsiteX3" fmla="*/ 10000 w 10000"/>
                        <a:gd name="connsiteY3" fmla="*/ 123 h 45685"/>
                        <a:gd name="connsiteX0" fmla="*/ 0 w 10000"/>
                        <a:gd name="connsiteY0" fmla="*/ 245 h 45685"/>
                        <a:gd name="connsiteX1" fmla="*/ 5152 w 10000"/>
                        <a:gd name="connsiteY1" fmla="*/ 45685 h 45685"/>
                        <a:gd name="connsiteX2" fmla="*/ 10000 w 10000"/>
                        <a:gd name="connsiteY2" fmla="*/ 245 h 45685"/>
                        <a:gd name="connsiteX3" fmla="*/ 10000 w 10000"/>
                        <a:gd name="connsiteY3" fmla="*/ 245 h 45685"/>
                        <a:gd name="connsiteX0" fmla="*/ 0 w 10000"/>
                        <a:gd name="connsiteY0" fmla="*/ 92 h 49513"/>
                        <a:gd name="connsiteX1" fmla="*/ 5152 w 10000"/>
                        <a:gd name="connsiteY1" fmla="*/ 45532 h 49513"/>
                        <a:gd name="connsiteX2" fmla="*/ 10000 w 10000"/>
                        <a:gd name="connsiteY2" fmla="*/ 92 h 49513"/>
                        <a:gd name="connsiteX3" fmla="*/ 10000 w 10000"/>
                        <a:gd name="connsiteY3" fmla="*/ 92 h 49513"/>
                        <a:gd name="connsiteX0" fmla="*/ 0 w 10000"/>
                        <a:gd name="connsiteY0" fmla="*/ 92 h 50530"/>
                        <a:gd name="connsiteX1" fmla="*/ 5152 w 10000"/>
                        <a:gd name="connsiteY1" fmla="*/ 45532 h 50530"/>
                        <a:gd name="connsiteX2" fmla="*/ 10000 w 10000"/>
                        <a:gd name="connsiteY2" fmla="*/ 92 h 50530"/>
                        <a:gd name="connsiteX3" fmla="*/ 10000 w 10000"/>
                        <a:gd name="connsiteY3" fmla="*/ 92 h 50530"/>
                        <a:gd name="connsiteX0" fmla="*/ 0 w 10000"/>
                        <a:gd name="connsiteY0" fmla="*/ 216 h 13259"/>
                        <a:gd name="connsiteX1" fmla="*/ 5152 w 10000"/>
                        <a:gd name="connsiteY1" fmla="*/ 4822 h 13259"/>
                        <a:gd name="connsiteX2" fmla="*/ 10000 w 10000"/>
                        <a:gd name="connsiteY2" fmla="*/ 216 h 13259"/>
                        <a:gd name="connsiteX3" fmla="*/ 10000 w 10000"/>
                        <a:gd name="connsiteY3" fmla="*/ 216 h 132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000" h="13259">
                          <a:moveTo>
                            <a:pt x="0" y="216"/>
                          </a:moveTo>
                          <a:cubicBezTo>
                            <a:pt x="1684" y="-2735"/>
                            <a:pt x="3367" y="25875"/>
                            <a:pt x="5152" y="4822"/>
                          </a:cubicBezTo>
                          <a:cubicBezTo>
                            <a:pt x="6768" y="25882"/>
                            <a:pt x="9192" y="984"/>
                            <a:pt x="10000" y="216"/>
                          </a:cubicBezTo>
                          <a:lnTo>
                            <a:pt x="10000" y="216"/>
                          </a:lnTo>
                        </a:path>
                      </a:pathLst>
                    </a:custGeom>
                    <a:noFill/>
                    <a:ln w="19050">
                      <a:solidFill>
                        <a:srgbClr val="C0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cxnSp>
                <p:nvCxnSpPr>
                  <p:cNvPr id="213" name="Straight Connector 212"/>
                  <p:cNvCxnSpPr/>
                  <p:nvPr/>
                </p:nvCxnSpPr>
                <p:spPr>
                  <a:xfrm>
                    <a:off x="1754929" y="4407003"/>
                    <a:ext cx="2385023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14" name="Trapezoid 213"/>
                  <p:cNvSpPr/>
                  <p:nvPr/>
                </p:nvSpPr>
                <p:spPr>
                  <a:xfrm>
                    <a:off x="2416836" y="2578043"/>
                    <a:ext cx="301635" cy="1811553"/>
                  </a:xfrm>
                  <a:prstGeom prst="trapezoid">
                    <a:avLst/>
                  </a:prstGeom>
                  <a:solidFill>
                    <a:srgbClr val="FF0000"/>
                  </a:solidFill>
                  <a:ln>
                    <a:noFill/>
                  </a:ln>
                  <a:scene3d>
                    <a:camera prst="orthographicFront">
                      <a:rot lat="0" lon="0" rev="1080000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rgbClr val="FFC000"/>
                      </a:solidFill>
                    </a:endParaRPr>
                  </a:p>
                </p:txBody>
              </p:sp>
              <p:cxnSp>
                <p:nvCxnSpPr>
                  <p:cNvPr id="215" name="Straight Arrow Connector 214"/>
                  <p:cNvCxnSpPr/>
                  <p:nvPr/>
                </p:nvCxnSpPr>
                <p:spPr>
                  <a:xfrm flipH="1" flipV="1">
                    <a:off x="1975573" y="3853528"/>
                    <a:ext cx="577150" cy="892679"/>
                  </a:xfrm>
                  <a:prstGeom prst="straightConnector1">
                    <a:avLst/>
                  </a:prstGeom>
                  <a:ln w="28575">
                    <a:solidFill>
                      <a:srgbClr val="0070C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16" name="TextBox 215"/>
                  <p:cNvSpPr txBox="1"/>
                  <p:nvPr/>
                </p:nvSpPr>
                <p:spPr>
                  <a:xfrm>
                    <a:off x="3044719" y="4027935"/>
                    <a:ext cx="1298025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b="1" dirty="0" smtClean="0">
                        <a:latin typeface="Arial" pitchFamily="34" charset="0"/>
                        <a:cs typeface="Arial" pitchFamily="34" charset="0"/>
                      </a:rPr>
                      <a:t>Secondary e</a:t>
                    </a:r>
                    <a:r>
                      <a:rPr lang="en-US" sz="1200" b="1" baseline="30000" dirty="0" smtClean="0">
                        <a:latin typeface="Arial" pitchFamily="34" charset="0"/>
                        <a:cs typeface="Arial" pitchFamily="34" charset="0"/>
                      </a:rPr>
                      <a:t>-</a:t>
                    </a:r>
                    <a:endParaRPr lang="en-GB" sz="1200" b="1" baseline="300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17" name="TextBox 216"/>
                  <p:cNvSpPr txBox="1"/>
                  <p:nvPr/>
                </p:nvSpPr>
                <p:spPr>
                  <a:xfrm>
                    <a:off x="1812835" y="2336746"/>
                    <a:ext cx="1479462" cy="30197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dirty="0" smtClean="0">
                        <a:latin typeface="Arial" pitchFamily="34" charset="0"/>
                        <a:cs typeface="Arial" pitchFamily="34" charset="0"/>
                      </a:rPr>
                      <a:t>Electron Beam</a:t>
                    </a:r>
                    <a:endParaRPr lang="en-GB" sz="12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18" name="TextBox 217"/>
                  <p:cNvSpPr txBox="1"/>
                  <p:nvPr/>
                </p:nvSpPr>
                <p:spPr>
                  <a:xfrm>
                    <a:off x="3059832" y="4376806"/>
                    <a:ext cx="1296145" cy="25164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 dirty="0" smtClean="0">
                        <a:latin typeface="Arial" pitchFamily="34" charset="0"/>
                        <a:cs typeface="Arial" pitchFamily="34" charset="0"/>
                      </a:rPr>
                      <a:t>SE escape depth</a:t>
                    </a:r>
                    <a:endParaRPr lang="en-GB" sz="9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cxnSp>
                <p:nvCxnSpPr>
                  <p:cNvPr id="219" name="Straight Connector 218"/>
                  <p:cNvCxnSpPr/>
                  <p:nvPr/>
                </p:nvCxnSpPr>
                <p:spPr>
                  <a:xfrm>
                    <a:off x="3059832" y="4354138"/>
                    <a:ext cx="0" cy="229702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20" name="TextBox 219"/>
                  <p:cNvSpPr txBox="1"/>
                  <p:nvPr/>
                </p:nvSpPr>
                <p:spPr>
                  <a:xfrm>
                    <a:off x="2987824" y="4798981"/>
                    <a:ext cx="781165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 dirty="0" smtClean="0">
                        <a:latin typeface="Arial" pitchFamily="34" charset="0"/>
                        <a:cs typeface="Arial" pitchFamily="34" charset="0"/>
                      </a:rPr>
                      <a:t>Excitation </a:t>
                    </a:r>
                  </a:p>
                  <a:p>
                    <a:r>
                      <a:rPr lang="en-US" sz="900" dirty="0" smtClean="0">
                        <a:latin typeface="Arial" pitchFamily="34" charset="0"/>
                        <a:cs typeface="Arial" pitchFamily="34" charset="0"/>
                      </a:rPr>
                      <a:t>Volume</a:t>
                    </a:r>
                    <a:endParaRPr lang="en-GB" sz="9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21" name="TextBox 220"/>
                  <p:cNvSpPr txBox="1"/>
                  <p:nvPr/>
                </p:nvSpPr>
                <p:spPr>
                  <a:xfrm>
                    <a:off x="1014317" y="4632187"/>
                    <a:ext cx="954004" cy="523220"/>
                  </a:xfrm>
                  <a:prstGeom prst="rect">
                    <a:avLst/>
                  </a:prstGeom>
                  <a:noFill/>
                  <a:scene3d>
                    <a:camera prst="orthographicFront">
                      <a:rot lat="0" lon="0" rev="5400000"/>
                    </a:camera>
                    <a:lightRig rig="threePt" dir="t"/>
                  </a:scene3d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dirty="0" smtClean="0">
                        <a:latin typeface="Arial" pitchFamily="34" charset="0"/>
                        <a:cs typeface="Arial" pitchFamily="34" charset="0"/>
                      </a:rPr>
                      <a:t>Insulator</a:t>
                    </a:r>
                  </a:p>
                  <a:p>
                    <a:r>
                      <a:rPr lang="en-US" sz="1400" dirty="0" smtClean="0">
                        <a:latin typeface="Arial" pitchFamily="34" charset="0"/>
                        <a:cs typeface="Arial" pitchFamily="34" charset="0"/>
                      </a:rPr>
                      <a:t>Sample</a:t>
                    </a:r>
                    <a:endParaRPr lang="en-GB" sz="14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207" name="Freeform 206"/>
                <p:cNvSpPr/>
                <p:nvPr/>
              </p:nvSpPr>
              <p:spPr>
                <a:xfrm>
                  <a:off x="5615354" y="4967685"/>
                  <a:ext cx="457200" cy="295978"/>
                </a:xfrm>
                <a:custGeom>
                  <a:avLst/>
                  <a:gdLst>
                    <a:gd name="connsiteX0" fmla="*/ 0 w 457200"/>
                    <a:gd name="connsiteY0" fmla="*/ 297429 h 297429"/>
                    <a:gd name="connsiteX1" fmla="*/ 132861 w 457200"/>
                    <a:gd name="connsiteY1" fmla="*/ 43429 h 297429"/>
                    <a:gd name="connsiteX2" fmla="*/ 312615 w 457200"/>
                    <a:gd name="connsiteY2" fmla="*/ 19982 h 297429"/>
                    <a:gd name="connsiteX3" fmla="*/ 457200 w 457200"/>
                    <a:gd name="connsiteY3" fmla="*/ 250536 h 297429"/>
                    <a:gd name="connsiteX0" fmla="*/ 0 w 457200"/>
                    <a:gd name="connsiteY0" fmla="*/ 287718 h 287718"/>
                    <a:gd name="connsiteX1" fmla="*/ 132861 w 457200"/>
                    <a:gd name="connsiteY1" fmla="*/ 33718 h 287718"/>
                    <a:gd name="connsiteX2" fmla="*/ 312615 w 457200"/>
                    <a:gd name="connsiteY2" fmla="*/ 10271 h 287718"/>
                    <a:gd name="connsiteX3" fmla="*/ 406400 w 457200"/>
                    <a:gd name="connsiteY3" fmla="*/ 104056 h 287718"/>
                    <a:gd name="connsiteX4" fmla="*/ 457200 w 457200"/>
                    <a:gd name="connsiteY4" fmla="*/ 240825 h 287718"/>
                    <a:gd name="connsiteX0" fmla="*/ 0 w 457200"/>
                    <a:gd name="connsiteY0" fmla="*/ 295978 h 295978"/>
                    <a:gd name="connsiteX1" fmla="*/ 132861 w 457200"/>
                    <a:gd name="connsiteY1" fmla="*/ 41978 h 295978"/>
                    <a:gd name="connsiteX2" fmla="*/ 293077 w 457200"/>
                    <a:gd name="connsiteY2" fmla="*/ 6808 h 295978"/>
                    <a:gd name="connsiteX3" fmla="*/ 406400 w 457200"/>
                    <a:gd name="connsiteY3" fmla="*/ 112316 h 295978"/>
                    <a:gd name="connsiteX4" fmla="*/ 457200 w 457200"/>
                    <a:gd name="connsiteY4" fmla="*/ 249085 h 295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7200" h="295978">
                      <a:moveTo>
                        <a:pt x="0" y="295978"/>
                      </a:moveTo>
                      <a:cubicBezTo>
                        <a:pt x="40379" y="192098"/>
                        <a:pt x="84015" y="90173"/>
                        <a:pt x="132861" y="41978"/>
                      </a:cubicBezTo>
                      <a:cubicBezTo>
                        <a:pt x="181707" y="-6217"/>
                        <a:pt x="247487" y="-4915"/>
                        <a:pt x="293077" y="6808"/>
                      </a:cubicBezTo>
                      <a:cubicBezTo>
                        <a:pt x="338667" y="18531"/>
                        <a:pt x="382303" y="73890"/>
                        <a:pt x="406400" y="112316"/>
                      </a:cubicBezTo>
                      <a:cubicBezTo>
                        <a:pt x="430498" y="150742"/>
                        <a:pt x="446128" y="228244"/>
                        <a:pt x="457200" y="249085"/>
                      </a:cubicBezTo>
                    </a:path>
                  </a:pathLst>
                </a:custGeom>
                <a:noFill/>
                <a:ln w="28575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08" name="Straight Connector 207"/>
                <p:cNvCxnSpPr>
                  <a:stCxn id="205" idx="3"/>
                </p:cNvCxnSpPr>
                <p:nvPr/>
              </p:nvCxnSpPr>
              <p:spPr>
                <a:xfrm>
                  <a:off x="5985327" y="5128138"/>
                  <a:ext cx="69550" cy="74496"/>
                </a:xfrm>
                <a:prstGeom prst="line">
                  <a:avLst/>
                </a:prstGeom>
                <a:ln w="1905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/>
                <p:cNvCxnSpPr/>
                <p:nvPr/>
              </p:nvCxnSpPr>
              <p:spPr>
                <a:xfrm>
                  <a:off x="6047766" y="5104593"/>
                  <a:ext cx="75841" cy="101062"/>
                </a:xfrm>
                <a:prstGeom prst="line">
                  <a:avLst/>
                </a:prstGeom>
                <a:ln w="19050">
                  <a:solidFill>
                    <a:srgbClr val="0070C0"/>
                  </a:solidFill>
                </a:ln>
                <a:scene3d>
                  <a:camera prst="orthographicFront">
                    <a:rot lat="0" lon="0" rev="18600000"/>
                  </a:camera>
                  <a:lightRig rig="threePt" dir="t"/>
                </a:scene3d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5" name="TextBox 204"/>
              <p:cNvSpPr txBox="1"/>
              <p:nvPr/>
            </p:nvSpPr>
            <p:spPr>
              <a:xfrm>
                <a:off x="5265248" y="4974249"/>
                <a:ext cx="72007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Arial" pitchFamily="34" charset="0"/>
                    <a:cs typeface="Arial" pitchFamily="34" charset="0"/>
                  </a:rPr>
                  <a:t>++++</a:t>
                </a:r>
                <a:endParaRPr lang="en-GB" sz="1400" b="1" baseline="300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92" name="Grouper 91"/>
          <p:cNvGrpSpPr/>
          <p:nvPr/>
        </p:nvGrpSpPr>
        <p:grpSpPr>
          <a:xfrm>
            <a:off x="1752600" y="3124200"/>
            <a:ext cx="1676400" cy="523220"/>
            <a:chOff x="1752600" y="3124200"/>
            <a:chExt cx="1676400" cy="523220"/>
          </a:xfrm>
        </p:grpSpPr>
        <p:sp>
          <p:nvSpPr>
            <p:cNvPr id="68" name="Right Arrow 67"/>
            <p:cNvSpPr/>
            <p:nvPr/>
          </p:nvSpPr>
          <p:spPr>
            <a:xfrm>
              <a:off x="1752600" y="3200400"/>
              <a:ext cx="288032" cy="14401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2133600" y="3124200"/>
              <a:ext cx="129540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/>
              <a:r>
                <a:rPr lang="en-US" sz="1400" b="1" dirty="0" smtClean="0">
                  <a:solidFill>
                    <a:schemeClr val="accent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LOW DOSE</a:t>
              </a:r>
              <a:endParaRPr lang="en-US" sz="1400" b="1" i="1" dirty="0" smtClean="0">
                <a:latin typeface="Arial" pitchFamily="34" charset="0"/>
                <a:cs typeface="Arial" pitchFamily="34" charset="0"/>
              </a:endParaRPr>
            </a:p>
            <a:p>
              <a:endParaRPr lang="en-US" sz="1400" dirty="0" smtClean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3" name="Grouper 92"/>
          <p:cNvGrpSpPr/>
          <p:nvPr/>
        </p:nvGrpSpPr>
        <p:grpSpPr>
          <a:xfrm>
            <a:off x="5738090" y="2971800"/>
            <a:ext cx="1676400" cy="523220"/>
            <a:chOff x="1752600" y="3124200"/>
            <a:chExt cx="1676400" cy="523220"/>
          </a:xfrm>
        </p:grpSpPr>
        <p:sp>
          <p:nvSpPr>
            <p:cNvPr id="94" name="Right Arrow 67"/>
            <p:cNvSpPr/>
            <p:nvPr/>
          </p:nvSpPr>
          <p:spPr>
            <a:xfrm>
              <a:off x="1752600" y="3200400"/>
              <a:ext cx="288032" cy="14401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2133600" y="3124200"/>
              <a:ext cx="129540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/>
              <a:r>
                <a:rPr lang="en-US" sz="1400" b="1" dirty="0" smtClean="0">
                  <a:solidFill>
                    <a:schemeClr val="accent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LOW DOSE</a:t>
              </a:r>
              <a:endParaRPr lang="en-US" sz="1400" b="1" i="1" dirty="0" smtClean="0">
                <a:latin typeface="Arial" pitchFamily="34" charset="0"/>
                <a:cs typeface="Arial" pitchFamily="34" charset="0"/>
              </a:endParaRPr>
            </a:p>
            <a:p>
              <a:endParaRPr lang="en-US" sz="1400" dirty="0" smtClean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90393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120741"/>
            <a:ext cx="7596336" cy="523220"/>
          </a:xfrm>
        </p:spPr>
        <p:txBody>
          <a:bodyPr/>
          <a:lstStyle/>
          <a:p>
            <a:r>
              <a:rPr lang="en-US" sz="2800" dirty="0"/>
              <a:t>Pulsed Mode SEY: </a:t>
            </a:r>
            <a:r>
              <a:rPr lang="en-US" sz="2800" dirty="0" smtClean="0"/>
              <a:t>Working Principle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776" y="6597352"/>
            <a:ext cx="4176464" cy="260648"/>
          </a:xfrm>
        </p:spPr>
        <p:txBody>
          <a:bodyPr/>
          <a:lstStyle/>
          <a:p>
            <a:r>
              <a:rPr lang="en-US" sz="1400" dirty="0" smtClean="0"/>
              <a:t>VSC seminar</a:t>
            </a:r>
            <a:r>
              <a:rPr lang="en-US" sz="1400" dirty="0"/>
              <a:t>, CERN, </a:t>
            </a:r>
            <a:r>
              <a:rPr lang="en-US" sz="1400" dirty="0" smtClean="0"/>
              <a:t>2012-11-30</a:t>
            </a:r>
            <a:endParaRPr lang="en-US" sz="1400" dirty="0"/>
          </a:p>
        </p:txBody>
      </p:sp>
      <p:grpSp>
        <p:nvGrpSpPr>
          <p:cNvPr id="3" name="Grouper 276"/>
          <p:cNvGrpSpPr/>
          <p:nvPr/>
        </p:nvGrpSpPr>
        <p:grpSpPr>
          <a:xfrm>
            <a:off x="6408122" y="4847937"/>
            <a:ext cx="2304256" cy="1675929"/>
            <a:chOff x="1143000" y="1600200"/>
            <a:chExt cx="2304256" cy="1675929"/>
          </a:xfrm>
        </p:grpSpPr>
        <p:grpSp>
          <p:nvGrpSpPr>
            <p:cNvPr id="4" name="Group 188"/>
            <p:cNvGrpSpPr/>
            <p:nvPr/>
          </p:nvGrpSpPr>
          <p:grpSpPr>
            <a:xfrm>
              <a:off x="1143000" y="1600200"/>
              <a:ext cx="438800" cy="1368152"/>
              <a:chOff x="971600" y="1916832"/>
              <a:chExt cx="438800" cy="1368152"/>
            </a:xfrm>
          </p:grpSpPr>
          <p:cxnSp>
            <p:nvCxnSpPr>
              <p:cNvPr id="104" name="Straight Arrow Connector 152"/>
              <p:cNvCxnSpPr/>
              <p:nvPr/>
            </p:nvCxnSpPr>
            <p:spPr>
              <a:xfrm flipH="1">
                <a:off x="1403648" y="1916832"/>
                <a:ext cx="6752" cy="1368152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5" name="Rectangle 104"/>
              <p:cNvSpPr/>
              <p:nvPr/>
            </p:nvSpPr>
            <p:spPr>
              <a:xfrm rot="16200000">
                <a:off x="852818" y="2454927"/>
                <a:ext cx="545342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400" dirty="0" smtClean="0">
                    <a:latin typeface="Arial" pitchFamily="34" charset="0"/>
                    <a:cs typeface="Arial" pitchFamily="34" charset="0"/>
                  </a:rPr>
                  <a:t>SEY</a:t>
                </a:r>
              </a:p>
            </p:txBody>
          </p:sp>
        </p:grpSp>
        <p:grpSp>
          <p:nvGrpSpPr>
            <p:cNvPr id="5" name="Group 189"/>
            <p:cNvGrpSpPr/>
            <p:nvPr/>
          </p:nvGrpSpPr>
          <p:grpSpPr>
            <a:xfrm>
              <a:off x="1575048" y="2968352"/>
              <a:ext cx="1872208" cy="307777"/>
              <a:chOff x="1403648" y="3284984"/>
              <a:chExt cx="1872208" cy="307777"/>
            </a:xfrm>
          </p:grpSpPr>
          <p:cxnSp>
            <p:nvCxnSpPr>
              <p:cNvPr id="108" name="Straight Arrow Connector 153"/>
              <p:cNvCxnSpPr/>
              <p:nvPr/>
            </p:nvCxnSpPr>
            <p:spPr>
              <a:xfrm flipH="1">
                <a:off x="1403648" y="3284984"/>
                <a:ext cx="1872208" cy="0"/>
              </a:xfrm>
              <a:prstGeom prst="straightConnector1">
                <a:avLst/>
              </a:prstGeom>
              <a:ln w="57150">
                <a:solidFill>
                  <a:srgbClr val="4A7EBB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9" name="Rectangle 108"/>
              <p:cNvSpPr/>
              <p:nvPr/>
            </p:nvSpPr>
            <p:spPr>
              <a:xfrm>
                <a:off x="1565848" y="3284984"/>
                <a:ext cx="1410964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400" dirty="0" smtClean="0">
                    <a:latin typeface="Arial" pitchFamily="34" charset="0"/>
                    <a:cs typeface="Arial" pitchFamily="34" charset="0"/>
                  </a:rPr>
                  <a:t>PE Energy [</a:t>
                </a:r>
                <a:r>
                  <a:rPr lang="en-US" sz="1400" dirty="0" err="1" smtClean="0">
                    <a:latin typeface="Arial" pitchFamily="34" charset="0"/>
                    <a:cs typeface="Arial" pitchFamily="34" charset="0"/>
                  </a:rPr>
                  <a:t>eV</a:t>
                </a:r>
                <a:r>
                  <a:rPr lang="en-US" sz="1400" dirty="0" smtClean="0">
                    <a:latin typeface="Arial" pitchFamily="34" charset="0"/>
                    <a:cs typeface="Arial" pitchFamily="34" charset="0"/>
                  </a:rPr>
                  <a:t>]</a:t>
                </a:r>
              </a:p>
            </p:txBody>
          </p:sp>
        </p:grpSp>
        <p:sp>
          <p:nvSpPr>
            <p:cNvPr id="110" name="Forme libre 109"/>
            <p:cNvSpPr/>
            <p:nvPr/>
          </p:nvSpPr>
          <p:spPr>
            <a:xfrm>
              <a:off x="1619201" y="1740768"/>
              <a:ext cx="1676400" cy="900546"/>
            </a:xfrm>
            <a:custGeom>
              <a:avLst/>
              <a:gdLst>
                <a:gd name="connsiteX0" fmla="*/ 0 w 2205181"/>
                <a:gd name="connsiteY0" fmla="*/ 900546 h 900546"/>
                <a:gd name="connsiteX1" fmla="*/ 346363 w 2205181"/>
                <a:gd name="connsiteY1" fmla="*/ 92364 h 900546"/>
                <a:gd name="connsiteX2" fmla="*/ 1027545 w 2205181"/>
                <a:gd name="connsiteY2" fmla="*/ 346364 h 900546"/>
                <a:gd name="connsiteX3" fmla="*/ 1420091 w 2205181"/>
                <a:gd name="connsiteY3" fmla="*/ 473364 h 900546"/>
                <a:gd name="connsiteX4" fmla="*/ 2205181 w 2205181"/>
                <a:gd name="connsiteY4" fmla="*/ 577273 h 900546"/>
                <a:gd name="connsiteX5" fmla="*/ 2205181 w 2205181"/>
                <a:gd name="connsiteY5" fmla="*/ 577273 h 900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05181" h="900546">
                  <a:moveTo>
                    <a:pt x="0" y="900546"/>
                  </a:moveTo>
                  <a:cubicBezTo>
                    <a:pt x="87552" y="542637"/>
                    <a:pt x="175105" y="184728"/>
                    <a:pt x="346363" y="92364"/>
                  </a:cubicBezTo>
                  <a:cubicBezTo>
                    <a:pt x="517621" y="0"/>
                    <a:pt x="848590" y="282864"/>
                    <a:pt x="1027545" y="346364"/>
                  </a:cubicBezTo>
                  <a:cubicBezTo>
                    <a:pt x="1206500" y="409864"/>
                    <a:pt x="1223818" y="434879"/>
                    <a:pt x="1420091" y="473364"/>
                  </a:cubicBezTo>
                  <a:cubicBezTo>
                    <a:pt x="1616364" y="511849"/>
                    <a:pt x="2205181" y="577273"/>
                    <a:pt x="2205181" y="577273"/>
                  </a:cubicBezTo>
                  <a:lnTo>
                    <a:pt x="2205181" y="577273"/>
                  </a:lnTo>
                </a:path>
              </a:pathLst>
            </a:custGeom>
            <a:ln w="3810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9" name="Grouper 183"/>
          <p:cNvGrpSpPr/>
          <p:nvPr/>
        </p:nvGrpSpPr>
        <p:grpSpPr>
          <a:xfrm>
            <a:off x="2971800" y="1028700"/>
            <a:ext cx="1752600" cy="890426"/>
            <a:chOff x="4455753" y="4361996"/>
            <a:chExt cx="2213131" cy="1124404"/>
          </a:xfrm>
        </p:grpSpPr>
        <p:grpSp>
          <p:nvGrpSpPr>
            <p:cNvPr id="10" name="Grouper 175"/>
            <p:cNvGrpSpPr/>
            <p:nvPr/>
          </p:nvGrpSpPr>
          <p:grpSpPr>
            <a:xfrm>
              <a:off x="4876800" y="4766320"/>
              <a:ext cx="1368152" cy="720080"/>
              <a:chOff x="4876800" y="4038600"/>
              <a:chExt cx="1368152" cy="720080"/>
            </a:xfrm>
          </p:grpSpPr>
          <p:sp>
            <p:nvSpPr>
              <p:cNvPr id="143" name="Rectangle 142"/>
              <p:cNvSpPr/>
              <p:nvPr/>
            </p:nvSpPr>
            <p:spPr>
              <a:xfrm>
                <a:off x="4876800" y="4038600"/>
                <a:ext cx="1368152" cy="72008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4" name="Rounded Rectangle 46"/>
              <p:cNvSpPr/>
              <p:nvPr/>
            </p:nvSpPr>
            <p:spPr>
              <a:xfrm>
                <a:off x="5486400" y="4152528"/>
                <a:ext cx="648072" cy="190872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8" name="Rectangle 167"/>
              <p:cNvSpPr/>
              <p:nvPr/>
            </p:nvSpPr>
            <p:spPr>
              <a:xfrm>
                <a:off x="5021560" y="4186808"/>
                <a:ext cx="72008" cy="72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Oval 64"/>
              <p:cNvSpPr/>
              <p:nvPr/>
            </p:nvSpPr>
            <p:spPr>
              <a:xfrm>
                <a:off x="5189984" y="4149080"/>
                <a:ext cx="144016" cy="144016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3" name="Rectangle 172"/>
              <p:cNvSpPr/>
              <p:nvPr/>
            </p:nvSpPr>
            <p:spPr>
              <a:xfrm>
                <a:off x="5029200" y="4389512"/>
                <a:ext cx="72008" cy="720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4" name="Oval 64"/>
              <p:cNvSpPr/>
              <p:nvPr/>
            </p:nvSpPr>
            <p:spPr>
              <a:xfrm>
                <a:off x="5197624" y="4351784"/>
                <a:ext cx="144016" cy="144016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7" name="TextBox 66"/>
            <p:cNvSpPr txBox="1"/>
            <p:nvPr/>
          </p:nvSpPr>
          <p:spPr>
            <a:xfrm>
              <a:off x="4455753" y="4361996"/>
              <a:ext cx="2213131" cy="4275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Pulse Gen.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3" name="Grouper 192"/>
          <p:cNvGrpSpPr/>
          <p:nvPr/>
        </p:nvGrpSpPr>
        <p:grpSpPr>
          <a:xfrm>
            <a:off x="1143000" y="1219200"/>
            <a:ext cx="1993743" cy="693439"/>
            <a:chOff x="2971800" y="1295400"/>
            <a:chExt cx="1993743" cy="693439"/>
          </a:xfrm>
        </p:grpSpPr>
        <p:sp>
          <p:nvSpPr>
            <p:cNvPr id="188" name="TextBox 66"/>
            <p:cNvSpPr txBox="1"/>
            <p:nvPr/>
          </p:nvSpPr>
          <p:spPr>
            <a:xfrm>
              <a:off x="2971800" y="1295400"/>
              <a:ext cx="199374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err="1" smtClean="0">
                  <a:latin typeface="Arial" pitchFamily="34" charset="0"/>
                  <a:cs typeface="Arial" pitchFamily="34" charset="0"/>
                </a:rPr>
                <a:t>e</a:t>
              </a:r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-gun controller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2" name="Grouper 208"/>
            <p:cNvGrpSpPr/>
            <p:nvPr/>
          </p:nvGrpSpPr>
          <p:grpSpPr>
            <a:xfrm>
              <a:off x="3124200" y="1616885"/>
              <a:ext cx="1611683" cy="371954"/>
              <a:chOff x="5941464" y="5257800"/>
              <a:chExt cx="1983335" cy="457726"/>
            </a:xfrm>
          </p:grpSpPr>
          <p:sp>
            <p:nvSpPr>
              <p:cNvPr id="189" name="Rectangle 188"/>
              <p:cNvSpPr/>
              <p:nvPr/>
            </p:nvSpPr>
            <p:spPr>
              <a:xfrm>
                <a:off x="5941464" y="5257800"/>
                <a:ext cx="1983335" cy="45772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0" name="Rounded Rectangle 46"/>
              <p:cNvSpPr/>
              <p:nvPr/>
            </p:nvSpPr>
            <p:spPr>
              <a:xfrm>
                <a:off x="6629399" y="5334000"/>
                <a:ext cx="569737" cy="304800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8" name="Rectangle 197"/>
              <p:cNvSpPr/>
              <p:nvPr/>
            </p:nvSpPr>
            <p:spPr>
              <a:xfrm>
                <a:off x="7478381" y="5333370"/>
                <a:ext cx="98006" cy="9800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1" name="Rectangle 200"/>
              <p:cNvSpPr/>
              <p:nvPr/>
            </p:nvSpPr>
            <p:spPr>
              <a:xfrm>
                <a:off x="7674394" y="5333370"/>
                <a:ext cx="98006" cy="9800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2" name="Rectangle 201"/>
              <p:cNvSpPr/>
              <p:nvPr/>
            </p:nvSpPr>
            <p:spPr>
              <a:xfrm>
                <a:off x="7478381" y="5540794"/>
                <a:ext cx="98006" cy="9800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3" name="Rectangle 202"/>
              <p:cNvSpPr/>
              <p:nvPr/>
            </p:nvSpPr>
            <p:spPr>
              <a:xfrm>
                <a:off x="7674394" y="5540794"/>
                <a:ext cx="98006" cy="9800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4" name="Rectangle 203"/>
              <p:cNvSpPr/>
              <p:nvPr/>
            </p:nvSpPr>
            <p:spPr>
              <a:xfrm>
                <a:off x="6106781" y="5334000"/>
                <a:ext cx="98006" cy="9800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5" name="Rectangle 204"/>
              <p:cNvSpPr/>
              <p:nvPr/>
            </p:nvSpPr>
            <p:spPr>
              <a:xfrm>
                <a:off x="6302794" y="5334000"/>
                <a:ext cx="98006" cy="9800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6" name="Rectangle 205"/>
              <p:cNvSpPr/>
              <p:nvPr/>
            </p:nvSpPr>
            <p:spPr>
              <a:xfrm>
                <a:off x="6106781" y="5541424"/>
                <a:ext cx="98006" cy="9800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7" name="Rectangle 206"/>
              <p:cNvSpPr/>
              <p:nvPr/>
            </p:nvSpPr>
            <p:spPr>
              <a:xfrm>
                <a:off x="6302794" y="5541424"/>
                <a:ext cx="98006" cy="9800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24" name="Group 223"/>
          <p:cNvGrpSpPr/>
          <p:nvPr/>
        </p:nvGrpSpPr>
        <p:grpSpPr>
          <a:xfrm>
            <a:off x="3843157" y="5301208"/>
            <a:ext cx="2601051" cy="700845"/>
            <a:chOff x="990600" y="3581400"/>
            <a:chExt cx="2601051" cy="770930"/>
          </a:xfrm>
        </p:grpSpPr>
        <p:grpSp>
          <p:nvGrpSpPr>
            <p:cNvPr id="100" name="Grouper 99"/>
            <p:cNvGrpSpPr/>
            <p:nvPr/>
          </p:nvGrpSpPr>
          <p:grpSpPr>
            <a:xfrm>
              <a:off x="990600" y="3581400"/>
              <a:ext cx="2601051" cy="770930"/>
              <a:chOff x="990600" y="3581400"/>
              <a:chExt cx="2601051" cy="770930"/>
            </a:xfrm>
          </p:grpSpPr>
          <p:sp>
            <p:nvSpPr>
              <p:cNvPr id="86" name="TextBox 66"/>
              <p:cNvSpPr txBox="1"/>
              <p:nvPr/>
            </p:nvSpPr>
            <p:spPr>
              <a:xfrm>
                <a:off x="990600" y="3767554"/>
                <a:ext cx="848451" cy="584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 smtClean="0">
                    <a:solidFill>
                      <a:schemeClr val="accent2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SEY</a:t>
                </a:r>
                <a:r>
                  <a:rPr lang="en-US" sz="1600" dirty="0" smtClean="0">
                    <a:latin typeface="Arial" pitchFamily="34" charset="0"/>
                    <a:cs typeface="Arial" pitchFamily="34" charset="0"/>
                  </a:rPr>
                  <a:t> = </a:t>
                </a:r>
              </a:p>
              <a:p>
                <a:pPr algn="ctr"/>
                <a:endParaRPr lang="en-US" sz="1600" dirty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92" name="Grouper 91"/>
              <p:cNvGrpSpPr/>
              <p:nvPr/>
            </p:nvGrpSpPr>
            <p:grpSpPr>
              <a:xfrm>
                <a:off x="1208949" y="3581400"/>
                <a:ext cx="1534251" cy="719554"/>
                <a:chOff x="1208949" y="3581400"/>
                <a:chExt cx="1534251" cy="719554"/>
              </a:xfrm>
            </p:grpSpPr>
            <p:sp>
              <p:nvSpPr>
                <p:cNvPr id="89" name="TextBox 66"/>
                <p:cNvSpPr txBox="1"/>
                <p:nvPr/>
              </p:nvSpPr>
              <p:spPr>
                <a:xfrm>
                  <a:off x="1208949" y="3962400"/>
                  <a:ext cx="153425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 smtClean="0">
                      <a:solidFill>
                        <a:srgbClr val="FF0000"/>
                      </a:solidFill>
                      <a:latin typeface="Arial" pitchFamily="34" charset="0"/>
                      <a:cs typeface="Arial" pitchFamily="34" charset="0"/>
                    </a:rPr>
                    <a:t>PE</a:t>
                  </a:r>
                  <a:endParaRPr lang="en-US" sz="1600" dirty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90" name="TextBox 66"/>
                <p:cNvSpPr txBox="1"/>
                <p:nvPr/>
              </p:nvSpPr>
              <p:spPr>
                <a:xfrm>
                  <a:off x="1208949" y="3581400"/>
                  <a:ext cx="153425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 smtClean="0">
                      <a:solidFill>
                        <a:srgbClr val="0000FF"/>
                      </a:solidFill>
                      <a:latin typeface="Arial" pitchFamily="34" charset="0"/>
                      <a:cs typeface="Arial" pitchFamily="34" charset="0"/>
                    </a:rPr>
                    <a:t>SE</a:t>
                  </a:r>
                  <a:endParaRPr lang="en-US" sz="1600" dirty="0">
                    <a:solidFill>
                      <a:srgbClr val="0000FF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88" name="Connecteur droit 87"/>
                <p:cNvCxnSpPr/>
                <p:nvPr/>
              </p:nvCxnSpPr>
              <p:spPr>
                <a:xfrm>
                  <a:off x="1752600" y="3962400"/>
                  <a:ext cx="381000" cy="1588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8" name="Grouper 97"/>
              <p:cNvGrpSpPr/>
              <p:nvPr/>
            </p:nvGrpSpPr>
            <p:grpSpPr>
              <a:xfrm>
                <a:off x="2057400" y="3581400"/>
                <a:ext cx="1534251" cy="719554"/>
                <a:chOff x="1894749" y="3581400"/>
                <a:chExt cx="1534251" cy="719554"/>
              </a:xfrm>
            </p:grpSpPr>
            <p:sp>
              <p:nvSpPr>
                <p:cNvPr id="94" name="TextBox 66"/>
                <p:cNvSpPr txBox="1"/>
                <p:nvPr/>
              </p:nvSpPr>
              <p:spPr>
                <a:xfrm>
                  <a:off x="1894749" y="3962400"/>
                  <a:ext cx="153425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 err="1" smtClean="0">
                      <a:solidFill>
                        <a:srgbClr val="FF0000"/>
                      </a:solidFill>
                      <a:latin typeface="Arial" pitchFamily="34" charset="0"/>
                      <a:cs typeface="Arial" pitchFamily="34" charset="0"/>
                    </a:rPr>
                    <a:t>C</a:t>
                  </a:r>
                  <a:r>
                    <a:rPr lang="en-US" sz="1600" baseline="-25000" dirty="0" err="1" smtClean="0">
                      <a:solidFill>
                        <a:srgbClr val="FF0000"/>
                      </a:solidFill>
                      <a:latin typeface="Arial" pitchFamily="34" charset="0"/>
                      <a:cs typeface="Arial" pitchFamily="34" charset="0"/>
                    </a:rPr>
                    <a:t>coll</a:t>
                  </a:r>
                  <a:r>
                    <a:rPr lang="en-US" sz="1600" dirty="0" err="1" smtClean="0">
                      <a:solidFill>
                        <a:srgbClr val="FF0000"/>
                      </a:solidFill>
                      <a:latin typeface="Arial" pitchFamily="34" charset="0"/>
                      <a:cs typeface="Arial" pitchFamily="34" charset="0"/>
                    </a:rPr>
                    <a:t>+C</a:t>
                  </a:r>
                  <a:r>
                    <a:rPr lang="en-US" sz="1600" baseline="-25000" dirty="0" err="1" smtClean="0">
                      <a:solidFill>
                        <a:srgbClr val="FF0000"/>
                      </a:solidFill>
                      <a:latin typeface="Arial" pitchFamily="34" charset="0"/>
                      <a:cs typeface="Arial" pitchFamily="34" charset="0"/>
                    </a:rPr>
                    <a:t>sample</a:t>
                  </a:r>
                  <a:endParaRPr lang="en-US" sz="1600" baseline="-25000" dirty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95" name="TextBox 66"/>
                <p:cNvSpPr txBox="1"/>
                <p:nvPr/>
              </p:nvSpPr>
              <p:spPr>
                <a:xfrm>
                  <a:off x="1894749" y="3581400"/>
                  <a:ext cx="153425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 err="1" smtClean="0">
                      <a:solidFill>
                        <a:srgbClr val="0000FF"/>
                      </a:solidFill>
                      <a:latin typeface="Arial" pitchFamily="34" charset="0"/>
                      <a:cs typeface="Arial" pitchFamily="34" charset="0"/>
                    </a:rPr>
                    <a:t>C</a:t>
                  </a:r>
                  <a:r>
                    <a:rPr lang="en-US" sz="1600" baseline="-25000" dirty="0" err="1" smtClean="0">
                      <a:solidFill>
                        <a:srgbClr val="0000FF"/>
                      </a:solidFill>
                      <a:latin typeface="Arial" pitchFamily="34" charset="0"/>
                      <a:cs typeface="Arial" pitchFamily="34" charset="0"/>
                    </a:rPr>
                    <a:t>coll</a:t>
                  </a:r>
                  <a:endParaRPr lang="en-US" sz="1600" baseline="-25000" dirty="0">
                    <a:solidFill>
                      <a:srgbClr val="0000FF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96" name="Connecteur droit 95"/>
                <p:cNvCxnSpPr/>
                <p:nvPr/>
              </p:nvCxnSpPr>
              <p:spPr>
                <a:xfrm>
                  <a:off x="2209800" y="3962400"/>
                  <a:ext cx="990600" cy="1588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99" name="TextBox 66"/>
            <p:cNvSpPr txBox="1"/>
            <p:nvPr/>
          </p:nvSpPr>
          <p:spPr>
            <a:xfrm>
              <a:off x="1818549" y="3758624"/>
              <a:ext cx="848451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= </a:t>
              </a:r>
            </a:p>
            <a:p>
              <a:pPr algn="ctr"/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53" name="TextBox 66"/>
          <p:cNvSpPr txBox="1"/>
          <p:nvPr/>
        </p:nvSpPr>
        <p:spPr>
          <a:xfrm>
            <a:off x="4427344" y="4134222"/>
            <a:ext cx="746811" cy="243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DC+AC</a:t>
            </a:r>
          </a:p>
        </p:txBody>
      </p:sp>
      <p:cxnSp>
        <p:nvCxnSpPr>
          <p:cNvPr id="249" name="Straight Connector 248"/>
          <p:cNvCxnSpPr/>
          <p:nvPr/>
        </p:nvCxnSpPr>
        <p:spPr>
          <a:xfrm>
            <a:off x="5750215" y="3420768"/>
            <a:ext cx="341475" cy="0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er 221"/>
          <p:cNvGrpSpPr/>
          <p:nvPr/>
        </p:nvGrpSpPr>
        <p:grpSpPr>
          <a:xfrm>
            <a:off x="6118708" y="4044543"/>
            <a:ext cx="606606" cy="669912"/>
            <a:chOff x="6091808" y="4114800"/>
            <a:chExt cx="689992" cy="762000"/>
          </a:xfrm>
        </p:grpSpPr>
        <p:sp>
          <p:nvSpPr>
            <p:cNvPr id="112" name="Isosceles Triangle 7"/>
            <p:cNvSpPr/>
            <p:nvPr/>
          </p:nvSpPr>
          <p:spPr>
            <a:xfrm>
              <a:off x="6096000" y="4114800"/>
              <a:ext cx="685800" cy="762000"/>
            </a:xfrm>
            <a:prstGeom prst="triangle">
              <a:avLst/>
            </a:prstGeom>
            <a:noFill/>
            <a:ln w="15875">
              <a:solidFill>
                <a:schemeClr val="tx1"/>
              </a:solidFill>
            </a:ln>
            <a:scene3d>
              <a:camera prst="orthographicFront">
                <a:rot lat="0" lon="0" rev="162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3" name="TextBox 8"/>
            <p:cNvSpPr txBox="1"/>
            <p:nvPr/>
          </p:nvSpPr>
          <p:spPr>
            <a:xfrm>
              <a:off x="6091808" y="4301371"/>
              <a:ext cx="62615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Arial" pitchFamily="34" charset="0"/>
                  <a:cs typeface="Arial" pitchFamily="34" charset="0"/>
                </a:rPr>
                <a:t>I/U</a:t>
              </a:r>
              <a:endParaRPr lang="en-GB" sz="16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31" name="Group 230"/>
          <p:cNvGrpSpPr/>
          <p:nvPr/>
        </p:nvGrpSpPr>
        <p:grpSpPr>
          <a:xfrm>
            <a:off x="6984109" y="1676400"/>
            <a:ext cx="1637083" cy="1200358"/>
            <a:chOff x="7129723" y="3028885"/>
            <a:chExt cx="1862121" cy="1365363"/>
          </a:xfrm>
        </p:grpSpPr>
        <p:grpSp>
          <p:nvGrpSpPr>
            <p:cNvPr id="7" name="Grouper 209"/>
            <p:cNvGrpSpPr/>
            <p:nvPr/>
          </p:nvGrpSpPr>
          <p:grpSpPr>
            <a:xfrm>
              <a:off x="7129723" y="3028885"/>
              <a:ext cx="1862121" cy="1365363"/>
              <a:chOff x="3352800" y="4419600"/>
              <a:chExt cx="1862121" cy="1365363"/>
            </a:xfrm>
          </p:grpSpPr>
          <p:sp>
            <p:nvSpPr>
              <p:cNvPr id="117" name="Rectangle 116"/>
              <p:cNvSpPr/>
              <p:nvPr/>
            </p:nvSpPr>
            <p:spPr>
              <a:xfrm>
                <a:off x="3352801" y="4804900"/>
                <a:ext cx="1862120" cy="98006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Rounded Rectangle 46"/>
              <p:cNvSpPr/>
              <p:nvPr/>
            </p:nvSpPr>
            <p:spPr>
              <a:xfrm>
                <a:off x="3450807" y="4902906"/>
                <a:ext cx="882057" cy="784050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Rectangle 134"/>
              <p:cNvSpPr/>
              <p:nvPr/>
            </p:nvSpPr>
            <p:spPr>
              <a:xfrm>
                <a:off x="4430870" y="4902906"/>
                <a:ext cx="98006" cy="9800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Rectangle 135"/>
              <p:cNvSpPr/>
              <p:nvPr/>
            </p:nvSpPr>
            <p:spPr>
              <a:xfrm>
                <a:off x="4626883" y="4902906"/>
                <a:ext cx="98006" cy="9800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Rectangle 136"/>
              <p:cNvSpPr/>
              <p:nvPr/>
            </p:nvSpPr>
            <p:spPr>
              <a:xfrm>
                <a:off x="4822895" y="4902906"/>
                <a:ext cx="98006" cy="9800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8" name="Rectangle 137"/>
              <p:cNvSpPr/>
              <p:nvPr/>
            </p:nvSpPr>
            <p:spPr>
              <a:xfrm>
                <a:off x="5018908" y="4902906"/>
                <a:ext cx="98006" cy="9800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Rectangle 130"/>
              <p:cNvSpPr/>
              <p:nvPr/>
            </p:nvSpPr>
            <p:spPr>
              <a:xfrm>
                <a:off x="4430870" y="5110330"/>
                <a:ext cx="98006" cy="9800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2" name="Rectangle 131"/>
              <p:cNvSpPr/>
              <p:nvPr/>
            </p:nvSpPr>
            <p:spPr>
              <a:xfrm>
                <a:off x="4626883" y="5110330"/>
                <a:ext cx="98006" cy="9800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Rectangle 132"/>
              <p:cNvSpPr/>
              <p:nvPr/>
            </p:nvSpPr>
            <p:spPr>
              <a:xfrm>
                <a:off x="4822895" y="5110330"/>
                <a:ext cx="98006" cy="9800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4" name="Rectangle 133"/>
              <p:cNvSpPr/>
              <p:nvPr/>
            </p:nvSpPr>
            <p:spPr>
              <a:xfrm>
                <a:off x="5018908" y="5110330"/>
                <a:ext cx="98006" cy="9800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8" name="Group 59"/>
              <p:cNvGrpSpPr/>
              <p:nvPr/>
            </p:nvGrpSpPr>
            <p:grpSpPr>
              <a:xfrm>
                <a:off x="4430870" y="5317754"/>
                <a:ext cx="686044" cy="98006"/>
                <a:chOff x="2915816" y="5445224"/>
                <a:chExt cx="504056" cy="72008"/>
              </a:xfrm>
            </p:grpSpPr>
            <p:sp>
              <p:nvSpPr>
                <p:cNvPr id="124" name="Rectangle 123"/>
                <p:cNvSpPr/>
                <p:nvPr/>
              </p:nvSpPr>
              <p:spPr>
                <a:xfrm>
                  <a:off x="2915816" y="5445224"/>
                  <a:ext cx="72008" cy="72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5" name="Rectangle 124"/>
                <p:cNvSpPr/>
                <p:nvPr/>
              </p:nvSpPr>
              <p:spPr>
                <a:xfrm>
                  <a:off x="3059832" y="5445224"/>
                  <a:ext cx="72008" cy="72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7" name="Rectangle 126"/>
                <p:cNvSpPr/>
                <p:nvPr/>
              </p:nvSpPr>
              <p:spPr>
                <a:xfrm>
                  <a:off x="3203848" y="5445224"/>
                  <a:ext cx="72008" cy="72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8" name="Rectangle 127"/>
                <p:cNvSpPr/>
                <p:nvPr/>
              </p:nvSpPr>
              <p:spPr>
                <a:xfrm>
                  <a:off x="3347864" y="5445224"/>
                  <a:ext cx="72008" cy="7200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22" name="Oval 64"/>
              <p:cNvSpPr/>
              <p:nvPr/>
            </p:nvSpPr>
            <p:spPr>
              <a:xfrm>
                <a:off x="4430870" y="5490944"/>
                <a:ext cx="196013" cy="196013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3" name="Oval 65"/>
              <p:cNvSpPr/>
              <p:nvPr/>
            </p:nvSpPr>
            <p:spPr>
              <a:xfrm>
                <a:off x="4822896" y="5490944"/>
                <a:ext cx="196013" cy="196013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TextBox 66"/>
              <p:cNvSpPr txBox="1"/>
              <p:nvPr/>
            </p:nvSpPr>
            <p:spPr>
              <a:xfrm>
                <a:off x="3352800" y="4419600"/>
                <a:ext cx="183093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latin typeface="Arial" pitchFamily="34" charset="0"/>
                    <a:cs typeface="Arial" pitchFamily="34" charset="0"/>
                  </a:rPr>
                  <a:t>Oscilloscope</a:t>
                </a:r>
              </a:p>
            </p:txBody>
          </p:sp>
        </p:grpSp>
        <p:grpSp>
          <p:nvGrpSpPr>
            <p:cNvPr id="15" name="Grouper 220"/>
            <p:cNvGrpSpPr/>
            <p:nvPr/>
          </p:nvGrpSpPr>
          <p:grpSpPr>
            <a:xfrm>
              <a:off x="7235946" y="3673502"/>
              <a:ext cx="865112" cy="457200"/>
              <a:chOff x="3429000" y="5105400"/>
              <a:chExt cx="923636" cy="457200"/>
            </a:xfrm>
          </p:grpSpPr>
          <p:sp>
            <p:nvSpPr>
              <p:cNvPr id="217" name="Forme libre 216"/>
              <p:cNvSpPr/>
              <p:nvPr/>
            </p:nvSpPr>
            <p:spPr>
              <a:xfrm>
                <a:off x="3429000" y="5105400"/>
                <a:ext cx="923636" cy="207818"/>
              </a:xfrm>
              <a:custGeom>
                <a:avLst/>
                <a:gdLst>
                  <a:gd name="connsiteX0" fmla="*/ 0 w 992909"/>
                  <a:gd name="connsiteY0" fmla="*/ 334818 h 346363"/>
                  <a:gd name="connsiteX1" fmla="*/ 381000 w 992909"/>
                  <a:gd name="connsiteY1" fmla="*/ 346363 h 346363"/>
                  <a:gd name="connsiteX2" fmla="*/ 381000 w 992909"/>
                  <a:gd name="connsiteY2" fmla="*/ 0 h 346363"/>
                  <a:gd name="connsiteX3" fmla="*/ 738909 w 992909"/>
                  <a:gd name="connsiteY3" fmla="*/ 11545 h 346363"/>
                  <a:gd name="connsiteX4" fmla="*/ 738909 w 992909"/>
                  <a:gd name="connsiteY4" fmla="*/ 346363 h 346363"/>
                  <a:gd name="connsiteX5" fmla="*/ 992909 w 992909"/>
                  <a:gd name="connsiteY5" fmla="*/ 346363 h 346363"/>
                  <a:gd name="connsiteX6" fmla="*/ 992909 w 992909"/>
                  <a:gd name="connsiteY6" fmla="*/ 346363 h 346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92909" h="346363">
                    <a:moveTo>
                      <a:pt x="0" y="334818"/>
                    </a:moveTo>
                    <a:lnTo>
                      <a:pt x="381000" y="346363"/>
                    </a:lnTo>
                    <a:lnTo>
                      <a:pt x="381000" y="0"/>
                    </a:lnTo>
                    <a:lnTo>
                      <a:pt x="738909" y="11545"/>
                    </a:lnTo>
                    <a:lnTo>
                      <a:pt x="738909" y="346363"/>
                    </a:lnTo>
                    <a:lnTo>
                      <a:pt x="992909" y="346363"/>
                    </a:lnTo>
                    <a:lnTo>
                      <a:pt x="992909" y="346363"/>
                    </a:lnTo>
                  </a:path>
                </a:pathLst>
              </a:cu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18" name="Forme libre 217"/>
              <p:cNvSpPr/>
              <p:nvPr/>
            </p:nvSpPr>
            <p:spPr>
              <a:xfrm>
                <a:off x="3439740" y="5257800"/>
                <a:ext cx="904304" cy="304800"/>
              </a:xfrm>
              <a:custGeom>
                <a:avLst/>
                <a:gdLst>
                  <a:gd name="connsiteX0" fmla="*/ 0 w 958272"/>
                  <a:gd name="connsiteY0" fmla="*/ 0 h 207818"/>
                  <a:gd name="connsiteX1" fmla="*/ 357909 w 958272"/>
                  <a:gd name="connsiteY1" fmla="*/ 11545 h 207818"/>
                  <a:gd name="connsiteX2" fmla="*/ 357909 w 958272"/>
                  <a:gd name="connsiteY2" fmla="*/ 207818 h 207818"/>
                  <a:gd name="connsiteX3" fmla="*/ 727363 w 958272"/>
                  <a:gd name="connsiteY3" fmla="*/ 207818 h 207818"/>
                  <a:gd name="connsiteX4" fmla="*/ 727363 w 958272"/>
                  <a:gd name="connsiteY4" fmla="*/ 0 h 207818"/>
                  <a:gd name="connsiteX5" fmla="*/ 958272 w 958272"/>
                  <a:gd name="connsiteY5" fmla="*/ 0 h 207818"/>
                  <a:gd name="connsiteX6" fmla="*/ 958272 w 958272"/>
                  <a:gd name="connsiteY6" fmla="*/ 0 h 207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8272" h="207818">
                    <a:moveTo>
                      <a:pt x="0" y="0"/>
                    </a:moveTo>
                    <a:lnTo>
                      <a:pt x="357909" y="11545"/>
                    </a:lnTo>
                    <a:lnTo>
                      <a:pt x="357909" y="207818"/>
                    </a:lnTo>
                    <a:lnTo>
                      <a:pt x="727363" y="207818"/>
                    </a:lnTo>
                    <a:lnTo>
                      <a:pt x="727363" y="0"/>
                    </a:lnTo>
                    <a:lnTo>
                      <a:pt x="958272" y="0"/>
                    </a:lnTo>
                    <a:lnTo>
                      <a:pt x="958272" y="0"/>
                    </a:lnTo>
                  </a:path>
                </a:pathLst>
              </a:custGeom>
              <a:ln>
                <a:solidFill>
                  <a:srgbClr val="4A7EBB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16" name="Grouper 223"/>
          <p:cNvGrpSpPr/>
          <p:nvPr/>
        </p:nvGrpSpPr>
        <p:grpSpPr>
          <a:xfrm>
            <a:off x="5760419" y="2796955"/>
            <a:ext cx="1406815" cy="969196"/>
            <a:chOff x="5715000" y="3786250"/>
            <a:chExt cx="1600200" cy="1102425"/>
          </a:xfrm>
        </p:grpSpPr>
        <p:grpSp>
          <p:nvGrpSpPr>
            <p:cNvPr id="17" name="Grouper 221"/>
            <p:cNvGrpSpPr/>
            <p:nvPr/>
          </p:nvGrpSpPr>
          <p:grpSpPr>
            <a:xfrm>
              <a:off x="6115558" y="4126675"/>
              <a:ext cx="689992" cy="762000"/>
              <a:chOff x="6115558" y="4126675"/>
              <a:chExt cx="689992" cy="762000"/>
            </a:xfrm>
          </p:grpSpPr>
          <p:sp>
            <p:nvSpPr>
              <p:cNvPr id="227" name="Isosceles Triangle 7"/>
              <p:cNvSpPr/>
              <p:nvPr/>
            </p:nvSpPr>
            <p:spPr>
              <a:xfrm>
                <a:off x="6119750" y="4126675"/>
                <a:ext cx="685800" cy="762000"/>
              </a:xfrm>
              <a:prstGeom prst="triangle">
                <a:avLst/>
              </a:prstGeom>
              <a:noFill/>
              <a:ln w="15875">
                <a:solidFill>
                  <a:schemeClr val="tx1"/>
                </a:solidFill>
              </a:ln>
              <a:scene3d>
                <a:camera prst="orthographicFront">
                  <a:rot lat="0" lon="0" rev="1620000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8" name="TextBox 8"/>
              <p:cNvSpPr txBox="1"/>
              <p:nvPr/>
            </p:nvSpPr>
            <p:spPr>
              <a:xfrm>
                <a:off x="6115558" y="4313246"/>
                <a:ext cx="62615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Arial" pitchFamily="34" charset="0"/>
                    <a:cs typeface="Arial" pitchFamily="34" charset="0"/>
                  </a:rPr>
                  <a:t>I/U</a:t>
                </a:r>
                <a:endParaRPr lang="en-GB" sz="16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26" name="ZoneTexte 225"/>
            <p:cNvSpPr txBox="1"/>
            <p:nvPr/>
          </p:nvSpPr>
          <p:spPr>
            <a:xfrm>
              <a:off x="5715000" y="3786250"/>
              <a:ext cx="1600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dirty="0" smtClean="0">
                  <a:latin typeface="Arial"/>
                  <a:cs typeface="Arial"/>
                </a:rPr>
                <a:t>I/U </a:t>
              </a:r>
              <a:r>
                <a:rPr lang="fr-FR" sz="1600" dirty="0" err="1" smtClean="0">
                  <a:latin typeface="Arial"/>
                  <a:cs typeface="Arial"/>
                </a:rPr>
                <a:t>preamp</a:t>
              </a:r>
              <a:endParaRPr lang="fr-FR" sz="1600" dirty="0">
                <a:latin typeface="Arial"/>
                <a:cs typeface="Arial"/>
              </a:endParaRPr>
            </a:p>
          </p:txBody>
        </p:sp>
      </p:grpSp>
      <p:grpSp>
        <p:nvGrpSpPr>
          <p:cNvPr id="230" name="Group 229"/>
          <p:cNvGrpSpPr/>
          <p:nvPr/>
        </p:nvGrpSpPr>
        <p:grpSpPr>
          <a:xfrm>
            <a:off x="4343400" y="2792852"/>
            <a:ext cx="1609666" cy="1205841"/>
            <a:chOff x="3956430" y="2408008"/>
            <a:chExt cx="1830935" cy="1371600"/>
          </a:xfrm>
        </p:grpSpPr>
        <p:sp>
          <p:nvSpPr>
            <p:cNvPr id="262" name="TextBox 66"/>
            <p:cNvSpPr txBox="1"/>
            <p:nvPr/>
          </p:nvSpPr>
          <p:spPr>
            <a:xfrm>
              <a:off x="4040041" y="2863969"/>
              <a:ext cx="8494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DC+AC</a:t>
              </a:r>
            </a:p>
          </p:txBody>
        </p:sp>
        <p:grpSp>
          <p:nvGrpSpPr>
            <p:cNvPr id="225" name="Group 224"/>
            <p:cNvGrpSpPr/>
            <p:nvPr/>
          </p:nvGrpSpPr>
          <p:grpSpPr>
            <a:xfrm>
              <a:off x="3956430" y="2408008"/>
              <a:ext cx="1830935" cy="1371600"/>
              <a:chOff x="3352800" y="2438400"/>
              <a:chExt cx="1830935" cy="1371600"/>
            </a:xfrm>
          </p:grpSpPr>
          <p:sp>
            <p:nvSpPr>
              <p:cNvPr id="232" name="TextBox 66"/>
              <p:cNvSpPr txBox="1"/>
              <p:nvPr/>
            </p:nvSpPr>
            <p:spPr>
              <a:xfrm>
                <a:off x="3352800" y="2438400"/>
                <a:ext cx="183093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>
                    <a:latin typeface="Arial" pitchFamily="34" charset="0"/>
                    <a:cs typeface="Arial" pitchFamily="34" charset="0"/>
                  </a:rPr>
                  <a:t>Bias Networks</a:t>
                </a:r>
                <a:endParaRPr lang="en-US" sz="1600" dirty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31" name="Group 30"/>
              <p:cNvGrpSpPr/>
              <p:nvPr/>
            </p:nvGrpSpPr>
            <p:grpSpPr>
              <a:xfrm>
                <a:off x="3581400" y="2818874"/>
                <a:ext cx="1494656" cy="991126"/>
                <a:chOff x="3581400" y="2818874"/>
                <a:chExt cx="1494656" cy="991126"/>
              </a:xfrm>
            </p:grpSpPr>
            <p:sp>
              <p:nvSpPr>
                <p:cNvPr id="233" name="Rectangle 232"/>
                <p:cNvSpPr/>
                <p:nvPr/>
              </p:nvSpPr>
              <p:spPr>
                <a:xfrm>
                  <a:off x="3581400" y="2818874"/>
                  <a:ext cx="1368152" cy="991126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8" name="Grouper 246"/>
                <p:cNvGrpSpPr/>
                <p:nvPr/>
              </p:nvGrpSpPr>
              <p:grpSpPr>
                <a:xfrm>
                  <a:off x="3581400" y="2996952"/>
                  <a:ext cx="1371600" cy="304800"/>
                  <a:chOff x="3581400" y="2819400"/>
                  <a:chExt cx="1371600" cy="304800"/>
                </a:xfrm>
              </p:grpSpPr>
              <p:cxnSp>
                <p:nvCxnSpPr>
                  <p:cNvPr id="240" name="Connecteur droit 239"/>
                  <p:cNvCxnSpPr/>
                  <p:nvPr/>
                </p:nvCxnSpPr>
                <p:spPr>
                  <a:xfrm>
                    <a:off x="3581400" y="2971800"/>
                    <a:ext cx="609600" cy="1588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1" name="Connecteur droit 240"/>
                  <p:cNvCxnSpPr/>
                  <p:nvPr/>
                </p:nvCxnSpPr>
                <p:spPr>
                  <a:xfrm>
                    <a:off x="4343400" y="2971800"/>
                    <a:ext cx="609600" cy="1588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3" name="Connecteur droit 242"/>
                  <p:cNvCxnSpPr/>
                  <p:nvPr/>
                </p:nvCxnSpPr>
                <p:spPr>
                  <a:xfrm rot="5400000" flipH="1" flipV="1">
                    <a:off x="4038997" y="2971403"/>
                    <a:ext cx="304800" cy="7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6" name="Connecteur droit 245"/>
                  <p:cNvCxnSpPr/>
                  <p:nvPr/>
                </p:nvCxnSpPr>
                <p:spPr>
                  <a:xfrm rot="5400000" flipH="1" flipV="1">
                    <a:off x="4190603" y="2971403"/>
                    <a:ext cx="304800" cy="7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9" name="Grouper 260"/>
                <p:cNvGrpSpPr/>
                <p:nvPr/>
              </p:nvGrpSpPr>
              <p:grpSpPr>
                <a:xfrm>
                  <a:off x="3886200" y="3136776"/>
                  <a:ext cx="76200" cy="381000"/>
                  <a:chOff x="3810000" y="3048000"/>
                  <a:chExt cx="76200" cy="381000"/>
                </a:xfrm>
              </p:grpSpPr>
              <p:sp>
                <p:nvSpPr>
                  <p:cNvPr id="248" name="Forme libre 247"/>
                  <p:cNvSpPr/>
                  <p:nvPr/>
                </p:nvSpPr>
                <p:spPr>
                  <a:xfrm>
                    <a:off x="3810000" y="3200400"/>
                    <a:ext cx="76200" cy="228600"/>
                  </a:xfrm>
                  <a:custGeom>
                    <a:avLst/>
                    <a:gdLst>
                      <a:gd name="connsiteX0" fmla="*/ 8466 w 118533"/>
                      <a:gd name="connsiteY0" fmla="*/ 0 h 389467"/>
                      <a:gd name="connsiteX1" fmla="*/ 101600 w 118533"/>
                      <a:gd name="connsiteY1" fmla="*/ 101600 h 389467"/>
                      <a:gd name="connsiteX2" fmla="*/ 0 w 118533"/>
                      <a:gd name="connsiteY2" fmla="*/ 177800 h 389467"/>
                      <a:gd name="connsiteX3" fmla="*/ 118533 w 118533"/>
                      <a:gd name="connsiteY3" fmla="*/ 279400 h 389467"/>
                      <a:gd name="connsiteX4" fmla="*/ 16933 w 118533"/>
                      <a:gd name="connsiteY4" fmla="*/ 355600 h 389467"/>
                      <a:gd name="connsiteX5" fmla="*/ 67733 w 118533"/>
                      <a:gd name="connsiteY5" fmla="*/ 389467 h 3894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8533" h="389467">
                        <a:moveTo>
                          <a:pt x="8466" y="0"/>
                        </a:moveTo>
                        <a:lnTo>
                          <a:pt x="101600" y="101600"/>
                        </a:lnTo>
                        <a:lnTo>
                          <a:pt x="0" y="177800"/>
                        </a:lnTo>
                        <a:lnTo>
                          <a:pt x="118533" y="279400"/>
                        </a:lnTo>
                        <a:lnTo>
                          <a:pt x="16933" y="355600"/>
                        </a:lnTo>
                        <a:lnTo>
                          <a:pt x="67733" y="389467"/>
                        </a:lnTo>
                      </a:path>
                    </a:pathLst>
                  </a:cu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cxnSp>
                <p:nvCxnSpPr>
                  <p:cNvPr id="254" name="Connecteur droit 253"/>
                  <p:cNvCxnSpPr/>
                  <p:nvPr/>
                </p:nvCxnSpPr>
                <p:spPr>
                  <a:xfrm flipH="1" flipV="1">
                    <a:off x="3810000" y="3048000"/>
                    <a:ext cx="5442" cy="152400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97" name="TextBox 66"/>
                <p:cNvSpPr txBox="1"/>
                <p:nvPr/>
              </p:nvSpPr>
              <p:spPr>
                <a:xfrm>
                  <a:off x="4579302" y="2863969"/>
                  <a:ext cx="496754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>
                      <a:latin typeface="Arial" pitchFamily="34" charset="0"/>
                      <a:cs typeface="Arial" pitchFamily="34" charset="0"/>
                    </a:rPr>
                    <a:t>AC</a:t>
                  </a:r>
                </a:p>
              </p:txBody>
            </p:sp>
            <p:cxnSp>
              <p:nvCxnSpPr>
                <p:cNvPr id="101" name="Connecteur droit 240"/>
                <p:cNvCxnSpPr/>
                <p:nvPr/>
              </p:nvCxnSpPr>
              <p:spPr>
                <a:xfrm>
                  <a:off x="3720271" y="3589351"/>
                  <a:ext cx="371906" cy="0"/>
                </a:xfrm>
                <a:prstGeom prst="line">
                  <a:avLst/>
                </a:prstGeom>
                <a:ln w="19050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Connecteur droit 240"/>
                <p:cNvCxnSpPr/>
                <p:nvPr/>
              </p:nvCxnSpPr>
              <p:spPr>
                <a:xfrm>
                  <a:off x="3799581" y="3656312"/>
                  <a:ext cx="229089" cy="0"/>
                </a:xfrm>
                <a:prstGeom prst="line">
                  <a:avLst/>
                </a:prstGeom>
                <a:ln w="19050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>
                  <a:endCxn id="248" idx="4"/>
                </p:cNvCxnSpPr>
                <p:nvPr/>
              </p:nvCxnSpPr>
              <p:spPr>
                <a:xfrm flipH="1" flipV="1">
                  <a:off x="3897086" y="3497898"/>
                  <a:ext cx="17039" cy="83502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>
                  <a:off x="3914125" y="3657600"/>
                  <a:ext cx="10175" cy="131177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1" name="TextBox 66"/>
                <p:cNvSpPr txBox="1"/>
                <p:nvPr/>
              </p:nvSpPr>
              <p:spPr>
                <a:xfrm>
                  <a:off x="3934116" y="3417766"/>
                  <a:ext cx="496754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>
                      <a:latin typeface="Arial" pitchFamily="34" charset="0"/>
                      <a:cs typeface="Arial" pitchFamily="34" charset="0"/>
                    </a:rPr>
                    <a:t>+</a:t>
                  </a:r>
                </a:p>
              </p:txBody>
            </p:sp>
            <p:sp>
              <p:nvSpPr>
                <p:cNvPr id="114" name="TextBox 66"/>
                <p:cNvSpPr txBox="1"/>
                <p:nvPr/>
              </p:nvSpPr>
              <p:spPr>
                <a:xfrm>
                  <a:off x="3934116" y="3506346"/>
                  <a:ext cx="496754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>
                      <a:latin typeface="Arial" pitchFamily="34" charset="0"/>
                      <a:cs typeface="Arial" pitchFamily="34" charset="0"/>
                    </a:rPr>
                    <a:t>-</a:t>
                  </a:r>
                </a:p>
              </p:txBody>
            </p:sp>
          </p:grpSp>
        </p:grpSp>
      </p:grpSp>
      <p:grpSp>
        <p:nvGrpSpPr>
          <p:cNvPr id="119" name="Group 118"/>
          <p:cNvGrpSpPr/>
          <p:nvPr/>
        </p:nvGrpSpPr>
        <p:grpSpPr>
          <a:xfrm>
            <a:off x="4552575" y="4086597"/>
            <a:ext cx="1314026" cy="871348"/>
            <a:chOff x="3581400" y="2818874"/>
            <a:chExt cx="1494656" cy="991126"/>
          </a:xfrm>
        </p:grpSpPr>
        <p:sp>
          <p:nvSpPr>
            <p:cNvPr id="120" name="Rectangle 119"/>
            <p:cNvSpPr/>
            <p:nvPr/>
          </p:nvSpPr>
          <p:spPr>
            <a:xfrm>
              <a:off x="3581400" y="2818874"/>
              <a:ext cx="1368152" cy="99112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1" name="Grouper 246"/>
            <p:cNvGrpSpPr/>
            <p:nvPr/>
          </p:nvGrpSpPr>
          <p:grpSpPr>
            <a:xfrm>
              <a:off x="3581400" y="2996952"/>
              <a:ext cx="1371600" cy="304800"/>
              <a:chOff x="3581400" y="2819400"/>
              <a:chExt cx="1371600" cy="304800"/>
            </a:xfrm>
          </p:grpSpPr>
          <p:cxnSp>
            <p:nvCxnSpPr>
              <p:cNvPr id="148" name="Connecteur droit 239"/>
              <p:cNvCxnSpPr/>
              <p:nvPr/>
            </p:nvCxnSpPr>
            <p:spPr>
              <a:xfrm>
                <a:off x="3581400" y="2971800"/>
                <a:ext cx="609600" cy="158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Connecteur droit 240"/>
              <p:cNvCxnSpPr/>
              <p:nvPr/>
            </p:nvCxnSpPr>
            <p:spPr>
              <a:xfrm>
                <a:off x="4343400" y="2971800"/>
                <a:ext cx="609600" cy="158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Connecteur droit 242"/>
              <p:cNvCxnSpPr/>
              <p:nvPr/>
            </p:nvCxnSpPr>
            <p:spPr>
              <a:xfrm rot="5400000" flipH="1" flipV="1">
                <a:off x="4038997" y="2971403"/>
                <a:ext cx="304800" cy="79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Connecteur droit 245"/>
              <p:cNvCxnSpPr/>
              <p:nvPr/>
            </p:nvCxnSpPr>
            <p:spPr>
              <a:xfrm rot="5400000" flipH="1" flipV="1">
                <a:off x="4190603" y="2971403"/>
                <a:ext cx="304800" cy="79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6" name="Grouper 260"/>
            <p:cNvGrpSpPr/>
            <p:nvPr/>
          </p:nvGrpSpPr>
          <p:grpSpPr>
            <a:xfrm>
              <a:off x="3886200" y="3136776"/>
              <a:ext cx="76200" cy="381000"/>
              <a:chOff x="3810000" y="3048000"/>
              <a:chExt cx="76200" cy="381000"/>
            </a:xfrm>
          </p:grpSpPr>
          <p:sp>
            <p:nvSpPr>
              <p:cNvPr id="146" name="Forme libre 247"/>
              <p:cNvSpPr/>
              <p:nvPr/>
            </p:nvSpPr>
            <p:spPr>
              <a:xfrm>
                <a:off x="3810000" y="3200400"/>
                <a:ext cx="76200" cy="228600"/>
              </a:xfrm>
              <a:custGeom>
                <a:avLst/>
                <a:gdLst>
                  <a:gd name="connsiteX0" fmla="*/ 8466 w 118533"/>
                  <a:gd name="connsiteY0" fmla="*/ 0 h 389467"/>
                  <a:gd name="connsiteX1" fmla="*/ 101600 w 118533"/>
                  <a:gd name="connsiteY1" fmla="*/ 101600 h 389467"/>
                  <a:gd name="connsiteX2" fmla="*/ 0 w 118533"/>
                  <a:gd name="connsiteY2" fmla="*/ 177800 h 389467"/>
                  <a:gd name="connsiteX3" fmla="*/ 118533 w 118533"/>
                  <a:gd name="connsiteY3" fmla="*/ 279400 h 389467"/>
                  <a:gd name="connsiteX4" fmla="*/ 16933 w 118533"/>
                  <a:gd name="connsiteY4" fmla="*/ 355600 h 389467"/>
                  <a:gd name="connsiteX5" fmla="*/ 67733 w 118533"/>
                  <a:gd name="connsiteY5" fmla="*/ 389467 h 38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8533" h="389467">
                    <a:moveTo>
                      <a:pt x="8466" y="0"/>
                    </a:moveTo>
                    <a:lnTo>
                      <a:pt x="101600" y="101600"/>
                    </a:lnTo>
                    <a:lnTo>
                      <a:pt x="0" y="177800"/>
                    </a:lnTo>
                    <a:lnTo>
                      <a:pt x="118533" y="279400"/>
                    </a:lnTo>
                    <a:lnTo>
                      <a:pt x="16933" y="355600"/>
                    </a:lnTo>
                    <a:lnTo>
                      <a:pt x="67733" y="389467"/>
                    </a:lnTo>
                  </a:path>
                </a:pathLst>
              </a:cu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47" name="Connecteur droit 253"/>
              <p:cNvCxnSpPr/>
              <p:nvPr/>
            </p:nvCxnSpPr>
            <p:spPr>
              <a:xfrm flipH="1" flipV="1">
                <a:off x="3810000" y="3048000"/>
                <a:ext cx="5442" cy="15240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9" name="TextBox 66"/>
            <p:cNvSpPr txBox="1"/>
            <p:nvPr/>
          </p:nvSpPr>
          <p:spPr>
            <a:xfrm>
              <a:off x="4579302" y="2863969"/>
              <a:ext cx="4967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AC</a:t>
              </a:r>
            </a:p>
          </p:txBody>
        </p:sp>
        <p:cxnSp>
          <p:nvCxnSpPr>
            <p:cNvPr id="130" name="Connecteur droit 240"/>
            <p:cNvCxnSpPr/>
            <p:nvPr/>
          </p:nvCxnSpPr>
          <p:spPr>
            <a:xfrm>
              <a:off x="3720271" y="3651443"/>
              <a:ext cx="371906" cy="0"/>
            </a:xfrm>
            <a:prstGeom prst="line">
              <a:avLst/>
            </a:prstGeom>
            <a:ln w="1905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240"/>
            <p:cNvCxnSpPr/>
            <p:nvPr/>
          </p:nvCxnSpPr>
          <p:spPr>
            <a:xfrm>
              <a:off x="3799581" y="3579435"/>
              <a:ext cx="229089" cy="0"/>
            </a:xfrm>
            <a:prstGeom prst="line">
              <a:avLst/>
            </a:prstGeom>
            <a:ln w="1905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>
              <a:endCxn id="146" idx="4"/>
            </p:cNvCxnSpPr>
            <p:nvPr/>
          </p:nvCxnSpPr>
          <p:spPr>
            <a:xfrm flipH="1" flipV="1">
              <a:off x="3897086" y="3497898"/>
              <a:ext cx="17039" cy="83502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>
              <a:off x="3914125" y="3657600"/>
              <a:ext cx="10175" cy="13117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TextBox 66"/>
            <p:cNvSpPr txBox="1"/>
            <p:nvPr/>
          </p:nvSpPr>
          <p:spPr>
            <a:xfrm>
              <a:off x="3934116" y="3503007"/>
              <a:ext cx="4967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145" name="TextBox 66"/>
            <p:cNvSpPr txBox="1"/>
            <p:nvPr/>
          </p:nvSpPr>
          <p:spPr>
            <a:xfrm>
              <a:off x="3934116" y="3406247"/>
              <a:ext cx="496754" cy="277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-</a:t>
              </a:r>
            </a:p>
          </p:txBody>
        </p:sp>
      </p:grpSp>
      <p:cxnSp>
        <p:nvCxnSpPr>
          <p:cNvPr id="245" name="Straight Connector 244"/>
          <p:cNvCxnSpPr/>
          <p:nvPr/>
        </p:nvCxnSpPr>
        <p:spPr>
          <a:xfrm>
            <a:off x="5750215" y="4368393"/>
            <a:ext cx="34147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Rectangle 179"/>
          <p:cNvSpPr/>
          <p:nvPr/>
        </p:nvSpPr>
        <p:spPr>
          <a:xfrm>
            <a:off x="1885478" y="2300522"/>
            <a:ext cx="434987" cy="6858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81" name="Grouper 169"/>
          <p:cNvGrpSpPr/>
          <p:nvPr/>
        </p:nvGrpSpPr>
        <p:grpSpPr>
          <a:xfrm>
            <a:off x="1125581" y="2974776"/>
            <a:ext cx="1922419" cy="2765794"/>
            <a:chOff x="2396835" y="2396835"/>
            <a:chExt cx="2819400" cy="3307897"/>
          </a:xfrm>
        </p:grpSpPr>
        <p:sp>
          <p:nvSpPr>
            <p:cNvPr id="183" name="Cadre 182"/>
            <p:cNvSpPr/>
            <p:nvPr/>
          </p:nvSpPr>
          <p:spPr>
            <a:xfrm>
              <a:off x="2396835" y="2396835"/>
              <a:ext cx="2819400" cy="2743200"/>
            </a:xfrm>
            <a:prstGeom prst="frame">
              <a:avLst>
                <a:gd name="adj1" fmla="val 3276"/>
              </a:avLst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84" name="Rectangle 183"/>
            <p:cNvSpPr/>
            <p:nvPr/>
          </p:nvSpPr>
          <p:spPr>
            <a:xfrm>
              <a:off x="2819400" y="4800600"/>
              <a:ext cx="1981200" cy="609600"/>
            </a:xfrm>
            <a:prstGeom prst="rect">
              <a:avLst/>
            </a:prstGeom>
            <a:solidFill>
              <a:srgbClr val="FFFFCC"/>
            </a:solidFill>
            <a:ln>
              <a:solidFill>
                <a:srgbClr val="FFFFC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chemeClr val="bg1"/>
                </a:solidFill>
              </a:endParaRPr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2895600" y="4876800"/>
              <a:ext cx="1828800" cy="4572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6" name="Trapezoid 158"/>
            <p:cNvSpPr/>
            <p:nvPr/>
          </p:nvSpPr>
          <p:spPr>
            <a:xfrm>
              <a:off x="3731175" y="2505261"/>
              <a:ext cx="162914" cy="2393328"/>
            </a:xfrm>
            <a:prstGeom prst="trapezoid">
              <a:avLst/>
            </a:prstGeom>
            <a:solidFill>
              <a:srgbClr val="FF0000"/>
            </a:solidFill>
            <a:ln>
              <a:noFill/>
            </a:ln>
            <a:scene3d>
              <a:camera prst="orthographicFront">
                <a:rot lat="0" lon="0" rev="108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C000"/>
                </a:solidFill>
              </a:endParaRPr>
            </a:p>
          </p:txBody>
        </p:sp>
        <p:cxnSp>
          <p:nvCxnSpPr>
            <p:cNvPr id="187" name="Straight Arrow Connector 159"/>
            <p:cNvCxnSpPr/>
            <p:nvPr/>
          </p:nvCxnSpPr>
          <p:spPr>
            <a:xfrm rot="5400000" flipH="1" flipV="1">
              <a:off x="3787646" y="3660028"/>
              <a:ext cx="1291792" cy="1186065"/>
            </a:xfrm>
            <a:prstGeom prst="straightConnector1">
              <a:avLst/>
            </a:prstGeom>
            <a:ln w="28575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TextBox 165"/>
            <p:cNvSpPr txBox="1"/>
            <p:nvPr/>
          </p:nvSpPr>
          <p:spPr>
            <a:xfrm>
              <a:off x="3918211" y="3395765"/>
              <a:ext cx="1298024" cy="368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latin typeface="Arial" pitchFamily="34" charset="0"/>
                  <a:cs typeface="Arial" pitchFamily="34" charset="0"/>
                </a:rPr>
                <a:t>Sec. </a:t>
              </a:r>
              <a:r>
                <a:rPr lang="en-GB" sz="1400" dirty="0" err="1" smtClean="0">
                  <a:latin typeface="Arial" pitchFamily="34" charset="0"/>
                  <a:cs typeface="Arial" pitchFamily="34" charset="0"/>
                </a:rPr>
                <a:t>e</a:t>
              </a:r>
              <a:r>
                <a:rPr lang="en-GB" sz="1400" baseline="30000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n-GB" sz="1400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2" name="TextBox 171"/>
            <p:cNvSpPr txBox="1"/>
            <p:nvPr/>
          </p:nvSpPr>
          <p:spPr>
            <a:xfrm rot="5400000">
              <a:off x="3354732" y="4827582"/>
              <a:ext cx="1302917" cy="451383"/>
            </a:xfrm>
            <a:prstGeom prst="rect">
              <a:avLst/>
            </a:prstGeom>
            <a:noFill/>
            <a:scene3d>
              <a:camera prst="orthographicFront">
                <a:rot lat="0" lon="0" rev="540000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Sample</a:t>
              </a:r>
              <a:endParaRPr lang="en-GB" sz="14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82" name="TextBox 165"/>
          <p:cNvSpPr txBox="1"/>
          <p:nvPr/>
        </p:nvSpPr>
        <p:spPr>
          <a:xfrm>
            <a:off x="1665159" y="1981200"/>
            <a:ext cx="8850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e</a:t>
            </a:r>
            <a:r>
              <a:rPr lang="en-US" sz="1400" baseline="300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gun</a:t>
            </a:r>
          </a:p>
        </p:txBody>
      </p:sp>
      <p:sp>
        <p:nvSpPr>
          <p:cNvPr id="165" name="TextBox 165"/>
          <p:cNvSpPr txBox="1"/>
          <p:nvPr/>
        </p:nvSpPr>
        <p:spPr>
          <a:xfrm rot="16200000">
            <a:off x="1460980" y="3796820"/>
            <a:ext cx="8850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Prim. </a:t>
            </a:r>
            <a:r>
              <a:rPr lang="en-GB" sz="1400" dirty="0" err="1" smtClean="0">
                <a:latin typeface="Arial" pitchFamily="34" charset="0"/>
                <a:cs typeface="Arial" pitchFamily="34" charset="0"/>
              </a:rPr>
              <a:t>e</a:t>
            </a:r>
            <a:r>
              <a:rPr lang="en-GB" sz="1400" baseline="30000" dirty="0" smtClean="0">
                <a:latin typeface="Arial" pitchFamily="34" charset="0"/>
                <a:cs typeface="Arial" pitchFamily="34" charset="0"/>
              </a:rPr>
              <a:t>-</a:t>
            </a:r>
            <a:endParaRPr lang="en-GB" sz="1400" baseline="30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47" name="Group 223"/>
          <p:cNvGrpSpPr/>
          <p:nvPr/>
        </p:nvGrpSpPr>
        <p:grpSpPr>
          <a:xfrm>
            <a:off x="3850549" y="5301208"/>
            <a:ext cx="2601051" cy="700845"/>
            <a:chOff x="990600" y="3581400"/>
            <a:chExt cx="2601051" cy="770930"/>
          </a:xfrm>
        </p:grpSpPr>
        <p:grpSp>
          <p:nvGrpSpPr>
            <p:cNvPr id="250" name="Grouper 99"/>
            <p:cNvGrpSpPr/>
            <p:nvPr/>
          </p:nvGrpSpPr>
          <p:grpSpPr>
            <a:xfrm>
              <a:off x="990600" y="3581400"/>
              <a:ext cx="2601051" cy="770930"/>
              <a:chOff x="990600" y="3581400"/>
              <a:chExt cx="2601051" cy="770930"/>
            </a:xfrm>
          </p:grpSpPr>
          <p:sp>
            <p:nvSpPr>
              <p:cNvPr id="255" name="TextBox 66"/>
              <p:cNvSpPr txBox="1"/>
              <p:nvPr/>
            </p:nvSpPr>
            <p:spPr>
              <a:xfrm>
                <a:off x="990600" y="3767554"/>
                <a:ext cx="848451" cy="584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 smtClean="0">
                    <a:solidFill>
                      <a:schemeClr val="accent2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SEY</a:t>
                </a:r>
                <a:r>
                  <a:rPr lang="en-US" sz="1600" dirty="0" smtClean="0">
                    <a:latin typeface="Arial" pitchFamily="34" charset="0"/>
                    <a:cs typeface="Arial" pitchFamily="34" charset="0"/>
                  </a:rPr>
                  <a:t> = </a:t>
                </a:r>
              </a:p>
              <a:p>
                <a:pPr algn="ctr"/>
                <a:endParaRPr lang="en-US" sz="1600" dirty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257" name="Grouper 91"/>
              <p:cNvGrpSpPr/>
              <p:nvPr/>
            </p:nvGrpSpPr>
            <p:grpSpPr>
              <a:xfrm>
                <a:off x="1208949" y="3581400"/>
                <a:ext cx="1534251" cy="719554"/>
                <a:chOff x="1208949" y="3581400"/>
                <a:chExt cx="1534251" cy="719554"/>
              </a:xfrm>
            </p:grpSpPr>
            <p:sp>
              <p:nvSpPr>
                <p:cNvPr id="266" name="TextBox 66"/>
                <p:cNvSpPr txBox="1"/>
                <p:nvPr/>
              </p:nvSpPr>
              <p:spPr>
                <a:xfrm>
                  <a:off x="1208949" y="3962400"/>
                  <a:ext cx="153425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 smtClean="0">
                      <a:solidFill>
                        <a:srgbClr val="FF0000"/>
                      </a:solidFill>
                      <a:latin typeface="Arial" pitchFamily="34" charset="0"/>
                      <a:cs typeface="Arial" pitchFamily="34" charset="0"/>
                    </a:rPr>
                    <a:t>PE</a:t>
                  </a:r>
                  <a:endParaRPr lang="en-US" sz="1600" dirty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7" name="TextBox 66"/>
                <p:cNvSpPr txBox="1"/>
                <p:nvPr/>
              </p:nvSpPr>
              <p:spPr>
                <a:xfrm>
                  <a:off x="1208949" y="3581400"/>
                  <a:ext cx="153425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 smtClean="0">
                      <a:solidFill>
                        <a:srgbClr val="0000FF"/>
                      </a:solidFill>
                      <a:latin typeface="Arial" pitchFamily="34" charset="0"/>
                      <a:cs typeface="Arial" pitchFamily="34" charset="0"/>
                    </a:rPr>
                    <a:t>SE</a:t>
                  </a:r>
                  <a:endParaRPr lang="en-US" sz="1600" dirty="0">
                    <a:solidFill>
                      <a:srgbClr val="0000FF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268" name="Connecteur droit 267"/>
                <p:cNvCxnSpPr/>
                <p:nvPr/>
              </p:nvCxnSpPr>
              <p:spPr>
                <a:xfrm>
                  <a:off x="1752600" y="3962400"/>
                  <a:ext cx="381000" cy="1588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9" name="Grouper 97"/>
              <p:cNvGrpSpPr/>
              <p:nvPr/>
            </p:nvGrpSpPr>
            <p:grpSpPr>
              <a:xfrm>
                <a:off x="2057400" y="3581400"/>
                <a:ext cx="1534251" cy="753409"/>
                <a:chOff x="1894749" y="3581400"/>
                <a:chExt cx="1534251" cy="753409"/>
              </a:xfrm>
            </p:grpSpPr>
            <p:sp>
              <p:nvSpPr>
                <p:cNvPr id="261" name="TextBox 66"/>
                <p:cNvSpPr txBox="1"/>
                <p:nvPr/>
              </p:nvSpPr>
              <p:spPr>
                <a:xfrm>
                  <a:off x="1894749" y="3962400"/>
                  <a:ext cx="1534251" cy="37240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 err="1" smtClean="0">
                      <a:solidFill>
                        <a:srgbClr val="FF0000"/>
                      </a:solidFill>
                      <a:latin typeface="Arial" pitchFamily="34" charset="0"/>
                      <a:cs typeface="Arial" pitchFamily="34" charset="0"/>
                    </a:rPr>
                    <a:t>I</a:t>
                  </a:r>
                  <a:r>
                    <a:rPr lang="en-US" sz="1600" baseline="-25000" dirty="0" err="1" smtClean="0">
                      <a:solidFill>
                        <a:srgbClr val="FF0000"/>
                      </a:solidFill>
                      <a:latin typeface="Arial" pitchFamily="34" charset="0"/>
                      <a:cs typeface="Arial" pitchFamily="34" charset="0"/>
                    </a:rPr>
                    <a:t>coll</a:t>
                  </a:r>
                  <a:r>
                    <a:rPr lang="en-US" sz="1600" dirty="0" err="1" smtClean="0">
                      <a:solidFill>
                        <a:srgbClr val="FF0000"/>
                      </a:solidFill>
                      <a:latin typeface="Arial" pitchFamily="34" charset="0"/>
                      <a:cs typeface="Arial" pitchFamily="34" charset="0"/>
                    </a:rPr>
                    <a:t>+I</a:t>
                  </a:r>
                  <a:r>
                    <a:rPr lang="en-US" sz="1600" baseline="-25000" dirty="0" err="1" smtClean="0">
                      <a:solidFill>
                        <a:srgbClr val="FF0000"/>
                      </a:solidFill>
                      <a:latin typeface="Arial" pitchFamily="34" charset="0"/>
                      <a:cs typeface="Arial" pitchFamily="34" charset="0"/>
                    </a:rPr>
                    <a:t>sample</a:t>
                  </a:r>
                  <a:endParaRPr lang="en-US" sz="1600" baseline="-25000" dirty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3" name="TextBox 66"/>
                <p:cNvSpPr txBox="1"/>
                <p:nvPr/>
              </p:nvSpPr>
              <p:spPr>
                <a:xfrm>
                  <a:off x="1894749" y="3581400"/>
                  <a:ext cx="1534251" cy="37240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 err="1" smtClean="0">
                      <a:solidFill>
                        <a:srgbClr val="0000FF"/>
                      </a:solidFill>
                      <a:latin typeface="Arial" pitchFamily="34" charset="0"/>
                      <a:cs typeface="Arial" pitchFamily="34" charset="0"/>
                    </a:rPr>
                    <a:t>I</a:t>
                  </a:r>
                  <a:r>
                    <a:rPr lang="en-US" sz="1600" baseline="-25000" dirty="0" err="1" smtClean="0">
                      <a:solidFill>
                        <a:srgbClr val="0000FF"/>
                      </a:solidFill>
                      <a:latin typeface="Arial" pitchFamily="34" charset="0"/>
                      <a:cs typeface="Arial" pitchFamily="34" charset="0"/>
                    </a:rPr>
                    <a:t>coll</a:t>
                  </a:r>
                  <a:endParaRPr lang="en-US" sz="1600" baseline="-25000" dirty="0">
                    <a:solidFill>
                      <a:srgbClr val="0000FF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265" name="Connecteur droit 264"/>
                <p:cNvCxnSpPr/>
                <p:nvPr/>
              </p:nvCxnSpPr>
              <p:spPr>
                <a:xfrm>
                  <a:off x="2209800" y="3962400"/>
                  <a:ext cx="990600" cy="1588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52" name="TextBox 66"/>
            <p:cNvSpPr txBox="1"/>
            <p:nvPr/>
          </p:nvSpPr>
          <p:spPr>
            <a:xfrm>
              <a:off x="1818549" y="3758624"/>
              <a:ext cx="848451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= </a:t>
              </a:r>
            </a:p>
            <a:p>
              <a:pPr algn="ctr"/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270" name="Connecteur droit 269"/>
          <p:cNvCxnSpPr/>
          <p:nvPr/>
        </p:nvCxnSpPr>
        <p:spPr>
          <a:xfrm>
            <a:off x="1879600" y="2743200"/>
            <a:ext cx="457200" cy="1588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2" name="Forme libre 271"/>
          <p:cNvSpPr/>
          <p:nvPr/>
        </p:nvSpPr>
        <p:spPr>
          <a:xfrm>
            <a:off x="2311400" y="1816100"/>
            <a:ext cx="444500" cy="800100"/>
          </a:xfrm>
          <a:custGeom>
            <a:avLst/>
            <a:gdLst>
              <a:gd name="connsiteX0" fmla="*/ 444500 w 444500"/>
              <a:gd name="connsiteY0" fmla="*/ 0 h 800100"/>
              <a:gd name="connsiteX1" fmla="*/ 444500 w 444500"/>
              <a:gd name="connsiteY1" fmla="*/ 800100 h 800100"/>
              <a:gd name="connsiteX2" fmla="*/ 0 w 444500"/>
              <a:gd name="connsiteY2" fmla="*/ 800100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4500" h="800100">
                <a:moveTo>
                  <a:pt x="444500" y="0"/>
                </a:moveTo>
                <a:lnTo>
                  <a:pt x="444500" y="800100"/>
                </a:lnTo>
                <a:lnTo>
                  <a:pt x="0" y="800100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6" name="Forme libre 275"/>
          <p:cNvSpPr/>
          <p:nvPr/>
        </p:nvSpPr>
        <p:spPr>
          <a:xfrm>
            <a:off x="2311400" y="1676400"/>
            <a:ext cx="1308100" cy="1079500"/>
          </a:xfrm>
          <a:custGeom>
            <a:avLst/>
            <a:gdLst>
              <a:gd name="connsiteX0" fmla="*/ 1308100 w 1308100"/>
              <a:gd name="connsiteY0" fmla="*/ 0 h 1079500"/>
              <a:gd name="connsiteX1" fmla="*/ 1308100 w 1308100"/>
              <a:gd name="connsiteY1" fmla="*/ 1066800 h 1079500"/>
              <a:gd name="connsiteX2" fmla="*/ 0 w 1308100"/>
              <a:gd name="connsiteY2" fmla="*/ 1079500 h 107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08100" h="1079500">
                <a:moveTo>
                  <a:pt x="1308100" y="0"/>
                </a:moveTo>
                <a:lnTo>
                  <a:pt x="1308100" y="1066800"/>
                </a:lnTo>
                <a:lnTo>
                  <a:pt x="0" y="1079500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7" name="Forme libre 286"/>
          <p:cNvSpPr/>
          <p:nvPr/>
        </p:nvSpPr>
        <p:spPr>
          <a:xfrm>
            <a:off x="6731000" y="2794000"/>
            <a:ext cx="1295400" cy="622300"/>
          </a:xfrm>
          <a:custGeom>
            <a:avLst/>
            <a:gdLst>
              <a:gd name="connsiteX0" fmla="*/ 1295400 w 1295400"/>
              <a:gd name="connsiteY0" fmla="*/ 0 h 622300"/>
              <a:gd name="connsiteX1" fmla="*/ 1282700 w 1295400"/>
              <a:gd name="connsiteY1" fmla="*/ 622300 h 622300"/>
              <a:gd name="connsiteX2" fmla="*/ 0 w 1295400"/>
              <a:gd name="connsiteY2" fmla="*/ 622300 h 622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95400" h="622300">
                <a:moveTo>
                  <a:pt x="1295400" y="0"/>
                </a:moveTo>
                <a:lnTo>
                  <a:pt x="1282700" y="622300"/>
                </a:lnTo>
                <a:lnTo>
                  <a:pt x="0" y="622300"/>
                </a:lnTo>
              </a:path>
            </a:pathLst>
          </a:cu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0" name="Forme libre 289"/>
          <p:cNvSpPr/>
          <p:nvPr/>
        </p:nvSpPr>
        <p:spPr>
          <a:xfrm>
            <a:off x="6743700" y="2819400"/>
            <a:ext cx="1612900" cy="1562100"/>
          </a:xfrm>
          <a:custGeom>
            <a:avLst/>
            <a:gdLst>
              <a:gd name="connsiteX0" fmla="*/ 1612900 w 1612900"/>
              <a:gd name="connsiteY0" fmla="*/ 0 h 1651000"/>
              <a:gd name="connsiteX1" fmla="*/ 1600200 w 1612900"/>
              <a:gd name="connsiteY1" fmla="*/ 1651000 h 1651000"/>
              <a:gd name="connsiteX2" fmla="*/ 0 w 1612900"/>
              <a:gd name="connsiteY2" fmla="*/ 1625600 h 165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12900" h="1651000">
                <a:moveTo>
                  <a:pt x="1612900" y="0"/>
                </a:moveTo>
                <a:cubicBezTo>
                  <a:pt x="1608667" y="550333"/>
                  <a:pt x="1604433" y="1100667"/>
                  <a:pt x="1600200" y="1651000"/>
                </a:cubicBezTo>
                <a:lnTo>
                  <a:pt x="0" y="1625600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0" name="Group 19"/>
          <p:cNvGrpSpPr/>
          <p:nvPr/>
        </p:nvGrpSpPr>
        <p:grpSpPr>
          <a:xfrm>
            <a:off x="4548539" y="3998045"/>
            <a:ext cx="1214611" cy="962173"/>
            <a:chOff x="4797549" y="1465967"/>
            <a:chExt cx="1214611" cy="962173"/>
          </a:xfrm>
        </p:grpSpPr>
        <p:cxnSp>
          <p:nvCxnSpPr>
            <p:cNvPr id="160" name="Connecteur droit 239"/>
            <p:cNvCxnSpPr/>
            <p:nvPr/>
          </p:nvCxnSpPr>
          <p:spPr>
            <a:xfrm>
              <a:off x="4806319" y="1978808"/>
              <a:ext cx="535929" cy="139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240"/>
            <p:cNvCxnSpPr/>
            <p:nvPr/>
          </p:nvCxnSpPr>
          <p:spPr>
            <a:xfrm>
              <a:off x="5476231" y="1978808"/>
              <a:ext cx="535929" cy="139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242"/>
            <p:cNvCxnSpPr/>
            <p:nvPr/>
          </p:nvCxnSpPr>
          <p:spPr>
            <a:xfrm rot="5400000" flipH="1" flipV="1">
              <a:off x="5243108" y="1978385"/>
              <a:ext cx="474717" cy="84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245"/>
            <p:cNvCxnSpPr/>
            <p:nvPr/>
          </p:nvCxnSpPr>
          <p:spPr>
            <a:xfrm rot="5400000" flipH="1" flipV="1">
              <a:off x="5215816" y="1978458"/>
              <a:ext cx="267965" cy="69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Rectangle 163"/>
            <p:cNvSpPr/>
            <p:nvPr/>
          </p:nvSpPr>
          <p:spPr>
            <a:xfrm>
              <a:off x="4797549" y="1556792"/>
              <a:ext cx="1202810" cy="87134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175010" y="1465967"/>
              <a:ext cx="5737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- +</a:t>
              </a:r>
              <a:endParaRPr lang="en-GB" b="1" dirty="0"/>
            </a:p>
          </p:txBody>
        </p:sp>
      </p:grpSp>
      <p:grpSp>
        <p:nvGrpSpPr>
          <p:cNvPr id="178" name="Group 177"/>
          <p:cNvGrpSpPr/>
          <p:nvPr/>
        </p:nvGrpSpPr>
        <p:grpSpPr>
          <a:xfrm>
            <a:off x="4547617" y="3029174"/>
            <a:ext cx="1214611" cy="962173"/>
            <a:chOff x="4797549" y="1465967"/>
            <a:chExt cx="1214611" cy="962173"/>
          </a:xfrm>
        </p:grpSpPr>
        <p:cxnSp>
          <p:nvCxnSpPr>
            <p:cNvPr id="179" name="Connecteur droit 239"/>
            <p:cNvCxnSpPr/>
            <p:nvPr/>
          </p:nvCxnSpPr>
          <p:spPr>
            <a:xfrm>
              <a:off x="4806319" y="1978808"/>
              <a:ext cx="535929" cy="139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cteur droit 240"/>
            <p:cNvCxnSpPr/>
            <p:nvPr/>
          </p:nvCxnSpPr>
          <p:spPr>
            <a:xfrm>
              <a:off x="5476231" y="1978808"/>
              <a:ext cx="535929" cy="139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242"/>
            <p:cNvCxnSpPr/>
            <p:nvPr/>
          </p:nvCxnSpPr>
          <p:spPr>
            <a:xfrm rot="5400000" flipH="1" flipV="1">
              <a:off x="5105239" y="1978385"/>
              <a:ext cx="474717" cy="84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245"/>
            <p:cNvCxnSpPr/>
            <p:nvPr/>
          </p:nvCxnSpPr>
          <p:spPr>
            <a:xfrm rot="5400000" flipH="1" flipV="1">
              <a:off x="5341899" y="1978458"/>
              <a:ext cx="267965" cy="69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Rectangle 196"/>
            <p:cNvSpPr/>
            <p:nvPr/>
          </p:nvSpPr>
          <p:spPr>
            <a:xfrm>
              <a:off x="4797549" y="1556792"/>
              <a:ext cx="1202810" cy="87134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TextBox 198"/>
            <p:cNvSpPr txBox="1"/>
            <p:nvPr/>
          </p:nvSpPr>
          <p:spPr>
            <a:xfrm>
              <a:off x="5163505" y="1465967"/>
              <a:ext cx="5737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+ -</a:t>
              </a:r>
              <a:endParaRPr lang="en-GB" b="1" dirty="0"/>
            </a:p>
          </p:txBody>
        </p:sp>
      </p:grpSp>
      <p:cxnSp>
        <p:nvCxnSpPr>
          <p:cNvPr id="22" name="Straight Connector 21"/>
          <p:cNvCxnSpPr/>
          <p:nvPr/>
        </p:nvCxnSpPr>
        <p:spPr>
          <a:xfrm>
            <a:off x="3048000" y="3406828"/>
            <a:ext cx="1496374" cy="3686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/>
          <p:nvPr/>
        </p:nvCxnSpPr>
        <p:spPr>
          <a:xfrm flipV="1">
            <a:off x="2712640" y="4381500"/>
            <a:ext cx="1831734" cy="1049094"/>
          </a:xfrm>
          <a:prstGeom prst="bentConnector3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4" name="Grouper 243"/>
          <p:cNvGrpSpPr/>
          <p:nvPr/>
        </p:nvGrpSpPr>
        <p:grpSpPr>
          <a:xfrm>
            <a:off x="5692520" y="3660775"/>
            <a:ext cx="1534251" cy="1076325"/>
            <a:chOff x="3037749" y="4562475"/>
            <a:chExt cx="1534251" cy="1076325"/>
          </a:xfrm>
        </p:grpSpPr>
        <p:grpSp>
          <p:nvGrpSpPr>
            <p:cNvPr id="235" name="Grouper 234"/>
            <p:cNvGrpSpPr/>
            <p:nvPr/>
          </p:nvGrpSpPr>
          <p:grpSpPr>
            <a:xfrm>
              <a:off x="3429000" y="4953000"/>
              <a:ext cx="685800" cy="685800"/>
              <a:chOff x="3429000" y="3352800"/>
              <a:chExt cx="685800" cy="685800"/>
            </a:xfrm>
          </p:grpSpPr>
          <p:sp>
            <p:nvSpPr>
              <p:cNvPr id="236" name="Ellipse 235"/>
              <p:cNvSpPr/>
              <p:nvPr/>
            </p:nvSpPr>
            <p:spPr>
              <a:xfrm>
                <a:off x="3429000" y="3352800"/>
                <a:ext cx="685800" cy="68580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237" name="Connecteur droit avec flèche 236"/>
              <p:cNvCxnSpPr/>
              <p:nvPr/>
            </p:nvCxnSpPr>
            <p:spPr>
              <a:xfrm rot="5400000" flipH="1" flipV="1">
                <a:off x="3581400" y="3581400"/>
                <a:ext cx="381000" cy="2286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9" name="TextBox 66"/>
            <p:cNvSpPr txBox="1"/>
            <p:nvPr/>
          </p:nvSpPr>
          <p:spPr>
            <a:xfrm>
              <a:off x="3037749" y="4562475"/>
              <a:ext cx="15342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I</a:t>
              </a:r>
              <a:r>
                <a:rPr lang="en-US" baseline="-25000" dirty="0" err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sample</a:t>
              </a:r>
              <a:endParaRPr lang="en-US" baseline="-25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42" name="Grouper 241"/>
          <p:cNvGrpSpPr/>
          <p:nvPr/>
        </p:nvGrpSpPr>
        <p:grpSpPr>
          <a:xfrm>
            <a:off x="5682995" y="2714625"/>
            <a:ext cx="1534251" cy="1060251"/>
            <a:chOff x="3037749" y="2978349"/>
            <a:chExt cx="1534251" cy="1060251"/>
          </a:xfrm>
        </p:grpSpPr>
        <p:grpSp>
          <p:nvGrpSpPr>
            <p:cNvPr id="229" name="Grouper 228"/>
            <p:cNvGrpSpPr/>
            <p:nvPr/>
          </p:nvGrpSpPr>
          <p:grpSpPr>
            <a:xfrm>
              <a:off x="3429000" y="3352800"/>
              <a:ext cx="685800" cy="685800"/>
              <a:chOff x="3429000" y="3352800"/>
              <a:chExt cx="685800" cy="685800"/>
            </a:xfrm>
          </p:grpSpPr>
          <p:sp>
            <p:nvSpPr>
              <p:cNvPr id="220" name="Ellipse 219"/>
              <p:cNvSpPr/>
              <p:nvPr/>
            </p:nvSpPr>
            <p:spPr>
              <a:xfrm>
                <a:off x="3429000" y="3352800"/>
                <a:ext cx="685800" cy="68580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222" name="Connecteur droit avec flèche 221"/>
              <p:cNvCxnSpPr/>
              <p:nvPr/>
            </p:nvCxnSpPr>
            <p:spPr>
              <a:xfrm rot="5400000" flipH="1" flipV="1">
                <a:off x="3581400" y="3581400"/>
                <a:ext cx="381000" cy="2286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8" name="TextBox 66"/>
            <p:cNvSpPr txBox="1"/>
            <p:nvPr/>
          </p:nvSpPr>
          <p:spPr>
            <a:xfrm>
              <a:off x="3037749" y="2978349"/>
              <a:ext cx="15342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I</a:t>
              </a:r>
              <a:r>
                <a:rPr lang="en-US" baseline="-25000" dirty="0" err="1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coll</a:t>
              </a:r>
              <a:endParaRPr lang="en-US" baseline="-25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08" name="Subtitle 2"/>
          <p:cNvSpPr txBox="1">
            <a:spLocks/>
          </p:cNvSpPr>
          <p:nvPr/>
        </p:nvSpPr>
        <p:spPr>
          <a:xfrm>
            <a:off x="4975873" y="1054270"/>
            <a:ext cx="3463636" cy="432048"/>
          </a:xfrm>
          <a:prstGeom prst="rect">
            <a:avLst/>
          </a:prstGeom>
          <a:ln w="28575">
            <a:solidFill>
              <a:srgbClr val="C0504D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Continuous Measurement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b="1" i="1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</a:p>
        </p:txBody>
      </p:sp>
      <p:sp>
        <p:nvSpPr>
          <p:cNvPr id="209" name="Subtitle 2"/>
          <p:cNvSpPr txBox="1">
            <a:spLocks/>
          </p:cNvSpPr>
          <p:nvPr/>
        </p:nvSpPr>
        <p:spPr>
          <a:xfrm>
            <a:off x="4975473" y="1052736"/>
            <a:ext cx="3463636" cy="432048"/>
          </a:xfrm>
          <a:prstGeom prst="rect">
            <a:avLst/>
          </a:prstGeom>
          <a:ln w="28575">
            <a:solidFill>
              <a:srgbClr val="C0504D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Pulsed Measurement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b="1" i="1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</a:p>
        </p:txBody>
      </p:sp>
      <p:grpSp>
        <p:nvGrpSpPr>
          <p:cNvPr id="234" name="Group 233"/>
          <p:cNvGrpSpPr/>
          <p:nvPr/>
        </p:nvGrpSpPr>
        <p:grpSpPr>
          <a:xfrm>
            <a:off x="6743700" y="3409950"/>
            <a:ext cx="661216" cy="1289986"/>
            <a:chOff x="6743700" y="3409950"/>
            <a:chExt cx="661216" cy="1289986"/>
          </a:xfrm>
        </p:grpSpPr>
        <p:grpSp>
          <p:nvGrpSpPr>
            <p:cNvPr id="11" name="Group 10"/>
            <p:cNvGrpSpPr/>
            <p:nvPr/>
          </p:nvGrpSpPr>
          <p:grpSpPr>
            <a:xfrm>
              <a:off x="7029576" y="4563425"/>
              <a:ext cx="375340" cy="136511"/>
              <a:chOff x="2264858" y="4732649"/>
              <a:chExt cx="375340" cy="136511"/>
            </a:xfrm>
          </p:grpSpPr>
          <p:cxnSp>
            <p:nvCxnSpPr>
              <p:cNvPr id="175" name="Connecteur droit 240"/>
              <p:cNvCxnSpPr/>
              <p:nvPr/>
            </p:nvCxnSpPr>
            <p:spPr>
              <a:xfrm>
                <a:off x="2264858" y="4732649"/>
                <a:ext cx="37534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Connecteur droit 240"/>
              <p:cNvCxnSpPr/>
              <p:nvPr/>
            </p:nvCxnSpPr>
            <p:spPr>
              <a:xfrm>
                <a:off x="2333356" y="4797223"/>
                <a:ext cx="25636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Connecteur droit 240"/>
              <p:cNvCxnSpPr/>
              <p:nvPr/>
            </p:nvCxnSpPr>
            <p:spPr>
              <a:xfrm>
                <a:off x="2385515" y="4869160"/>
                <a:ext cx="15918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Freeform 22"/>
            <p:cNvSpPr/>
            <p:nvPr/>
          </p:nvSpPr>
          <p:spPr>
            <a:xfrm>
              <a:off x="6753225" y="3409950"/>
              <a:ext cx="466725" cy="1152525"/>
            </a:xfrm>
            <a:custGeom>
              <a:avLst/>
              <a:gdLst>
                <a:gd name="connsiteX0" fmla="*/ 466725 w 466725"/>
                <a:gd name="connsiteY0" fmla="*/ 1152525 h 1152525"/>
                <a:gd name="connsiteX1" fmla="*/ 457200 w 466725"/>
                <a:gd name="connsiteY1" fmla="*/ 0 h 1152525"/>
                <a:gd name="connsiteX2" fmla="*/ 0 w 466725"/>
                <a:gd name="connsiteY2" fmla="*/ 9525 h 1152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6725" h="1152525">
                  <a:moveTo>
                    <a:pt x="466725" y="1152525"/>
                  </a:moveTo>
                  <a:lnTo>
                    <a:pt x="457200" y="0"/>
                  </a:lnTo>
                  <a:lnTo>
                    <a:pt x="0" y="9525"/>
                  </a:lnTo>
                </a:path>
              </a:pathLst>
            </a:cu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 flipH="1">
              <a:off x="6743700" y="4370356"/>
              <a:ext cx="476250" cy="8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8" name="Group 257"/>
          <p:cNvGrpSpPr/>
          <p:nvPr/>
        </p:nvGrpSpPr>
        <p:grpSpPr>
          <a:xfrm>
            <a:off x="7308304" y="2876758"/>
            <a:ext cx="375340" cy="328713"/>
            <a:chOff x="7308304" y="2876758"/>
            <a:chExt cx="375340" cy="328713"/>
          </a:xfrm>
        </p:grpSpPr>
        <p:grpSp>
          <p:nvGrpSpPr>
            <p:cNvPr id="251" name="Group 250"/>
            <p:cNvGrpSpPr/>
            <p:nvPr/>
          </p:nvGrpSpPr>
          <p:grpSpPr>
            <a:xfrm>
              <a:off x="7308304" y="3068960"/>
              <a:ext cx="375340" cy="136511"/>
              <a:chOff x="7181976" y="4715825"/>
              <a:chExt cx="375340" cy="136511"/>
            </a:xfrm>
          </p:grpSpPr>
          <p:cxnSp>
            <p:nvCxnSpPr>
              <p:cNvPr id="210" name="Connecteur droit 240"/>
              <p:cNvCxnSpPr/>
              <p:nvPr/>
            </p:nvCxnSpPr>
            <p:spPr>
              <a:xfrm>
                <a:off x="7181976" y="4715825"/>
                <a:ext cx="37534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Connecteur droit 240"/>
              <p:cNvCxnSpPr/>
              <p:nvPr/>
            </p:nvCxnSpPr>
            <p:spPr>
              <a:xfrm>
                <a:off x="7250474" y="4780399"/>
                <a:ext cx="25636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Connecteur droit 240"/>
              <p:cNvCxnSpPr/>
              <p:nvPr/>
            </p:nvCxnSpPr>
            <p:spPr>
              <a:xfrm>
                <a:off x="7302633" y="4852336"/>
                <a:ext cx="15918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56" name="Straight Connector 255"/>
            <p:cNvCxnSpPr/>
            <p:nvPr/>
          </p:nvCxnSpPr>
          <p:spPr>
            <a:xfrm flipV="1">
              <a:off x="7504983" y="2876758"/>
              <a:ext cx="0" cy="188675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83382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" grpId="0"/>
      <p:bldP spid="276" grpId="0" animBg="1"/>
      <p:bldP spid="287" grpId="0" animBg="1"/>
      <p:bldP spid="290" grpId="0" animBg="1"/>
      <p:bldP spid="208" grpId="0" animBg="1"/>
      <p:bldP spid="20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120741"/>
            <a:ext cx="7596336" cy="523220"/>
          </a:xfrm>
        </p:spPr>
        <p:txBody>
          <a:bodyPr/>
          <a:lstStyle/>
          <a:p>
            <a:r>
              <a:rPr lang="en-US" sz="2800" dirty="0" smtClean="0"/>
              <a:t>Pulsed Mode SEY: Bias Network</a:t>
            </a:r>
            <a:endParaRPr lang="en-US" sz="2800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827584" y="836712"/>
            <a:ext cx="8136904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Techniques commonly used for continuous SEY measurements cannot be transposed to Pulsed mode SEY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b="1" i="1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</a:p>
        </p:txBody>
      </p:sp>
      <p:sp>
        <p:nvSpPr>
          <p:cNvPr id="4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97352"/>
            <a:ext cx="2133600" cy="260648"/>
          </a:xfrm>
        </p:spPr>
        <p:txBody>
          <a:bodyPr/>
          <a:lstStyle/>
          <a:p>
            <a:fld id="{0DF7440C-D25B-4954-BC09-5BBAAA513C4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776" y="6597352"/>
            <a:ext cx="4176464" cy="260648"/>
          </a:xfrm>
        </p:spPr>
        <p:txBody>
          <a:bodyPr/>
          <a:lstStyle/>
          <a:p>
            <a:r>
              <a:rPr lang="en-US" sz="1400" dirty="0" smtClean="0"/>
              <a:t>VSC seminar</a:t>
            </a:r>
            <a:r>
              <a:rPr lang="en-US" sz="1400" dirty="0"/>
              <a:t>, CERN, </a:t>
            </a:r>
            <a:r>
              <a:rPr lang="en-US" sz="1400" dirty="0" smtClean="0"/>
              <a:t>2012-11-30</a:t>
            </a:r>
            <a:endParaRPr lang="en-US" sz="1400" dirty="0"/>
          </a:p>
        </p:txBody>
      </p:sp>
      <p:sp>
        <p:nvSpPr>
          <p:cNvPr id="219" name="Subtitle 2"/>
          <p:cNvSpPr txBox="1">
            <a:spLocks/>
          </p:cNvSpPr>
          <p:nvPr/>
        </p:nvSpPr>
        <p:spPr>
          <a:xfrm>
            <a:off x="1072774" y="1637318"/>
            <a:ext cx="3463636" cy="432048"/>
          </a:xfrm>
          <a:prstGeom prst="rect">
            <a:avLst/>
          </a:prstGeom>
          <a:ln w="28575">
            <a:solidFill>
              <a:srgbClr val="C0504D"/>
            </a:solidFill>
          </a:ln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What is a Bias Network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b="1" i="1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</a:p>
        </p:txBody>
      </p:sp>
      <p:sp>
        <p:nvSpPr>
          <p:cNvPr id="266" name="TextBox 265"/>
          <p:cNvSpPr txBox="1"/>
          <p:nvPr/>
        </p:nvSpPr>
        <p:spPr>
          <a:xfrm>
            <a:off x="5069186" y="1628800"/>
            <a:ext cx="351782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Bias Networks </a:t>
            </a: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decouple the AC component of the signal from the AC + DC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No batteries in the signal path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Bias Networks should not affect the SEY since their </a:t>
            </a: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theoretical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behavior is linear with the charge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054" name="Group 2053"/>
          <p:cNvGrpSpPr/>
          <p:nvPr/>
        </p:nvGrpSpPr>
        <p:grpSpPr>
          <a:xfrm>
            <a:off x="5069186" y="4293096"/>
            <a:ext cx="3517821" cy="2016224"/>
            <a:chOff x="5069186" y="3890006"/>
            <a:chExt cx="3517821" cy="2016224"/>
          </a:xfrm>
        </p:grpSpPr>
        <p:sp>
          <p:nvSpPr>
            <p:cNvPr id="265" name="TextBox 264"/>
            <p:cNvSpPr txBox="1"/>
            <p:nvPr/>
          </p:nvSpPr>
          <p:spPr>
            <a:xfrm>
              <a:off x="5069186" y="4428902"/>
              <a:ext cx="3517821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en-US" dirty="0" smtClean="0">
                  <a:latin typeface="Arial" pitchFamily="34" charset="0"/>
                  <a:cs typeface="Arial" pitchFamily="34" charset="0"/>
                </a:rPr>
                <a:t>Discrete electronics components contain parasitic elements, i.e.: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b="1" dirty="0" err="1" smtClean="0">
                  <a:latin typeface="Arial" pitchFamily="34" charset="0"/>
                  <a:cs typeface="Arial" pitchFamily="34" charset="0"/>
                </a:rPr>
                <a:t>R</a:t>
              </a:r>
              <a:r>
                <a:rPr lang="en-US" b="1" baseline="-25000" dirty="0" err="1" smtClean="0">
                  <a:latin typeface="Arial" pitchFamily="34" charset="0"/>
                  <a:cs typeface="Arial" pitchFamily="34" charset="0"/>
                </a:rPr>
                <a:t>real</a:t>
              </a:r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 = </a:t>
              </a:r>
              <a:r>
                <a:rPr lang="en-US" b="1" dirty="0" err="1" smtClean="0">
                  <a:latin typeface="Arial" pitchFamily="34" charset="0"/>
                  <a:cs typeface="Arial" pitchFamily="34" charset="0"/>
                </a:rPr>
                <a:t>R</a:t>
              </a:r>
              <a:r>
                <a:rPr lang="en-US" b="1" baseline="-25000" dirty="0" err="1" smtClean="0">
                  <a:latin typeface="Arial" pitchFamily="34" charset="0"/>
                  <a:cs typeface="Arial" pitchFamily="34" charset="0"/>
                </a:rPr>
                <a:t>th</a:t>
              </a:r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 + </a:t>
              </a:r>
              <a:r>
                <a:rPr lang="en-US" b="1" dirty="0" err="1" smtClean="0">
                  <a:latin typeface="Arial" pitchFamily="34" charset="0"/>
                  <a:cs typeface="Arial" pitchFamily="34" charset="0"/>
                </a:rPr>
                <a:t>L</a:t>
              </a:r>
              <a:r>
                <a:rPr lang="en-US" b="1" baseline="-25000" dirty="0" err="1" smtClean="0">
                  <a:latin typeface="Arial" pitchFamily="34" charset="0"/>
                  <a:cs typeface="Arial" pitchFamily="34" charset="0"/>
                </a:rPr>
                <a:t>th</a:t>
              </a:r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 + </a:t>
              </a:r>
              <a:r>
                <a:rPr lang="en-US" b="1" dirty="0" err="1" smtClean="0">
                  <a:latin typeface="Arial" pitchFamily="34" charset="0"/>
                  <a:cs typeface="Arial" pitchFamily="34" charset="0"/>
                </a:rPr>
                <a:t>C</a:t>
              </a:r>
              <a:r>
                <a:rPr lang="en-US" b="1" baseline="-25000" dirty="0" err="1" smtClean="0">
                  <a:latin typeface="Arial" pitchFamily="34" charset="0"/>
                  <a:cs typeface="Arial" pitchFamily="34" charset="0"/>
                </a:rPr>
                <a:t>th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…</a:t>
              </a:r>
            </a:p>
            <a:p>
              <a:pPr marL="285750" indent="-285750">
                <a:buFont typeface="Arial" pitchFamily="34" charset="0"/>
                <a:buChar char="•"/>
              </a:pPr>
              <a:endParaRPr lang="en-GB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7" name="Right Arrow 266"/>
            <p:cNvSpPr/>
            <p:nvPr/>
          </p:nvSpPr>
          <p:spPr>
            <a:xfrm>
              <a:off x="6732240" y="3890006"/>
              <a:ext cx="288032" cy="502020"/>
            </a:xfrm>
            <a:prstGeom prst="rightArrow">
              <a:avLst/>
            </a:prstGeom>
            <a:scene3d>
              <a:camera prst="orthographicFront">
                <a:rot lat="0" lon="0" rev="162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053" name="Group 2052"/>
          <p:cNvGrpSpPr/>
          <p:nvPr/>
        </p:nvGrpSpPr>
        <p:grpSpPr>
          <a:xfrm>
            <a:off x="2018506" y="4961945"/>
            <a:ext cx="1760671" cy="1491391"/>
            <a:chOff x="1970141" y="5070471"/>
            <a:chExt cx="1963358" cy="1663080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0141" y="5070471"/>
              <a:ext cx="1963358" cy="16630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48" name="Oval 2047"/>
            <p:cNvSpPr/>
            <p:nvPr/>
          </p:nvSpPr>
          <p:spPr>
            <a:xfrm>
              <a:off x="2564587" y="5769980"/>
              <a:ext cx="360040" cy="36004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052" name="Group 2051"/>
          <p:cNvGrpSpPr/>
          <p:nvPr/>
        </p:nvGrpSpPr>
        <p:grpSpPr>
          <a:xfrm>
            <a:off x="1187624" y="3015578"/>
            <a:ext cx="3151065" cy="1853582"/>
            <a:chOff x="3866498" y="2442154"/>
            <a:chExt cx="3513814" cy="2066966"/>
          </a:xfrm>
        </p:grpSpPr>
        <p:grpSp>
          <p:nvGrpSpPr>
            <p:cNvPr id="2051" name="Group 2050"/>
            <p:cNvGrpSpPr/>
            <p:nvPr/>
          </p:nvGrpSpPr>
          <p:grpSpPr>
            <a:xfrm>
              <a:off x="3866498" y="2442154"/>
              <a:ext cx="3513814" cy="2066966"/>
              <a:chOff x="2657473" y="2442154"/>
              <a:chExt cx="3513814" cy="2066966"/>
            </a:xfrm>
          </p:grpSpPr>
          <p:grpSp>
            <p:nvGrpSpPr>
              <p:cNvPr id="254" name="Group 253"/>
              <p:cNvGrpSpPr/>
              <p:nvPr/>
            </p:nvGrpSpPr>
            <p:grpSpPr>
              <a:xfrm>
                <a:off x="2657473" y="2442154"/>
                <a:ext cx="3513814" cy="2066966"/>
                <a:chOff x="2657473" y="2442154"/>
                <a:chExt cx="3513814" cy="2066966"/>
              </a:xfrm>
            </p:grpSpPr>
            <p:cxnSp>
              <p:nvCxnSpPr>
                <p:cNvPr id="241" name="Connecteur droit 253"/>
                <p:cNvCxnSpPr/>
                <p:nvPr/>
              </p:nvCxnSpPr>
              <p:spPr>
                <a:xfrm flipH="1" flipV="1">
                  <a:off x="4076845" y="3991125"/>
                  <a:ext cx="20842" cy="359185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40" name="Group 239"/>
                <p:cNvGrpSpPr/>
                <p:nvPr/>
              </p:nvGrpSpPr>
              <p:grpSpPr>
                <a:xfrm>
                  <a:off x="3858718" y="4356894"/>
                  <a:ext cx="418549" cy="152226"/>
                  <a:chOff x="3858718" y="4180979"/>
                  <a:chExt cx="418549" cy="152226"/>
                </a:xfrm>
              </p:grpSpPr>
              <p:cxnSp>
                <p:nvCxnSpPr>
                  <p:cNvPr id="242" name="Connecteur droit 240"/>
                  <p:cNvCxnSpPr/>
                  <p:nvPr/>
                </p:nvCxnSpPr>
                <p:spPr>
                  <a:xfrm>
                    <a:off x="3858718" y="4180979"/>
                    <a:ext cx="418549" cy="0"/>
                  </a:xfrm>
                  <a:prstGeom prst="line">
                    <a:avLst/>
                  </a:prstGeom>
                  <a:ln w="19050"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3" name="Connecteur droit 240"/>
                  <p:cNvCxnSpPr/>
                  <p:nvPr/>
                </p:nvCxnSpPr>
                <p:spPr>
                  <a:xfrm>
                    <a:off x="3935102" y="4252987"/>
                    <a:ext cx="285875" cy="0"/>
                  </a:xfrm>
                  <a:prstGeom prst="line">
                    <a:avLst/>
                  </a:prstGeom>
                  <a:ln w="19050"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4" name="Connecteur droit 240"/>
                  <p:cNvCxnSpPr/>
                  <p:nvPr/>
                </p:nvCxnSpPr>
                <p:spPr>
                  <a:xfrm>
                    <a:off x="3993265" y="4333205"/>
                    <a:ext cx="177505" cy="0"/>
                  </a:xfrm>
                  <a:prstGeom prst="line">
                    <a:avLst/>
                  </a:prstGeom>
                  <a:ln w="19050"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53" name="Group 252"/>
                <p:cNvGrpSpPr/>
                <p:nvPr/>
              </p:nvGrpSpPr>
              <p:grpSpPr>
                <a:xfrm>
                  <a:off x="2657473" y="2442154"/>
                  <a:ext cx="3513814" cy="1931325"/>
                  <a:chOff x="2657473" y="2433780"/>
                  <a:chExt cx="3513814" cy="1931325"/>
                </a:xfrm>
              </p:grpSpPr>
              <p:sp>
                <p:nvSpPr>
                  <p:cNvPr id="225" name="TextBox 66"/>
                  <p:cNvSpPr txBox="1"/>
                  <p:nvPr/>
                </p:nvSpPr>
                <p:spPr>
                  <a:xfrm>
                    <a:off x="5263710" y="2475944"/>
                    <a:ext cx="907577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600" b="1" dirty="0" smtClean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rPr>
                      <a:t>AC</a:t>
                    </a:r>
                  </a:p>
                </p:txBody>
              </p:sp>
              <p:sp>
                <p:nvSpPr>
                  <p:cNvPr id="248" name="TextBox 66"/>
                  <p:cNvSpPr txBox="1"/>
                  <p:nvPr/>
                </p:nvSpPr>
                <p:spPr>
                  <a:xfrm>
                    <a:off x="2657473" y="2433780"/>
                    <a:ext cx="1277629" cy="37240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600" b="1" dirty="0" smtClean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rPr>
                      <a:t>AC + DC</a:t>
                    </a:r>
                  </a:p>
                </p:txBody>
              </p:sp>
              <p:grpSp>
                <p:nvGrpSpPr>
                  <p:cNvPr id="252" name="Group 251"/>
                  <p:cNvGrpSpPr/>
                  <p:nvPr/>
                </p:nvGrpSpPr>
                <p:grpSpPr>
                  <a:xfrm>
                    <a:off x="3051873" y="2733202"/>
                    <a:ext cx="2779345" cy="1631903"/>
                    <a:chOff x="3051873" y="2733202"/>
                    <a:chExt cx="2779345" cy="1631903"/>
                  </a:xfrm>
                </p:grpSpPr>
                <p:grpSp>
                  <p:nvGrpSpPr>
                    <p:cNvPr id="239" name="Group 238"/>
                    <p:cNvGrpSpPr/>
                    <p:nvPr/>
                  </p:nvGrpSpPr>
                  <p:grpSpPr>
                    <a:xfrm>
                      <a:off x="3706988" y="2988663"/>
                      <a:ext cx="1298276" cy="1376442"/>
                      <a:chOff x="3706988" y="2988663"/>
                      <a:chExt cx="1298276" cy="1376442"/>
                    </a:xfrm>
                  </p:grpSpPr>
                  <p:grpSp>
                    <p:nvGrpSpPr>
                      <p:cNvPr id="224" name="Grouper 260"/>
                      <p:cNvGrpSpPr/>
                      <p:nvPr/>
                    </p:nvGrpSpPr>
                    <p:grpSpPr>
                      <a:xfrm>
                        <a:off x="4010143" y="2988663"/>
                        <a:ext cx="139219" cy="696093"/>
                        <a:chOff x="3810000" y="3048000"/>
                        <a:chExt cx="76200" cy="381000"/>
                      </a:xfrm>
                    </p:grpSpPr>
                    <p:sp>
                      <p:nvSpPr>
                        <p:cNvPr id="232" name="Forme libre 247"/>
                        <p:cNvSpPr/>
                        <p:nvPr/>
                      </p:nvSpPr>
                      <p:spPr>
                        <a:xfrm>
                          <a:off x="3810000" y="3200400"/>
                          <a:ext cx="76200" cy="228600"/>
                        </a:xfrm>
                        <a:custGeom>
                          <a:avLst/>
                          <a:gdLst>
                            <a:gd name="connsiteX0" fmla="*/ 8466 w 118533"/>
                            <a:gd name="connsiteY0" fmla="*/ 0 h 389467"/>
                            <a:gd name="connsiteX1" fmla="*/ 101600 w 118533"/>
                            <a:gd name="connsiteY1" fmla="*/ 101600 h 389467"/>
                            <a:gd name="connsiteX2" fmla="*/ 0 w 118533"/>
                            <a:gd name="connsiteY2" fmla="*/ 177800 h 389467"/>
                            <a:gd name="connsiteX3" fmla="*/ 118533 w 118533"/>
                            <a:gd name="connsiteY3" fmla="*/ 279400 h 389467"/>
                            <a:gd name="connsiteX4" fmla="*/ 16933 w 118533"/>
                            <a:gd name="connsiteY4" fmla="*/ 355600 h 389467"/>
                            <a:gd name="connsiteX5" fmla="*/ 67733 w 118533"/>
                            <a:gd name="connsiteY5" fmla="*/ 389467 h 38946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18533" h="389467">
                              <a:moveTo>
                                <a:pt x="8466" y="0"/>
                              </a:moveTo>
                              <a:lnTo>
                                <a:pt x="101600" y="101600"/>
                              </a:lnTo>
                              <a:lnTo>
                                <a:pt x="0" y="177800"/>
                              </a:lnTo>
                              <a:lnTo>
                                <a:pt x="118533" y="279400"/>
                              </a:lnTo>
                              <a:lnTo>
                                <a:pt x="16933" y="355600"/>
                              </a:lnTo>
                              <a:lnTo>
                                <a:pt x="67733" y="389467"/>
                              </a:lnTo>
                            </a:path>
                          </a:pathLst>
                        </a:custGeom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/>
                        </a:p>
                      </p:txBody>
                    </p:sp>
                    <p:cxnSp>
                      <p:nvCxnSpPr>
                        <p:cNvPr id="233" name="Connecteur droit 253"/>
                        <p:cNvCxnSpPr/>
                        <p:nvPr/>
                      </p:nvCxnSpPr>
                      <p:spPr>
                        <a:xfrm flipH="1" flipV="1">
                          <a:off x="3810000" y="3048000"/>
                          <a:ext cx="5442" cy="152400"/>
                        </a:xfrm>
                        <a:prstGeom prst="line">
                          <a:avLst/>
                        </a:prstGeom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218" name="Group 217"/>
                      <p:cNvGrpSpPr/>
                      <p:nvPr/>
                    </p:nvGrpSpPr>
                    <p:grpSpPr>
                      <a:xfrm>
                        <a:off x="3706988" y="3661362"/>
                        <a:ext cx="1298276" cy="703743"/>
                        <a:chOff x="3706988" y="3661362"/>
                        <a:chExt cx="1298276" cy="703743"/>
                      </a:xfrm>
                    </p:grpSpPr>
                    <p:cxnSp>
                      <p:nvCxnSpPr>
                        <p:cNvPr id="226" name="Connecteur droit 240"/>
                        <p:cNvCxnSpPr/>
                        <p:nvPr/>
                      </p:nvCxnSpPr>
                      <p:spPr>
                        <a:xfrm>
                          <a:off x="3706988" y="3861046"/>
                          <a:ext cx="679478" cy="0"/>
                        </a:xfrm>
                        <a:prstGeom prst="line">
                          <a:avLst/>
                        </a:prstGeom>
                        <a:ln w="19050"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27" name="Connecteur droit 240"/>
                        <p:cNvCxnSpPr/>
                        <p:nvPr/>
                      </p:nvCxnSpPr>
                      <p:spPr>
                        <a:xfrm>
                          <a:off x="3851889" y="3981443"/>
                          <a:ext cx="418549" cy="0"/>
                        </a:xfrm>
                        <a:prstGeom prst="line">
                          <a:avLst/>
                        </a:prstGeom>
                        <a:ln w="19050"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230" name="TextBox 66"/>
                        <p:cNvSpPr txBox="1"/>
                        <p:nvPr/>
                      </p:nvSpPr>
                      <p:spPr>
                        <a:xfrm>
                          <a:off x="4097687" y="3715007"/>
                          <a:ext cx="907577" cy="506081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US" sz="1200" dirty="0" smtClean="0">
                              <a:latin typeface="Arial" pitchFamily="34" charset="0"/>
                              <a:cs typeface="Arial" pitchFamily="34" charset="0"/>
                            </a:rPr>
                            <a:t>+</a:t>
                          </a:r>
                        </a:p>
                      </p:txBody>
                    </p:sp>
                    <p:sp>
                      <p:nvSpPr>
                        <p:cNvPr id="231" name="TextBox 66"/>
                        <p:cNvSpPr txBox="1"/>
                        <p:nvPr/>
                      </p:nvSpPr>
                      <p:spPr>
                        <a:xfrm>
                          <a:off x="4097687" y="3859024"/>
                          <a:ext cx="907577" cy="506081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US" sz="1200" dirty="0" smtClean="0">
                              <a:latin typeface="Arial" pitchFamily="34" charset="0"/>
                              <a:cs typeface="Arial" pitchFamily="34" charset="0"/>
                            </a:rPr>
                            <a:t>-</a:t>
                          </a:r>
                        </a:p>
                      </p:txBody>
                    </p:sp>
                    <p:cxnSp>
                      <p:nvCxnSpPr>
                        <p:cNvPr id="238" name="Connecteur droit 253"/>
                        <p:cNvCxnSpPr/>
                        <p:nvPr/>
                      </p:nvCxnSpPr>
                      <p:spPr>
                        <a:xfrm flipH="1" flipV="1">
                          <a:off x="4067944" y="3661362"/>
                          <a:ext cx="9943" cy="190177"/>
                        </a:xfrm>
                        <a:prstGeom prst="line">
                          <a:avLst/>
                        </a:prstGeom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grpSp>
                  <p:nvGrpSpPr>
                    <p:cNvPr id="251" name="Group 250"/>
                    <p:cNvGrpSpPr/>
                    <p:nvPr/>
                  </p:nvGrpSpPr>
                  <p:grpSpPr>
                    <a:xfrm>
                      <a:off x="3051873" y="2733202"/>
                      <a:ext cx="2779345" cy="556874"/>
                      <a:chOff x="3051873" y="2733202"/>
                      <a:chExt cx="2779345" cy="556874"/>
                    </a:xfrm>
                  </p:grpSpPr>
                  <p:grpSp>
                    <p:nvGrpSpPr>
                      <p:cNvPr id="223" name="Grouper 246"/>
                      <p:cNvGrpSpPr/>
                      <p:nvPr/>
                    </p:nvGrpSpPr>
                    <p:grpSpPr>
                      <a:xfrm>
                        <a:off x="3453269" y="2733202"/>
                        <a:ext cx="2377949" cy="556874"/>
                        <a:chOff x="3581400" y="2819400"/>
                        <a:chExt cx="1301548" cy="304800"/>
                      </a:xfrm>
                    </p:grpSpPr>
                    <p:cxnSp>
                      <p:nvCxnSpPr>
                        <p:cNvPr id="234" name="Connecteur droit 239"/>
                        <p:cNvCxnSpPr/>
                        <p:nvPr/>
                      </p:nvCxnSpPr>
                      <p:spPr>
                        <a:xfrm>
                          <a:off x="3581400" y="2971800"/>
                          <a:ext cx="609600" cy="1588"/>
                        </a:xfrm>
                        <a:prstGeom prst="line">
                          <a:avLst/>
                        </a:prstGeom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35" name="Connecteur droit 240"/>
                        <p:cNvCxnSpPr/>
                        <p:nvPr/>
                      </p:nvCxnSpPr>
                      <p:spPr>
                        <a:xfrm>
                          <a:off x="4273348" y="2971800"/>
                          <a:ext cx="609600" cy="1588"/>
                        </a:xfrm>
                        <a:prstGeom prst="line">
                          <a:avLst/>
                        </a:prstGeom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36" name="Connecteur droit 242"/>
                        <p:cNvCxnSpPr/>
                        <p:nvPr/>
                      </p:nvCxnSpPr>
                      <p:spPr>
                        <a:xfrm rot="5400000" flipH="1" flipV="1">
                          <a:off x="4038997" y="2971403"/>
                          <a:ext cx="304800" cy="794"/>
                        </a:xfrm>
                        <a:prstGeom prst="line">
                          <a:avLst/>
                        </a:prstGeom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237" name="Connecteur droit 245"/>
                        <p:cNvCxnSpPr/>
                        <p:nvPr/>
                      </p:nvCxnSpPr>
                      <p:spPr>
                        <a:xfrm rot="5400000" flipH="1" flipV="1">
                          <a:off x="4120551" y="2971403"/>
                          <a:ext cx="304800" cy="794"/>
                        </a:xfrm>
                        <a:prstGeom prst="line">
                          <a:avLst/>
                        </a:prstGeom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249" name="Oval 248"/>
                      <p:cNvSpPr/>
                      <p:nvPr/>
                    </p:nvSpPr>
                    <p:spPr>
                      <a:xfrm>
                        <a:off x="3051873" y="2810404"/>
                        <a:ext cx="397475" cy="397475"/>
                      </a:xfrm>
                      <a:prstGeom prst="ellipse">
                        <a:avLst/>
                      </a:prstGeom>
                      <a:noFill/>
                      <a:ln w="28575">
                        <a:solidFill>
                          <a:srgbClr val="4A7EBB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</p:grpSp>
          </p:grpSp>
          <p:sp>
            <p:nvSpPr>
              <p:cNvPr id="258" name="TextBox 66"/>
              <p:cNvSpPr txBox="1"/>
              <p:nvPr/>
            </p:nvSpPr>
            <p:spPr>
              <a:xfrm>
                <a:off x="4189078" y="2448325"/>
                <a:ext cx="90757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Arial" pitchFamily="34" charset="0"/>
                    <a:cs typeface="Arial" pitchFamily="34" charset="0"/>
                  </a:rPr>
                  <a:t>C</a:t>
                </a:r>
              </a:p>
            </p:txBody>
          </p:sp>
          <p:sp>
            <p:nvSpPr>
              <p:cNvPr id="259" name="TextBox 66"/>
              <p:cNvSpPr txBox="1"/>
              <p:nvPr/>
            </p:nvSpPr>
            <p:spPr>
              <a:xfrm>
                <a:off x="3808439" y="3306470"/>
                <a:ext cx="90757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Arial" pitchFamily="34" charset="0"/>
                    <a:cs typeface="Arial" pitchFamily="34" charset="0"/>
                  </a:rPr>
                  <a:t>R</a:t>
                </a:r>
                <a:endParaRPr lang="en-US" sz="160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0" name="TextBox 66"/>
              <p:cNvSpPr txBox="1"/>
              <p:nvPr/>
            </p:nvSpPr>
            <p:spPr>
              <a:xfrm>
                <a:off x="4269963" y="3770197"/>
                <a:ext cx="90757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Arial" pitchFamily="34" charset="0"/>
                    <a:cs typeface="Arial" pitchFamily="34" charset="0"/>
                  </a:rPr>
                  <a:t>V</a:t>
                </a:r>
              </a:p>
            </p:txBody>
          </p:sp>
        </p:grpSp>
        <p:sp>
          <p:nvSpPr>
            <p:cNvPr id="250" name="Rectangle 249"/>
            <p:cNvSpPr/>
            <p:nvPr/>
          </p:nvSpPr>
          <p:spPr>
            <a:xfrm>
              <a:off x="4229247" y="2755667"/>
              <a:ext cx="198737" cy="550803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075" name="Group 2074"/>
          <p:cNvGrpSpPr/>
          <p:nvPr/>
        </p:nvGrpSpPr>
        <p:grpSpPr>
          <a:xfrm>
            <a:off x="1259632" y="2348880"/>
            <a:ext cx="2783142" cy="559883"/>
            <a:chOff x="1123904" y="2156591"/>
            <a:chExt cx="3103535" cy="624337"/>
          </a:xfrm>
        </p:grpSpPr>
        <p:grpSp>
          <p:nvGrpSpPr>
            <p:cNvPr id="2074" name="Group 2073"/>
            <p:cNvGrpSpPr/>
            <p:nvPr/>
          </p:nvGrpSpPr>
          <p:grpSpPr>
            <a:xfrm>
              <a:off x="1763688" y="2289974"/>
              <a:ext cx="985936" cy="490954"/>
              <a:chOff x="3902250" y="3594502"/>
              <a:chExt cx="985936" cy="490954"/>
            </a:xfrm>
          </p:grpSpPr>
          <p:cxnSp>
            <p:nvCxnSpPr>
              <p:cNvPr id="2071" name="Straight Connector 2070"/>
              <p:cNvCxnSpPr/>
              <p:nvPr/>
            </p:nvCxnSpPr>
            <p:spPr>
              <a:xfrm>
                <a:off x="3902250" y="3933056"/>
                <a:ext cx="320343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73" name="Rectangle 2072"/>
              <p:cNvSpPr/>
              <p:nvPr/>
            </p:nvSpPr>
            <p:spPr>
              <a:xfrm>
                <a:off x="4217353" y="3594502"/>
                <a:ext cx="340069" cy="338554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8" name="Rectangle 287"/>
              <p:cNvSpPr/>
              <p:nvPr/>
            </p:nvSpPr>
            <p:spPr>
              <a:xfrm>
                <a:off x="4230803" y="3746902"/>
                <a:ext cx="309154" cy="338554"/>
              </a:xfrm>
              <a:prstGeom prst="rect">
                <a:avLst/>
              </a:prstGeom>
              <a:solidFill>
                <a:srgbClr val="FFFF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89" name="Straight Connector 288"/>
              <p:cNvCxnSpPr/>
              <p:nvPr/>
            </p:nvCxnSpPr>
            <p:spPr>
              <a:xfrm>
                <a:off x="4567843" y="3929365"/>
                <a:ext cx="320343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1" name="Group 290"/>
            <p:cNvGrpSpPr/>
            <p:nvPr/>
          </p:nvGrpSpPr>
          <p:grpSpPr>
            <a:xfrm>
              <a:off x="3241503" y="2156591"/>
              <a:ext cx="985936" cy="490954"/>
              <a:chOff x="3902250" y="3594502"/>
              <a:chExt cx="985936" cy="490954"/>
            </a:xfrm>
          </p:grpSpPr>
          <p:cxnSp>
            <p:nvCxnSpPr>
              <p:cNvPr id="292" name="Straight Connector 291"/>
              <p:cNvCxnSpPr/>
              <p:nvPr/>
            </p:nvCxnSpPr>
            <p:spPr>
              <a:xfrm>
                <a:off x="3902250" y="3933056"/>
                <a:ext cx="320343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3" name="Rectangle 292"/>
              <p:cNvSpPr/>
              <p:nvPr/>
            </p:nvSpPr>
            <p:spPr>
              <a:xfrm>
                <a:off x="4217353" y="3594502"/>
                <a:ext cx="340069" cy="338554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4" name="Rectangle 293"/>
              <p:cNvSpPr/>
              <p:nvPr/>
            </p:nvSpPr>
            <p:spPr>
              <a:xfrm>
                <a:off x="4230803" y="3746902"/>
                <a:ext cx="309154" cy="338554"/>
              </a:xfrm>
              <a:prstGeom prst="rect">
                <a:avLst/>
              </a:prstGeom>
              <a:solidFill>
                <a:srgbClr val="FFFF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95" name="Straight Connector 294"/>
              <p:cNvCxnSpPr/>
              <p:nvPr/>
            </p:nvCxnSpPr>
            <p:spPr>
              <a:xfrm>
                <a:off x="4567843" y="3929365"/>
                <a:ext cx="320343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056" name="Straight Connector 2055"/>
            <p:cNvCxnSpPr/>
            <p:nvPr/>
          </p:nvCxnSpPr>
          <p:spPr>
            <a:xfrm>
              <a:off x="1605094" y="2492896"/>
              <a:ext cx="261225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6" name="Right Arrow 295"/>
            <p:cNvSpPr/>
            <p:nvPr/>
          </p:nvSpPr>
          <p:spPr>
            <a:xfrm>
              <a:off x="2906480" y="2236983"/>
              <a:ext cx="288032" cy="14401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7" name="TextBox 296"/>
            <p:cNvSpPr txBox="1"/>
            <p:nvPr/>
          </p:nvSpPr>
          <p:spPr>
            <a:xfrm>
              <a:off x="1123904" y="2296174"/>
              <a:ext cx="85411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0 V</a:t>
              </a:r>
              <a:endParaRPr lang="en-GB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120741"/>
            <a:ext cx="7596336" cy="523220"/>
          </a:xfrm>
        </p:spPr>
        <p:txBody>
          <a:bodyPr/>
          <a:lstStyle/>
          <a:p>
            <a:pPr lvl="0"/>
            <a:r>
              <a:rPr lang="en-US" sz="2800" b="0" dirty="0"/>
              <a:t>Pulsed Mode </a:t>
            </a:r>
            <a:r>
              <a:rPr lang="en-US" sz="2800" b="0" dirty="0" smtClean="0"/>
              <a:t>SEY: Flowchart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4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97352"/>
            <a:ext cx="2133600" cy="260648"/>
          </a:xfrm>
        </p:spPr>
        <p:txBody>
          <a:bodyPr/>
          <a:lstStyle/>
          <a:p>
            <a:fld id="{0DF7440C-D25B-4954-BC09-5BBAAA513C4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776" y="6597352"/>
            <a:ext cx="4176464" cy="260648"/>
          </a:xfrm>
        </p:spPr>
        <p:txBody>
          <a:bodyPr/>
          <a:lstStyle/>
          <a:p>
            <a:r>
              <a:rPr lang="en-US" sz="1400" dirty="0" smtClean="0"/>
              <a:t>VSC seminar</a:t>
            </a:r>
            <a:r>
              <a:rPr lang="en-US" sz="1400" dirty="0"/>
              <a:t>, CERN, </a:t>
            </a:r>
            <a:r>
              <a:rPr lang="en-US" sz="1400" dirty="0" smtClean="0"/>
              <a:t>2012-11-30</a:t>
            </a:r>
            <a:endParaRPr lang="en-US" sz="1400" dirty="0"/>
          </a:p>
        </p:txBody>
      </p:sp>
      <p:grpSp>
        <p:nvGrpSpPr>
          <p:cNvPr id="7" name="Group 91"/>
          <p:cNvGrpSpPr/>
          <p:nvPr/>
        </p:nvGrpSpPr>
        <p:grpSpPr>
          <a:xfrm>
            <a:off x="1403648" y="1222046"/>
            <a:ext cx="2766465" cy="5159282"/>
            <a:chOff x="1319950" y="1150038"/>
            <a:chExt cx="2766465" cy="5159282"/>
          </a:xfrm>
        </p:grpSpPr>
        <p:grpSp>
          <p:nvGrpSpPr>
            <p:cNvPr id="8" name="Group 82"/>
            <p:cNvGrpSpPr/>
            <p:nvPr/>
          </p:nvGrpSpPr>
          <p:grpSpPr>
            <a:xfrm>
              <a:off x="1319950" y="1150038"/>
              <a:ext cx="2766465" cy="5159282"/>
              <a:chOff x="1319950" y="1150038"/>
              <a:chExt cx="2766465" cy="5159282"/>
            </a:xfrm>
          </p:grpSpPr>
          <p:grpSp>
            <p:nvGrpSpPr>
              <p:cNvPr id="9" name="Group 72"/>
              <p:cNvGrpSpPr/>
              <p:nvPr/>
            </p:nvGrpSpPr>
            <p:grpSpPr>
              <a:xfrm>
                <a:off x="1319950" y="1150038"/>
                <a:ext cx="2766465" cy="5159282"/>
                <a:chOff x="1304056" y="807300"/>
                <a:chExt cx="2892010" cy="5393418"/>
              </a:xfrm>
            </p:grpSpPr>
            <p:cxnSp>
              <p:nvCxnSpPr>
                <p:cNvPr id="34" name="Connettore 2 44"/>
                <p:cNvCxnSpPr/>
                <p:nvPr/>
              </p:nvCxnSpPr>
              <p:spPr>
                <a:xfrm flipV="1">
                  <a:off x="2685597" y="1759444"/>
                  <a:ext cx="1510469" cy="257"/>
                </a:xfrm>
                <a:prstGeom prst="straightConnector1">
                  <a:avLst/>
                </a:prstGeom>
                <a:ln w="19050">
                  <a:headEnd type="none" w="med" len="med"/>
                  <a:tailEnd type="non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Connettore 2 45"/>
                <p:cNvCxnSpPr/>
                <p:nvPr/>
              </p:nvCxnSpPr>
              <p:spPr>
                <a:xfrm>
                  <a:off x="4189606" y="1766118"/>
                  <a:ext cx="6460" cy="2766482"/>
                </a:xfrm>
                <a:prstGeom prst="straightConnector1">
                  <a:avLst/>
                </a:prstGeom>
                <a:ln w="19050">
                  <a:headEnd type="none" w="med" len="med"/>
                  <a:tailEnd type="non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Connettore 2 46"/>
                <p:cNvCxnSpPr/>
                <p:nvPr/>
              </p:nvCxnSpPr>
              <p:spPr>
                <a:xfrm>
                  <a:off x="2685597" y="4544650"/>
                  <a:ext cx="1497549" cy="0"/>
                </a:xfrm>
                <a:prstGeom prst="straightConnector1">
                  <a:avLst/>
                </a:prstGeom>
                <a:ln w="19050">
                  <a:headEnd type="none" w="med" len="med"/>
                  <a:tailEnd type="non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7" name="Rettangolo 48"/>
                <p:cNvSpPr/>
                <p:nvPr/>
              </p:nvSpPr>
              <p:spPr>
                <a:xfrm>
                  <a:off x="2702329" y="1458341"/>
                  <a:ext cx="1480817" cy="32174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400" b="1" dirty="0">
                      <a:solidFill>
                        <a:schemeClr val="accent1">
                          <a:lumMod val="75000"/>
                        </a:schemeClr>
                      </a:solidFill>
                      <a:latin typeface="Arial" pitchFamily="34" charset="0"/>
                    </a:rPr>
                    <a:t>Next E Step</a:t>
                  </a:r>
                </a:p>
              </p:txBody>
            </p:sp>
            <p:sp>
              <p:nvSpPr>
                <p:cNvPr id="38" name="Rettangolo arrotondato 53"/>
                <p:cNvSpPr/>
                <p:nvPr/>
              </p:nvSpPr>
              <p:spPr>
                <a:xfrm>
                  <a:off x="1304056" y="1985271"/>
                  <a:ext cx="2766465" cy="551031"/>
                </a:xfrm>
                <a:prstGeom prst="round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1400" baseline="30000" dirty="0"/>
                </a:p>
              </p:txBody>
            </p:sp>
            <p:sp>
              <p:nvSpPr>
                <p:cNvPr id="39" name="Rettangolo arrotondato 54"/>
                <p:cNvSpPr/>
                <p:nvPr/>
              </p:nvSpPr>
              <p:spPr>
                <a:xfrm>
                  <a:off x="1304056" y="807300"/>
                  <a:ext cx="2766465" cy="551031"/>
                </a:xfrm>
                <a:prstGeom prst="round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1400" b="1" baseline="30000" dirty="0" smtClean="0"/>
                </a:p>
              </p:txBody>
            </p:sp>
            <p:sp>
              <p:nvSpPr>
                <p:cNvPr id="40" name="Rettangolo arrotondato 57"/>
                <p:cNvSpPr/>
                <p:nvPr/>
              </p:nvSpPr>
              <p:spPr>
                <a:xfrm>
                  <a:off x="1304056" y="4821653"/>
                  <a:ext cx="2766465" cy="551031"/>
                </a:xfrm>
                <a:prstGeom prst="round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1400" baseline="30000" dirty="0"/>
                </a:p>
              </p:txBody>
            </p:sp>
            <p:sp>
              <p:nvSpPr>
                <p:cNvPr id="41" name="Rettangolo arrotondato 58"/>
                <p:cNvSpPr/>
                <p:nvPr/>
              </p:nvSpPr>
              <p:spPr>
                <a:xfrm>
                  <a:off x="1304056" y="5649687"/>
                  <a:ext cx="2766465" cy="551031"/>
                </a:xfrm>
                <a:prstGeom prst="round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b="1" dirty="0">
                      <a:solidFill>
                        <a:schemeClr val="accent1">
                          <a:lumMod val="75000"/>
                        </a:schemeClr>
                      </a:solidFill>
                      <a:latin typeface="Arial" pitchFamily="34" charset="0"/>
                    </a:rPr>
                    <a:t>Reset instruments</a:t>
                  </a:r>
                </a:p>
              </p:txBody>
            </p:sp>
            <p:cxnSp>
              <p:nvCxnSpPr>
                <p:cNvPr id="43" name="Connettore 2 70"/>
                <p:cNvCxnSpPr>
                  <a:stCxn id="39" idx="2"/>
                  <a:endCxn id="38" idx="0"/>
                </p:cNvCxnSpPr>
                <p:nvPr/>
              </p:nvCxnSpPr>
              <p:spPr>
                <a:xfrm>
                  <a:off x="2687288" y="1358331"/>
                  <a:ext cx="0" cy="626940"/>
                </a:xfrm>
                <a:prstGeom prst="straightConnector1">
                  <a:avLst/>
                </a:prstGeom>
                <a:ln w="19050">
                  <a:headEnd type="none" w="med" len="med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Connettore 2 98"/>
                <p:cNvCxnSpPr>
                  <a:stCxn id="40" idx="2"/>
                  <a:endCxn id="41" idx="0"/>
                </p:cNvCxnSpPr>
                <p:nvPr/>
              </p:nvCxnSpPr>
              <p:spPr>
                <a:xfrm>
                  <a:off x="2687288" y="5372684"/>
                  <a:ext cx="0" cy="277003"/>
                </a:xfrm>
                <a:prstGeom prst="straightConnector1">
                  <a:avLst/>
                </a:prstGeom>
                <a:ln w="19050">
                  <a:headEnd type="none" w="med" len="med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" name="Rettangolo arrotondato 21"/>
                <p:cNvSpPr/>
                <p:nvPr/>
              </p:nvSpPr>
              <p:spPr>
                <a:xfrm>
                  <a:off x="1304056" y="3692515"/>
                  <a:ext cx="2766465" cy="551031"/>
                </a:xfrm>
                <a:prstGeom prst="round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b="1" dirty="0">
                      <a:solidFill>
                        <a:schemeClr val="accent1">
                          <a:lumMod val="75000"/>
                        </a:schemeClr>
                      </a:solidFill>
                      <a:latin typeface="Arial" pitchFamily="34" charset="0"/>
                    </a:rPr>
                    <a:t>Data </a:t>
                  </a:r>
                  <a:r>
                    <a:rPr lang="en-US" b="1" dirty="0" smtClean="0">
                      <a:solidFill>
                        <a:schemeClr val="accent1">
                          <a:lumMod val="75000"/>
                        </a:schemeClr>
                      </a:solidFill>
                      <a:latin typeface="Arial" pitchFamily="34" charset="0"/>
                    </a:rPr>
                    <a:t>Processing</a:t>
                  </a:r>
                  <a:endParaRPr lang="en-US" b="1" dirty="0">
                    <a:solidFill>
                      <a:schemeClr val="accent1">
                        <a:lumMod val="75000"/>
                      </a:schemeClr>
                    </a:solidFill>
                    <a:latin typeface="Arial" pitchFamily="34" charset="0"/>
                  </a:endParaRPr>
                </a:p>
              </p:txBody>
            </p:sp>
            <p:cxnSp>
              <p:nvCxnSpPr>
                <p:cNvPr id="52" name="Connettore 2 28"/>
                <p:cNvCxnSpPr>
                  <a:stCxn id="46" idx="2"/>
                  <a:endCxn id="40" idx="0"/>
                </p:cNvCxnSpPr>
                <p:nvPr/>
              </p:nvCxnSpPr>
              <p:spPr>
                <a:xfrm>
                  <a:off x="2687288" y="4243546"/>
                  <a:ext cx="0" cy="578106"/>
                </a:xfrm>
                <a:prstGeom prst="straightConnector1">
                  <a:avLst/>
                </a:prstGeom>
                <a:ln w="19050">
                  <a:headEnd type="none" w="med" len="med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0" name="Rectangle 69"/>
              <p:cNvSpPr/>
              <p:nvPr/>
            </p:nvSpPr>
            <p:spPr>
              <a:xfrm>
                <a:off x="1401434" y="1236943"/>
                <a:ext cx="248016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accent1">
                        <a:lumMod val="75000"/>
                      </a:schemeClr>
                    </a:solidFill>
                    <a:latin typeface="Arial" pitchFamily="34" charset="0"/>
                  </a:rPr>
                  <a:t>Initialize instruments</a:t>
                </a:r>
                <a:endParaRPr lang="en-US" b="1" dirty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</a:endParaRPr>
              </a:p>
            </p:txBody>
          </p:sp>
        </p:grpSp>
        <p:sp>
          <p:nvSpPr>
            <p:cNvPr id="72" name="Rectangle 71"/>
            <p:cNvSpPr/>
            <p:nvPr/>
          </p:nvSpPr>
          <p:spPr>
            <a:xfrm>
              <a:off x="2010574" y="5037652"/>
              <a:ext cx="126188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</a:rPr>
                <a:t>Save data</a:t>
              </a: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1645600" y="2363777"/>
              <a:ext cx="192873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</a:rPr>
                <a:t>Set </a:t>
              </a:r>
              <a:r>
                <a:rPr lang="en-US" b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</a:rPr>
                <a:t>Instruments</a:t>
              </a:r>
              <a:endParaRPr lang="en-US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endParaRPr>
            </a:p>
          </p:txBody>
        </p:sp>
        <p:sp>
          <p:nvSpPr>
            <p:cNvPr id="86" name="Rettangolo arrotondato 21"/>
            <p:cNvSpPr/>
            <p:nvPr/>
          </p:nvSpPr>
          <p:spPr>
            <a:xfrm>
              <a:off x="1331640" y="3094996"/>
              <a:ext cx="2646370" cy="527110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b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</a:rPr>
                <a:t>Pulse and Acquisition</a:t>
              </a:r>
              <a:endParaRPr lang="en-US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endParaRPr>
            </a:p>
          </p:txBody>
        </p:sp>
        <p:cxnSp>
          <p:nvCxnSpPr>
            <p:cNvPr id="87" name="Connettore 2 28"/>
            <p:cNvCxnSpPr>
              <a:stCxn id="86" idx="2"/>
            </p:cNvCxnSpPr>
            <p:nvPr/>
          </p:nvCxnSpPr>
          <p:spPr>
            <a:xfrm>
              <a:off x="2654825" y="3622106"/>
              <a:ext cx="0" cy="301482"/>
            </a:xfrm>
            <a:prstGeom prst="straightConnector1">
              <a:avLst/>
            </a:prstGeom>
            <a:ln w="19050"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ttore 2 28"/>
            <p:cNvCxnSpPr/>
            <p:nvPr/>
          </p:nvCxnSpPr>
          <p:spPr>
            <a:xfrm>
              <a:off x="2631625" y="2803982"/>
              <a:ext cx="0" cy="301482"/>
            </a:xfrm>
            <a:prstGeom prst="straightConnector1">
              <a:avLst/>
            </a:prstGeom>
            <a:ln w="19050"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5509" y="2780928"/>
            <a:ext cx="5167011" cy="20374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>
              <a:rot lat="0" lon="0" rev="162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396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120741"/>
            <a:ext cx="7596336" cy="523220"/>
          </a:xfrm>
        </p:spPr>
        <p:txBody>
          <a:bodyPr/>
          <a:lstStyle/>
          <a:p>
            <a:pPr lvl="0"/>
            <a:r>
              <a:rPr lang="en-US" sz="2800" b="0" dirty="0"/>
              <a:t>Pulsed Mode </a:t>
            </a:r>
            <a:r>
              <a:rPr lang="en-US" sz="2800" b="0" dirty="0" smtClean="0"/>
              <a:t>SEY: Flowchart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4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97352"/>
            <a:ext cx="2133600" cy="260648"/>
          </a:xfrm>
        </p:spPr>
        <p:txBody>
          <a:bodyPr/>
          <a:lstStyle/>
          <a:p>
            <a:fld id="{0DF7440C-D25B-4954-BC09-5BBAAA513C4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776" y="6597352"/>
            <a:ext cx="4176464" cy="260648"/>
          </a:xfrm>
        </p:spPr>
        <p:txBody>
          <a:bodyPr/>
          <a:lstStyle/>
          <a:p>
            <a:r>
              <a:rPr lang="en-US" sz="1400" dirty="0" smtClean="0"/>
              <a:t>VSC seminar</a:t>
            </a:r>
            <a:r>
              <a:rPr lang="en-US" sz="1400" dirty="0"/>
              <a:t>, CERN, </a:t>
            </a:r>
            <a:r>
              <a:rPr lang="en-US" sz="1400" dirty="0" smtClean="0"/>
              <a:t>2012-11-30</a:t>
            </a:r>
            <a:endParaRPr lang="en-US" sz="1400" dirty="0"/>
          </a:p>
        </p:txBody>
      </p:sp>
      <p:grpSp>
        <p:nvGrpSpPr>
          <p:cNvPr id="27" name="Gruppo 50"/>
          <p:cNvGrpSpPr/>
          <p:nvPr/>
        </p:nvGrpSpPr>
        <p:grpSpPr>
          <a:xfrm>
            <a:off x="1242579" y="990600"/>
            <a:ext cx="6993008" cy="5544615"/>
            <a:chOff x="171450" y="252588"/>
            <a:chExt cx="8667750" cy="6872485"/>
          </a:xfrm>
        </p:grpSpPr>
        <p:sp>
          <p:nvSpPr>
            <p:cNvPr id="28" name="Rettangolo 51"/>
            <p:cNvSpPr/>
            <p:nvPr/>
          </p:nvSpPr>
          <p:spPr>
            <a:xfrm>
              <a:off x="4038599" y="252588"/>
              <a:ext cx="4800601" cy="6872485"/>
            </a:xfrm>
            <a:prstGeom prst="rect">
              <a:avLst/>
            </a:prstGeom>
            <a:solidFill>
              <a:schemeClr val="bg1"/>
            </a:solidFill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ttangolo 49"/>
            <p:cNvSpPr/>
            <p:nvPr/>
          </p:nvSpPr>
          <p:spPr>
            <a:xfrm>
              <a:off x="171450" y="1774126"/>
              <a:ext cx="4019550" cy="1014458"/>
            </a:xfrm>
            <a:prstGeom prst="rect">
              <a:avLst/>
            </a:prstGeom>
            <a:solidFill>
              <a:schemeClr val="bg1"/>
            </a:solidFill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ttangolo 52"/>
            <p:cNvSpPr/>
            <p:nvPr/>
          </p:nvSpPr>
          <p:spPr>
            <a:xfrm>
              <a:off x="4058442" y="1658695"/>
              <a:ext cx="381000" cy="1252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1403648" y="1222046"/>
            <a:ext cx="2766465" cy="5159282"/>
            <a:chOff x="1319950" y="1150038"/>
            <a:chExt cx="2766465" cy="5159282"/>
          </a:xfrm>
        </p:grpSpPr>
        <p:grpSp>
          <p:nvGrpSpPr>
            <p:cNvPr id="83" name="Group 82"/>
            <p:cNvGrpSpPr/>
            <p:nvPr/>
          </p:nvGrpSpPr>
          <p:grpSpPr>
            <a:xfrm>
              <a:off x="1319950" y="1150038"/>
              <a:ext cx="2766465" cy="5159282"/>
              <a:chOff x="1319950" y="1150038"/>
              <a:chExt cx="2766465" cy="5159282"/>
            </a:xfrm>
          </p:grpSpPr>
          <p:grpSp>
            <p:nvGrpSpPr>
              <p:cNvPr id="73" name="Group 72"/>
              <p:cNvGrpSpPr/>
              <p:nvPr/>
            </p:nvGrpSpPr>
            <p:grpSpPr>
              <a:xfrm>
                <a:off x="1319950" y="1150038"/>
                <a:ext cx="2766465" cy="5159282"/>
                <a:chOff x="1304056" y="807300"/>
                <a:chExt cx="2892010" cy="5393418"/>
              </a:xfrm>
            </p:grpSpPr>
            <p:cxnSp>
              <p:nvCxnSpPr>
                <p:cNvPr id="34" name="Connettore 2 44"/>
                <p:cNvCxnSpPr/>
                <p:nvPr/>
              </p:nvCxnSpPr>
              <p:spPr>
                <a:xfrm flipV="1">
                  <a:off x="2685597" y="1759444"/>
                  <a:ext cx="1510469" cy="257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headEnd type="none" w="med" len="med"/>
                  <a:tailEnd type="non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Connettore 2 45"/>
                <p:cNvCxnSpPr/>
                <p:nvPr/>
              </p:nvCxnSpPr>
              <p:spPr>
                <a:xfrm>
                  <a:off x="4189606" y="1766118"/>
                  <a:ext cx="6460" cy="2766482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headEnd type="none" w="med" len="med"/>
                  <a:tailEnd type="non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Connettore 2 46"/>
                <p:cNvCxnSpPr/>
                <p:nvPr/>
              </p:nvCxnSpPr>
              <p:spPr>
                <a:xfrm>
                  <a:off x="2685597" y="4544650"/>
                  <a:ext cx="1497549" cy="0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headEnd type="none" w="med" len="med"/>
                  <a:tailEnd type="non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7" name="Rettangolo 48"/>
                <p:cNvSpPr/>
                <p:nvPr/>
              </p:nvSpPr>
              <p:spPr>
                <a:xfrm>
                  <a:off x="2702329" y="1458341"/>
                  <a:ext cx="1480817" cy="32174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400" b="1" dirty="0">
                      <a:solidFill>
                        <a:srgbClr val="FF0000"/>
                      </a:solidFill>
                      <a:latin typeface="Arial" pitchFamily="34" charset="0"/>
                    </a:rPr>
                    <a:t>Next E Step</a:t>
                  </a:r>
                </a:p>
              </p:txBody>
            </p:sp>
            <p:sp>
              <p:nvSpPr>
                <p:cNvPr id="38" name="Rettangolo arrotondato 53"/>
                <p:cNvSpPr/>
                <p:nvPr/>
              </p:nvSpPr>
              <p:spPr>
                <a:xfrm>
                  <a:off x="1304056" y="1985271"/>
                  <a:ext cx="2766465" cy="551031"/>
                </a:xfrm>
                <a:prstGeom prst="round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1400" baseline="30000" dirty="0"/>
                </a:p>
              </p:txBody>
            </p:sp>
            <p:sp>
              <p:nvSpPr>
                <p:cNvPr id="39" name="Rettangolo arrotondato 54"/>
                <p:cNvSpPr/>
                <p:nvPr/>
              </p:nvSpPr>
              <p:spPr>
                <a:xfrm>
                  <a:off x="1304056" y="807300"/>
                  <a:ext cx="2766465" cy="551031"/>
                </a:xfrm>
                <a:prstGeom prst="round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1400" b="1" baseline="30000" dirty="0" smtClean="0"/>
                </a:p>
              </p:txBody>
            </p:sp>
            <p:sp>
              <p:nvSpPr>
                <p:cNvPr id="40" name="Rettangolo arrotondato 57"/>
                <p:cNvSpPr/>
                <p:nvPr/>
              </p:nvSpPr>
              <p:spPr>
                <a:xfrm>
                  <a:off x="1304056" y="4821653"/>
                  <a:ext cx="2766465" cy="551031"/>
                </a:xfrm>
                <a:prstGeom prst="round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1400" baseline="30000" dirty="0"/>
                </a:p>
              </p:txBody>
            </p:sp>
            <p:sp>
              <p:nvSpPr>
                <p:cNvPr id="41" name="Rettangolo arrotondato 58"/>
                <p:cNvSpPr/>
                <p:nvPr/>
              </p:nvSpPr>
              <p:spPr>
                <a:xfrm>
                  <a:off x="1304056" y="5649687"/>
                  <a:ext cx="2766465" cy="551031"/>
                </a:xfrm>
                <a:prstGeom prst="round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b="1" dirty="0">
                      <a:solidFill>
                        <a:schemeClr val="accent1">
                          <a:lumMod val="75000"/>
                        </a:schemeClr>
                      </a:solidFill>
                      <a:latin typeface="Arial" pitchFamily="34" charset="0"/>
                    </a:rPr>
                    <a:t>Reset instruments</a:t>
                  </a:r>
                </a:p>
              </p:txBody>
            </p:sp>
            <p:cxnSp>
              <p:nvCxnSpPr>
                <p:cNvPr id="43" name="Connettore 2 70"/>
                <p:cNvCxnSpPr>
                  <a:stCxn id="39" idx="2"/>
                  <a:endCxn id="38" idx="0"/>
                </p:cNvCxnSpPr>
                <p:nvPr/>
              </p:nvCxnSpPr>
              <p:spPr>
                <a:xfrm>
                  <a:off x="2687288" y="1358331"/>
                  <a:ext cx="0" cy="626940"/>
                </a:xfrm>
                <a:prstGeom prst="straightConnector1">
                  <a:avLst/>
                </a:prstGeom>
                <a:ln w="19050">
                  <a:headEnd type="none" w="med" len="med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Connettore 2 98"/>
                <p:cNvCxnSpPr>
                  <a:stCxn id="40" idx="2"/>
                  <a:endCxn id="41" idx="0"/>
                </p:cNvCxnSpPr>
                <p:nvPr/>
              </p:nvCxnSpPr>
              <p:spPr>
                <a:xfrm>
                  <a:off x="2687288" y="5372684"/>
                  <a:ext cx="0" cy="277003"/>
                </a:xfrm>
                <a:prstGeom prst="straightConnector1">
                  <a:avLst/>
                </a:prstGeom>
                <a:ln w="19050">
                  <a:headEnd type="none" w="med" len="med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" name="Rettangolo arrotondato 21"/>
                <p:cNvSpPr/>
                <p:nvPr/>
              </p:nvSpPr>
              <p:spPr>
                <a:xfrm>
                  <a:off x="1304056" y="3692515"/>
                  <a:ext cx="2766465" cy="551031"/>
                </a:xfrm>
                <a:prstGeom prst="round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b="1" dirty="0">
                      <a:solidFill>
                        <a:schemeClr val="accent1">
                          <a:lumMod val="75000"/>
                        </a:schemeClr>
                      </a:solidFill>
                      <a:latin typeface="Arial" pitchFamily="34" charset="0"/>
                    </a:rPr>
                    <a:t>Data </a:t>
                  </a:r>
                  <a:r>
                    <a:rPr lang="en-US" b="1" dirty="0" smtClean="0">
                      <a:solidFill>
                        <a:schemeClr val="accent1">
                          <a:lumMod val="75000"/>
                        </a:schemeClr>
                      </a:solidFill>
                      <a:latin typeface="Arial" pitchFamily="34" charset="0"/>
                    </a:rPr>
                    <a:t>Processing</a:t>
                  </a:r>
                  <a:endParaRPr lang="en-US" b="1" dirty="0">
                    <a:solidFill>
                      <a:schemeClr val="accent1">
                        <a:lumMod val="75000"/>
                      </a:schemeClr>
                    </a:solidFill>
                    <a:latin typeface="Arial" pitchFamily="34" charset="0"/>
                  </a:endParaRPr>
                </a:p>
              </p:txBody>
            </p:sp>
            <p:cxnSp>
              <p:nvCxnSpPr>
                <p:cNvPr id="52" name="Connettore 2 28"/>
                <p:cNvCxnSpPr>
                  <a:stCxn id="46" idx="2"/>
                  <a:endCxn id="40" idx="0"/>
                </p:cNvCxnSpPr>
                <p:nvPr/>
              </p:nvCxnSpPr>
              <p:spPr>
                <a:xfrm>
                  <a:off x="2687288" y="4243546"/>
                  <a:ext cx="0" cy="578106"/>
                </a:xfrm>
                <a:prstGeom prst="straightConnector1">
                  <a:avLst/>
                </a:prstGeom>
                <a:ln w="19050">
                  <a:headEnd type="none" w="med" len="med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0" name="Rectangle 69"/>
              <p:cNvSpPr/>
              <p:nvPr/>
            </p:nvSpPr>
            <p:spPr>
              <a:xfrm>
                <a:off x="1401434" y="1236943"/>
                <a:ext cx="248016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accent1">
                        <a:lumMod val="75000"/>
                      </a:schemeClr>
                    </a:solidFill>
                    <a:latin typeface="Arial" pitchFamily="34" charset="0"/>
                  </a:rPr>
                  <a:t>Initialize instruments</a:t>
                </a:r>
                <a:endParaRPr lang="en-US" b="1" dirty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</a:endParaRPr>
              </a:p>
            </p:txBody>
          </p:sp>
        </p:grpSp>
        <p:sp>
          <p:nvSpPr>
            <p:cNvPr id="72" name="Rectangle 71"/>
            <p:cNvSpPr/>
            <p:nvPr/>
          </p:nvSpPr>
          <p:spPr>
            <a:xfrm>
              <a:off x="2010574" y="5037652"/>
              <a:ext cx="126188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</a:rPr>
                <a:t>Save data</a:t>
              </a: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1645600" y="2363777"/>
              <a:ext cx="192873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</a:rPr>
                <a:t>Set </a:t>
              </a:r>
              <a:r>
                <a:rPr lang="en-US" b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</a:rPr>
                <a:t>Instruments</a:t>
              </a:r>
              <a:endParaRPr lang="en-US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endParaRPr>
            </a:p>
          </p:txBody>
        </p:sp>
        <p:sp>
          <p:nvSpPr>
            <p:cNvPr id="86" name="Rettangolo arrotondato 21"/>
            <p:cNvSpPr/>
            <p:nvPr/>
          </p:nvSpPr>
          <p:spPr>
            <a:xfrm>
              <a:off x="1331640" y="3094996"/>
              <a:ext cx="2646370" cy="527110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b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</a:rPr>
                <a:t>Pulse and Acquisition</a:t>
              </a:r>
              <a:endParaRPr lang="en-US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endParaRPr>
            </a:p>
          </p:txBody>
        </p:sp>
        <p:cxnSp>
          <p:nvCxnSpPr>
            <p:cNvPr id="87" name="Connettore 2 28"/>
            <p:cNvCxnSpPr>
              <a:stCxn id="86" idx="2"/>
            </p:cNvCxnSpPr>
            <p:nvPr/>
          </p:nvCxnSpPr>
          <p:spPr>
            <a:xfrm>
              <a:off x="2654825" y="3622106"/>
              <a:ext cx="0" cy="301482"/>
            </a:xfrm>
            <a:prstGeom prst="straightConnector1">
              <a:avLst/>
            </a:prstGeom>
            <a:ln w="19050"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ttore 2 28"/>
            <p:cNvCxnSpPr/>
            <p:nvPr/>
          </p:nvCxnSpPr>
          <p:spPr>
            <a:xfrm>
              <a:off x="2631625" y="2803982"/>
              <a:ext cx="0" cy="301482"/>
            </a:xfrm>
            <a:prstGeom prst="straightConnector1">
              <a:avLst/>
            </a:prstGeom>
            <a:ln w="19050"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4427984" y="3546882"/>
            <a:ext cx="3744447" cy="2618422"/>
            <a:chOff x="4427984" y="2845052"/>
            <a:chExt cx="3744447" cy="2618422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7984" y="2845052"/>
              <a:ext cx="3744447" cy="7999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2" name="TextBox 41"/>
            <p:cNvSpPr txBox="1"/>
            <p:nvPr/>
          </p:nvSpPr>
          <p:spPr>
            <a:xfrm>
              <a:off x="4510562" y="3709148"/>
              <a:ext cx="3517821" cy="175432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" pitchFamily="34" charset="0"/>
                  <a:cs typeface="Arial" pitchFamily="34" charset="0"/>
                </a:rPr>
                <a:t>Set the e-gun parameters: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Energy 0 – 2000 </a:t>
              </a:r>
              <a:r>
                <a:rPr lang="en-US" dirty="0" err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eV</a:t>
              </a:r>
              <a:endPara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dirty="0" smtClean="0">
                  <a:latin typeface="Arial" pitchFamily="34" charset="0"/>
                  <a:cs typeface="Arial" pitchFamily="34" charset="0"/>
                </a:rPr>
                <a:t>Focus = f(Energy)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dirty="0" smtClean="0">
                  <a:latin typeface="Arial" pitchFamily="34" charset="0"/>
                  <a:cs typeface="Arial" pitchFamily="34" charset="0"/>
                </a:rPr>
                <a:t>First Anode </a:t>
              </a:r>
              <a:r>
                <a:rPr lang="en-US" dirty="0">
                  <a:latin typeface="Arial" pitchFamily="34" charset="0"/>
                  <a:cs typeface="Arial" pitchFamily="34" charset="0"/>
                </a:rPr>
                <a:t>= f(Energy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)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dirty="0" smtClean="0">
                  <a:latin typeface="Arial" pitchFamily="34" charset="0"/>
                  <a:cs typeface="Arial" pitchFamily="34" charset="0"/>
                </a:rPr>
                <a:t>Typ. Spot area </a:t>
              </a:r>
              <a:r>
                <a:rPr lang="en-US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1mm</a:t>
              </a:r>
              <a:r>
                <a:rPr lang="en-US" baseline="30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marL="285750" indent="-285750">
                <a:buFont typeface="Arial" pitchFamily="34" charset="0"/>
                <a:buChar char="•"/>
              </a:pPr>
              <a:endParaRPr lang="en-GB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075311" y="1510915"/>
            <a:ext cx="2232993" cy="1675929"/>
            <a:chOff x="5192218" y="3654804"/>
            <a:chExt cx="2232993" cy="1675929"/>
          </a:xfrm>
        </p:grpSpPr>
        <p:grpSp>
          <p:nvGrpSpPr>
            <p:cNvPr id="53" name="Grouper 283"/>
            <p:cNvGrpSpPr/>
            <p:nvPr/>
          </p:nvGrpSpPr>
          <p:grpSpPr>
            <a:xfrm>
              <a:off x="5192218" y="3654804"/>
              <a:ext cx="2232993" cy="1675929"/>
              <a:chOff x="5920407" y="2286000"/>
              <a:chExt cx="2232993" cy="1675929"/>
            </a:xfrm>
          </p:grpSpPr>
          <p:grpSp>
            <p:nvGrpSpPr>
              <p:cNvPr id="60" name="Group 188"/>
              <p:cNvGrpSpPr/>
              <p:nvPr/>
            </p:nvGrpSpPr>
            <p:grpSpPr>
              <a:xfrm>
                <a:off x="5920407" y="2286000"/>
                <a:ext cx="367537" cy="1368152"/>
                <a:chOff x="1042863" y="1916832"/>
                <a:chExt cx="367537" cy="1368152"/>
              </a:xfrm>
            </p:grpSpPr>
            <p:cxnSp>
              <p:nvCxnSpPr>
                <p:cNvPr id="65" name="Straight Arrow Connector 152"/>
                <p:cNvCxnSpPr/>
                <p:nvPr/>
              </p:nvCxnSpPr>
              <p:spPr>
                <a:xfrm flipH="1">
                  <a:off x="1403648" y="1916832"/>
                  <a:ext cx="6752" cy="1368152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6" name="Rectangle 65"/>
                <p:cNvSpPr/>
                <p:nvPr/>
              </p:nvSpPr>
              <p:spPr>
                <a:xfrm rot="16200000">
                  <a:off x="924081" y="2487408"/>
                  <a:ext cx="545342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400" dirty="0" smtClean="0">
                      <a:latin typeface="Arial" pitchFamily="34" charset="0"/>
                      <a:cs typeface="Arial" pitchFamily="34" charset="0"/>
                    </a:rPr>
                    <a:t>SEY</a:t>
                  </a:r>
                </a:p>
              </p:txBody>
            </p:sp>
          </p:grpSp>
          <p:grpSp>
            <p:nvGrpSpPr>
              <p:cNvPr id="61" name="Group 189"/>
              <p:cNvGrpSpPr/>
              <p:nvPr/>
            </p:nvGrpSpPr>
            <p:grpSpPr>
              <a:xfrm>
                <a:off x="6281192" y="3654152"/>
                <a:ext cx="1872208" cy="307777"/>
                <a:chOff x="1403648" y="3284984"/>
                <a:chExt cx="1872208" cy="307777"/>
              </a:xfrm>
            </p:grpSpPr>
            <p:cxnSp>
              <p:nvCxnSpPr>
                <p:cNvPr id="63" name="Straight Arrow Connector 153"/>
                <p:cNvCxnSpPr/>
                <p:nvPr/>
              </p:nvCxnSpPr>
              <p:spPr>
                <a:xfrm flipH="1">
                  <a:off x="1403648" y="3284984"/>
                  <a:ext cx="1872208" cy="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4" name="Rectangle 63"/>
                <p:cNvSpPr/>
                <p:nvPr/>
              </p:nvSpPr>
              <p:spPr>
                <a:xfrm>
                  <a:off x="1531961" y="3284984"/>
                  <a:ext cx="1410964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400" dirty="0" smtClean="0">
                      <a:solidFill>
                        <a:srgbClr val="FF0000"/>
                      </a:solidFill>
                      <a:latin typeface="Arial" pitchFamily="34" charset="0"/>
                      <a:cs typeface="Arial" pitchFamily="34" charset="0"/>
                    </a:rPr>
                    <a:t>PE Energy</a:t>
                  </a:r>
                  <a:r>
                    <a:rPr lang="en-US" sz="1400" dirty="0" smtClean="0">
                      <a:latin typeface="Arial" pitchFamily="34" charset="0"/>
                      <a:cs typeface="Arial" pitchFamily="34" charset="0"/>
                    </a:rPr>
                    <a:t> [</a:t>
                  </a:r>
                  <a:r>
                    <a:rPr lang="en-US" sz="1400" dirty="0" err="1" smtClean="0">
                      <a:latin typeface="Arial" pitchFamily="34" charset="0"/>
                      <a:cs typeface="Arial" pitchFamily="34" charset="0"/>
                    </a:rPr>
                    <a:t>eV</a:t>
                  </a:r>
                  <a:r>
                    <a:rPr lang="en-US" sz="1400" dirty="0" smtClean="0">
                      <a:latin typeface="Arial" pitchFamily="34" charset="0"/>
                      <a:cs typeface="Arial" pitchFamily="34" charset="0"/>
                    </a:rPr>
                    <a:t>]</a:t>
                  </a:r>
                </a:p>
              </p:txBody>
            </p:sp>
          </p:grpSp>
          <p:sp>
            <p:nvSpPr>
              <p:cNvPr id="62" name="Forme libre 109"/>
              <p:cNvSpPr/>
              <p:nvPr/>
            </p:nvSpPr>
            <p:spPr>
              <a:xfrm>
                <a:off x="6324600" y="2527983"/>
                <a:ext cx="1676400" cy="900546"/>
              </a:xfrm>
              <a:custGeom>
                <a:avLst/>
                <a:gdLst>
                  <a:gd name="connsiteX0" fmla="*/ 0 w 2205181"/>
                  <a:gd name="connsiteY0" fmla="*/ 900546 h 900546"/>
                  <a:gd name="connsiteX1" fmla="*/ 346363 w 2205181"/>
                  <a:gd name="connsiteY1" fmla="*/ 92364 h 900546"/>
                  <a:gd name="connsiteX2" fmla="*/ 1027545 w 2205181"/>
                  <a:gd name="connsiteY2" fmla="*/ 346364 h 900546"/>
                  <a:gd name="connsiteX3" fmla="*/ 1420091 w 2205181"/>
                  <a:gd name="connsiteY3" fmla="*/ 473364 h 900546"/>
                  <a:gd name="connsiteX4" fmla="*/ 2205181 w 2205181"/>
                  <a:gd name="connsiteY4" fmla="*/ 577273 h 900546"/>
                  <a:gd name="connsiteX5" fmla="*/ 2205181 w 2205181"/>
                  <a:gd name="connsiteY5" fmla="*/ 577273 h 900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05181" h="900546">
                    <a:moveTo>
                      <a:pt x="0" y="900546"/>
                    </a:moveTo>
                    <a:cubicBezTo>
                      <a:pt x="87552" y="542637"/>
                      <a:pt x="175105" y="184728"/>
                      <a:pt x="346363" y="92364"/>
                    </a:cubicBezTo>
                    <a:cubicBezTo>
                      <a:pt x="517621" y="0"/>
                      <a:pt x="848590" y="282864"/>
                      <a:pt x="1027545" y="346364"/>
                    </a:cubicBezTo>
                    <a:cubicBezTo>
                      <a:pt x="1206500" y="409864"/>
                      <a:pt x="1223818" y="434879"/>
                      <a:pt x="1420091" y="473364"/>
                    </a:cubicBezTo>
                    <a:cubicBezTo>
                      <a:pt x="1616364" y="511849"/>
                      <a:pt x="2205181" y="577273"/>
                      <a:pt x="2205181" y="577273"/>
                    </a:cubicBezTo>
                    <a:lnTo>
                      <a:pt x="2205181" y="577273"/>
                    </a:lnTo>
                  </a:path>
                </a:pathLst>
              </a:custGeom>
              <a:ln w="38100">
                <a:solidFill>
                  <a:schemeClr val="accent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50" name="TextBox 66"/>
            <p:cNvSpPr txBox="1"/>
            <p:nvPr/>
          </p:nvSpPr>
          <p:spPr>
            <a:xfrm>
              <a:off x="6420685" y="3937320"/>
              <a:ext cx="561368" cy="338554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FF0000"/>
                  </a:solidFill>
                  <a:latin typeface="Symbol" pitchFamily="18" charset="2"/>
                  <a:cs typeface="Arial" pitchFamily="34" charset="0"/>
                </a:rPr>
                <a:t>d</a:t>
              </a:r>
              <a:endParaRPr lang="en-US" sz="1600" b="1" baseline="-25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6701369" y="4275874"/>
              <a:ext cx="0" cy="786256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5396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120741"/>
            <a:ext cx="7596336" cy="523220"/>
          </a:xfrm>
        </p:spPr>
        <p:txBody>
          <a:bodyPr/>
          <a:lstStyle/>
          <a:p>
            <a:pPr lvl="0"/>
            <a:r>
              <a:rPr lang="en-US" sz="2800" b="0" dirty="0"/>
              <a:t>Pulsed Mode </a:t>
            </a:r>
            <a:r>
              <a:rPr lang="en-US" sz="2800" b="0" dirty="0" smtClean="0"/>
              <a:t>SEY: Flowchart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4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97352"/>
            <a:ext cx="2133600" cy="260648"/>
          </a:xfrm>
        </p:spPr>
        <p:txBody>
          <a:bodyPr/>
          <a:lstStyle/>
          <a:p>
            <a:fld id="{0DF7440C-D25B-4954-BC09-5BBAAA513C4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776" y="6597352"/>
            <a:ext cx="4176464" cy="260648"/>
          </a:xfrm>
        </p:spPr>
        <p:txBody>
          <a:bodyPr/>
          <a:lstStyle/>
          <a:p>
            <a:r>
              <a:rPr lang="en-US" sz="1400" dirty="0" smtClean="0"/>
              <a:t>VSC seminar</a:t>
            </a:r>
            <a:r>
              <a:rPr lang="en-US" sz="1400" dirty="0"/>
              <a:t>, CERN, </a:t>
            </a:r>
            <a:r>
              <a:rPr lang="en-US" sz="1400" dirty="0" smtClean="0"/>
              <a:t>2012-11-30</a:t>
            </a:r>
            <a:endParaRPr lang="en-US" sz="1400" dirty="0"/>
          </a:p>
        </p:txBody>
      </p:sp>
      <p:grpSp>
        <p:nvGrpSpPr>
          <p:cNvPr id="6" name="Gruppo 50"/>
          <p:cNvGrpSpPr/>
          <p:nvPr/>
        </p:nvGrpSpPr>
        <p:grpSpPr>
          <a:xfrm>
            <a:off x="1252889" y="980728"/>
            <a:ext cx="6982698" cy="5544615"/>
            <a:chOff x="184229" y="252588"/>
            <a:chExt cx="8654971" cy="6872485"/>
          </a:xfrm>
        </p:grpSpPr>
        <p:sp>
          <p:nvSpPr>
            <p:cNvPr id="28" name="Rettangolo 51"/>
            <p:cNvSpPr/>
            <p:nvPr/>
          </p:nvSpPr>
          <p:spPr>
            <a:xfrm>
              <a:off x="4038599" y="252588"/>
              <a:ext cx="4800601" cy="6872485"/>
            </a:xfrm>
            <a:prstGeom prst="rect">
              <a:avLst/>
            </a:prstGeom>
            <a:solidFill>
              <a:schemeClr val="bg1"/>
            </a:solidFill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ttangolo 49"/>
            <p:cNvSpPr/>
            <p:nvPr/>
          </p:nvSpPr>
          <p:spPr>
            <a:xfrm>
              <a:off x="184229" y="2744979"/>
              <a:ext cx="4019550" cy="1014458"/>
            </a:xfrm>
            <a:prstGeom prst="rect">
              <a:avLst/>
            </a:prstGeom>
            <a:solidFill>
              <a:schemeClr val="bg1"/>
            </a:solidFill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ttangolo 52"/>
            <p:cNvSpPr/>
            <p:nvPr/>
          </p:nvSpPr>
          <p:spPr>
            <a:xfrm>
              <a:off x="4058442" y="2696144"/>
              <a:ext cx="381000" cy="1252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91"/>
          <p:cNvGrpSpPr/>
          <p:nvPr/>
        </p:nvGrpSpPr>
        <p:grpSpPr>
          <a:xfrm>
            <a:off x="1403648" y="1222046"/>
            <a:ext cx="2766465" cy="5159282"/>
            <a:chOff x="1319950" y="1150038"/>
            <a:chExt cx="2766465" cy="5159282"/>
          </a:xfrm>
        </p:grpSpPr>
        <p:grpSp>
          <p:nvGrpSpPr>
            <p:cNvPr id="8" name="Group 82"/>
            <p:cNvGrpSpPr/>
            <p:nvPr/>
          </p:nvGrpSpPr>
          <p:grpSpPr>
            <a:xfrm>
              <a:off x="1319950" y="1150038"/>
              <a:ext cx="2766465" cy="5159282"/>
              <a:chOff x="1319950" y="1150038"/>
              <a:chExt cx="2766465" cy="5159282"/>
            </a:xfrm>
          </p:grpSpPr>
          <p:grpSp>
            <p:nvGrpSpPr>
              <p:cNvPr id="9" name="Group 72"/>
              <p:cNvGrpSpPr/>
              <p:nvPr/>
            </p:nvGrpSpPr>
            <p:grpSpPr>
              <a:xfrm>
                <a:off x="1319950" y="1150038"/>
                <a:ext cx="2766465" cy="5159282"/>
                <a:chOff x="1304056" y="807300"/>
                <a:chExt cx="2892010" cy="5393418"/>
              </a:xfrm>
            </p:grpSpPr>
            <p:cxnSp>
              <p:nvCxnSpPr>
                <p:cNvPr id="34" name="Connettore 2 44"/>
                <p:cNvCxnSpPr/>
                <p:nvPr/>
              </p:nvCxnSpPr>
              <p:spPr>
                <a:xfrm flipV="1">
                  <a:off x="2685597" y="1759444"/>
                  <a:ext cx="1510469" cy="257"/>
                </a:xfrm>
                <a:prstGeom prst="straightConnector1">
                  <a:avLst/>
                </a:prstGeom>
                <a:ln w="19050">
                  <a:headEnd type="none" w="med" len="med"/>
                  <a:tailEnd type="non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Connettore 2 45"/>
                <p:cNvCxnSpPr/>
                <p:nvPr/>
              </p:nvCxnSpPr>
              <p:spPr>
                <a:xfrm>
                  <a:off x="4189606" y="1766118"/>
                  <a:ext cx="6460" cy="2766482"/>
                </a:xfrm>
                <a:prstGeom prst="straightConnector1">
                  <a:avLst/>
                </a:prstGeom>
                <a:ln w="19050">
                  <a:headEnd type="none" w="med" len="med"/>
                  <a:tailEnd type="non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Connettore 2 46"/>
                <p:cNvCxnSpPr/>
                <p:nvPr/>
              </p:nvCxnSpPr>
              <p:spPr>
                <a:xfrm>
                  <a:off x="2685597" y="4544650"/>
                  <a:ext cx="1497549" cy="0"/>
                </a:xfrm>
                <a:prstGeom prst="straightConnector1">
                  <a:avLst/>
                </a:prstGeom>
                <a:ln w="19050">
                  <a:headEnd type="none" w="med" len="med"/>
                  <a:tailEnd type="non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7" name="Rettangolo 48"/>
                <p:cNvSpPr/>
                <p:nvPr/>
              </p:nvSpPr>
              <p:spPr>
                <a:xfrm>
                  <a:off x="2702329" y="1458341"/>
                  <a:ext cx="1480817" cy="32174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400" b="1" dirty="0">
                      <a:solidFill>
                        <a:schemeClr val="accent1">
                          <a:lumMod val="75000"/>
                        </a:schemeClr>
                      </a:solidFill>
                      <a:latin typeface="Arial" pitchFamily="34" charset="0"/>
                    </a:rPr>
                    <a:t>Next E Step</a:t>
                  </a:r>
                </a:p>
              </p:txBody>
            </p:sp>
            <p:sp>
              <p:nvSpPr>
                <p:cNvPr id="38" name="Rettangolo arrotondato 53"/>
                <p:cNvSpPr/>
                <p:nvPr/>
              </p:nvSpPr>
              <p:spPr>
                <a:xfrm>
                  <a:off x="1304056" y="1985271"/>
                  <a:ext cx="2766465" cy="551031"/>
                </a:xfrm>
                <a:prstGeom prst="round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1400" baseline="30000" dirty="0"/>
                </a:p>
              </p:txBody>
            </p:sp>
            <p:sp>
              <p:nvSpPr>
                <p:cNvPr id="39" name="Rettangolo arrotondato 54"/>
                <p:cNvSpPr/>
                <p:nvPr/>
              </p:nvSpPr>
              <p:spPr>
                <a:xfrm>
                  <a:off x="1304056" y="807300"/>
                  <a:ext cx="2766465" cy="551031"/>
                </a:xfrm>
                <a:prstGeom prst="round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1400" b="1" baseline="30000" dirty="0" smtClean="0"/>
                </a:p>
              </p:txBody>
            </p:sp>
            <p:sp>
              <p:nvSpPr>
                <p:cNvPr id="40" name="Rettangolo arrotondato 57"/>
                <p:cNvSpPr/>
                <p:nvPr/>
              </p:nvSpPr>
              <p:spPr>
                <a:xfrm>
                  <a:off x="1304056" y="4821653"/>
                  <a:ext cx="2766465" cy="551031"/>
                </a:xfrm>
                <a:prstGeom prst="round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1400" baseline="30000" dirty="0"/>
                </a:p>
              </p:txBody>
            </p:sp>
            <p:sp>
              <p:nvSpPr>
                <p:cNvPr id="41" name="Rettangolo arrotondato 58"/>
                <p:cNvSpPr/>
                <p:nvPr/>
              </p:nvSpPr>
              <p:spPr>
                <a:xfrm>
                  <a:off x="1304056" y="5649687"/>
                  <a:ext cx="2766465" cy="551031"/>
                </a:xfrm>
                <a:prstGeom prst="round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b="1" dirty="0">
                      <a:solidFill>
                        <a:schemeClr val="accent1">
                          <a:lumMod val="75000"/>
                        </a:schemeClr>
                      </a:solidFill>
                      <a:latin typeface="Arial" pitchFamily="34" charset="0"/>
                    </a:rPr>
                    <a:t>Reset instruments</a:t>
                  </a:r>
                </a:p>
              </p:txBody>
            </p:sp>
            <p:cxnSp>
              <p:nvCxnSpPr>
                <p:cNvPr id="43" name="Connettore 2 70"/>
                <p:cNvCxnSpPr>
                  <a:stCxn id="39" idx="2"/>
                  <a:endCxn id="38" idx="0"/>
                </p:cNvCxnSpPr>
                <p:nvPr/>
              </p:nvCxnSpPr>
              <p:spPr>
                <a:xfrm>
                  <a:off x="2687288" y="1358331"/>
                  <a:ext cx="0" cy="626940"/>
                </a:xfrm>
                <a:prstGeom prst="straightConnector1">
                  <a:avLst/>
                </a:prstGeom>
                <a:ln w="19050">
                  <a:headEnd type="none" w="med" len="med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Connettore 2 98"/>
                <p:cNvCxnSpPr>
                  <a:stCxn id="40" idx="2"/>
                  <a:endCxn id="41" idx="0"/>
                </p:cNvCxnSpPr>
                <p:nvPr/>
              </p:nvCxnSpPr>
              <p:spPr>
                <a:xfrm>
                  <a:off x="2687288" y="5372684"/>
                  <a:ext cx="0" cy="277003"/>
                </a:xfrm>
                <a:prstGeom prst="straightConnector1">
                  <a:avLst/>
                </a:prstGeom>
                <a:ln w="19050">
                  <a:headEnd type="none" w="med" len="med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" name="Rettangolo arrotondato 21"/>
                <p:cNvSpPr/>
                <p:nvPr/>
              </p:nvSpPr>
              <p:spPr>
                <a:xfrm>
                  <a:off x="1304056" y="3692515"/>
                  <a:ext cx="2766465" cy="551031"/>
                </a:xfrm>
                <a:prstGeom prst="round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b="1" dirty="0">
                      <a:solidFill>
                        <a:schemeClr val="accent1">
                          <a:lumMod val="75000"/>
                        </a:schemeClr>
                      </a:solidFill>
                      <a:latin typeface="Arial" pitchFamily="34" charset="0"/>
                    </a:rPr>
                    <a:t>Data </a:t>
                  </a:r>
                  <a:r>
                    <a:rPr lang="en-US" b="1" dirty="0" smtClean="0">
                      <a:solidFill>
                        <a:schemeClr val="accent1">
                          <a:lumMod val="75000"/>
                        </a:schemeClr>
                      </a:solidFill>
                      <a:latin typeface="Arial" pitchFamily="34" charset="0"/>
                    </a:rPr>
                    <a:t>Processing</a:t>
                  </a:r>
                  <a:endParaRPr lang="en-US" b="1" dirty="0">
                    <a:solidFill>
                      <a:schemeClr val="accent1">
                        <a:lumMod val="75000"/>
                      </a:schemeClr>
                    </a:solidFill>
                    <a:latin typeface="Arial" pitchFamily="34" charset="0"/>
                  </a:endParaRPr>
                </a:p>
              </p:txBody>
            </p:sp>
            <p:cxnSp>
              <p:nvCxnSpPr>
                <p:cNvPr id="52" name="Connettore 2 28"/>
                <p:cNvCxnSpPr>
                  <a:stCxn id="46" idx="2"/>
                  <a:endCxn id="40" idx="0"/>
                </p:cNvCxnSpPr>
                <p:nvPr/>
              </p:nvCxnSpPr>
              <p:spPr>
                <a:xfrm>
                  <a:off x="2687288" y="4243546"/>
                  <a:ext cx="0" cy="578106"/>
                </a:xfrm>
                <a:prstGeom prst="straightConnector1">
                  <a:avLst/>
                </a:prstGeom>
                <a:ln w="19050">
                  <a:headEnd type="none" w="med" len="med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0" name="Rectangle 69"/>
              <p:cNvSpPr/>
              <p:nvPr/>
            </p:nvSpPr>
            <p:spPr>
              <a:xfrm>
                <a:off x="1401434" y="1236943"/>
                <a:ext cx="248016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accent1">
                        <a:lumMod val="75000"/>
                      </a:schemeClr>
                    </a:solidFill>
                    <a:latin typeface="Arial" pitchFamily="34" charset="0"/>
                  </a:rPr>
                  <a:t>Initialize instruments</a:t>
                </a:r>
                <a:endParaRPr lang="en-US" b="1" dirty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</a:endParaRPr>
              </a:p>
            </p:txBody>
          </p:sp>
        </p:grpSp>
        <p:sp>
          <p:nvSpPr>
            <p:cNvPr id="72" name="Rectangle 71"/>
            <p:cNvSpPr/>
            <p:nvPr/>
          </p:nvSpPr>
          <p:spPr>
            <a:xfrm>
              <a:off x="2010574" y="5037652"/>
              <a:ext cx="126188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</a:rPr>
                <a:t>Save data</a:t>
              </a: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1645600" y="2363777"/>
              <a:ext cx="192873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</a:rPr>
                <a:t>Set </a:t>
              </a:r>
              <a:r>
                <a:rPr lang="en-US" b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</a:rPr>
                <a:t>Instruments</a:t>
              </a:r>
              <a:endParaRPr lang="en-US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endParaRPr>
            </a:p>
          </p:txBody>
        </p:sp>
        <p:sp>
          <p:nvSpPr>
            <p:cNvPr id="86" name="Rettangolo arrotondato 21"/>
            <p:cNvSpPr/>
            <p:nvPr/>
          </p:nvSpPr>
          <p:spPr>
            <a:xfrm>
              <a:off x="1331640" y="3094996"/>
              <a:ext cx="2646370" cy="527110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b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</a:rPr>
                <a:t>Pulse and Acquisition</a:t>
              </a:r>
              <a:endParaRPr lang="en-US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endParaRPr>
            </a:p>
          </p:txBody>
        </p:sp>
        <p:cxnSp>
          <p:nvCxnSpPr>
            <p:cNvPr id="87" name="Connettore 2 28"/>
            <p:cNvCxnSpPr>
              <a:stCxn id="86" idx="2"/>
            </p:cNvCxnSpPr>
            <p:nvPr/>
          </p:nvCxnSpPr>
          <p:spPr>
            <a:xfrm>
              <a:off x="2654825" y="3622106"/>
              <a:ext cx="0" cy="301482"/>
            </a:xfrm>
            <a:prstGeom prst="straightConnector1">
              <a:avLst/>
            </a:prstGeom>
            <a:ln w="19050"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ttore 2 28"/>
            <p:cNvCxnSpPr/>
            <p:nvPr/>
          </p:nvCxnSpPr>
          <p:spPr>
            <a:xfrm>
              <a:off x="2631625" y="2803982"/>
              <a:ext cx="0" cy="301482"/>
            </a:xfrm>
            <a:prstGeom prst="straightConnector1">
              <a:avLst/>
            </a:prstGeom>
            <a:ln w="19050"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1622" y="4328797"/>
            <a:ext cx="2920429" cy="1788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916832"/>
            <a:ext cx="2922019" cy="1729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" name="TextBox 44"/>
          <p:cNvSpPr txBox="1"/>
          <p:nvPr/>
        </p:nvSpPr>
        <p:spPr>
          <a:xfrm>
            <a:off x="4510562" y="1124744"/>
            <a:ext cx="36618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Arm oscilloscope trigger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Pulse (single): typ.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1 – 10</a:t>
            </a:r>
            <a:r>
              <a:rPr lang="en-US" dirty="0" smtClean="0">
                <a:solidFill>
                  <a:srgbClr val="FF0000"/>
                </a:solidFill>
                <a:latin typeface="Symbol" pitchFamily="18" charset="2"/>
                <a:cs typeface="Arial" pitchFamily="34" charset="0"/>
              </a:rPr>
              <a:t>m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40150" y="3862789"/>
            <a:ext cx="35178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Get waveforms from scope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96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-vsc-tes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te-vsc-test</Template>
  <TotalTime>32476</TotalTime>
  <Words>879</Words>
  <Application>Microsoft Office PowerPoint</Application>
  <PresentationFormat>On-screen Show (4:3)</PresentationFormat>
  <Paragraphs>303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te-vsc-test</vt:lpstr>
      <vt:lpstr>PowerPoint Presentation</vt:lpstr>
      <vt:lpstr>Outline</vt:lpstr>
      <vt:lpstr>SEE measurement: Physics of SEE</vt:lpstr>
      <vt:lpstr>Pulsed Mode SEY: Motivations</vt:lpstr>
      <vt:lpstr>Pulsed Mode SEY: Working Principle</vt:lpstr>
      <vt:lpstr>Pulsed Mode SEY: Bias Network</vt:lpstr>
      <vt:lpstr>Pulsed Mode SEY: Flowchart </vt:lpstr>
      <vt:lpstr>Pulsed Mode SEY: Flowchart </vt:lpstr>
      <vt:lpstr>Pulsed Mode SEY: Flowchart </vt:lpstr>
      <vt:lpstr>Pulsed Mode SEY: Flowchart </vt:lpstr>
      <vt:lpstr>Pulsed Mode SEY: LabVIEW Interface</vt:lpstr>
      <vt:lpstr>Results: System’s Characterization</vt:lpstr>
      <vt:lpstr>Results: Insulators</vt:lpstr>
      <vt:lpstr>Outlook and Conclusion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sjuvet</dc:creator>
  <cp:lastModifiedBy>Mounir Mensi</cp:lastModifiedBy>
  <cp:revision>353</cp:revision>
  <dcterms:created xsi:type="dcterms:W3CDTF">2012-11-29T20:23:25Z</dcterms:created>
  <dcterms:modified xsi:type="dcterms:W3CDTF">2012-11-30T09:54:40Z</dcterms:modified>
</cp:coreProperties>
</file>