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2" r:id="rId4"/>
    <p:sldId id="265" r:id="rId5"/>
    <p:sldId id="264" r:id="rId6"/>
    <p:sldId id="266" r:id="rId7"/>
    <p:sldId id="274" r:id="rId8"/>
    <p:sldId id="268" r:id="rId9"/>
    <p:sldId id="270" r:id="rId10"/>
    <p:sldId id="271" r:id="rId11"/>
    <p:sldId id="275" r:id="rId12"/>
    <p:sldId id="277" r:id="rId13"/>
    <p:sldId id="280" r:id="rId14"/>
    <p:sldId id="281" r:id="rId15"/>
    <p:sldId id="283" r:id="rId16"/>
    <p:sldId id="273" r:id="rId17"/>
    <p:sldId id="282" r:id="rId18"/>
    <p:sldId id="284" r:id="rId19"/>
    <p:sldId id="285" r:id="rId20"/>
    <p:sldId id="260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300"/>
    <a:srgbClr val="F86F08"/>
    <a:srgbClr val="F7A219"/>
    <a:srgbClr val="E73B19"/>
    <a:srgbClr val="AE5532"/>
    <a:srgbClr val="00EA6A"/>
    <a:srgbClr val="3BE9FB"/>
    <a:srgbClr val="0E5A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79" autoAdjust="0"/>
    <p:restoredTop sz="95176" autoAdjust="0"/>
  </p:normalViewPr>
  <p:slideViewPr>
    <p:cSldViewPr>
      <p:cViewPr>
        <p:scale>
          <a:sx n="100" d="100"/>
          <a:sy n="100" d="100"/>
        </p:scale>
        <p:origin x="-7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540" y="-114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4C0C4F-14D9-4E63-8836-212FAE542184}" type="doc">
      <dgm:prSet loTypeId="urn:microsoft.com/office/officeart/2005/8/layout/cycle3" loCatId="cycle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7D2DB89D-B276-45D9-89CC-3418C68C3522}">
      <dgm:prSet phldrT="[Text]" custT="1"/>
      <dgm:spPr/>
      <dgm:t>
        <a:bodyPr/>
        <a:lstStyle/>
        <a:p>
          <a:pPr algn="ctr"/>
          <a:r>
            <a:rPr lang="en-US" sz="1200" b="1" dirty="0" smtClean="0">
              <a:latin typeface="Calibri" pitchFamily="34" charset="0"/>
            </a:rPr>
            <a:t>  Design</a:t>
          </a:r>
          <a:r>
            <a:rPr lang="en-US" sz="1800" b="1" dirty="0" smtClean="0">
              <a:latin typeface="Calibri" pitchFamily="34" charset="0"/>
            </a:rPr>
            <a:t>	</a:t>
          </a:r>
          <a:endParaRPr lang="en-US" sz="1800" b="1" dirty="0">
            <a:latin typeface="Calibri" pitchFamily="34" charset="0"/>
          </a:endParaRPr>
        </a:p>
      </dgm:t>
    </dgm:pt>
    <dgm:pt modelId="{1ED306BC-15AA-4AC4-9744-D433936C0530}" type="parTrans" cxnId="{8E0D07B6-BC26-4E62-8B92-769B2CFD56AF}">
      <dgm:prSet/>
      <dgm:spPr/>
      <dgm:t>
        <a:bodyPr/>
        <a:lstStyle/>
        <a:p>
          <a:endParaRPr lang="en-US"/>
        </a:p>
      </dgm:t>
    </dgm:pt>
    <dgm:pt modelId="{EEA174C0-5CF0-4131-A653-0C1CF2E3651E}" type="sibTrans" cxnId="{8E0D07B6-BC26-4E62-8B92-769B2CFD56AF}">
      <dgm:prSet/>
      <dgm:spPr/>
      <dgm:t>
        <a:bodyPr/>
        <a:lstStyle/>
        <a:p>
          <a:endParaRPr lang="en-US" dirty="0"/>
        </a:p>
      </dgm:t>
    </dgm:pt>
    <dgm:pt modelId="{F39703AC-D97E-4D94-AD2F-779F2C3B915F}">
      <dgm:prSet phldrT="[Text]" custT="1"/>
      <dgm:spPr/>
      <dgm:t>
        <a:bodyPr/>
        <a:lstStyle/>
        <a:p>
          <a:pPr algn="ctr"/>
          <a:r>
            <a:rPr lang="en-US" sz="1200" b="1" dirty="0" smtClean="0">
              <a:latin typeface="Calibri" pitchFamily="34" charset="0"/>
            </a:rPr>
            <a:t>Manufacturing</a:t>
          </a:r>
          <a:endParaRPr lang="en-US" sz="1200" b="1" dirty="0">
            <a:latin typeface="Calibri" pitchFamily="34" charset="0"/>
          </a:endParaRPr>
        </a:p>
      </dgm:t>
    </dgm:pt>
    <dgm:pt modelId="{9A901E6F-D13D-408C-B06C-11206E1D652A}" type="parTrans" cxnId="{69C6DBF0-FAF2-4B94-9066-EF07D963A472}">
      <dgm:prSet/>
      <dgm:spPr/>
      <dgm:t>
        <a:bodyPr/>
        <a:lstStyle/>
        <a:p>
          <a:endParaRPr lang="en-US"/>
        </a:p>
      </dgm:t>
    </dgm:pt>
    <dgm:pt modelId="{F6C6CF9C-A54C-43B3-B5C6-A2BD1548B49B}" type="sibTrans" cxnId="{69C6DBF0-FAF2-4B94-9066-EF07D963A472}">
      <dgm:prSet/>
      <dgm:spPr/>
      <dgm:t>
        <a:bodyPr/>
        <a:lstStyle/>
        <a:p>
          <a:endParaRPr lang="en-US"/>
        </a:p>
      </dgm:t>
    </dgm:pt>
    <dgm:pt modelId="{14E68F44-41BE-4D92-B689-602A090FBF15}">
      <dgm:prSet phldrT="[Text]" custT="1"/>
      <dgm:spPr/>
      <dgm:t>
        <a:bodyPr/>
        <a:lstStyle/>
        <a:p>
          <a:pPr algn="ctr"/>
          <a:r>
            <a:rPr lang="en-US" sz="1200" b="1" dirty="0" smtClean="0">
              <a:latin typeface="Calibri" pitchFamily="34" charset="0"/>
            </a:rPr>
            <a:t>Installation</a:t>
          </a:r>
          <a:endParaRPr lang="en-US" sz="1200" b="1" dirty="0">
            <a:latin typeface="Calibri" pitchFamily="34" charset="0"/>
          </a:endParaRPr>
        </a:p>
      </dgm:t>
    </dgm:pt>
    <dgm:pt modelId="{C09E84FD-0588-4C6C-A32B-D407865820A1}" type="parTrans" cxnId="{AC9AFA16-FB1F-4A43-ACFF-FA748D8EC8C5}">
      <dgm:prSet/>
      <dgm:spPr/>
      <dgm:t>
        <a:bodyPr/>
        <a:lstStyle/>
        <a:p>
          <a:endParaRPr lang="en-US"/>
        </a:p>
      </dgm:t>
    </dgm:pt>
    <dgm:pt modelId="{F81EAA6A-DBB1-4311-984F-7EB24002E77F}" type="sibTrans" cxnId="{AC9AFA16-FB1F-4A43-ACFF-FA748D8EC8C5}">
      <dgm:prSet/>
      <dgm:spPr/>
      <dgm:t>
        <a:bodyPr/>
        <a:lstStyle/>
        <a:p>
          <a:endParaRPr lang="en-US"/>
        </a:p>
      </dgm:t>
    </dgm:pt>
    <dgm:pt modelId="{DC997FDB-264B-4D8B-8096-3E0A59AFA641}">
      <dgm:prSet phldrT="[Text]" custT="1"/>
      <dgm:spPr/>
      <dgm:t>
        <a:bodyPr/>
        <a:lstStyle/>
        <a:p>
          <a:pPr algn="ctr"/>
          <a:r>
            <a:rPr lang="en-US" sz="1200" b="1" dirty="0" smtClean="0">
              <a:latin typeface="Calibri" pitchFamily="34" charset="0"/>
            </a:rPr>
            <a:t>Maintenance</a:t>
          </a:r>
          <a:endParaRPr lang="en-US" sz="1200" b="1" dirty="0">
            <a:latin typeface="Calibri" pitchFamily="34" charset="0"/>
          </a:endParaRPr>
        </a:p>
      </dgm:t>
    </dgm:pt>
    <dgm:pt modelId="{92428893-9B90-4B60-993A-3D87B3FB9BBB}" type="parTrans" cxnId="{CBD79058-116E-49A2-AD11-E1092FD3A5B4}">
      <dgm:prSet/>
      <dgm:spPr/>
      <dgm:t>
        <a:bodyPr/>
        <a:lstStyle/>
        <a:p>
          <a:endParaRPr lang="en-US"/>
        </a:p>
      </dgm:t>
    </dgm:pt>
    <dgm:pt modelId="{C441C08B-C568-4D69-98D8-9E2BDCBC3110}" type="sibTrans" cxnId="{CBD79058-116E-49A2-AD11-E1092FD3A5B4}">
      <dgm:prSet/>
      <dgm:spPr/>
      <dgm:t>
        <a:bodyPr/>
        <a:lstStyle/>
        <a:p>
          <a:endParaRPr lang="en-US"/>
        </a:p>
      </dgm:t>
    </dgm:pt>
    <dgm:pt modelId="{8A41DAD1-B693-40DD-B27B-9252B3410BA5}">
      <dgm:prSet phldrT="[Text]" custT="1"/>
      <dgm:spPr/>
      <dgm:t>
        <a:bodyPr/>
        <a:lstStyle/>
        <a:p>
          <a:pPr algn="ctr"/>
          <a:r>
            <a:rPr lang="en-US" sz="1200" b="1" dirty="0" smtClean="0">
              <a:latin typeface="Calibri" pitchFamily="34" charset="0"/>
            </a:rPr>
            <a:t>Dismantling</a:t>
          </a:r>
          <a:endParaRPr lang="en-US" sz="1200" b="1" dirty="0">
            <a:latin typeface="Calibri" pitchFamily="34" charset="0"/>
          </a:endParaRPr>
        </a:p>
      </dgm:t>
    </dgm:pt>
    <dgm:pt modelId="{DD6063DB-B13E-453E-B0B7-712677648494}" type="parTrans" cxnId="{9850C79E-3C3C-48F6-ABFE-62909B3613DE}">
      <dgm:prSet/>
      <dgm:spPr/>
      <dgm:t>
        <a:bodyPr/>
        <a:lstStyle/>
        <a:p>
          <a:endParaRPr lang="en-US"/>
        </a:p>
      </dgm:t>
    </dgm:pt>
    <dgm:pt modelId="{D3143DF8-750A-4587-8A2F-D84DB4A7A126}" type="sibTrans" cxnId="{9850C79E-3C3C-48F6-ABFE-62909B3613DE}">
      <dgm:prSet/>
      <dgm:spPr/>
      <dgm:t>
        <a:bodyPr/>
        <a:lstStyle/>
        <a:p>
          <a:endParaRPr lang="en-US"/>
        </a:p>
      </dgm:t>
    </dgm:pt>
    <dgm:pt modelId="{1D02F48E-9277-4E5B-84A5-295F533DFB68}">
      <dgm:prSet phldrT="[Text]" custT="1"/>
      <dgm:spPr/>
      <dgm:t>
        <a:bodyPr/>
        <a:lstStyle/>
        <a:p>
          <a:pPr algn="ctr"/>
          <a:r>
            <a:rPr lang="en-US" sz="1200" b="1" dirty="0" smtClean="0">
              <a:latin typeface="Calibri" pitchFamily="34" charset="0"/>
            </a:rPr>
            <a:t>Commissioning</a:t>
          </a:r>
          <a:endParaRPr lang="en-US" sz="1200" b="1" dirty="0">
            <a:latin typeface="Calibri" pitchFamily="34" charset="0"/>
          </a:endParaRPr>
        </a:p>
      </dgm:t>
    </dgm:pt>
    <dgm:pt modelId="{8BCA7212-6C55-4674-92B9-40BC20ABF135}" type="parTrans" cxnId="{8947E905-5989-4F64-A8E9-94B28EF0B362}">
      <dgm:prSet/>
      <dgm:spPr/>
      <dgm:t>
        <a:bodyPr/>
        <a:lstStyle/>
        <a:p>
          <a:endParaRPr lang="en-US"/>
        </a:p>
      </dgm:t>
    </dgm:pt>
    <dgm:pt modelId="{801382DE-ACE4-40BA-9BE8-786A1F0D92E1}" type="sibTrans" cxnId="{8947E905-5989-4F64-A8E9-94B28EF0B362}">
      <dgm:prSet/>
      <dgm:spPr/>
      <dgm:t>
        <a:bodyPr/>
        <a:lstStyle/>
        <a:p>
          <a:endParaRPr lang="en-US"/>
        </a:p>
      </dgm:t>
    </dgm:pt>
    <dgm:pt modelId="{AA0509AD-D0B3-4614-9922-E2B8B5531DAD}" type="pres">
      <dgm:prSet presAssocID="{4E4C0C4F-14D9-4E63-8836-212FAE5421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B898FC-6A51-445A-8806-77A3F8C76417}" type="pres">
      <dgm:prSet presAssocID="{4E4C0C4F-14D9-4E63-8836-212FAE542184}" presName="cycle" presStyleCnt="0"/>
      <dgm:spPr/>
      <dgm:t>
        <a:bodyPr/>
        <a:lstStyle/>
        <a:p>
          <a:endParaRPr lang="en-US"/>
        </a:p>
      </dgm:t>
    </dgm:pt>
    <dgm:pt modelId="{7262ACD6-2346-488F-999A-5B811038EC1C}" type="pres">
      <dgm:prSet presAssocID="{7D2DB89D-B276-45D9-89CC-3418C68C3522}" presName="nodeFirstNode" presStyleLbl="node1" presStyleIdx="0" presStyleCnt="6" custScaleX="163455" custScaleY="87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059B3-CB80-4F44-A211-5460F5714446}" type="pres">
      <dgm:prSet presAssocID="{EEA174C0-5CF0-4131-A653-0C1CF2E3651E}" presName="sibTransFirstNode" presStyleLbl="bgShp" presStyleIdx="0" presStyleCnt="1" custScaleX="135131"/>
      <dgm:spPr/>
      <dgm:t>
        <a:bodyPr/>
        <a:lstStyle/>
        <a:p>
          <a:endParaRPr lang="en-US"/>
        </a:p>
      </dgm:t>
    </dgm:pt>
    <dgm:pt modelId="{81A24FEE-6584-4C8C-918E-61E753BC65C5}" type="pres">
      <dgm:prSet presAssocID="{F39703AC-D97E-4D94-AD2F-779F2C3B915F}" presName="nodeFollowingNodes" presStyleLbl="node1" presStyleIdx="1" presStyleCnt="6" custScaleX="163455" custScaleY="87091" custRadScaleRad="139097" custRadScaleInc="162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80D206-06DB-42CA-A96C-51FCECBB8551}" type="pres">
      <dgm:prSet presAssocID="{14E68F44-41BE-4D92-B689-602A090FBF15}" presName="nodeFollowingNodes" presStyleLbl="node1" presStyleIdx="2" presStyleCnt="6" custScaleX="163455" custScaleY="87091" custRadScaleRad="138131" custRadScaleInc="-182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0F1FD-46DC-43E2-AC52-C46B30FF0EA2}" type="pres">
      <dgm:prSet presAssocID="{1D02F48E-9277-4E5B-84A5-295F533DFB68}" presName="nodeFollowingNodes" presStyleLbl="node1" presStyleIdx="3" presStyleCnt="6" custScaleX="163455" custScaleY="87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518A73-7027-45BF-A0F2-DFF56D4F3AFB}" type="pres">
      <dgm:prSet presAssocID="{DC997FDB-264B-4D8B-8096-3E0A59AFA641}" presName="nodeFollowingNodes" presStyleLbl="node1" presStyleIdx="4" presStyleCnt="6" custScaleX="163455" custScaleY="87091" custRadScaleRad="143027" custRadScaleInc="195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2CDA3-4C1D-4BAC-AEA2-A128E6400623}" type="pres">
      <dgm:prSet presAssocID="{8A41DAD1-B693-40DD-B27B-9252B3410BA5}" presName="nodeFollowingNodes" presStyleLbl="node1" presStyleIdx="5" presStyleCnt="6" custScaleX="163455" custScaleY="87091" custRadScaleRad="143832" custRadScaleInc="-17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21FE7C-42BA-449E-9145-932AE8D885F0}" type="presOf" srcId="{4E4C0C4F-14D9-4E63-8836-212FAE542184}" destId="{AA0509AD-D0B3-4614-9922-E2B8B5531DAD}" srcOrd="0" destOrd="0" presId="urn:microsoft.com/office/officeart/2005/8/layout/cycle3"/>
    <dgm:cxn modelId="{29D5A419-ECB3-4305-90C9-27C5D26ADF3C}" type="presOf" srcId="{DC997FDB-264B-4D8B-8096-3E0A59AFA641}" destId="{97518A73-7027-45BF-A0F2-DFF56D4F3AFB}" srcOrd="0" destOrd="0" presId="urn:microsoft.com/office/officeart/2005/8/layout/cycle3"/>
    <dgm:cxn modelId="{EE54F71A-2B22-4703-BDBD-BDAA1E4DE7F4}" type="presOf" srcId="{EEA174C0-5CF0-4131-A653-0C1CF2E3651E}" destId="{F76059B3-CB80-4F44-A211-5460F5714446}" srcOrd="0" destOrd="0" presId="urn:microsoft.com/office/officeart/2005/8/layout/cycle3"/>
    <dgm:cxn modelId="{AC9AFA16-FB1F-4A43-ACFF-FA748D8EC8C5}" srcId="{4E4C0C4F-14D9-4E63-8836-212FAE542184}" destId="{14E68F44-41BE-4D92-B689-602A090FBF15}" srcOrd="2" destOrd="0" parTransId="{C09E84FD-0588-4C6C-A32B-D407865820A1}" sibTransId="{F81EAA6A-DBB1-4311-984F-7EB24002E77F}"/>
    <dgm:cxn modelId="{CBD79058-116E-49A2-AD11-E1092FD3A5B4}" srcId="{4E4C0C4F-14D9-4E63-8836-212FAE542184}" destId="{DC997FDB-264B-4D8B-8096-3E0A59AFA641}" srcOrd="4" destOrd="0" parTransId="{92428893-9B90-4B60-993A-3D87B3FB9BBB}" sibTransId="{C441C08B-C568-4D69-98D8-9E2BDCBC3110}"/>
    <dgm:cxn modelId="{8947E905-5989-4F64-A8E9-94B28EF0B362}" srcId="{4E4C0C4F-14D9-4E63-8836-212FAE542184}" destId="{1D02F48E-9277-4E5B-84A5-295F533DFB68}" srcOrd="3" destOrd="0" parTransId="{8BCA7212-6C55-4674-92B9-40BC20ABF135}" sibTransId="{801382DE-ACE4-40BA-9BE8-786A1F0D92E1}"/>
    <dgm:cxn modelId="{7AC1FE65-157B-4D03-8F08-8F3425E04D4A}" type="presOf" srcId="{1D02F48E-9277-4E5B-84A5-295F533DFB68}" destId="{8AC0F1FD-46DC-43E2-AC52-C46B30FF0EA2}" srcOrd="0" destOrd="0" presId="urn:microsoft.com/office/officeart/2005/8/layout/cycle3"/>
    <dgm:cxn modelId="{69C6DBF0-FAF2-4B94-9066-EF07D963A472}" srcId="{4E4C0C4F-14D9-4E63-8836-212FAE542184}" destId="{F39703AC-D97E-4D94-AD2F-779F2C3B915F}" srcOrd="1" destOrd="0" parTransId="{9A901E6F-D13D-408C-B06C-11206E1D652A}" sibTransId="{F6C6CF9C-A54C-43B3-B5C6-A2BD1548B49B}"/>
    <dgm:cxn modelId="{9850C79E-3C3C-48F6-ABFE-62909B3613DE}" srcId="{4E4C0C4F-14D9-4E63-8836-212FAE542184}" destId="{8A41DAD1-B693-40DD-B27B-9252B3410BA5}" srcOrd="5" destOrd="0" parTransId="{DD6063DB-B13E-453E-B0B7-712677648494}" sibTransId="{D3143DF8-750A-4587-8A2F-D84DB4A7A126}"/>
    <dgm:cxn modelId="{C6D79EB9-1DD0-4A6F-BC24-5B1D8771A599}" type="presOf" srcId="{8A41DAD1-B693-40DD-B27B-9252B3410BA5}" destId="{3AA2CDA3-4C1D-4BAC-AEA2-A128E6400623}" srcOrd="0" destOrd="0" presId="urn:microsoft.com/office/officeart/2005/8/layout/cycle3"/>
    <dgm:cxn modelId="{FDEDEE34-DBCF-4964-9167-E82E35A7FED2}" type="presOf" srcId="{F39703AC-D97E-4D94-AD2F-779F2C3B915F}" destId="{81A24FEE-6584-4C8C-918E-61E753BC65C5}" srcOrd="0" destOrd="0" presId="urn:microsoft.com/office/officeart/2005/8/layout/cycle3"/>
    <dgm:cxn modelId="{B5D835E7-AF88-41EF-B9F4-780EC38F31ED}" type="presOf" srcId="{7D2DB89D-B276-45D9-89CC-3418C68C3522}" destId="{7262ACD6-2346-488F-999A-5B811038EC1C}" srcOrd="0" destOrd="0" presId="urn:microsoft.com/office/officeart/2005/8/layout/cycle3"/>
    <dgm:cxn modelId="{8E0D07B6-BC26-4E62-8B92-769B2CFD56AF}" srcId="{4E4C0C4F-14D9-4E63-8836-212FAE542184}" destId="{7D2DB89D-B276-45D9-89CC-3418C68C3522}" srcOrd="0" destOrd="0" parTransId="{1ED306BC-15AA-4AC4-9744-D433936C0530}" sibTransId="{EEA174C0-5CF0-4131-A653-0C1CF2E3651E}"/>
    <dgm:cxn modelId="{D736CDEE-5C5E-46D9-AAC2-586C68B60AB0}" type="presOf" srcId="{14E68F44-41BE-4D92-B689-602A090FBF15}" destId="{DE80D206-06DB-42CA-A96C-51FCECBB8551}" srcOrd="0" destOrd="0" presId="urn:microsoft.com/office/officeart/2005/8/layout/cycle3"/>
    <dgm:cxn modelId="{6EF11ECE-29A2-4FC1-8144-DB9AD843200C}" type="presParOf" srcId="{AA0509AD-D0B3-4614-9922-E2B8B5531DAD}" destId="{1DB898FC-6A51-445A-8806-77A3F8C76417}" srcOrd="0" destOrd="0" presId="urn:microsoft.com/office/officeart/2005/8/layout/cycle3"/>
    <dgm:cxn modelId="{83358924-019D-4404-826F-4177B310ED61}" type="presParOf" srcId="{1DB898FC-6A51-445A-8806-77A3F8C76417}" destId="{7262ACD6-2346-488F-999A-5B811038EC1C}" srcOrd="0" destOrd="0" presId="urn:microsoft.com/office/officeart/2005/8/layout/cycle3"/>
    <dgm:cxn modelId="{665266F6-EAC5-4B57-BEFF-8B41557297EB}" type="presParOf" srcId="{1DB898FC-6A51-445A-8806-77A3F8C76417}" destId="{F76059B3-CB80-4F44-A211-5460F5714446}" srcOrd="1" destOrd="0" presId="urn:microsoft.com/office/officeart/2005/8/layout/cycle3"/>
    <dgm:cxn modelId="{DB697FF6-AE97-49DC-8E3B-7C3B25300E10}" type="presParOf" srcId="{1DB898FC-6A51-445A-8806-77A3F8C76417}" destId="{81A24FEE-6584-4C8C-918E-61E753BC65C5}" srcOrd="2" destOrd="0" presId="urn:microsoft.com/office/officeart/2005/8/layout/cycle3"/>
    <dgm:cxn modelId="{6074BD4E-1441-4E8A-8BE5-C5D7A113B06C}" type="presParOf" srcId="{1DB898FC-6A51-445A-8806-77A3F8C76417}" destId="{DE80D206-06DB-42CA-A96C-51FCECBB8551}" srcOrd="3" destOrd="0" presId="urn:microsoft.com/office/officeart/2005/8/layout/cycle3"/>
    <dgm:cxn modelId="{1D51CB20-8AEC-467D-B3E2-644900FCFDB7}" type="presParOf" srcId="{1DB898FC-6A51-445A-8806-77A3F8C76417}" destId="{8AC0F1FD-46DC-43E2-AC52-C46B30FF0EA2}" srcOrd="4" destOrd="0" presId="urn:microsoft.com/office/officeart/2005/8/layout/cycle3"/>
    <dgm:cxn modelId="{F9E8DDD3-9E70-44FC-9BC4-A750891A59BC}" type="presParOf" srcId="{1DB898FC-6A51-445A-8806-77A3F8C76417}" destId="{97518A73-7027-45BF-A0F2-DFF56D4F3AFB}" srcOrd="5" destOrd="0" presId="urn:microsoft.com/office/officeart/2005/8/layout/cycle3"/>
    <dgm:cxn modelId="{2C6D246D-A870-401F-B17C-5C0BA885330B}" type="presParOf" srcId="{1DB898FC-6A51-445A-8806-77A3F8C76417}" destId="{3AA2CDA3-4C1D-4BAC-AEA2-A128E6400623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059B3-CB80-4F44-A211-5460F5714446}">
      <dsp:nvSpPr>
        <dsp:cNvPr id="0" name=""/>
        <dsp:cNvSpPr/>
      </dsp:nvSpPr>
      <dsp:spPr>
        <a:xfrm>
          <a:off x="722292" y="-142339"/>
          <a:ext cx="2626112" cy="1943382"/>
        </a:xfrm>
        <a:prstGeom prst="circularArrow">
          <a:avLst>
            <a:gd name="adj1" fmla="val 5274"/>
            <a:gd name="adj2" fmla="val 312630"/>
            <a:gd name="adj3" fmla="val 13204066"/>
            <a:gd name="adj4" fmla="val 17756405"/>
            <a:gd name="adj5" fmla="val 5477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6">
                <a:tint val="4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6">
                <a:tint val="4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6">
                <a:tint val="4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6">
                <a:tint val="4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262ACD6-2346-488F-999A-5B811038EC1C}">
      <dsp:nvSpPr>
        <dsp:cNvPr id="0" name=""/>
        <dsp:cNvSpPr/>
      </dsp:nvSpPr>
      <dsp:spPr>
        <a:xfrm>
          <a:off x="1466790" y="23034"/>
          <a:ext cx="1137117" cy="30293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  Design</a:t>
          </a:r>
          <a:r>
            <a:rPr lang="en-US" sz="1800" b="1" kern="1200" dirty="0" smtClean="0">
              <a:latin typeface="Calibri" pitchFamily="34" charset="0"/>
            </a:rPr>
            <a:t>	</a:t>
          </a:r>
          <a:endParaRPr lang="en-US" sz="1800" b="1" kern="1200" dirty="0">
            <a:latin typeface="Calibri" pitchFamily="34" charset="0"/>
          </a:endParaRPr>
        </a:p>
      </dsp:txBody>
      <dsp:txXfrm>
        <a:off x="1481578" y="37822"/>
        <a:ext cx="1107541" cy="273359"/>
      </dsp:txXfrm>
    </dsp:sp>
    <dsp:sp modelId="{81A24FEE-6584-4C8C-918E-61E753BC65C5}">
      <dsp:nvSpPr>
        <dsp:cNvPr id="0" name=""/>
        <dsp:cNvSpPr/>
      </dsp:nvSpPr>
      <dsp:spPr>
        <a:xfrm>
          <a:off x="2485986" y="406665"/>
          <a:ext cx="1137117" cy="30293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Manufacturing</a:t>
          </a:r>
          <a:endParaRPr lang="en-US" sz="1200" b="1" kern="1200" dirty="0">
            <a:latin typeface="Calibri" pitchFamily="34" charset="0"/>
          </a:endParaRPr>
        </a:p>
      </dsp:txBody>
      <dsp:txXfrm>
        <a:off x="2500774" y="421453"/>
        <a:ext cx="1107541" cy="273359"/>
      </dsp:txXfrm>
    </dsp:sp>
    <dsp:sp modelId="{DE80D206-06DB-42CA-A96C-51FCECBB8551}">
      <dsp:nvSpPr>
        <dsp:cNvPr id="0" name=""/>
        <dsp:cNvSpPr/>
      </dsp:nvSpPr>
      <dsp:spPr>
        <a:xfrm>
          <a:off x="2485985" y="1195076"/>
          <a:ext cx="1137117" cy="30293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Installation</a:t>
          </a:r>
          <a:endParaRPr lang="en-US" sz="1200" b="1" kern="1200" dirty="0">
            <a:latin typeface="Calibri" pitchFamily="34" charset="0"/>
          </a:endParaRPr>
        </a:p>
      </dsp:txBody>
      <dsp:txXfrm>
        <a:off x="2500773" y="1209864"/>
        <a:ext cx="1107541" cy="273359"/>
      </dsp:txXfrm>
    </dsp:sp>
    <dsp:sp modelId="{8AC0F1FD-46DC-43E2-AC52-C46B30FF0EA2}">
      <dsp:nvSpPr>
        <dsp:cNvPr id="0" name=""/>
        <dsp:cNvSpPr/>
      </dsp:nvSpPr>
      <dsp:spPr>
        <a:xfrm>
          <a:off x="1466790" y="1599815"/>
          <a:ext cx="1137117" cy="30293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Commissioning</a:t>
          </a:r>
          <a:endParaRPr lang="en-US" sz="1200" b="1" kern="1200" dirty="0">
            <a:latin typeface="Calibri" pitchFamily="34" charset="0"/>
          </a:endParaRPr>
        </a:p>
      </dsp:txBody>
      <dsp:txXfrm>
        <a:off x="1481578" y="1614603"/>
        <a:ext cx="1107541" cy="273359"/>
      </dsp:txXfrm>
    </dsp:sp>
    <dsp:sp modelId="{97518A73-7027-45BF-A0F2-DFF56D4F3AFB}">
      <dsp:nvSpPr>
        <dsp:cNvPr id="0" name=""/>
        <dsp:cNvSpPr/>
      </dsp:nvSpPr>
      <dsp:spPr>
        <a:xfrm>
          <a:off x="406972" y="1196515"/>
          <a:ext cx="1137117" cy="30293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Maintenance</a:t>
          </a:r>
          <a:endParaRPr lang="en-US" sz="1200" b="1" kern="1200" dirty="0">
            <a:latin typeface="Calibri" pitchFamily="34" charset="0"/>
          </a:endParaRPr>
        </a:p>
      </dsp:txBody>
      <dsp:txXfrm>
        <a:off x="421760" y="1211303"/>
        <a:ext cx="1107541" cy="273359"/>
      </dsp:txXfrm>
    </dsp:sp>
    <dsp:sp modelId="{3AA2CDA3-4C1D-4BAC-AEA2-A128E6400623}">
      <dsp:nvSpPr>
        <dsp:cNvPr id="0" name=""/>
        <dsp:cNvSpPr/>
      </dsp:nvSpPr>
      <dsp:spPr>
        <a:xfrm>
          <a:off x="406975" y="408122"/>
          <a:ext cx="1137117" cy="30293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Dismantling</a:t>
          </a:r>
          <a:endParaRPr lang="en-US" sz="1200" b="1" kern="1200" dirty="0">
            <a:latin typeface="Calibri" pitchFamily="34" charset="0"/>
          </a:endParaRPr>
        </a:p>
      </dsp:txBody>
      <dsp:txXfrm>
        <a:off x="421763" y="422910"/>
        <a:ext cx="1107541" cy="273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F5EC863-8DD8-41D8-9558-CC444D04DF0E}" type="datetimeFigureOut">
              <a:rPr lang="en-GB" smtClean="0"/>
              <a:t>12/12/2012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C5B7802-B8A0-427B-ACD7-8BF8A517E1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66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A4C4351-9B11-4291-A579-4A2362590EA4}" type="datetimeFigureOut">
              <a:rPr lang="en-GB" smtClean="0"/>
              <a:t>12/12/2012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1FF6943-0BFA-4CE8-977B-A5159D6CB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165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840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799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988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494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79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79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  <a:p>
            <a:endParaRPr lang="en-GB" b="0" dirty="0" smtClean="0"/>
          </a:p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6943-0BFA-4CE8-977B-A5159D6CBDD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449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5085184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3979912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TE-VSC Seminar: ICM Quality Management, Fabien ANTONIOTTI , TE-VSC-ICM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TE-VSC Seminar: ICM Quality Management, Fabien ANTONIOTTI , TE-VSC-ICM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TE-VSC Seminar: ICM Quality Management, Fabien ANTONIOTTI , TE-VSC-ICM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TE-VSC Seminar: ICM Quality Management, Fabien ANTONIOTTI , TE-VSC-ICM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862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1008112" cy="693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908720"/>
            <a:ext cx="8396038" cy="54006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buClr>
                <a:schemeClr val="accent4">
                  <a:lumMod val="50000"/>
                </a:schemeClr>
              </a:buClr>
              <a:defRPr>
                <a:latin typeface="Calibri" pitchFamily="34" charset="0"/>
              </a:defRPr>
            </a:lvl2pPr>
            <a:lvl3pPr>
              <a:buClr>
                <a:schemeClr val="accent4">
                  <a:lumMod val="50000"/>
                </a:schemeClr>
              </a:buClr>
              <a:defRPr>
                <a:latin typeface="Calibri" pitchFamily="34" charset="0"/>
              </a:defRPr>
            </a:lvl3pPr>
            <a:lvl4pPr>
              <a:buClr>
                <a:schemeClr val="accent4">
                  <a:lumMod val="50000"/>
                </a:schemeClr>
              </a:buClr>
              <a:defRPr>
                <a:latin typeface="Calibri" pitchFamily="34" charset="0"/>
              </a:defRPr>
            </a:lvl4pPr>
            <a:lvl5pPr>
              <a:buClr>
                <a:schemeClr val="accent4">
                  <a:lumMod val="50000"/>
                </a:schemeClr>
              </a:buCl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1809749" y="6547494"/>
            <a:ext cx="5282531" cy="248400"/>
          </a:xfrm>
        </p:spPr>
        <p:txBody>
          <a:bodyPr/>
          <a:lstStyle/>
          <a:p>
            <a:r>
              <a:rPr lang="en-GB" dirty="0" smtClean="0"/>
              <a:t>TE-VSC Seminar: ICM Quality Management, Fabien ANTONIOTTI , TE-VSC-ICM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15617" y="116632"/>
            <a:ext cx="6840760" cy="693276"/>
          </a:xfrm>
        </p:spPr>
        <p:txBody>
          <a:bodyPr anchor="t" anchorCtr="0"/>
          <a:lstStyle>
            <a:lvl1pPr algn="ctr">
              <a:defRPr baseline="0">
                <a:latin typeface="Corbe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15108"/>
            <a:ext cx="1034214" cy="69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TE-VSC Seminar: ICM Quality Management, Fabien ANTONIOTTI , TE-VSC-ICM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980728"/>
            <a:ext cx="3886200" cy="5400600"/>
          </a:xfrm>
        </p:spPr>
        <p:txBody>
          <a:bodyPr>
            <a:normAutofit/>
          </a:bodyPr>
          <a:lstStyle>
            <a:lvl1pPr>
              <a:defRPr sz="16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980728"/>
            <a:ext cx="3886200" cy="5400600"/>
          </a:xfrm>
        </p:spPr>
        <p:txBody>
          <a:bodyPr>
            <a:normAutofit/>
          </a:bodyPr>
          <a:lstStyle>
            <a:lvl1pPr>
              <a:defRPr sz="16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TE-VSC Seminar: ICM Quality Management, Fabien ANTONIOTTI , TE-VSC-ICM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1008112" cy="693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itle 7"/>
          <p:cNvSpPr>
            <a:spLocks noGrp="1"/>
          </p:cNvSpPr>
          <p:nvPr>
            <p:ph type="title"/>
          </p:nvPr>
        </p:nvSpPr>
        <p:spPr>
          <a:xfrm>
            <a:off x="1115617" y="116632"/>
            <a:ext cx="6840760" cy="693276"/>
          </a:xfrm>
        </p:spPr>
        <p:txBody>
          <a:bodyPr/>
          <a:lstStyle>
            <a:lvl1pPr algn="ctr">
              <a:defRPr baseline="0">
                <a:latin typeface="Corbe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15108"/>
            <a:ext cx="1034214" cy="69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257784" y="908720"/>
            <a:ext cx="2153976" cy="5544616"/>
          </a:xfrm>
        </p:spPr>
        <p:txBody>
          <a:bodyPr>
            <a:normAutofit/>
          </a:bodyPr>
          <a:lstStyle>
            <a:lvl1pPr>
              <a:defRPr sz="16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TE-VSC Seminar: ICM Quality Management, Fabien ANTONIOTTI , TE-VSC-ICM</a:t>
            </a:r>
            <a:endParaRPr lang="en-GB" dirty="0"/>
          </a:p>
        </p:txBody>
      </p:sp>
      <p:sp>
        <p:nvSpPr>
          <p:cNvPr id="9" name="Content Placeholder 30"/>
          <p:cNvSpPr>
            <a:spLocks noGrp="1"/>
          </p:cNvSpPr>
          <p:nvPr>
            <p:ph sz="quarter" idx="18"/>
          </p:nvPr>
        </p:nvSpPr>
        <p:spPr>
          <a:xfrm>
            <a:off x="2411760" y="908720"/>
            <a:ext cx="2153976" cy="5544616"/>
          </a:xfrm>
        </p:spPr>
        <p:txBody>
          <a:bodyPr>
            <a:normAutofit/>
          </a:bodyPr>
          <a:lstStyle>
            <a:lvl1pPr>
              <a:defRPr sz="16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0"/>
          <p:cNvSpPr>
            <a:spLocks noGrp="1"/>
          </p:cNvSpPr>
          <p:nvPr>
            <p:ph sz="quarter" idx="19"/>
          </p:nvPr>
        </p:nvSpPr>
        <p:spPr>
          <a:xfrm>
            <a:off x="4572000" y="908720"/>
            <a:ext cx="2153976" cy="5544616"/>
          </a:xfrm>
        </p:spPr>
        <p:txBody>
          <a:bodyPr>
            <a:normAutofit/>
          </a:bodyPr>
          <a:lstStyle>
            <a:lvl1pPr>
              <a:defRPr sz="16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30"/>
          <p:cNvSpPr>
            <a:spLocks noGrp="1"/>
          </p:cNvSpPr>
          <p:nvPr>
            <p:ph sz="quarter" idx="20"/>
          </p:nvPr>
        </p:nvSpPr>
        <p:spPr>
          <a:xfrm>
            <a:off x="6732240" y="908720"/>
            <a:ext cx="2153976" cy="5544616"/>
          </a:xfrm>
        </p:spPr>
        <p:txBody>
          <a:bodyPr>
            <a:normAutofit/>
          </a:bodyPr>
          <a:lstStyle>
            <a:lvl1pPr>
              <a:defRPr sz="16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1008112" cy="693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itle 7"/>
          <p:cNvSpPr>
            <a:spLocks noGrp="1"/>
          </p:cNvSpPr>
          <p:nvPr>
            <p:ph type="title"/>
          </p:nvPr>
        </p:nvSpPr>
        <p:spPr>
          <a:xfrm>
            <a:off x="1115617" y="116632"/>
            <a:ext cx="6840760" cy="693276"/>
          </a:xfrm>
        </p:spPr>
        <p:txBody>
          <a:bodyPr anchor="t" anchorCtr="0"/>
          <a:lstStyle>
            <a:lvl1pPr algn="ctr">
              <a:defRPr baseline="0">
                <a:latin typeface="Corbe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15108"/>
            <a:ext cx="1034214" cy="694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7314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TE-VSC Seminar: ICM Quality Management, Fabien ANTONIOTTI , TE-VSC-ICM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TE-VSC Seminar: ICM Quality Management, Fabien ANTONIOTTI , TE-VSC-ICM</a:t>
            </a:r>
            <a:endParaRPr lang="en-GB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TE-VSC Seminar: ICM Quality Management, Fabien ANTONIOTTI , TE-VSC-ICM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 smtClean="0"/>
              <a:t>TE-VSC Seminar: ICM Quality Management, Fabien ANTONIOTTI , TE-VSC-ICM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5282531" cy="24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r>
              <a:rPr lang="en-GB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85E3C21-4FB2-4CC1-9BF9-29E7DB8B3AF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5">
            <a:lumMod val="7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5">
            <a:lumMod val="7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5">
            <a:lumMod val="7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5">
            <a:lumMod val="7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10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s://edms.cern.ch/document/1149103" TargetMode="External"/><Relationship Id="rId4" Type="http://schemas.openxmlformats.org/officeDocument/2006/relationships/hyperlink" Target="https://cs-ccr-oas1.cern.ch/pls/htmldb_accdb/f?p=104:4:0::::P4_LETTER,P4_DETAILS:VR,YE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VTL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5301208"/>
            <a:ext cx="2808312" cy="136815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i="0" dirty="0" smtClean="0">
                <a:latin typeface="Calibri" pitchFamily="34" charset="0"/>
                <a:cs typeface="Calibri" pitchFamily="34" charset="0"/>
              </a:rPr>
              <a:t>Fabien ANTONIOTTI</a:t>
            </a:r>
            <a:endParaRPr lang="en-GB" i="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i="0" dirty="0" smtClean="0">
                <a:latin typeface="Calibri" pitchFamily="34" charset="0"/>
                <a:cs typeface="Calibri" pitchFamily="34" charset="0"/>
              </a:rPr>
              <a:t>TE-VSC-ICM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i="0" dirty="0" smtClean="0">
                <a:latin typeface="Calibri" pitchFamily="34" charset="0"/>
                <a:cs typeface="Calibri" pitchFamily="34" charset="0"/>
              </a:rPr>
              <a:t>2012-11-30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4070" cy="3384376"/>
          </a:xfrm>
        </p:spPr>
        <p:txBody>
          <a:bodyPr>
            <a:normAutofit fontScale="90000"/>
          </a:bodyPr>
          <a:lstStyle/>
          <a:p>
            <a:pPr algn="r"/>
            <a:r>
              <a:rPr lang="en-US" sz="4900" b="0" dirty="0" smtClean="0">
                <a:solidFill>
                  <a:schemeClr val="tx1"/>
                </a:solidFill>
              </a:rPr>
              <a:t/>
            </a:r>
            <a:br>
              <a:rPr lang="en-US" sz="4900" b="0" dirty="0" smtClean="0">
                <a:solidFill>
                  <a:schemeClr val="tx1"/>
                </a:solidFill>
              </a:rPr>
            </a:br>
            <a:r>
              <a:rPr lang="en-US" sz="4900" b="0" dirty="0" smtClean="0">
                <a:solidFill>
                  <a:schemeClr val="tx1"/>
                </a:solidFill>
              </a:rPr>
              <a:t/>
            </a:r>
            <a:br>
              <a:rPr lang="en-US" sz="4900" b="0" dirty="0" smtClean="0">
                <a:solidFill>
                  <a:schemeClr val="tx1"/>
                </a:solidFill>
              </a:rPr>
            </a:br>
            <a:r>
              <a:rPr lang="en-US" sz="5300" b="0" spc="-60" dirty="0" smtClean="0">
                <a:solidFill>
                  <a:schemeClr val="tx1"/>
                </a:solidFill>
              </a:rPr>
              <a:t>Vacuum Controls</a:t>
            </a:r>
            <a:r>
              <a:rPr lang="en-US" b="0" spc="-300" dirty="0" smtClean="0">
                <a:solidFill>
                  <a:schemeClr val="tx1"/>
                </a:solidFill>
              </a:rPr>
              <a:t/>
            </a:r>
            <a:br>
              <a:rPr lang="en-US" b="0" spc="-3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80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Quality Management</a:t>
            </a:r>
            <a:endParaRPr lang="en-GB" sz="80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pic>
        <p:nvPicPr>
          <p:cNvPr id="1026" name="Picture 2" descr="\\cern.ch\dfs\Workspaces\a\antoniof\VSC\_VSC\ICM_Presentation\New_Pictures\ICM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95" y="5229200"/>
            <a:ext cx="1746909" cy="1173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2-b.examiner.com/sites/default/files/styles/image_content_width/hash/03/76/037626ada0ee0822d1f87db0ca65e52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29200"/>
            <a:ext cx="1173510" cy="1173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logoVS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711874" cy="117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\\cern.ch\dfs\Workspaces\a\antoniof\VSC\_VSC\ICM_Presentation\VAC-Seminar\loup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0926">
            <a:off x="83649" y="3284639"/>
            <a:ext cx="1808153" cy="80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76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GB" sz="2200" dirty="0"/>
          </a:p>
        </p:txBody>
      </p:sp>
      <p:pic>
        <p:nvPicPr>
          <p:cNvPr id="2052" name="CTR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893234" cy="57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 Child"/>
          <p:cNvSpPr/>
          <p:nvPr/>
        </p:nvSpPr>
        <p:spPr>
          <a:xfrm>
            <a:off x="35496" y="1988840"/>
            <a:ext cx="2880320" cy="936104"/>
          </a:xfrm>
          <a:prstGeom prst="rect">
            <a:avLst/>
          </a:prstGeom>
          <a:solidFill>
            <a:schemeClr val="accent1">
              <a:alpha val="1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 Identity"/>
          <p:cNvSpPr/>
          <p:nvPr/>
        </p:nvSpPr>
        <p:spPr>
          <a:xfrm>
            <a:off x="3923928" y="1888366"/>
            <a:ext cx="3933665" cy="92806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 Main"/>
          <p:cNvSpPr/>
          <p:nvPr/>
        </p:nvSpPr>
        <p:spPr>
          <a:xfrm>
            <a:off x="3294161" y="2924944"/>
            <a:ext cx="5166271" cy="324036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10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14" name="Oval 13"/>
          <p:cNvSpPr/>
          <p:nvPr/>
        </p:nvSpPr>
        <p:spPr>
          <a:xfrm>
            <a:off x="3272294" y="2845379"/>
            <a:ext cx="648072" cy="432048"/>
          </a:xfrm>
          <a:prstGeom prst="ellipse">
            <a:avLst/>
          </a:prstGeom>
          <a:noFill/>
          <a:ln w="50800" cmpd="dbl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58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9" grpId="0" animBg="1"/>
      <p:bldP spid="19" grpId="1" animBg="1"/>
      <p:bldP spid="21" grpId="0" animBg="1"/>
      <p:bldP spid="14" grpId="0" animBg="1"/>
      <p:bldP spid="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GB" sz="2200" dirty="0"/>
          </a:p>
        </p:txBody>
      </p:sp>
      <p:pic>
        <p:nvPicPr>
          <p:cNvPr id="2053" name="Ctrl-Manu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897175" cy="57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11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2" name="Rectangle 1"/>
          <p:cNvSpPr/>
          <p:nvPr/>
        </p:nvSpPr>
        <p:spPr>
          <a:xfrm>
            <a:off x="3563888" y="3843752"/>
            <a:ext cx="4752528" cy="11597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èche droite 13"/>
          <p:cNvSpPr/>
          <p:nvPr/>
        </p:nvSpPr>
        <p:spPr>
          <a:xfrm>
            <a:off x="3131840" y="3865733"/>
            <a:ext cx="216024" cy="72008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563888" y="3961102"/>
            <a:ext cx="4752528" cy="11597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èche droite 13"/>
          <p:cNvSpPr/>
          <p:nvPr/>
        </p:nvSpPr>
        <p:spPr>
          <a:xfrm>
            <a:off x="3131840" y="3983083"/>
            <a:ext cx="216024" cy="72008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563888" y="4074890"/>
            <a:ext cx="4752528" cy="11597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èche droite 13"/>
          <p:cNvSpPr/>
          <p:nvPr/>
        </p:nvSpPr>
        <p:spPr>
          <a:xfrm>
            <a:off x="3131840" y="4104428"/>
            <a:ext cx="216024" cy="72008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4897817" y="2845379"/>
            <a:ext cx="648072" cy="432048"/>
          </a:xfrm>
          <a:prstGeom prst="ellipse">
            <a:avLst/>
          </a:prstGeom>
          <a:noFill/>
          <a:ln w="50800" cmpd="dbl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59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GB" sz="2200" dirty="0"/>
          </a:p>
        </p:txBody>
      </p:sp>
      <p:pic>
        <p:nvPicPr>
          <p:cNvPr id="2055" name="CTRL-Do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24" y="908720"/>
            <a:ext cx="8893642" cy="57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12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22" name="Oval 21"/>
          <p:cNvSpPr/>
          <p:nvPr/>
        </p:nvSpPr>
        <p:spPr>
          <a:xfrm>
            <a:off x="5996920" y="2845379"/>
            <a:ext cx="648072" cy="432048"/>
          </a:xfrm>
          <a:prstGeom prst="ellipse">
            <a:avLst/>
          </a:prstGeom>
          <a:noFill/>
          <a:ln w="50800" cmpd="dbl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 Main"/>
          <p:cNvSpPr/>
          <p:nvPr/>
        </p:nvSpPr>
        <p:spPr>
          <a:xfrm>
            <a:off x="3294161" y="3277427"/>
            <a:ext cx="5166271" cy="583622"/>
          </a:xfrm>
          <a:prstGeom prst="rect">
            <a:avLst/>
          </a:prstGeom>
          <a:solidFill>
            <a:schemeClr val="accent1">
              <a:alpha val="1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5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enning-Pr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3" y="910612"/>
            <a:ext cx="8898353" cy="57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GB" sz="2200" dirty="0"/>
          </a:p>
        </p:txBody>
      </p:sp>
      <p:sp>
        <p:nvSpPr>
          <p:cNvPr id="7" name="Rect Child"/>
          <p:cNvSpPr/>
          <p:nvPr/>
        </p:nvSpPr>
        <p:spPr>
          <a:xfrm>
            <a:off x="179512" y="2174958"/>
            <a:ext cx="2618473" cy="184758"/>
          </a:xfrm>
          <a:prstGeom prst="rect">
            <a:avLst/>
          </a:prstGeom>
          <a:solidFill>
            <a:schemeClr val="accent1">
              <a:alpha val="1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13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844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enning-Docs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920800" cy="57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GB" sz="2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14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12" name="Oval 11"/>
          <p:cNvSpPr/>
          <p:nvPr/>
        </p:nvSpPr>
        <p:spPr>
          <a:xfrm>
            <a:off x="6019780" y="2845379"/>
            <a:ext cx="648072" cy="432048"/>
          </a:xfrm>
          <a:prstGeom prst="ellipse">
            <a:avLst/>
          </a:prstGeom>
          <a:noFill/>
          <a:ln w="50800" cmpd="dbl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 Child"/>
          <p:cNvSpPr/>
          <p:nvPr/>
        </p:nvSpPr>
        <p:spPr>
          <a:xfrm>
            <a:off x="179512" y="2174958"/>
            <a:ext cx="2618473" cy="184758"/>
          </a:xfrm>
          <a:prstGeom prst="rect">
            <a:avLst/>
          </a:prstGeom>
          <a:solidFill>
            <a:schemeClr val="accent1">
              <a:alpha val="1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3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728700"/>
            <a:ext cx="8396038" cy="5904656"/>
          </a:xfrm>
        </p:spPr>
        <p:txBody>
          <a:bodyPr rIns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2800" b="1" spc="-100" dirty="0" smtClean="0">
                <a:solidFill>
                  <a:schemeClr val="accent4">
                    <a:lumMod val="75000"/>
                  </a:schemeClr>
                </a:solidFill>
              </a:rPr>
              <a:t>E</a:t>
            </a:r>
            <a:r>
              <a:rPr lang="en-US" sz="2800" b="1" spc="-100" dirty="0" smtClean="0"/>
              <a:t>ngineering </a:t>
            </a:r>
            <a:r>
              <a:rPr lang="en-US" sz="2800" b="1" spc="-100" dirty="0"/>
              <a:t>&amp; Equipment </a:t>
            </a:r>
            <a:r>
              <a:rPr lang="en-US" sz="2800" b="1" spc="-100" dirty="0" smtClean="0">
                <a:solidFill>
                  <a:schemeClr val="accent4">
                    <a:lumMod val="75000"/>
                  </a:schemeClr>
                </a:solidFill>
              </a:rPr>
              <a:t>D</a:t>
            </a:r>
            <a:r>
              <a:rPr lang="en-US" sz="2800" b="1" spc="-100" dirty="0" smtClean="0"/>
              <a:t>ata </a:t>
            </a:r>
            <a:r>
              <a:rPr lang="en-US" sz="2800" b="1" spc="-100" dirty="0">
                <a:solidFill>
                  <a:schemeClr val="accent4">
                    <a:lumMod val="75000"/>
                  </a:schemeClr>
                </a:solidFill>
              </a:rPr>
              <a:t>M</a:t>
            </a:r>
            <a:r>
              <a:rPr lang="en-US" sz="2800" b="1" spc="-100" dirty="0"/>
              <a:t>anagement </a:t>
            </a:r>
            <a:r>
              <a:rPr lang="en-US" sz="2800" b="1" spc="-100" dirty="0">
                <a:solidFill>
                  <a:schemeClr val="accent4">
                    <a:lumMod val="75000"/>
                  </a:schemeClr>
                </a:solidFill>
              </a:rPr>
              <a:t>S</a:t>
            </a:r>
            <a:r>
              <a:rPr lang="en-US" sz="2800" b="1" spc="-100" dirty="0"/>
              <a:t>ervice</a:t>
            </a:r>
            <a:endParaRPr lang="en-US" sz="800" spc="-100" dirty="0" smtClean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Is a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</a:t>
            </a:r>
            <a:r>
              <a:rPr lang="en-US" dirty="0" smtClean="0"/>
              <a:t>roduct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L</a:t>
            </a:r>
            <a:r>
              <a:rPr lang="en-US" dirty="0" smtClean="0"/>
              <a:t>ifecycle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</a:t>
            </a:r>
            <a:r>
              <a:rPr lang="en-US" dirty="0" smtClean="0"/>
              <a:t>anagement platform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Based </a:t>
            </a:r>
            <a:r>
              <a:rPr lang="en-US" dirty="0"/>
              <a:t>on two commercial </a:t>
            </a:r>
            <a:r>
              <a:rPr lang="en-US" dirty="0" smtClean="0"/>
              <a:t>products: Agile PLM (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Oracle</a:t>
            </a:r>
            <a:r>
              <a:rPr lang="en-US" dirty="0" smtClean="0"/>
              <a:t>) &amp; </a:t>
            </a:r>
            <a:r>
              <a:rPr lang="en-US" dirty="0" err="1" smtClean="0"/>
              <a:t>Infor</a:t>
            </a:r>
            <a:r>
              <a:rPr lang="en-US" dirty="0" smtClean="0"/>
              <a:t> </a:t>
            </a:r>
            <a:r>
              <a:rPr lang="en-US" dirty="0"/>
              <a:t>EAM </a:t>
            </a:r>
            <a:r>
              <a:rPr lang="en-US" dirty="0" smtClean="0"/>
              <a:t>(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Infor</a:t>
            </a:r>
            <a:r>
              <a:rPr lang="en-US" dirty="0" smtClean="0"/>
              <a:t>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pc="-30" dirty="0" smtClean="0"/>
              <a:t>Engineering / equipment data and documentation </a:t>
            </a:r>
            <a:r>
              <a:rPr lang="en-US" sz="1600" i="1" spc="-30" dirty="0" smtClean="0"/>
              <a:t>(</a:t>
            </a:r>
            <a:r>
              <a:rPr lang="en-GB" sz="1600" i="1" spc="-30" dirty="0" smtClean="0"/>
              <a:t>drawings, CAD, procedures, NCR…)</a:t>
            </a:r>
            <a:r>
              <a:rPr lang="en-US" spc="-30" dirty="0" smtClean="0"/>
              <a:t> are: </a:t>
            </a:r>
          </a:p>
          <a:p>
            <a:pPr marL="542925" lvl="1" indent="-277813"/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Safeguarded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800" dirty="0" smtClean="0"/>
              <a:t>&amp;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Organized</a:t>
            </a:r>
            <a:endParaRPr lang="en-US" sz="1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2" indent="0">
              <a:spcBef>
                <a:spcPts val="0"/>
              </a:spcBef>
              <a:buNone/>
            </a:pPr>
            <a:r>
              <a:rPr lang="en-US" spc="-3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GB" sz="1800" spc="-30" dirty="0" smtClean="0"/>
              <a:t>Access </a:t>
            </a:r>
            <a:r>
              <a:rPr lang="en-GB" sz="1800" spc="-30" dirty="0"/>
              <a:t>Rights &amp; Visibility </a:t>
            </a:r>
            <a:r>
              <a:rPr lang="en-GB" sz="1800" spc="-30" dirty="0" smtClean="0"/>
              <a:t>: collaborative</a:t>
            </a:r>
            <a:r>
              <a:rPr lang="en-GB" sz="1800" spc="-30" dirty="0"/>
              <a:t>, </a:t>
            </a:r>
            <a:r>
              <a:rPr lang="en-GB" sz="1800" spc="-30" dirty="0" smtClean="0"/>
              <a:t>sharing </a:t>
            </a:r>
            <a:r>
              <a:rPr lang="en-GB" sz="1800" spc="-30" dirty="0"/>
              <a:t>&amp; protecting </a:t>
            </a:r>
            <a:r>
              <a:rPr lang="en-GB" sz="1800" spc="-30" dirty="0" smtClean="0"/>
              <a:t>work</a:t>
            </a:r>
            <a:endParaRPr lang="en-GB" sz="1800" spc="-30" dirty="0"/>
          </a:p>
          <a:p>
            <a:pPr marL="542925" lvl="1" indent="-277813"/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Verified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lvl="1" indent="0">
              <a:spcBef>
                <a:spcPts val="0"/>
              </a:spcBef>
              <a:buNone/>
            </a:pPr>
            <a:r>
              <a:rPr lang="en-GB" dirty="0" smtClean="0"/>
              <a:t>	</a:t>
            </a:r>
            <a:r>
              <a:rPr lang="en-GB" sz="1800" dirty="0" smtClean="0"/>
              <a:t>Approval </a:t>
            </a:r>
            <a:r>
              <a:rPr lang="en-GB" sz="1800" dirty="0"/>
              <a:t>Processes &amp; </a:t>
            </a:r>
            <a:r>
              <a:rPr lang="en-GB" sz="1800" dirty="0" smtClean="0"/>
              <a:t>Versioning</a:t>
            </a:r>
            <a:endParaRPr lang="en-US" sz="1800" dirty="0" smtClean="0"/>
          </a:p>
          <a:p>
            <a:pPr marL="542925" lvl="1" indent="-277813"/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Retrievable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800" dirty="0"/>
              <a:t>on </a:t>
            </a:r>
            <a:r>
              <a:rPr lang="en-US" sz="1800" dirty="0" smtClean="0"/>
              <a:t>the long-term </a:t>
            </a:r>
          </a:p>
          <a:p>
            <a:pPr lvl="1" indent="0">
              <a:spcBef>
                <a:spcPts val="0"/>
              </a:spcBef>
              <a:buNone/>
            </a:pPr>
            <a:r>
              <a:rPr lang="en-GB" sz="1800" dirty="0" smtClean="0"/>
              <a:t>	</a:t>
            </a:r>
            <a:r>
              <a:rPr lang="en-GB" sz="1800" b="1" dirty="0">
                <a:solidFill>
                  <a:schemeClr val="accent4">
                    <a:lumMod val="75000"/>
                  </a:schemeClr>
                </a:solidFill>
              </a:rPr>
              <a:t>K</a:t>
            </a:r>
            <a:r>
              <a:rPr lang="en-GB" sz="1800" b="1" dirty="0" smtClean="0">
                <a:solidFill>
                  <a:schemeClr val="accent4">
                    <a:lumMod val="75000"/>
                  </a:schemeClr>
                </a:solidFill>
              </a:rPr>
              <a:t>nowledge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sz="1800" b="1" dirty="0">
                <a:solidFill>
                  <a:schemeClr val="accent4">
                    <a:lumMod val="75000"/>
                  </a:schemeClr>
                </a:solidFill>
              </a:rPr>
              <a:t>transfer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sz="1800" dirty="0"/>
              <a:t>between </a:t>
            </a:r>
            <a:r>
              <a:rPr lang="en-GB" sz="1800" dirty="0" smtClean="0"/>
              <a:t>generations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Since 2011: ICM large effort to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collect/produce docs </a:t>
            </a:r>
            <a:r>
              <a:rPr lang="en-US" dirty="0" smtClean="0"/>
              <a:t>&amp; store them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in EDMS</a:t>
            </a:r>
            <a:endParaRPr lang="en-US" sz="1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EDMS</a:t>
            </a:r>
            <a:endParaRPr lang="en-GB" sz="2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15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71500" y="4599558"/>
            <a:ext cx="4070698" cy="1925786"/>
            <a:chOff x="892944" y="1484784"/>
            <a:chExt cx="7072362" cy="3509962"/>
          </a:xfrm>
        </p:grpSpPr>
        <p:graphicFrame>
          <p:nvGraphicFramePr>
            <p:cNvPr id="13" name="Diagram 12"/>
            <p:cNvGraphicFramePr/>
            <p:nvPr>
              <p:extLst>
                <p:ext uri="{D42A27DB-BD31-4B8C-83A1-F6EECF244321}">
                  <p14:modId xmlns:p14="http://schemas.microsoft.com/office/powerpoint/2010/main" val="4202670863"/>
                </p:ext>
              </p:extLst>
            </p:nvPr>
          </p:nvGraphicFramePr>
          <p:xfrm>
            <a:off x="892944" y="1484784"/>
            <a:ext cx="7072362" cy="350996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4" name="Group 25"/>
            <p:cNvGrpSpPr>
              <a:grpSpLocks/>
            </p:cNvGrpSpPr>
            <p:nvPr/>
          </p:nvGrpSpPr>
          <p:grpSpPr bwMode="auto">
            <a:xfrm>
              <a:off x="3616525" y="2661591"/>
              <a:ext cx="1571625" cy="1118172"/>
              <a:chOff x="2001" y="3238"/>
              <a:chExt cx="1584" cy="863"/>
            </a:xfrm>
          </p:grpSpPr>
          <p:sp>
            <p:nvSpPr>
              <p:cNvPr id="15" name="AutoShape 26"/>
              <p:cNvSpPr>
                <a:spLocks noChangeArrowheads="1"/>
              </p:cNvSpPr>
              <p:nvPr/>
            </p:nvSpPr>
            <p:spPr bwMode="auto">
              <a:xfrm>
                <a:off x="2001" y="3238"/>
                <a:ext cx="1584" cy="816"/>
              </a:xfrm>
              <a:prstGeom prst="can">
                <a:avLst>
                  <a:gd name="adj" fmla="val 30269"/>
                </a:avLst>
              </a:prstGeom>
              <a:gradFill>
                <a:gsLst>
                  <a:gs pos="0">
                    <a:srgbClr val="C00000"/>
                  </a:gs>
                  <a:gs pos="37000">
                    <a:srgbClr val="FFC000"/>
                  </a:gs>
                  <a:gs pos="63000">
                    <a:srgbClr val="FFC000"/>
                  </a:gs>
                  <a:gs pos="100000">
                    <a:srgbClr val="C00000"/>
                  </a:gs>
                </a:gsLst>
              </a:gradFill>
              <a:ln>
                <a:solidFill>
                  <a:schemeClr val="bg1"/>
                </a:solidFill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v-SE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Text Box 27"/>
              <p:cNvSpPr txBox="1">
                <a:spLocks noChangeArrowheads="1"/>
              </p:cNvSpPr>
              <p:nvPr/>
            </p:nvSpPr>
            <p:spPr bwMode="auto">
              <a:xfrm>
                <a:off x="2217" y="3439"/>
                <a:ext cx="1151" cy="6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GB" sz="1200" b="1" dirty="0">
                    <a:latin typeface="Corbel" pitchFamily="34" charset="0"/>
                  </a:rPr>
                  <a:t>CERN</a:t>
                </a:r>
                <a:br>
                  <a:rPr lang="en-GB" sz="1200" b="1" dirty="0">
                    <a:latin typeface="Corbel" pitchFamily="34" charset="0"/>
                  </a:rPr>
                </a:br>
                <a:r>
                  <a:rPr lang="en-GB" sz="1200" b="1" dirty="0">
                    <a:latin typeface="Corbel" pitchFamily="34" charset="0"/>
                  </a:rPr>
                  <a:t>EDMS</a:t>
                </a:r>
                <a:endParaRPr lang="sv-SE" sz="1200" b="1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28" name="Flèche droite 13"/>
          <p:cNvSpPr/>
          <p:nvPr/>
        </p:nvSpPr>
        <p:spPr>
          <a:xfrm>
            <a:off x="1043608" y="2695906"/>
            <a:ext cx="216024" cy="7200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 droite 13"/>
          <p:cNvSpPr/>
          <p:nvPr/>
        </p:nvSpPr>
        <p:spPr>
          <a:xfrm>
            <a:off x="1043608" y="3324016"/>
            <a:ext cx="216024" cy="7200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droite 13"/>
          <p:cNvSpPr/>
          <p:nvPr/>
        </p:nvSpPr>
        <p:spPr>
          <a:xfrm>
            <a:off x="1043608" y="3952126"/>
            <a:ext cx="216024" cy="7200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4793205" y="4618673"/>
            <a:ext cx="4207287" cy="1906671"/>
            <a:chOff x="4793205" y="4590690"/>
            <a:chExt cx="4207287" cy="1906671"/>
          </a:xfrm>
        </p:grpSpPr>
        <p:sp>
          <p:nvSpPr>
            <p:cNvPr id="7" name="Rectangle 6"/>
            <p:cNvSpPr/>
            <p:nvPr/>
          </p:nvSpPr>
          <p:spPr>
            <a:xfrm>
              <a:off x="4793205" y="4598711"/>
              <a:ext cx="4183224" cy="1898650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825107" y="4590690"/>
              <a:ext cx="4175385" cy="1898650"/>
              <a:chOff x="4880617" y="3140968"/>
              <a:chExt cx="4175385" cy="1898650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959579" y="3140968"/>
                <a:ext cx="3096423" cy="189865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880617" y="3140968"/>
                <a:ext cx="1275559" cy="188277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85748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620688"/>
            <a:ext cx="8396038" cy="5904656"/>
          </a:xfrm>
        </p:spPr>
        <p:txBody>
          <a:bodyPr>
            <a:noAutofit/>
          </a:bodyPr>
          <a:lstStyle/>
          <a:p>
            <a:pPr marL="285750" indent="-285750">
              <a:spcBef>
                <a:spcPts val="2400"/>
              </a:spcBef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dirty="0" smtClean="0"/>
              <a:t>We have to define: </a:t>
            </a:r>
          </a:p>
          <a:p>
            <a:pPr marL="542925" lvl="1" indent="-277813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Functional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positions</a:t>
            </a:r>
            <a:r>
              <a:rPr lang="en-US" sz="2000" dirty="0" smtClean="0"/>
              <a:t>: </a:t>
            </a:r>
            <a:r>
              <a:rPr lang="en-US" sz="1800" dirty="0" err="1" smtClean="0"/>
              <a:t>eg</a:t>
            </a:r>
            <a:r>
              <a:rPr lang="en-US" sz="1800" dirty="0" smtClean="0"/>
              <a:t>. “</a:t>
            </a:r>
            <a:r>
              <a:rPr lang="en-US" sz="1800" b="1" dirty="0" smtClean="0">
                <a:solidFill>
                  <a:schemeClr val="accent6"/>
                </a:solidFill>
              </a:rPr>
              <a:t>VRGPT.UA87.18</a:t>
            </a:r>
            <a:r>
              <a:rPr lang="en-US" sz="1800" dirty="0" smtClean="0"/>
              <a:t>” </a:t>
            </a:r>
            <a:r>
              <a:rPr lang="en-US" sz="1800" dirty="0"/>
              <a:t>or </a:t>
            </a:r>
            <a:r>
              <a:rPr lang="en-US" sz="1800" dirty="0" smtClean="0"/>
              <a:t>“</a:t>
            </a:r>
            <a:r>
              <a:rPr lang="en-US" sz="1800" b="1" dirty="0" smtClean="0">
                <a:solidFill>
                  <a:schemeClr val="accent6"/>
                </a:solidFill>
              </a:rPr>
              <a:t>VGPB.A4R8.R</a:t>
            </a:r>
            <a:r>
              <a:rPr lang="en-US" sz="1800" dirty="0" smtClean="0"/>
              <a:t>” </a:t>
            </a:r>
            <a:endParaRPr lang="en-US" sz="2000" dirty="0" smtClean="0"/>
          </a:p>
          <a:p>
            <a:pPr marL="542925" lvl="1" indent="-277813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Relationships</a:t>
            </a:r>
            <a:r>
              <a:rPr lang="en-US" sz="2000" dirty="0" smtClean="0"/>
              <a:t>/connections/hierarchies between Functional positions</a:t>
            </a:r>
          </a:p>
          <a:p>
            <a:pPr marL="542925" lvl="1" indent="-277813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Level</a:t>
            </a:r>
            <a:r>
              <a:rPr lang="en-US" sz="2000" dirty="0" smtClean="0"/>
              <a:t> </a:t>
            </a:r>
            <a:r>
              <a:rPr lang="en-US" sz="2000" dirty="0"/>
              <a:t>of </a:t>
            </a:r>
            <a:r>
              <a:rPr lang="en-US" sz="2000" dirty="0" smtClean="0"/>
              <a:t>details in the </a:t>
            </a:r>
            <a:r>
              <a:rPr lang="en-US" sz="2000" dirty="0" smtClean="0">
                <a:solidFill>
                  <a:schemeClr val="tx2"/>
                </a:solidFill>
              </a:rPr>
              <a:t>control chain</a:t>
            </a:r>
            <a:endParaRPr lang="en-US" sz="2000" dirty="0" smtClean="0"/>
          </a:p>
          <a:p>
            <a:pPr lvl="1" indent="0">
              <a:buNone/>
            </a:pPr>
            <a:endParaRPr lang="en-US" sz="2000" i="1" dirty="0" smtClean="0"/>
          </a:p>
          <a:p>
            <a:pPr lvl="1" indent="0">
              <a:buNone/>
            </a:pPr>
            <a:endParaRPr lang="en-US" sz="2000" dirty="0" smtClean="0"/>
          </a:p>
          <a:p>
            <a:pPr lvl="1" indent="0">
              <a:buNone/>
            </a:pPr>
            <a:endParaRPr lang="en-US" sz="2000" dirty="0" smtClean="0"/>
          </a:p>
          <a:p>
            <a:pPr marL="285750" indent="-285750">
              <a:spcBef>
                <a:spcPts val="1800"/>
              </a:spcBef>
              <a:buFont typeface="Arial" pitchFamily="34" charset="0"/>
              <a:buChar char="•"/>
            </a:pPr>
            <a:endParaRPr lang="en-US" sz="2000" dirty="0" smtClean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In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practice:</a:t>
            </a:r>
          </a:p>
          <a:p>
            <a:pPr marL="542925" lvl="1" indent="-277813"/>
            <a:r>
              <a:rPr lang="en-US" sz="2000" spc="-50" dirty="0" smtClean="0"/>
              <a:t>In LHC, tables/views are directly used in </a:t>
            </a:r>
            <a:r>
              <a:rPr lang="en-US" sz="2000" b="1" spc="-50" dirty="0" smtClean="0">
                <a:solidFill>
                  <a:schemeClr val="accent4">
                    <a:lumMod val="75000"/>
                  </a:schemeClr>
                </a:solidFill>
              </a:rPr>
              <a:t>VAC DB </a:t>
            </a:r>
          </a:p>
          <a:p>
            <a:pPr lvl="2" indent="0">
              <a:buNone/>
            </a:pPr>
            <a:r>
              <a:rPr lang="en-US" spc="-60" dirty="0"/>
              <a:t>	</a:t>
            </a:r>
            <a:r>
              <a:rPr lang="en-US" dirty="0" smtClean="0"/>
              <a:t>to produce the configuration files for PLCs &amp; PVSS</a:t>
            </a:r>
          </a:p>
          <a:p>
            <a:pPr marL="542925" lvl="1" indent="-277813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UNICOS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specifications can be produced </a:t>
            </a:r>
          </a:p>
          <a:p>
            <a:pPr lvl="1" indent="0">
              <a:buNone/>
            </a:pPr>
            <a:r>
              <a:rPr lang="en-US" sz="2000" dirty="0" smtClean="0"/>
              <a:t>	</a:t>
            </a:r>
            <a:r>
              <a:rPr lang="en-US" dirty="0" smtClean="0"/>
              <a:t>for </a:t>
            </a:r>
            <a:r>
              <a:rPr lang="en-US" dirty="0"/>
              <a:t>the </a:t>
            </a:r>
            <a:r>
              <a:rPr lang="en-US" dirty="0" smtClean="0"/>
              <a:t>future control systems</a:t>
            </a:r>
          </a:p>
          <a:p>
            <a:pPr marL="542925" lvl="1" indent="-277813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Applications</a:t>
            </a:r>
            <a:r>
              <a:rPr lang="en-US" sz="2000" dirty="0" smtClean="0"/>
              <a:t> to extract and format the </a:t>
            </a:r>
            <a:r>
              <a:rPr lang="en-US" sz="2000" dirty="0"/>
              <a:t>information will be </a:t>
            </a:r>
            <a:r>
              <a:rPr lang="en-US" sz="2000" dirty="0" smtClean="0"/>
              <a:t>available</a:t>
            </a:r>
            <a:endParaRPr lang="en-US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LAYOUT DB</a:t>
            </a:r>
            <a:endParaRPr lang="en-GB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TE-VSC </a:t>
            </a:r>
            <a:r>
              <a:rPr lang="fr-FR" dirty="0" err="1" smtClean="0"/>
              <a:t>Seminar</a:t>
            </a:r>
            <a:r>
              <a:rPr lang="fr-FR" dirty="0" smtClean="0"/>
              <a:t>: ICM </a:t>
            </a:r>
            <a:r>
              <a:rPr lang="fr-FR" dirty="0" err="1" smtClean="0"/>
              <a:t>Quality</a:t>
            </a:r>
            <a:r>
              <a:rPr lang="fr-FR" dirty="0" smtClean="0"/>
              <a:t> Management, Fabien ANTONIOTTI , TE-VSC-ICM</a:t>
            </a:r>
            <a:endParaRPr lang="en-GB" dirty="0" smtClean="0"/>
          </a:p>
        </p:txBody>
      </p:sp>
      <p:sp>
        <p:nvSpPr>
          <p:cNvPr id="9" name="Flèche droite 13"/>
          <p:cNvSpPr/>
          <p:nvPr/>
        </p:nvSpPr>
        <p:spPr>
          <a:xfrm>
            <a:off x="1043608" y="4930585"/>
            <a:ext cx="216024" cy="7200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ounded Rectangle 4"/>
          <p:cNvSpPr/>
          <p:nvPr/>
        </p:nvSpPr>
        <p:spPr>
          <a:xfrm>
            <a:off x="393564" y="2837088"/>
            <a:ext cx="1116124" cy="576064"/>
          </a:xfrm>
          <a:prstGeom prst="roundRect">
            <a:avLst/>
          </a:prstGeom>
          <a:solidFill>
            <a:schemeClr val="accent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Penning gauge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714044" y="2837152"/>
            <a:ext cx="1116000" cy="576000"/>
          </a:xfrm>
          <a:prstGeom prst="roundRect">
            <a:avLst/>
          </a:prstGeom>
          <a:solidFill>
            <a:srgbClr val="E73B19">
              <a:alpha val="49804"/>
            </a:srgbClr>
          </a:solidFill>
          <a:ln>
            <a:solidFill>
              <a:srgbClr val="E73B1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TGP300</a:t>
            </a: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(interlocks)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833724" y="2837152"/>
            <a:ext cx="1116000" cy="576000"/>
          </a:xfrm>
          <a:prstGeom prst="roundRect">
            <a:avLst/>
          </a:prstGeom>
          <a:solidFill>
            <a:schemeClr val="accent4">
              <a:lumMod val="75000"/>
              <a:alpha val="5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TFA3</a:t>
            </a:r>
          </a:p>
          <a:p>
            <a:pPr algn="ctr"/>
            <a:r>
              <a:rPr lang="en-US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Cable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273884" y="2851648"/>
            <a:ext cx="1116000" cy="576000"/>
          </a:xfrm>
          <a:prstGeom prst="roundRect">
            <a:avLst/>
          </a:prstGeom>
          <a:solidFill>
            <a:srgbClr val="7030A0">
              <a:alpha val="50000"/>
            </a:srgbClr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Penning card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6154204" y="2851648"/>
            <a:ext cx="1116000" cy="576000"/>
          </a:xfrm>
          <a:prstGeom prst="roundRect">
            <a:avLst/>
          </a:prstGeom>
          <a:solidFill>
            <a:srgbClr val="0070C0">
              <a:alpha val="50000"/>
            </a:srgbClr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b="1" spc="-7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Profibus</a:t>
            </a:r>
            <a:r>
              <a:rPr lang="en-US" sz="1200" b="1" spc="-7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card</a:t>
            </a: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(address)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7594364" y="2837152"/>
            <a:ext cx="1116000" cy="576000"/>
          </a:xfrm>
          <a:prstGeom prst="roundRect">
            <a:avLst/>
          </a:prstGeom>
          <a:solidFill>
            <a:schemeClr val="accent3">
              <a:lumMod val="50000"/>
              <a:alpha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PLC</a:t>
            </a:r>
          </a:p>
        </p:txBody>
      </p:sp>
      <p:sp>
        <p:nvSpPr>
          <p:cNvPr id="13" name="U-Turn Arrow 12"/>
          <p:cNvSpPr/>
          <p:nvPr/>
        </p:nvSpPr>
        <p:spPr>
          <a:xfrm>
            <a:off x="1115616" y="2528900"/>
            <a:ext cx="1116124" cy="273536"/>
          </a:xfrm>
          <a:prstGeom prst="uturnArrow">
            <a:avLst>
              <a:gd name="adj1" fmla="val 25000"/>
              <a:gd name="adj2" fmla="val 25000"/>
              <a:gd name="adj3" fmla="val 23175"/>
              <a:gd name="adj4" fmla="val 43750"/>
              <a:gd name="adj5" fmla="val 10000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U-Turn Arrow 28"/>
          <p:cNvSpPr/>
          <p:nvPr/>
        </p:nvSpPr>
        <p:spPr>
          <a:xfrm>
            <a:off x="2555776" y="2528900"/>
            <a:ext cx="1116124" cy="273536"/>
          </a:xfrm>
          <a:prstGeom prst="uturnArrow">
            <a:avLst>
              <a:gd name="adj1" fmla="val 25000"/>
              <a:gd name="adj2" fmla="val 25000"/>
              <a:gd name="adj3" fmla="val 23175"/>
              <a:gd name="adj4" fmla="val 43750"/>
              <a:gd name="adj5" fmla="val 10000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U-Turn Arrow 29"/>
          <p:cNvSpPr/>
          <p:nvPr/>
        </p:nvSpPr>
        <p:spPr>
          <a:xfrm>
            <a:off x="3995936" y="2528900"/>
            <a:ext cx="1116124" cy="273536"/>
          </a:xfrm>
          <a:prstGeom prst="uturnArrow">
            <a:avLst>
              <a:gd name="adj1" fmla="val 25000"/>
              <a:gd name="adj2" fmla="val 25000"/>
              <a:gd name="adj3" fmla="val 23175"/>
              <a:gd name="adj4" fmla="val 43750"/>
              <a:gd name="adj5" fmla="val 10000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U-Turn Arrow 30"/>
          <p:cNvSpPr/>
          <p:nvPr/>
        </p:nvSpPr>
        <p:spPr>
          <a:xfrm>
            <a:off x="5436096" y="2528900"/>
            <a:ext cx="1116124" cy="273536"/>
          </a:xfrm>
          <a:prstGeom prst="uturnArrow">
            <a:avLst>
              <a:gd name="adj1" fmla="val 25000"/>
              <a:gd name="adj2" fmla="val 25000"/>
              <a:gd name="adj3" fmla="val 23175"/>
              <a:gd name="adj4" fmla="val 43750"/>
              <a:gd name="adj5" fmla="val 10000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U-Turn Arrow 31"/>
          <p:cNvSpPr/>
          <p:nvPr/>
        </p:nvSpPr>
        <p:spPr>
          <a:xfrm>
            <a:off x="6876256" y="2528900"/>
            <a:ext cx="1116124" cy="273536"/>
          </a:xfrm>
          <a:prstGeom prst="uturnArrow">
            <a:avLst>
              <a:gd name="adj1" fmla="val 25000"/>
              <a:gd name="adj2" fmla="val 25000"/>
              <a:gd name="adj3" fmla="val 23175"/>
              <a:gd name="adj4" fmla="val 43750"/>
              <a:gd name="adj5" fmla="val 10000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6" name="Picture 16" descr="Interface_C++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3633660"/>
            <a:ext cx="2040951" cy="1668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18" descr="Commission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1865" y="3969768"/>
            <a:ext cx="2468587" cy="171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19" descr="Image_Rack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829507" y="4473116"/>
            <a:ext cx="2522913" cy="136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" name="Flèche droite 13"/>
          <p:cNvSpPr/>
          <p:nvPr/>
        </p:nvSpPr>
        <p:spPr>
          <a:xfrm>
            <a:off x="1043608" y="5686649"/>
            <a:ext cx="216024" cy="7200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Bent Arrow 3"/>
          <p:cNvSpPr/>
          <p:nvPr/>
        </p:nvSpPr>
        <p:spPr>
          <a:xfrm flipH="1" flipV="1">
            <a:off x="4389884" y="3440048"/>
            <a:ext cx="920042" cy="429972"/>
          </a:xfrm>
          <a:prstGeom prst="bentArrow">
            <a:avLst>
              <a:gd name="adj1" fmla="val 16582"/>
              <a:gd name="adj2" fmla="val 17385"/>
              <a:gd name="adj3" fmla="val 13699"/>
              <a:gd name="adj4" fmla="val 26018"/>
            </a:avLst>
          </a:prstGeom>
          <a:solidFill>
            <a:srgbClr val="00B050">
              <a:alpha val="49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3328334" y="3556470"/>
            <a:ext cx="1010084" cy="431984"/>
          </a:xfrm>
          <a:prstGeom prst="roundRect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Interlock cables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3788" y="3764842"/>
            <a:ext cx="646100" cy="0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\\cern.ch\dfs\Workspaces\a\antoniof\VSC\_VSC\ICM_Presentation\VAC-Seminar\Avi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111" y="766880"/>
            <a:ext cx="1484909" cy="900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29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3" grpId="0" animBg="1"/>
      <p:bldP spid="29" grpId="0" animBg="1"/>
      <p:bldP spid="30" grpId="0" animBg="1"/>
      <p:bldP spid="31" grpId="0" animBg="1"/>
      <p:bldP spid="32" grpId="0" animBg="1"/>
      <p:bldP spid="40" grpId="0" animBg="1"/>
      <p:bldP spid="4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cern.ch\dfs\Workspaces\a\antoniof\VSC\_VSC\ICM_Presentation\VAC-Seminar\Images\Rack_UA87.VY16-N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28" y="1268760"/>
            <a:ext cx="1170078" cy="52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317918" y="1268760"/>
            <a:ext cx="2786030" cy="1696562"/>
            <a:chOff x="1317918" y="1268760"/>
            <a:chExt cx="2786030" cy="1696562"/>
          </a:xfrm>
        </p:grpSpPr>
        <p:pic>
          <p:nvPicPr>
            <p:cNvPr id="1028" name="Picture 4" descr="\\cern.ch\dfs\Workspaces\a\antoniof\VSC\_VSC\ICM_Presentation\VAC-Seminar\Rack_VY16_AVT_zoom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7918" y="1268760"/>
              <a:ext cx="2786030" cy="169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277269" y="2169798"/>
              <a:ext cx="871297" cy="738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6" name="Picture 2" descr="\\cern.ch\dfs\Workspaces\a\antoniof\VSC\_VSC\ICM_Presentation\VAC-Seminar\Rack_Vid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632" y="1341348"/>
            <a:ext cx="1587600" cy="521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15617" y="116631"/>
            <a:ext cx="6840760" cy="86409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LAYOUT 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DB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(Simulation)</a:t>
            </a:r>
            <a:endParaRPr lang="en-GB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066531" y="944724"/>
            <a:ext cx="2427352" cy="36933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Rack: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VY.16UA87</a:t>
            </a:r>
            <a:endParaRPr lang="en-GB" b="1" dirty="0">
              <a:solidFill>
                <a:schemeClr val="accent4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436864" y="4196625"/>
            <a:ext cx="2383608" cy="307777"/>
            <a:chOff x="6790440" y="1121043"/>
            <a:chExt cx="2383608" cy="307777"/>
          </a:xfrm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grpSpPr>
        <p:cxnSp>
          <p:nvCxnSpPr>
            <p:cNvPr id="45" name="Straight Arrow Connector 44"/>
            <p:cNvCxnSpPr/>
            <p:nvPr/>
          </p:nvCxnSpPr>
          <p:spPr>
            <a:xfrm flipH="1" flipV="1">
              <a:off x="6790440" y="1181510"/>
              <a:ext cx="301840" cy="93421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152262" y="1121043"/>
              <a:ext cx="202178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4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VRGCT.UA87.161</a:t>
              </a:r>
              <a:endParaRPr lang="en-GB" sz="14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4022169" y="3860244"/>
            <a:ext cx="936104" cy="0"/>
          </a:xfrm>
          <a:prstGeom prst="straightConnector1">
            <a:avLst/>
          </a:prstGeom>
          <a:ln w="88900">
            <a:solidFill>
              <a:schemeClr val="bg1">
                <a:lumMod val="65000"/>
              </a:schemeClr>
            </a:solidFill>
            <a:prstDash val="sysDot"/>
            <a:tailEnd type="stealth" w="lg" len="med"/>
          </a:ln>
          <a:effectLst>
            <a:outerShdw blurRad="50800" dist="381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141714" y="1544073"/>
            <a:ext cx="1288800" cy="120731"/>
          </a:xfrm>
          <a:prstGeom prst="rect">
            <a:avLst/>
          </a:prstGeom>
          <a:solidFill>
            <a:srgbClr val="3BE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143126" y="1666630"/>
            <a:ext cx="419056" cy="368280"/>
          </a:xfrm>
          <a:prstGeom prst="rect">
            <a:avLst/>
          </a:prstGeom>
          <a:solidFill>
            <a:srgbClr val="00E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140444" y="1664804"/>
            <a:ext cx="1288800" cy="372626"/>
            <a:chOff x="5148064" y="1664804"/>
            <a:chExt cx="1288800" cy="372626"/>
          </a:xfrm>
        </p:grpSpPr>
        <p:sp>
          <p:nvSpPr>
            <p:cNvPr id="22" name="Rectangle 21"/>
            <p:cNvSpPr/>
            <p:nvPr/>
          </p:nvSpPr>
          <p:spPr>
            <a:xfrm>
              <a:off x="5148064" y="1664804"/>
              <a:ext cx="1288800" cy="3708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562182" y="1664804"/>
              <a:ext cx="0" cy="370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012160" y="1666630"/>
              <a:ext cx="0" cy="370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472100" y="1952836"/>
            <a:ext cx="3335836" cy="409439"/>
            <a:chOff x="5838212" y="1019381"/>
            <a:chExt cx="3335836" cy="409439"/>
          </a:xfrm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28" name="TextBox 27"/>
            <p:cNvSpPr txBox="1"/>
            <p:nvPr/>
          </p:nvSpPr>
          <p:spPr>
            <a:xfrm>
              <a:off x="7152262" y="1121043"/>
              <a:ext cx="2021786" cy="307777"/>
            </a:xfrm>
            <a:prstGeom prst="rect">
              <a:avLst/>
            </a:prstGeom>
            <a:solidFill>
              <a:srgbClr val="00EA6A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4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VRGPT.UA87.162</a:t>
              </a:r>
              <a:endParaRPr lang="en-GB" sz="14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 flipV="1">
              <a:off x="5838212" y="1019381"/>
              <a:ext cx="1254068" cy="255553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6436864" y="1725540"/>
            <a:ext cx="2383608" cy="307777"/>
            <a:chOff x="6790440" y="1121043"/>
            <a:chExt cx="2383608" cy="307777"/>
          </a:xfrm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32" name="TextBox 31"/>
            <p:cNvSpPr txBox="1"/>
            <p:nvPr/>
          </p:nvSpPr>
          <p:spPr>
            <a:xfrm>
              <a:off x="7152262" y="1121043"/>
              <a:ext cx="202178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4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VRGCT.UA87.162</a:t>
              </a:r>
              <a:endParaRPr lang="en-GB" sz="14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 flipV="1">
              <a:off x="6790440" y="1204323"/>
              <a:ext cx="301840" cy="70608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300192" y="1393031"/>
            <a:ext cx="2513816" cy="307777"/>
            <a:chOff x="6660232" y="1121043"/>
            <a:chExt cx="2513816" cy="307777"/>
          </a:xfrm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21" name="TextBox 20"/>
            <p:cNvSpPr txBox="1"/>
            <p:nvPr/>
          </p:nvSpPr>
          <p:spPr>
            <a:xfrm>
              <a:off x="7152262" y="1121043"/>
              <a:ext cx="2021786" cy="307777"/>
            </a:xfrm>
            <a:prstGeom prst="rect">
              <a:avLst/>
            </a:prstGeom>
            <a:solidFill>
              <a:srgbClr val="3BE9FB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4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VRIVC.UA87.162</a:t>
              </a:r>
              <a:endParaRPr lang="en-GB" sz="14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6660232" y="1274931"/>
              <a:ext cx="432048" cy="45877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2" name="Group 2061"/>
          <p:cNvGrpSpPr/>
          <p:nvPr/>
        </p:nvGrpSpPr>
        <p:grpSpPr>
          <a:xfrm>
            <a:off x="4067944" y="1575679"/>
            <a:ext cx="1188132" cy="293470"/>
            <a:chOff x="4067944" y="1575679"/>
            <a:chExt cx="1188132" cy="293470"/>
          </a:xfrm>
        </p:grpSpPr>
        <p:cxnSp>
          <p:nvCxnSpPr>
            <p:cNvPr id="2050" name="Straight Connector 2049"/>
            <p:cNvCxnSpPr/>
            <p:nvPr/>
          </p:nvCxnSpPr>
          <p:spPr>
            <a:xfrm flipV="1">
              <a:off x="4103948" y="1575679"/>
              <a:ext cx="1152128" cy="276353"/>
            </a:xfrm>
            <a:prstGeom prst="line">
              <a:avLst/>
            </a:prstGeom>
            <a:ln w="38100">
              <a:solidFill>
                <a:srgbClr val="3BE9FB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4067944" y="1592796"/>
              <a:ext cx="1152128" cy="276353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1" name="Group 2060"/>
          <p:cNvGrpSpPr/>
          <p:nvPr/>
        </p:nvGrpSpPr>
        <p:grpSpPr>
          <a:xfrm>
            <a:off x="2193640" y="1852032"/>
            <a:ext cx="3159014" cy="764116"/>
            <a:chOff x="2193640" y="1852032"/>
            <a:chExt cx="3159014" cy="764116"/>
          </a:xfrm>
        </p:grpSpPr>
        <p:cxnSp>
          <p:nvCxnSpPr>
            <p:cNvPr id="54" name="Straight Connector 53"/>
            <p:cNvCxnSpPr/>
            <p:nvPr/>
          </p:nvCxnSpPr>
          <p:spPr>
            <a:xfrm flipV="1">
              <a:off x="2231740" y="1852032"/>
              <a:ext cx="3120914" cy="748876"/>
            </a:xfrm>
            <a:prstGeom prst="line">
              <a:avLst/>
            </a:prstGeom>
            <a:ln w="38100">
              <a:solidFill>
                <a:srgbClr val="00EA6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193640" y="1867272"/>
              <a:ext cx="3120914" cy="748876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68"/>
          <p:cNvSpPr/>
          <p:nvPr/>
        </p:nvSpPr>
        <p:spPr>
          <a:xfrm>
            <a:off x="5144968" y="4005945"/>
            <a:ext cx="1288800" cy="120731"/>
          </a:xfrm>
          <a:prstGeom prst="rect">
            <a:avLst/>
          </a:prstGeom>
          <a:solidFill>
            <a:srgbClr val="3BE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5146380" y="4128502"/>
            <a:ext cx="419056" cy="368280"/>
          </a:xfrm>
          <a:prstGeom prst="rect">
            <a:avLst/>
          </a:prstGeom>
          <a:solidFill>
            <a:srgbClr val="00E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" name="Group 70"/>
          <p:cNvGrpSpPr/>
          <p:nvPr/>
        </p:nvGrpSpPr>
        <p:grpSpPr>
          <a:xfrm>
            <a:off x="5143698" y="4126676"/>
            <a:ext cx="1288800" cy="372626"/>
            <a:chOff x="5148064" y="1664804"/>
            <a:chExt cx="1288800" cy="372626"/>
          </a:xfrm>
        </p:grpSpPr>
        <p:sp>
          <p:nvSpPr>
            <p:cNvPr id="72" name="Rectangle 71"/>
            <p:cNvSpPr/>
            <p:nvPr/>
          </p:nvSpPr>
          <p:spPr>
            <a:xfrm>
              <a:off x="5148064" y="1664804"/>
              <a:ext cx="1288800" cy="3708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5562182" y="1664804"/>
              <a:ext cx="0" cy="370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6012160" y="1666630"/>
              <a:ext cx="0" cy="370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5472100" y="4437112"/>
            <a:ext cx="3335836" cy="411284"/>
            <a:chOff x="5838212" y="1017536"/>
            <a:chExt cx="3335836" cy="411284"/>
          </a:xfrm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41" name="TextBox 40"/>
            <p:cNvSpPr txBox="1"/>
            <p:nvPr/>
          </p:nvSpPr>
          <p:spPr>
            <a:xfrm>
              <a:off x="7152262" y="1121043"/>
              <a:ext cx="2021786" cy="307777"/>
            </a:xfrm>
            <a:prstGeom prst="rect">
              <a:avLst/>
            </a:prstGeom>
            <a:solidFill>
              <a:srgbClr val="00EA6A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4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VRGPT.UA87.161</a:t>
              </a:r>
              <a:endParaRPr lang="en-GB" sz="14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H="1" flipV="1">
              <a:off x="5838212" y="1017536"/>
              <a:ext cx="1254068" cy="257397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300192" y="3861048"/>
            <a:ext cx="2513816" cy="307777"/>
            <a:chOff x="6660232" y="1121043"/>
            <a:chExt cx="2513816" cy="307777"/>
          </a:xfrm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38" name="TextBox 37"/>
            <p:cNvSpPr txBox="1"/>
            <p:nvPr/>
          </p:nvSpPr>
          <p:spPr>
            <a:xfrm>
              <a:off x="7152262" y="1121043"/>
              <a:ext cx="2021786" cy="307777"/>
            </a:xfrm>
            <a:prstGeom prst="rect">
              <a:avLst/>
            </a:prstGeom>
            <a:solidFill>
              <a:srgbClr val="3BE9FB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4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VRIVC.UA87.161</a:t>
              </a:r>
              <a:endParaRPr lang="en-GB" sz="14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>
              <a:off x="6660232" y="1274931"/>
              <a:ext cx="432048" cy="25687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 rot="21291386">
            <a:off x="1043608" y="5402394"/>
            <a:ext cx="727280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Once data in Layout DB, tables or chart formats will be available online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5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20" grpId="0" animBg="1"/>
      <p:bldP spid="69" grpId="0" animBg="1"/>
      <p:bldP spid="70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51520" y="723176"/>
            <a:ext cx="2153976" cy="5544616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1800" b="1" dirty="0" smtClean="0"/>
              <a:t>Actions</a:t>
            </a:r>
          </a:p>
          <a:p>
            <a:pPr algn="ctr">
              <a:spcBef>
                <a:spcPts val="0"/>
              </a:spcBef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VTL</a:t>
            </a:r>
            <a:endParaRPr lang="en-US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9"/>
          </p:nvPr>
        </p:nvSpPr>
        <p:spPr>
          <a:xfrm>
            <a:off x="4572000" y="723176"/>
            <a:ext cx="2153976" cy="1800200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1800" b="1" spc="0" dirty="0" smtClean="0"/>
              <a:t>Documentation</a:t>
            </a:r>
          </a:p>
          <a:p>
            <a:pPr algn="ctr">
              <a:spcBef>
                <a:spcPts val="0"/>
              </a:spcBef>
            </a:pPr>
            <a:r>
              <a:rPr lang="en-US" sz="3200" b="1" spc="-100" dirty="0" smtClean="0">
                <a:solidFill>
                  <a:schemeClr val="accent4">
                    <a:lumMod val="75000"/>
                  </a:schemeClr>
                </a:solidFill>
              </a:rPr>
              <a:t>EDMS</a:t>
            </a:r>
            <a:endParaRPr lang="en-US" sz="2800" b="1" spc="-1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6732240" y="723176"/>
            <a:ext cx="2153976" cy="1800200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1800" b="1" dirty="0" smtClean="0"/>
              <a:t>Layout / Function</a:t>
            </a:r>
          </a:p>
          <a:p>
            <a:pPr algn="ctr">
              <a:spcBef>
                <a:spcPts val="0"/>
              </a:spcBef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LAYOUT DB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Example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Content Placeholder 7"/>
          <p:cNvSpPr txBox="1">
            <a:spLocks/>
          </p:cNvSpPr>
          <p:nvPr/>
        </p:nvSpPr>
        <p:spPr>
          <a:xfrm>
            <a:off x="2411760" y="723176"/>
            <a:ext cx="2153976" cy="1800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800" b="1" dirty="0" smtClean="0"/>
              <a:t>Assets</a:t>
            </a:r>
          </a:p>
          <a:p>
            <a:pPr algn="ctr">
              <a:spcBef>
                <a:spcPts val="0"/>
              </a:spcBef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US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4572000" y="2533528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endParaRPr lang="en-GB" spc="-50" dirty="0"/>
          </a:p>
        </p:txBody>
      </p:sp>
      <p:sp>
        <p:nvSpPr>
          <p:cNvPr id="15" name="Content Placeholder 9"/>
          <p:cNvSpPr txBox="1">
            <a:spLocks/>
          </p:cNvSpPr>
          <p:nvPr/>
        </p:nvSpPr>
        <p:spPr>
          <a:xfrm>
            <a:off x="6732240" y="2533528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Clr>
                <a:schemeClr val="accent5"/>
              </a:buClr>
              <a:buFont typeface="Arial" pitchFamily="34" charset="0"/>
              <a:buNone/>
            </a:pPr>
            <a:endParaRPr lang="en-GB" spc="-4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411760" y="764704"/>
            <a:ext cx="0" cy="5688632"/>
          </a:xfrm>
          <a:prstGeom prst="line">
            <a:avLst/>
          </a:prstGeom>
          <a:ln w="19050" cmpd="sng">
            <a:solidFill>
              <a:schemeClr val="accent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25976" y="764704"/>
            <a:ext cx="0" cy="5688632"/>
          </a:xfrm>
          <a:prstGeom prst="line">
            <a:avLst/>
          </a:prstGeom>
          <a:ln w="19050" cmpd="sng">
            <a:solidFill>
              <a:schemeClr val="accent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65736" y="764704"/>
            <a:ext cx="0" cy="5688632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76509" y="2029536"/>
            <a:ext cx="1710262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spc="-10" dirty="0">
                <a:latin typeface="Calibri" pitchFamily="34" charset="0"/>
              </a:rPr>
              <a:t>Repair request </a:t>
            </a:r>
            <a:endParaRPr lang="en-US" b="1" spc="-10" dirty="0" smtClean="0">
              <a:latin typeface="Calibri" pitchFamily="34" charset="0"/>
            </a:endParaRPr>
          </a:p>
          <a:p>
            <a:pPr algn="ctr"/>
            <a:r>
              <a:rPr lang="en-US" b="1" spc="-10" dirty="0" smtClean="0">
                <a:latin typeface="Calibri" pitchFamily="34" charset="0"/>
              </a:rPr>
              <a:t>for a </a:t>
            </a:r>
            <a:r>
              <a:rPr lang="en-US" b="1" spc="-1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TPG300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85736" y="2713548"/>
            <a:ext cx="1710000" cy="576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Actions  </a:t>
            </a:r>
          </a:p>
          <a:p>
            <a:pPr algn="ctr"/>
            <a:r>
              <a:rPr lang="en-US" sz="1600" b="1" dirty="0" smtClean="0">
                <a:latin typeface="Calibri" pitchFamily="34" charset="0"/>
              </a:rPr>
              <a:t>ex: measurements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636054" y="2029536"/>
            <a:ext cx="1710000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Identity, History</a:t>
            </a:r>
          </a:p>
          <a:p>
            <a:pPr algn="ctr"/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HCVRGPT300-CR000001</a:t>
            </a:r>
            <a:endParaRPr lang="en-US" b="1" dirty="0" smtClean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793988" y="2029536"/>
            <a:ext cx="1710000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Documents?</a:t>
            </a:r>
          </a:p>
          <a:p>
            <a:pPr algn="ctr"/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NCR, procedures?</a:t>
            </a:r>
            <a:endParaRPr lang="en-US" b="1" dirty="0" smtClean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954228" y="2029536"/>
            <a:ext cx="1710000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Chain?</a:t>
            </a:r>
          </a:p>
          <a:p>
            <a:pPr algn="ctr"/>
            <a:r>
              <a:rPr lang="en-US" sz="1200" b="1" dirty="0" smtClean="0">
                <a:latin typeface="Calibri" pitchFamily="34" charset="0"/>
              </a:rPr>
              <a:t>Hierarchy, S</a:t>
            </a:r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ettings?</a:t>
            </a:r>
            <a:endParaRPr lang="en-US" b="1" dirty="0" smtClean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" name="U-Turn Arrow 40"/>
          <p:cNvSpPr/>
          <p:nvPr/>
        </p:nvSpPr>
        <p:spPr>
          <a:xfrm flipH="1">
            <a:off x="3419870" y="1678496"/>
            <a:ext cx="4248473" cy="315035"/>
          </a:xfrm>
          <a:prstGeom prst="uturnArrow">
            <a:avLst>
              <a:gd name="adj1" fmla="val 19956"/>
              <a:gd name="adj2" fmla="val 25000"/>
              <a:gd name="adj3" fmla="val 23175"/>
              <a:gd name="adj4" fmla="val 45727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U-Turn Arrow 41"/>
          <p:cNvSpPr/>
          <p:nvPr/>
        </p:nvSpPr>
        <p:spPr>
          <a:xfrm>
            <a:off x="1187624" y="1525416"/>
            <a:ext cx="6948772" cy="468116"/>
          </a:xfrm>
          <a:prstGeom prst="uturnArrow">
            <a:avLst>
              <a:gd name="adj1" fmla="val 10512"/>
              <a:gd name="adj2" fmla="val 18489"/>
              <a:gd name="adj3" fmla="val 23175"/>
              <a:gd name="adj4" fmla="val 45727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97670" y="3513192"/>
            <a:ext cx="1710000" cy="576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Problem found</a:t>
            </a:r>
          </a:p>
          <a:p>
            <a:pPr algn="ctr"/>
            <a:r>
              <a:rPr lang="en-US" sz="1600" dirty="0" smtClean="0">
                <a:latin typeface="Calibri" pitchFamily="34" charset="0"/>
              </a:rPr>
              <a:t>TPG300 replaced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2645498" y="4297724"/>
            <a:ext cx="1710000" cy="57612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HCVRGPT300-CR000001</a:t>
            </a:r>
          </a:p>
          <a:p>
            <a:pPr algn="ctr"/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replaced by </a:t>
            </a:r>
          </a:p>
          <a:p>
            <a:pPr algn="ctr"/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HCVRGPT300-CR000002</a:t>
            </a:r>
            <a:endParaRPr lang="en-US" sz="1200" b="1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796828" y="5089812"/>
            <a:ext cx="1710000" cy="576064"/>
          </a:xfrm>
          <a:prstGeom prst="roundRect">
            <a:avLst/>
          </a:prstGeom>
          <a:solidFill>
            <a:srgbClr val="AE5532"/>
          </a:solidFill>
          <a:ln>
            <a:solidFill>
              <a:srgbClr val="E73B1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NCR#9999999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c</a:t>
            </a:r>
            <a:r>
              <a:rPr lang="en-US" sz="1600" dirty="0" smtClean="0">
                <a:latin typeface="Calibri" pitchFamily="34" charset="0"/>
              </a:rPr>
              <a:t>reated and linked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497670" y="5104356"/>
            <a:ext cx="1710000" cy="576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spc="-40" dirty="0" smtClean="0">
                <a:latin typeface="Calibri" pitchFamily="34" charset="0"/>
              </a:rPr>
              <a:t>Comment </a:t>
            </a:r>
            <a:r>
              <a:rPr lang="en-US" sz="1200" spc="-40" dirty="0" smtClean="0">
                <a:latin typeface="Calibri" pitchFamily="34" charset="0"/>
              </a:rPr>
              <a:t>“NCR#9999999 initiated”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1237806" y="3315074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ounded Rectangle 53"/>
          <p:cNvSpPr/>
          <p:nvPr/>
        </p:nvSpPr>
        <p:spPr>
          <a:xfrm>
            <a:off x="497670" y="5903496"/>
            <a:ext cx="1710000" cy="576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spc="-40" dirty="0" smtClean="0">
                <a:latin typeface="Calibri" pitchFamily="34" charset="0"/>
              </a:rPr>
              <a:t>Close the case</a:t>
            </a:r>
          </a:p>
        </p:txBody>
      </p:sp>
      <p:sp>
        <p:nvSpPr>
          <p:cNvPr id="60" name="Right Arrow 59"/>
          <p:cNvSpPr/>
          <p:nvPr/>
        </p:nvSpPr>
        <p:spPr>
          <a:xfrm rot="20627141">
            <a:off x="4486395" y="4092248"/>
            <a:ext cx="2444312" cy="216056"/>
          </a:xfrm>
          <a:prstGeom prst="rightArrow">
            <a:avLst>
              <a:gd name="adj1" fmla="val 45852"/>
              <a:gd name="adj2" fmla="val 53532"/>
            </a:avLst>
          </a:prstGeom>
          <a:solidFill>
            <a:srgbClr val="0070C0"/>
          </a:solidFill>
          <a:ln>
            <a:solidFill>
              <a:srgbClr val="0070C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ounded Rectangle 62"/>
          <p:cNvSpPr/>
          <p:nvPr/>
        </p:nvSpPr>
        <p:spPr>
          <a:xfrm>
            <a:off x="2645498" y="5104356"/>
            <a:ext cx="1710000" cy="576064"/>
          </a:xfrm>
          <a:prstGeom prst="roundRect">
            <a:avLst/>
          </a:prstGeom>
          <a:solidFill>
            <a:srgbClr val="AE5532"/>
          </a:solidFill>
          <a:ln>
            <a:solidFill>
              <a:srgbClr val="E73B1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pc="-60" dirty="0" smtClean="0">
                <a:latin typeface="Calibri" pitchFamily="34" charset="0"/>
              </a:rPr>
              <a:t>Status </a:t>
            </a:r>
            <a:r>
              <a:rPr lang="en-US" b="1" spc="-60" dirty="0" smtClean="0">
                <a:latin typeface="Calibri" pitchFamily="34" charset="0"/>
              </a:rPr>
              <a:t>“For repair”</a:t>
            </a:r>
            <a:endParaRPr lang="en-US" spc="-60" dirty="0" smtClean="0">
              <a:latin typeface="Calibri" pitchFamily="34" charset="0"/>
            </a:endParaRPr>
          </a:p>
          <a:p>
            <a:pPr algn="ctr"/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HCVRGPT300-CR000001</a:t>
            </a:r>
            <a:endParaRPr lang="en-US" b="1" dirty="0" smtClean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4793988" y="5877272"/>
            <a:ext cx="1710000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NCR#9999999</a:t>
            </a:r>
          </a:p>
          <a:p>
            <a:pPr algn="ctr"/>
            <a:r>
              <a:rPr lang="en-US" sz="1600" dirty="0" smtClean="0">
                <a:latin typeface="Calibri" pitchFamily="34" charset="0"/>
              </a:rPr>
              <a:t>closed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2633748" y="5877272"/>
            <a:ext cx="1710000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Repaired (Jobs)</a:t>
            </a:r>
          </a:p>
          <a:p>
            <a:pPr algn="ctr"/>
            <a:r>
              <a:rPr lang="en-US" sz="1600" dirty="0" smtClean="0">
                <a:latin typeface="Calibri" pitchFamily="34" charset="0"/>
              </a:rPr>
              <a:t>Status “Stored”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2633748" y="3513128"/>
            <a:ext cx="1710000" cy="576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Request RP check</a:t>
            </a:r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 on </a:t>
            </a:r>
          </a:p>
          <a:p>
            <a:pPr algn="ctr"/>
            <a:r>
              <a:rPr lang="en-US" sz="1200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HCVRGPT300-CR000001</a:t>
            </a:r>
            <a:endParaRPr lang="en-US" sz="1200" b="1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1" name="Bent Arrow 70"/>
          <p:cNvSpPr/>
          <p:nvPr/>
        </p:nvSpPr>
        <p:spPr>
          <a:xfrm flipH="1" flipV="1">
            <a:off x="2231740" y="2641540"/>
            <a:ext cx="5652628" cy="468052"/>
          </a:xfrm>
          <a:prstGeom prst="bentArrow">
            <a:avLst>
              <a:gd name="adj1" fmla="val 15901"/>
              <a:gd name="adj2" fmla="val 20061"/>
              <a:gd name="adj3" fmla="val 25000"/>
              <a:gd name="adj4" fmla="val 43750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2" name="Right Arrow 71"/>
          <p:cNvSpPr/>
          <p:nvPr/>
        </p:nvSpPr>
        <p:spPr>
          <a:xfrm rot="5400000">
            <a:off x="855212" y="4518332"/>
            <a:ext cx="1017280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ight Arrow 72"/>
          <p:cNvSpPr/>
          <p:nvPr/>
        </p:nvSpPr>
        <p:spPr>
          <a:xfrm rot="5400000">
            <a:off x="1226624" y="5726966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Arrow 37"/>
          <p:cNvSpPr/>
          <p:nvPr/>
        </p:nvSpPr>
        <p:spPr>
          <a:xfrm>
            <a:off x="2343906" y="3693196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/>
          <p:cNvSpPr/>
          <p:nvPr/>
        </p:nvSpPr>
        <p:spPr>
          <a:xfrm>
            <a:off x="4497132" y="5284376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42"/>
          <p:cNvSpPr/>
          <p:nvPr/>
        </p:nvSpPr>
        <p:spPr>
          <a:xfrm>
            <a:off x="4497132" y="6061920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ight Arrow 44"/>
          <p:cNvSpPr/>
          <p:nvPr/>
        </p:nvSpPr>
        <p:spPr>
          <a:xfrm rot="5400000">
            <a:off x="3362702" y="4110762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ight Arrow 46"/>
          <p:cNvSpPr/>
          <p:nvPr/>
        </p:nvSpPr>
        <p:spPr>
          <a:xfrm rot="5400000">
            <a:off x="3362702" y="4900926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ight Arrow 48"/>
          <p:cNvSpPr/>
          <p:nvPr/>
        </p:nvSpPr>
        <p:spPr>
          <a:xfrm rot="5400000">
            <a:off x="3374452" y="5677710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chemeClr val="accent6"/>
          </a:solidFill>
          <a:ln>
            <a:solidFill>
              <a:schemeClr val="accent6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809228" y="4243750"/>
            <a:ext cx="0" cy="439360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prstDash val="sysDot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6954228" y="4689140"/>
            <a:ext cx="1710000" cy="57606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VAC DB synchronization</a:t>
            </a:r>
            <a:endParaRPr lang="en-US" sz="1600" dirty="0" smtClean="0">
              <a:latin typeface="Calibri" pitchFamily="34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7380312" y="5278586"/>
            <a:ext cx="426084" cy="606038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prstDash val="sysDot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806396" y="5281386"/>
            <a:ext cx="426084" cy="606038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prstDash val="sysDot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6818724" y="5900132"/>
            <a:ext cx="927009" cy="57606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PLC </a:t>
            </a:r>
          </a:p>
          <a:p>
            <a:pPr algn="ctr"/>
            <a:r>
              <a:rPr lang="en-US" b="1" dirty="0" smtClean="0">
                <a:latin typeface="Calibri" pitchFamily="34" charset="0"/>
              </a:rPr>
              <a:t>files</a:t>
            </a: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7913871" y="5898036"/>
            <a:ext cx="927009" cy="57606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PVSS files</a:t>
            </a: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6948264" y="3513128"/>
            <a:ext cx="1710000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MTF link </a:t>
            </a:r>
          </a:p>
          <a:p>
            <a:pPr algn="ctr"/>
            <a:r>
              <a:rPr lang="en-US" b="1" dirty="0" smtClean="0">
                <a:latin typeface="Calibri" pitchFamily="34" charset="0"/>
              </a:rPr>
              <a:t>updated</a:t>
            </a:r>
            <a:endParaRPr lang="en-US" sz="1600" b="1" dirty="0" smtClean="0">
              <a:latin typeface="Calibri" pitchFamily="34" charset="0"/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4497132" y="2209556"/>
            <a:ext cx="252092" cy="216024"/>
          </a:xfrm>
          <a:prstGeom prst="rightArrow">
            <a:avLst>
              <a:gd name="adj1" fmla="val 50000"/>
              <a:gd name="adj2" fmla="val 53023"/>
            </a:avLst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6876256" y="4200276"/>
            <a:ext cx="1937952" cy="0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18" descr="Commission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1940" y="2672916"/>
            <a:ext cx="873070" cy="60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" name="Picture 18" descr="Commission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0103" y="2718679"/>
            <a:ext cx="873070" cy="60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11960" y="1279793"/>
            <a:ext cx="692818" cy="276999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B0F0">
                <a:alpha val="4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070C0"/>
                </a:solidFill>
              </a:rPr>
              <a:t>LINKED</a:t>
            </a:r>
            <a:endParaRPr lang="en-GB" b="1" i="1" dirty="0">
              <a:solidFill>
                <a:srgbClr val="0070C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318609" y="1710333"/>
            <a:ext cx="692818" cy="276999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B0F0">
                <a:alpha val="4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070C0"/>
                </a:solidFill>
              </a:rPr>
              <a:t>LINKED</a:t>
            </a:r>
            <a:endParaRPr lang="en-GB" b="1" i="1" dirty="0">
              <a:solidFill>
                <a:srgbClr val="0070C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 rot="20648073">
            <a:off x="5277945" y="3922649"/>
            <a:ext cx="692818" cy="276999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B0F0">
                <a:alpha val="4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070C0"/>
                </a:solidFill>
              </a:rPr>
              <a:t>LINKED</a:t>
            </a:r>
            <a:endParaRPr lang="en-GB" b="1" i="1" dirty="0">
              <a:solidFill>
                <a:srgbClr val="0070C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192180" y="80628"/>
            <a:ext cx="1795166" cy="620688"/>
            <a:chOff x="5708551" y="0"/>
            <a:chExt cx="1795166" cy="620688"/>
          </a:xfrm>
        </p:grpSpPr>
        <p:sp>
          <p:nvSpPr>
            <p:cNvPr id="12" name="Rectangle 11"/>
            <p:cNvSpPr/>
            <p:nvPr/>
          </p:nvSpPr>
          <p:spPr>
            <a:xfrm>
              <a:off x="5708551" y="0"/>
              <a:ext cx="1671761" cy="6206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32140" y="80628"/>
              <a:ext cx="216024" cy="1800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832140" y="368660"/>
              <a:ext cx="216024" cy="18002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61346" y="30671"/>
              <a:ext cx="1438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9E1300"/>
                  </a:solidFill>
                </a:rPr>
                <a:t>Manual Actions</a:t>
              </a:r>
              <a:endParaRPr lang="en-GB" sz="2000" b="1" dirty="0">
                <a:solidFill>
                  <a:srgbClr val="9E1300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5118" y="307685"/>
              <a:ext cx="1438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Links</a:t>
              </a:r>
              <a:endParaRPr lang="en-GB" sz="20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5059102" y="3079993"/>
            <a:ext cx="1673279" cy="27699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accent6"/>
                </a:solidFill>
              </a:rPr>
              <a:t>Worksheets  generated</a:t>
            </a:r>
            <a:endParaRPr lang="en-GB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9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23" grpId="0" animBg="1"/>
      <p:bldP spid="25" grpId="0" animBg="1"/>
      <p:bldP spid="27" grpId="0" animBg="1"/>
      <p:bldP spid="29" grpId="0" animBg="1"/>
      <p:bldP spid="41" grpId="0" animBg="1"/>
      <p:bldP spid="42" grpId="0" animBg="1"/>
      <p:bldP spid="44" grpId="0" animBg="1"/>
      <p:bldP spid="46" grpId="0" animBg="1"/>
      <p:bldP spid="48" grpId="0" animBg="1"/>
      <p:bldP spid="50" grpId="0" animBg="1"/>
      <p:bldP spid="11" grpId="0" animBg="1"/>
      <p:bldP spid="54" grpId="0" animBg="1"/>
      <p:bldP spid="60" grpId="0" animBg="1"/>
      <p:bldP spid="63" grpId="0" animBg="1"/>
      <p:bldP spid="65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38" grpId="0" animBg="1"/>
      <p:bldP spid="39" grpId="0" animBg="1"/>
      <p:bldP spid="43" grpId="0" animBg="1"/>
      <p:bldP spid="45" grpId="0" animBg="1"/>
      <p:bldP spid="47" grpId="0" animBg="1"/>
      <p:bldP spid="49" grpId="0" animBg="1"/>
      <p:bldP spid="53" grpId="0" animBg="1"/>
      <p:bldP spid="57" grpId="0" animBg="1"/>
      <p:bldP spid="58" grpId="0" animBg="1"/>
      <p:bldP spid="64" grpId="0" animBg="1"/>
      <p:bldP spid="59" grpId="0" animBg="1"/>
      <p:bldP spid="8" grpId="0"/>
      <p:bldP spid="62" grpId="0"/>
      <p:bldP spid="66" grpId="0"/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620688"/>
            <a:ext cx="8396038" cy="5904656"/>
          </a:xfrm>
        </p:spPr>
        <p:txBody>
          <a:bodyPr rIns="0">
            <a:noAutofit/>
          </a:bodyPr>
          <a:lstStyle/>
          <a:p>
            <a:pPr algn="ctr">
              <a:spcBef>
                <a:spcPts val="0"/>
              </a:spcBef>
            </a:pPr>
            <a:endParaRPr lang="en-US" sz="1000" dirty="0" smtClean="0"/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VAC PVSS:</a:t>
            </a:r>
            <a:r>
              <a:rPr lang="en-US" dirty="0" smtClean="0"/>
              <a:t> 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Improvements/changes are now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listed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/>
              <a:t>and sent to users (soon on EDMS)</a:t>
            </a:r>
            <a:endParaRPr lang="en-US" dirty="0"/>
          </a:p>
          <a:p>
            <a:pPr marL="542925" lvl="1" indent="-277813">
              <a:spcBef>
                <a:spcPts val="500"/>
              </a:spcBef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SVN</a:t>
            </a:r>
            <a:r>
              <a:rPr lang="en-US" dirty="0"/>
              <a:t> </a:t>
            </a:r>
            <a:r>
              <a:rPr lang="en-US" dirty="0" smtClean="0"/>
              <a:t>server implemented to follow software versions within the team</a:t>
            </a:r>
            <a:endParaRPr lang="en-US" dirty="0"/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Important changes are described and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stored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/>
              <a:t>in EDMS (</a:t>
            </a:r>
            <a:r>
              <a:rPr lang="en-US" dirty="0" err="1" smtClean="0"/>
              <a:t>eg</a:t>
            </a:r>
            <a:r>
              <a:rPr lang="en-US" dirty="0" smtClean="0"/>
              <a:t>. SMS notifications, archiving rules)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Being defined: procedure to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test</a:t>
            </a:r>
            <a:r>
              <a:rPr lang="en-US" dirty="0" smtClean="0"/>
              <a:t> new software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releases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VAC DB: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/>
              <a:t>New procedure to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synchronize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/>
              <a:t>with Layout DB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Tracking of changes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Parameters of PVSS archiving can now be set according </a:t>
            </a:r>
          </a:p>
          <a:p>
            <a:pPr marL="542925" lvl="1" indent="0">
              <a:spcBef>
                <a:spcPts val="500"/>
              </a:spcBef>
              <a:buNone/>
            </a:pPr>
            <a:r>
              <a:rPr lang="en-US" dirty="0" smtClean="0"/>
              <a:t>to equipment type, or individually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In tight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collaboration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/>
              <a:t>with: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EN-ICE</a:t>
            </a:r>
            <a:r>
              <a:rPr lang="en-US" dirty="0" smtClean="0"/>
              <a:t> (PVSS support)</a:t>
            </a:r>
            <a:endParaRPr lang="en-US" dirty="0"/>
          </a:p>
          <a:p>
            <a:pPr marL="542925" lvl="1" indent="-277813">
              <a:spcBef>
                <a:spcPts val="500"/>
              </a:spcBef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BE-CO</a:t>
            </a:r>
            <a:r>
              <a:rPr lang="en-US" dirty="0" smtClean="0"/>
              <a:t> (Data Servers support)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In 2012, PVSS Data Servers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migration</a:t>
            </a:r>
            <a:r>
              <a:rPr lang="en-US" dirty="0" smtClean="0"/>
              <a:t>: 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Windows </a:t>
            </a:r>
            <a:r>
              <a:rPr lang="en-US" dirty="0"/>
              <a:t>to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Linux</a:t>
            </a:r>
            <a:r>
              <a:rPr lang="en-US" dirty="0"/>
              <a:t> operating </a:t>
            </a:r>
            <a:r>
              <a:rPr lang="en-US" dirty="0" smtClean="0"/>
              <a:t>system (VAC PVSS now fully operational in the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CCC</a:t>
            </a:r>
            <a:r>
              <a:rPr lang="en-US" dirty="0" smtClean="0"/>
              <a:t>)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PVSS </a:t>
            </a:r>
            <a:r>
              <a:rPr lang="en-US" dirty="0"/>
              <a:t>3.6 to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3.8</a:t>
            </a:r>
            <a:r>
              <a:rPr lang="en-US" dirty="0"/>
              <a:t> with improvements and new </a:t>
            </a:r>
            <a:r>
              <a:rPr lang="en-US" dirty="0" smtClean="0"/>
              <a:t>functionalities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Physically </a:t>
            </a:r>
            <a:r>
              <a:rPr lang="en-US" dirty="0"/>
              <a:t>moved </a:t>
            </a:r>
            <a:r>
              <a:rPr lang="en-US" dirty="0" smtClean="0"/>
              <a:t>the DS to </a:t>
            </a:r>
            <a:r>
              <a:rPr lang="en-US" dirty="0"/>
              <a:t>the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CCR</a:t>
            </a:r>
            <a:r>
              <a:rPr lang="en-US" dirty="0"/>
              <a:t> </a:t>
            </a:r>
            <a:r>
              <a:rPr lang="en-US" dirty="0" smtClean="0"/>
              <a:t>building</a:t>
            </a:r>
          </a:p>
          <a:p>
            <a:pPr marL="542925" lvl="1" indent="-277813">
              <a:spcBef>
                <a:spcPts val="500"/>
              </a:spcBef>
            </a:pPr>
            <a:r>
              <a:rPr lang="en-US" dirty="0" smtClean="0"/>
              <a:t>Integrated </a:t>
            </a:r>
            <a:r>
              <a:rPr lang="en-US" dirty="0"/>
              <a:t>in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MOON</a:t>
            </a:r>
            <a:r>
              <a:rPr lang="en-US" dirty="0"/>
              <a:t> (ICE monitoring tool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VAC PVSS &amp; DB</a:t>
            </a:r>
            <a:endParaRPr lang="en-GB" sz="2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19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096856"/>
            <a:ext cx="2234093" cy="2077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52" y="2564904"/>
            <a:ext cx="2053992" cy="20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298" y="3140968"/>
            <a:ext cx="2053992" cy="20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02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Quality Management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Quality Needs and Guidelines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 smtClean="0"/>
              <a:t>ICM Naming Convention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Vacuum-controls </a:t>
            </a:r>
            <a:r>
              <a:rPr lang="en-US" sz="3200" dirty="0"/>
              <a:t>Tracking Log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MTF </a:t>
            </a:r>
            <a:r>
              <a:rPr lang="en-US" sz="3200" dirty="0"/>
              <a:t>&amp; </a:t>
            </a:r>
            <a:r>
              <a:rPr lang="en-US" sz="3200" dirty="0" smtClean="0"/>
              <a:t>EDMS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 smtClean="0"/>
              <a:t>Layout DB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Examples</a:t>
            </a:r>
            <a:endParaRPr lang="en-GB" sz="3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3200" dirty="0" smtClean="0"/>
              <a:t>VAC PVSS &amp; DB</a:t>
            </a:r>
            <a:endParaRPr lang="en-GB" sz="32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What else?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457200" lvl="1" indent="-285750"/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Outline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9116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cern.ch\dfs\Workspaces\a\antoniof\VSC\_VSC\ICM_Presentation\VAC-Seminar\Inflation-grap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196" y="4958843"/>
            <a:ext cx="2736304" cy="1782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908720"/>
            <a:ext cx="8396038" cy="5616624"/>
          </a:xfrm>
        </p:spPr>
        <p:txBody>
          <a:bodyPr rIns="0">
            <a:noAutofit/>
          </a:bodyPr>
          <a:lstStyle/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200" dirty="0"/>
              <a:t>Well advanced:</a:t>
            </a:r>
            <a:endParaRPr lang="en-US" sz="2200" dirty="0"/>
          </a:p>
          <a:p>
            <a:pPr marL="457200" lvl="1" indent="-285750">
              <a:spcBef>
                <a:spcPts val="0"/>
              </a:spcBef>
            </a:pPr>
            <a:r>
              <a:rPr lang="en-US" sz="2000" dirty="0"/>
              <a:t>Homogenization: Naming Convention, methods &amp; tools</a:t>
            </a:r>
          </a:p>
          <a:p>
            <a:pPr marL="457200" lvl="1" indent="-285750">
              <a:spcBef>
                <a:spcPts val="0"/>
              </a:spcBef>
            </a:pPr>
            <a:r>
              <a:rPr lang="en-US" sz="2000" dirty="0" smtClean="0"/>
              <a:t>Centralization </a:t>
            </a:r>
            <a:r>
              <a:rPr lang="en-US" sz="2000" dirty="0"/>
              <a:t>of information: actions, documentation, devices settings</a:t>
            </a:r>
          </a:p>
          <a:p>
            <a:pPr marL="457200" lvl="1" indent="-285750">
              <a:spcBef>
                <a:spcPts val="0"/>
              </a:spcBef>
            </a:pPr>
            <a:r>
              <a:rPr lang="en-US" sz="2000" dirty="0" smtClean="0"/>
              <a:t>Preservation </a:t>
            </a:r>
            <a:r>
              <a:rPr lang="en-US" sz="2000" dirty="0"/>
              <a:t>of </a:t>
            </a:r>
            <a:r>
              <a:rPr lang="en-US" sz="2000" dirty="0" smtClean="0"/>
              <a:t>knowledge</a:t>
            </a:r>
          </a:p>
          <a:p>
            <a:pPr marL="457200" lvl="1" indent="-285750">
              <a:spcBef>
                <a:spcPts val="0"/>
              </a:spcBef>
            </a:pPr>
            <a:r>
              <a:rPr lang="en-US" sz="2000" dirty="0"/>
              <a:t>Simple but efficient to maintain system up-to-date</a:t>
            </a:r>
          </a:p>
          <a:p>
            <a:pPr>
              <a:spcBef>
                <a:spcPts val="0"/>
              </a:spcBef>
            </a:pPr>
            <a:endParaRPr lang="en-US" sz="900" dirty="0" smtClean="0"/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dirty="0" smtClean="0"/>
              <a:t>Still </a:t>
            </a:r>
            <a:r>
              <a:rPr lang="en-US" sz="2200" dirty="0"/>
              <a:t>to be </a:t>
            </a:r>
            <a:r>
              <a:rPr lang="en-US" sz="2200" dirty="0" smtClean="0"/>
              <a:t>done:</a:t>
            </a:r>
            <a:endParaRPr lang="en-US" sz="2200" dirty="0"/>
          </a:p>
          <a:p>
            <a:pPr marL="542925" lvl="1" indent="-285750">
              <a:spcBef>
                <a:spcPts val="0"/>
              </a:spcBef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Labeling</a:t>
            </a:r>
            <a:r>
              <a:rPr lang="en-US" sz="2000" dirty="0"/>
              <a:t> </a:t>
            </a:r>
            <a:r>
              <a:rPr lang="en-US" sz="2000" dirty="0" smtClean="0"/>
              <a:t>(~55 %)</a:t>
            </a:r>
            <a:endParaRPr lang="en-US" sz="2000" dirty="0"/>
          </a:p>
          <a:p>
            <a:pPr marL="542925" lvl="1" indent="-285750">
              <a:spcBef>
                <a:spcPts val="0"/>
              </a:spcBef>
            </a:pPr>
            <a:r>
              <a:rPr lang="en-US" sz="2000" dirty="0" smtClean="0"/>
              <a:t>Data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importation</a:t>
            </a:r>
            <a:r>
              <a:rPr lang="en-US" sz="2000" dirty="0"/>
              <a:t> </a:t>
            </a:r>
            <a:r>
              <a:rPr lang="en-US" sz="2000" dirty="0" smtClean="0"/>
              <a:t>into MTF (~70 %)</a:t>
            </a:r>
            <a:endParaRPr lang="en-US" sz="2000" dirty="0"/>
          </a:p>
          <a:p>
            <a:pPr marL="542925" lvl="1" indent="-285750">
              <a:spcBef>
                <a:spcPts val="0"/>
              </a:spcBef>
            </a:pPr>
            <a:r>
              <a:rPr lang="en-US" sz="2000" dirty="0" smtClean="0"/>
              <a:t>Definition of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templates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000" dirty="0"/>
              <a:t>with </a:t>
            </a:r>
            <a:r>
              <a:rPr lang="en-US" sz="2000" dirty="0" smtClean="0"/>
              <a:t>keywords </a:t>
            </a:r>
            <a:r>
              <a:rPr lang="en-US" sz="2000" dirty="0"/>
              <a:t>(NCRs, Jobs</a:t>
            </a:r>
            <a:r>
              <a:rPr lang="en-US" sz="2000" dirty="0" smtClean="0"/>
              <a:t>)</a:t>
            </a:r>
          </a:p>
          <a:p>
            <a:pPr marL="542925" lvl="1" indent="-285750">
              <a:spcBef>
                <a:spcPts val="0"/>
              </a:spcBef>
            </a:pPr>
            <a:r>
              <a:rPr lang="en-US" sz="2000" dirty="0" smtClean="0"/>
              <a:t>Definition in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Layout DB</a:t>
            </a:r>
          </a:p>
          <a:p>
            <a:pPr lvl="1" indent="0">
              <a:spcBef>
                <a:spcPts val="0"/>
              </a:spcBef>
              <a:buNone/>
            </a:pPr>
            <a:endParaRPr lang="en-US" sz="800" dirty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200" dirty="0" smtClean="0"/>
              <a:t>Final comments:</a:t>
            </a:r>
          </a:p>
          <a:p>
            <a:pPr marL="542925" lvl="1" indent="-276225">
              <a:spcBef>
                <a:spcPts val="0"/>
              </a:spcBef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Common/standard</a:t>
            </a:r>
            <a:r>
              <a:rPr lang="en-US" sz="2000" dirty="0" smtClean="0"/>
              <a:t> applications already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widely</a:t>
            </a:r>
            <a:r>
              <a:rPr lang="en-US" sz="2000" dirty="0"/>
              <a:t>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used/supported</a:t>
            </a:r>
            <a:r>
              <a:rPr lang="en-US" sz="2000" dirty="0" smtClean="0"/>
              <a:t> </a:t>
            </a:r>
            <a:r>
              <a:rPr lang="en-US" sz="2000" dirty="0"/>
              <a:t>at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CERN </a:t>
            </a:r>
          </a:p>
          <a:p>
            <a:pPr marL="542925" lvl="1" indent="-276225">
              <a:spcBef>
                <a:spcPts val="0"/>
              </a:spcBef>
            </a:pPr>
            <a:r>
              <a:rPr lang="en-US" sz="2000" dirty="0" smtClean="0"/>
              <a:t>Information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availability</a:t>
            </a:r>
            <a:r>
              <a:rPr lang="en-US" sz="2000" dirty="0" smtClean="0"/>
              <a:t>,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openness</a:t>
            </a:r>
            <a:r>
              <a:rPr lang="en-US" sz="2000" dirty="0" smtClean="0"/>
              <a:t>,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transparency</a:t>
            </a:r>
          </a:p>
          <a:p>
            <a:pPr marL="542925" lvl="1" indent="-276225">
              <a:spcBef>
                <a:spcPts val="0"/>
              </a:spcBef>
            </a:pPr>
            <a:r>
              <a:rPr lang="en-US" sz="2000" dirty="0" smtClean="0"/>
              <a:t>According/Conforming to the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MMP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recommendations</a:t>
            </a:r>
            <a:endParaRPr lang="en-US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1" indent="0">
              <a:buNone/>
            </a:pPr>
            <a:r>
              <a:rPr lang="en-US" sz="2400" b="1" dirty="0" smtClean="0">
                <a:solidFill>
                  <a:schemeClr val="accent6"/>
                </a:solidFill>
              </a:rPr>
              <a:t>All ICM people is somehow involved </a:t>
            </a:r>
          </a:p>
          <a:p>
            <a:pPr marL="0" lvl="1" indent="990600">
              <a:buNone/>
            </a:pPr>
            <a:r>
              <a:rPr lang="en-US" sz="2400" b="1" dirty="0" smtClean="0">
                <a:solidFill>
                  <a:schemeClr val="accent6"/>
                </a:solidFill>
              </a:rPr>
              <a:t>in aspects contributing to the improvement of QA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Conclusion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pic>
        <p:nvPicPr>
          <p:cNvPr id="9" name="Picture 6" descr="\\cern.ch\dfs\Users\a\antoniof\Documents\_VSC\Log\APEX\smi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1905">
            <a:off x="7472188" y="3661429"/>
            <a:ext cx="852731" cy="864101"/>
          </a:xfrm>
          <a:prstGeom prst="rect">
            <a:avLst/>
          </a:prstGeom>
          <a:noFill/>
        </p:spPr>
      </p:pic>
      <p:pic>
        <p:nvPicPr>
          <p:cNvPr id="12" name="Picture 7" descr="\\cern.ch\dfs\Workspaces\a\antoniof\VSC\_VSC\ICM_Presentation\VAC-Seminar\Ze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182" y="2017513"/>
            <a:ext cx="1779286" cy="130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Workspaces\a\antoniof\VSC\_VSC\ICM_Presentation\VAC-Seminar\batamwatch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76" y="1105674"/>
            <a:ext cx="464363" cy="4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\\cern.ch\dfs\Workspaces\a\antoniof\VSC\_VSC\ICM_Presentation\VAC-Seminar\batamwatch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77" y="1391663"/>
            <a:ext cx="464363" cy="4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\\cern.ch\dfs\Workspaces\a\antoniof\VSC\_VSC\ICM_Presentation\VAC-Seminar\batamwatch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74" y="2006681"/>
            <a:ext cx="464363" cy="4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\\cern.ch\dfs\Workspaces\a\antoniof\VSC\_VSC\ICM_Presentation\VAC-Seminar\batamwatch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75" y="1692973"/>
            <a:ext cx="464363" cy="4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24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908720"/>
            <a:ext cx="8612062" cy="5400600"/>
          </a:xfrm>
        </p:spPr>
        <p:txBody>
          <a:bodyPr rIns="0"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 Target:</a:t>
            </a:r>
          </a:p>
          <a:p>
            <a:pPr marL="542925" lvl="1" indent="-288925"/>
            <a:r>
              <a:rPr lang="en-US" sz="1800" dirty="0" smtClean="0"/>
              <a:t>to </a:t>
            </a:r>
            <a:r>
              <a:rPr lang="en-US" sz="1800" dirty="0"/>
              <a:t>ensure that </a:t>
            </a:r>
            <a:r>
              <a:rPr lang="en-US" sz="1800" dirty="0" smtClean="0"/>
              <a:t>a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work/product/service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800" dirty="0" smtClean="0"/>
              <a:t>is consistent with expectation</a:t>
            </a:r>
          </a:p>
          <a:p>
            <a:pPr marL="542925" lvl="1" indent="-288925"/>
            <a:r>
              <a:rPr lang="en-US" sz="1800" dirty="0" smtClean="0"/>
              <a:t>to provide the </a:t>
            </a:r>
            <a:r>
              <a:rPr lang="en-US" sz="1800" dirty="0"/>
              <a:t>means to achieve </a:t>
            </a:r>
            <a:r>
              <a:rPr lang="en-US" sz="1800" dirty="0" smtClean="0"/>
              <a:t>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How</a:t>
            </a:r>
            <a:r>
              <a:rPr lang="en-US" sz="2000" b="1" dirty="0" smtClean="0"/>
              <a:t>:</a:t>
            </a:r>
            <a:endParaRPr lang="en-GB" sz="2000" b="1" dirty="0" smtClean="0"/>
          </a:p>
          <a:p>
            <a:pPr marL="542925" lvl="1" indent="-288925"/>
            <a:r>
              <a:rPr lang="en-US" sz="1800" dirty="0"/>
              <a:t>Homogenization: </a:t>
            </a:r>
            <a:r>
              <a:rPr lang="en-GB" sz="1800" b="1" dirty="0">
                <a:solidFill>
                  <a:schemeClr val="accent4">
                    <a:lumMod val="75000"/>
                  </a:schemeClr>
                </a:solidFill>
              </a:rPr>
              <a:t>Naming Convention</a:t>
            </a:r>
            <a:r>
              <a:rPr lang="en-GB" sz="1800" dirty="0"/>
              <a:t>, methods &amp; tools</a:t>
            </a:r>
            <a:endParaRPr lang="en-GB" sz="2800" dirty="0"/>
          </a:p>
          <a:p>
            <a:pPr marL="542925" lvl="1" indent="-288925"/>
            <a:r>
              <a:rPr lang="en-GB" sz="1800" b="1" dirty="0" smtClean="0">
                <a:solidFill>
                  <a:schemeClr val="accent4">
                    <a:lumMod val="75000"/>
                  </a:schemeClr>
                </a:solidFill>
              </a:rPr>
              <a:t>Centralization</a:t>
            </a:r>
            <a:r>
              <a:rPr lang="en-GB" sz="1800" dirty="0" smtClean="0"/>
              <a:t> of information: actions, documentation, devices settings</a:t>
            </a:r>
          </a:p>
          <a:p>
            <a:pPr marL="542925" lvl="1" indent="-288925"/>
            <a:r>
              <a:rPr lang="en-US" sz="1800" dirty="0"/>
              <a:t>Preservation of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knowledge</a:t>
            </a:r>
          </a:p>
          <a:p>
            <a:pPr marL="542925" lvl="1" indent="-288925"/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Simple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800" dirty="0"/>
              <a:t>but efficient </a:t>
            </a:r>
            <a:r>
              <a:rPr lang="en-US" sz="1800" dirty="0" smtClean="0"/>
              <a:t>to </a:t>
            </a:r>
            <a:r>
              <a:rPr lang="en-GB" sz="1800" dirty="0"/>
              <a:t>maintain system </a:t>
            </a:r>
            <a:r>
              <a:rPr lang="en-GB" sz="1800" b="1" dirty="0" smtClean="0">
                <a:solidFill>
                  <a:schemeClr val="accent4">
                    <a:lumMod val="75000"/>
                  </a:schemeClr>
                </a:solidFill>
              </a:rPr>
              <a:t>up-to-date</a:t>
            </a:r>
            <a:endParaRPr lang="en-GB" sz="18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2400" dirty="0" smtClean="0"/>
              <a:t>	</a:t>
            </a:r>
            <a:r>
              <a:rPr lang="en-US" sz="2000" dirty="0" smtClean="0"/>
              <a:t>And then… we </a:t>
            </a:r>
            <a:r>
              <a:rPr lang="en-US" sz="2000" dirty="0"/>
              <a:t>will be able to improve the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quality</a:t>
            </a:r>
            <a:r>
              <a:rPr lang="en-US" sz="2000" dirty="0"/>
              <a:t>…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accent4">
                    <a:lumMod val="75000"/>
                  </a:schemeClr>
                </a:solidFill>
              </a:rPr>
              <a:t>Quality Management</a:t>
            </a:r>
            <a:endParaRPr lang="en-GB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30" name="Wall" descr="\\cern.ch\dfs\Workspaces\a\antoniof\VSC\_VSC\ICM_Presentation\VAC-Seminar\Question_Mur_F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3" t="8433"/>
          <a:stretch/>
        </p:blipFill>
        <p:spPr bwMode="auto">
          <a:xfrm>
            <a:off x="3635896" y="4668627"/>
            <a:ext cx="2088232" cy="1856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622327"/>
            <a:ext cx="2403022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\\cern.ch\dfs\Workspaces\a\antoniof\VSC\_VSC\ICM_Presentation\VAC-Seminar\Ze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27774"/>
            <a:ext cx="2457058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graph" descr="\\cern.ch\dfs\Workspaces\a\antoniof\VSC\_VSC\ICM_Presentation\VAC-Seminar\inde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37012"/>
            <a:ext cx="1152128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Flèche droite 3"/>
          <p:cNvSpPr/>
          <p:nvPr/>
        </p:nvSpPr>
        <p:spPr>
          <a:xfrm>
            <a:off x="1043608" y="4146984"/>
            <a:ext cx="216024" cy="7200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Target 1" descr="\\cern.ch\dfs\Workspaces\a\antoniof\VSC\_VSC\ICM_Presentation\VAC-Seminar\target.png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80" y="1016732"/>
            <a:ext cx="172800" cy="1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6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2153976" cy="1800200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2000" b="1" dirty="0" smtClean="0"/>
              <a:t>Tracking of</a:t>
            </a:r>
          </a:p>
          <a:p>
            <a:pPr algn="ctr">
              <a:spcBef>
                <a:spcPts val="0"/>
              </a:spcBef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Actions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9"/>
          </p:nvPr>
        </p:nvSpPr>
        <p:spPr>
          <a:xfrm>
            <a:off x="4572000" y="908720"/>
            <a:ext cx="2153976" cy="1800200"/>
          </a:xfrm>
          <a:ln>
            <a:noFill/>
          </a:ln>
        </p:spPr>
        <p:txBody>
          <a:bodyPr lIns="0" rIns="0"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2000" b="1" dirty="0" smtClean="0"/>
              <a:t>Tracking of</a:t>
            </a:r>
            <a:endParaRPr lang="en-US" sz="2800" b="1" dirty="0" smtClean="0"/>
          </a:p>
          <a:p>
            <a:pPr algn="ctr">
              <a:spcBef>
                <a:spcPts val="0"/>
              </a:spcBef>
            </a:pPr>
            <a:r>
              <a:rPr lang="en-US" sz="2800" b="1" spc="-150" dirty="0" smtClean="0">
                <a:solidFill>
                  <a:schemeClr val="accent4">
                    <a:lumMod val="75000"/>
                  </a:schemeClr>
                </a:solidFill>
              </a:rPr>
              <a:t>Documentation</a:t>
            </a:r>
            <a:endParaRPr lang="en-US" sz="2600" b="1" spc="-15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6732240" y="908720"/>
            <a:ext cx="2153976" cy="1800200"/>
          </a:xfrm>
          <a:ln>
            <a:noFill/>
          </a:ln>
        </p:spPr>
        <p:txBody>
          <a:bodyPr lIns="0" rIns="0"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2000" b="1" dirty="0" smtClean="0"/>
              <a:t>Tracking of</a:t>
            </a:r>
            <a:endParaRPr lang="en-US" sz="2800" b="1" dirty="0" smtClean="0"/>
          </a:p>
          <a:p>
            <a:pPr algn="ctr">
              <a:spcBef>
                <a:spcPts val="0"/>
              </a:spcBef>
            </a:pPr>
            <a:r>
              <a:rPr lang="en-US" sz="2800" b="1" spc="-40" dirty="0" smtClean="0">
                <a:solidFill>
                  <a:schemeClr val="accent4">
                    <a:lumMod val="75000"/>
                  </a:schemeClr>
                </a:solidFill>
              </a:rPr>
              <a:t>System Layout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ICM Needs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251520" y="2708920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Clr>
                <a:schemeClr val="accent5"/>
              </a:buClr>
              <a:buNone/>
            </a:pPr>
            <a:r>
              <a:rPr lang="en-US" sz="2400" dirty="0" smtClean="0"/>
              <a:t>  target</a:t>
            </a:r>
            <a:r>
              <a:rPr lang="en-US" sz="2400" dirty="0"/>
              <a:t>:</a:t>
            </a:r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Requests</a:t>
            </a:r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Reports</a:t>
            </a: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endParaRPr lang="en-US" b="1" dirty="0" smtClean="0"/>
          </a:p>
          <a:p>
            <a:pPr>
              <a:spcBef>
                <a:spcPts val="0"/>
              </a:spcBef>
            </a:pPr>
            <a:endParaRPr lang="en-US" b="1" dirty="0" smtClean="0"/>
          </a:p>
          <a:p>
            <a:pPr>
              <a:spcBef>
                <a:spcPts val="0"/>
              </a:spcBef>
            </a:pPr>
            <a:endParaRPr lang="en-US" b="1" dirty="0" smtClean="0"/>
          </a:p>
          <a:p>
            <a:pPr>
              <a:spcBef>
                <a:spcPts val="0"/>
              </a:spcBef>
            </a:pPr>
            <a:r>
              <a:rPr lang="en-US" b="1" dirty="0" smtClean="0"/>
              <a:t>Examples: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Cabling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Installation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Repairs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13" name="Content Placeholder 7"/>
          <p:cNvSpPr txBox="1">
            <a:spLocks/>
          </p:cNvSpPr>
          <p:nvPr/>
        </p:nvSpPr>
        <p:spPr>
          <a:xfrm>
            <a:off x="2411760" y="908720"/>
            <a:ext cx="2153976" cy="1800200"/>
          </a:xfrm>
          <a:prstGeom prst="rect">
            <a:avLst/>
          </a:prstGeom>
          <a:ln>
            <a:noFill/>
          </a:ln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2000" b="1" dirty="0" smtClean="0"/>
              <a:t>Tracking of</a:t>
            </a:r>
            <a:endParaRPr lang="en-US" sz="2800" b="1" dirty="0" smtClean="0"/>
          </a:p>
          <a:p>
            <a:pPr algn="ctr">
              <a:spcBef>
                <a:spcPts val="0"/>
              </a:spcBef>
            </a:pPr>
            <a:r>
              <a:rPr lang="en-US" sz="2800" b="1" spc="-40" dirty="0" smtClean="0">
                <a:solidFill>
                  <a:schemeClr val="accent4">
                    <a:lumMod val="75000"/>
                  </a:schemeClr>
                </a:solidFill>
              </a:rPr>
              <a:t>Objects/Assets</a:t>
            </a:r>
          </a:p>
        </p:txBody>
      </p:sp>
      <p:sp>
        <p:nvSpPr>
          <p:cNvPr id="15" name="Content Placeholder 9"/>
          <p:cNvSpPr txBox="1">
            <a:spLocks/>
          </p:cNvSpPr>
          <p:nvPr/>
        </p:nvSpPr>
        <p:spPr>
          <a:xfrm>
            <a:off x="6732240" y="2708920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Clr>
                <a:schemeClr val="accent5"/>
              </a:buClr>
              <a:buNone/>
            </a:pPr>
            <a:r>
              <a:rPr lang="en-US" sz="2400" dirty="0" smtClean="0"/>
              <a:t>  target:</a:t>
            </a:r>
            <a:endParaRPr lang="en-US" sz="2400" dirty="0"/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Location</a:t>
            </a:r>
            <a:endParaRPr lang="en-US" sz="2000" b="1" dirty="0"/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Function</a:t>
            </a:r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spc="-70" dirty="0" smtClean="0">
                <a:solidFill>
                  <a:schemeClr val="accent4">
                    <a:lumMod val="75000"/>
                  </a:schemeClr>
                </a:solidFill>
              </a:rPr>
              <a:t>Configuration</a:t>
            </a:r>
            <a:r>
              <a:rPr lang="en-US" sz="2000" b="1" dirty="0" smtClean="0"/>
              <a:t> </a:t>
            </a:r>
            <a:endParaRPr lang="en-US" sz="2000" b="1" dirty="0"/>
          </a:p>
          <a:p>
            <a:pPr marL="0" lvl="1" indent="0">
              <a:spcBef>
                <a:spcPts val="0"/>
              </a:spcBef>
              <a:buClr>
                <a:schemeClr val="accent5"/>
              </a:buClr>
              <a:buNone/>
            </a:pPr>
            <a:endParaRPr lang="en-US" b="1" dirty="0" smtClean="0"/>
          </a:p>
          <a:p>
            <a:pPr marL="0" lvl="1" indent="0">
              <a:spcBef>
                <a:spcPts val="0"/>
              </a:spcBef>
              <a:buClr>
                <a:schemeClr val="accent5"/>
              </a:buClr>
              <a:buNone/>
            </a:pPr>
            <a:endParaRPr lang="en-US" sz="1200" b="1" dirty="0" smtClean="0"/>
          </a:p>
          <a:p>
            <a:pPr marL="0" lvl="1" indent="0">
              <a:spcBef>
                <a:spcPts val="0"/>
              </a:spcBef>
              <a:buClr>
                <a:schemeClr val="accent5"/>
              </a:buClr>
              <a:buNone/>
            </a:pPr>
            <a:r>
              <a:rPr lang="en-US" b="1" dirty="0" smtClean="0"/>
              <a:t>Examples</a:t>
            </a:r>
            <a:r>
              <a:rPr lang="en-US" b="1" spc="-40" dirty="0" smtClean="0"/>
              <a:t>: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pc="-40" dirty="0" smtClean="0"/>
              <a:t>Position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pc="-40" dirty="0" smtClean="0"/>
              <a:t>Settings</a:t>
            </a:r>
          </a:p>
          <a:p>
            <a:pPr marL="457200" lvl="1" indent="-285750">
              <a:spcBef>
                <a:spcPts val="0"/>
              </a:spcBef>
              <a:buClr>
                <a:schemeClr val="accent5">
                  <a:lumMod val="75000"/>
                </a:schemeClr>
              </a:buClr>
            </a:pPr>
            <a:r>
              <a:rPr lang="en-US" spc="-40" dirty="0" smtClean="0"/>
              <a:t>Interlock Levels </a:t>
            </a:r>
          </a:p>
          <a:p>
            <a:pPr marL="457200" lvl="1" indent="-285750">
              <a:spcBef>
                <a:spcPts val="0"/>
              </a:spcBef>
              <a:buClr>
                <a:schemeClr val="accent5">
                  <a:lumMod val="75000"/>
                </a:schemeClr>
              </a:buClr>
            </a:pPr>
            <a:r>
              <a:rPr lang="en-US" spc="-40" dirty="0" smtClean="0"/>
              <a:t>Cables </a:t>
            </a:r>
            <a:endParaRPr lang="en-US" spc="-40" dirty="0"/>
          </a:p>
          <a:p>
            <a:pPr marL="457200" lvl="1" indent="-285750">
              <a:spcBef>
                <a:spcPts val="0"/>
              </a:spcBef>
              <a:buClr>
                <a:schemeClr val="accent5">
                  <a:lumMod val="75000"/>
                </a:schemeClr>
              </a:buClr>
            </a:pPr>
            <a:r>
              <a:rPr lang="en-US" spc="-40" dirty="0" err="1" smtClean="0"/>
              <a:t>Profibus</a:t>
            </a:r>
            <a:r>
              <a:rPr lang="en-US" spc="-40" dirty="0" smtClean="0"/>
              <a:t> Addresses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411760" y="764704"/>
            <a:ext cx="0" cy="5688632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MT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79"/>
          <a:stretch/>
        </p:blipFill>
        <p:spPr bwMode="auto">
          <a:xfrm>
            <a:off x="2448855" y="1699200"/>
            <a:ext cx="2084400" cy="95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>
            <a:off x="6725976" y="764704"/>
            <a:ext cx="0" cy="5688632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65736" y="764704"/>
            <a:ext cx="0" cy="5688632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12" y="1699200"/>
            <a:ext cx="2083791" cy="95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EDM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64"/>
          <a:stretch/>
        </p:blipFill>
        <p:spPr bwMode="auto">
          <a:xfrm>
            <a:off x="4606788" y="1699200"/>
            <a:ext cx="2084400" cy="95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Oval VTL"/>
          <p:cNvSpPr/>
          <p:nvPr/>
        </p:nvSpPr>
        <p:spPr>
          <a:xfrm rot="20362414">
            <a:off x="608508" y="4990585"/>
            <a:ext cx="1440000" cy="1440000"/>
          </a:xfrm>
          <a:prstGeom prst="ellipse">
            <a:avLst/>
          </a:prstGeom>
          <a:gradFill>
            <a:gsLst>
              <a:gs pos="0">
                <a:schemeClr val="accent4">
                  <a:shade val="63000"/>
                  <a:alpha val="30000"/>
                </a:schemeClr>
              </a:gs>
              <a:gs pos="30000">
                <a:schemeClr val="accent4">
                  <a:shade val="90000"/>
                  <a:satMod val="110000"/>
                  <a:alpha val="30000"/>
                </a:schemeClr>
              </a:gs>
              <a:gs pos="45000">
                <a:schemeClr val="accent4">
                  <a:shade val="100000"/>
                  <a:satMod val="118000"/>
                  <a:alpha val="30000"/>
                </a:schemeClr>
              </a:gs>
              <a:gs pos="55000">
                <a:schemeClr val="accent4">
                  <a:shade val="100000"/>
                  <a:satMod val="118000"/>
                  <a:alpha val="30000"/>
                </a:schemeClr>
              </a:gs>
              <a:gs pos="73000">
                <a:schemeClr val="accent4">
                  <a:shade val="90000"/>
                  <a:satMod val="110000"/>
                  <a:alpha val="30000"/>
                </a:schemeClr>
              </a:gs>
              <a:gs pos="100000">
                <a:schemeClr val="accent4">
                  <a:shade val="63000"/>
                  <a:alpha val="30000"/>
                </a:schemeClr>
              </a:gs>
            </a:gsLst>
          </a:gradFill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lt1">
                    <a:alpha val="48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VTL</a:t>
            </a:r>
            <a:endParaRPr lang="en-GB" sz="3200" b="1" dirty="0">
              <a:solidFill>
                <a:schemeClr val="lt1">
                  <a:alpha val="48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55" name="LAYOUT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39"/>
          <a:stretch/>
        </p:blipFill>
        <p:spPr bwMode="auto">
          <a:xfrm>
            <a:off x="6768325" y="1699200"/>
            <a:ext cx="2084400" cy="95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Oval Layout"/>
          <p:cNvSpPr/>
          <p:nvPr/>
        </p:nvSpPr>
        <p:spPr>
          <a:xfrm rot="20362414">
            <a:off x="7089229" y="4990585"/>
            <a:ext cx="1440000" cy="1440000"/>
          </a:xfrm>
          <a:prstGeom prst="ellipse">
            <a:avLst/>
          </a:prstGeom>
          <a:gradFill>
            <a:gsLst>
              <a:gs pos="0">
                <a:schemeClr val="accent4">
                  <a:shade val="63000"/>
                  <a:alpha val="30000"/>
                </a:schemeClr>
              </a:gs>
              <a:gs pos="30000">
                <a:schemeClr val="accent4">
                  <a:shade val="90000"/>
                  <a:satMod val="110000"/>
                  <a:alpha val="30000"/>
                </a:schemeClr>
              </a:gs>
              <a:gs pos="45000">
                <a:schemeClr val="accent4">
                  <a:shade val="100000"/>
                  <a:satMod val="118000"/>
                  <a:alpha val="30000"/>
                </a:schemeClr>
              </a:gs>
              <a:gs pos="55000">
                <a:schemeClr val="accent4">
                  <a:shade val="100000"/>
                  <a:satMod val="118000"/>
                  <a:alpha val="30000"/>
                </a:schemeClr>
              </a:gs>
              <a:gs pos="73000">
                <a:schemeClr val="accent4">
                  <a:shade val="90000"/>
                  <a:satMod val="110000"/>
                  <a:alpha val="30000"/>
                </a:schemeClr>
              </a:gs>
              <a:gs pos="100000">
                <a:schemeClr val="accent4">
                  <a:shade val="63000"/>
                  <a:alpha val="30000"/>
                </a:schemeClr>
              </a:gs>
            </a:gsLst>
          </a:gradFill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 spc="-180" dirty="0" smtClean="0">
                <a:solidFill>
                  <a:schemeClr val="lt1">
                    <a:alpha val="48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LAYOUT</a:t>
            </a:r>
          </a:p>
          <a:p>
            <a:pPr algn="ctr"/>
            <a:r>
              <a:rPr lang="en-US" sz="2400" b="1" spc="-180" dirty="0" smtClean="0">
                <a:solidFill>
                  <a:schemeClr val="lt1">
                    <a:alpha val="48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DB</a:t>
            </a:r>
            <a:endParaRPr lang="en-GB" sz="3600" b="1" spc="-180" dirty="0">
              <a:solidFill>
                <a:schemeClr val="lt1">
                  <a:alpha val="48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102" name="Target 1" descr="\\cern.ch\dfs\Workspaces\a\antoniof\VSC\_VSC\ICM_Presentation\VAC-Seminar\target.png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44" y="2875796"/>
            <a:ext cx="172800" cy="1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Target 4" descr="\\cern.ch\dfs\Workspaces\a\antoniof\VSC\_VSC\ICM_Presentation\VAC-Seminar\target.png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64" y="2875796"/>
            <a:ext cx="172800" cy="1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Target 2" descr="\\cern.ch\dfs\Workspaces\a\antoniof\VSC\_VSC\ICM_Presentation\VAC-Seminar\target.png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984" y="2875796"/>
            <a:ext cx="172800" cy="1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quarter" idx="18"/>
          </p:nvPr>
        </p:nvSpPr>
        <p:spPr>
          <a:xfrm>
            <a:off x="2411760" y="2708920"/>
            <a:ext cx="2153976" cy="3744416"/>
          </a:xfrm>
          <a:ln>
            <a:noFill/>
          </a:ln>
        </p:spPr>
        <p:txBody>
          <a:bodyPr>
            <a:noAutofit/>
          </a:bodyPr>
          <a:lstStyle/>
          <a:p>
            <a:pPr marL="0" lvl="1" indent="0">
              <a:spcBef>
                <a:spcPts val="0"/>
              </a:spcBef>
              <a:buClr>
                <a:schemeClr val="accent5"/>
              </a:buClr>
              <a:buNone/>
            </a:pPr>
            <a:r>
              <a:rPr lang="en-US" sz="2400" dirty="0" smtClean="0"/>
              <a:t>  target:</a:t>
            </a:r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ID </a:t>
            </a:r>
            <a:r>
              <a:rPr lang="en-US" sz="1800" dirty="0" smtClean="0"/>
              <a:t>(serial #)</a:t>
            </a:r>
            <a:endParaRPr lang="en-US" sz="2000" dirty="0"/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Behavior</a:t>
            </a:r>
            <a:endParaRPr lang="en-US" sz="2000" b="1" dirty="0"/>
          </a:p>
          <a:p>
            <a:pPr marL="269875" indent="-269875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Lifetime</a:t>
            </a:r>
            <a:r>
              <a:rPr lang="en-US" sz="2000" b="1" dirty="0" smtClean="0"/>
              <a:t> </a:t>
            </a:r>
          </a:p>
          <a:p>
            <a:pPr>
              <a:spcBef>
                <a:spcPts val="0"/>
              </a:spcBef>
            </a:pPr>
            <a:endParaRPr lang="en-US" b="1" dirty="0" smtClean="0"/>
          </a:p>
          <a:p>
            <a:pPr>
              <a:spcBef>
                <a:spcPts val="0"/>
              </a:spcBef>
            </a:pPr>
            <a:endParaRPr lang="en-US" sz="1200" b="1" dirty="0" smtClean="0"/>
          </a:p>
          <a:p>
            <a:pPr>
              <a:spcBef>
                <a:spcPts val="0"/>
              </a:spcBef>
            </a:pPr>
            <a:r>
              <a:rPr lang="en-US" b="1" dirty="0" smtClean="0"/>
              <a:t>Examples: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pc="-60" dirty="0"/>
              <a:t>Manufacturing </a:t>
            </a:r>
            <a:r>
              <a:rPr lang="en-US" spc="-60" dirty="0" smtClean="0"/>
              <a:t>steps</a:t>
            </a:r>
            <a:endParaRPr lang="en-US" spc="-60" dirty="0"/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b="1" spc="-60" dirty="0" smtClean="0">
                <a:solidFill>
                  <a:schemeClr val="accent4">
                    <a:lumMod val="75000"/>
                  </a:schemeClr>
                </a:solidFill>
              </a:rPr>
              <a:t>Measurements</a:t>
            </a:r>
            <a:endParaRPr lang="en-US" spc="-60" dirty="0"/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b="1" spc="-60" dirty="0">
                <a:solidFill>
                  <a:schemeClr val="accent4">
                    <a:lumMod val="75000"/>
                  </a:schemeClr>
                </a:solidFill>
              </a:rPr>
              <a:t>RP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b="1" spc="-60" dirty="0" smtClean="0">
                <a:solidFill>
                  <a:schemeClr val="accent4">
                    <a:lumMod val="75000"/>
                  </a:schemeClr>
                </a:solidFill>
              </a:rPr>
              <a:t>Changed </a:t>
            </a:r>
            <a:r>
              <a:rPr lang="en-US" spc="-60" dirty="0" smtClean="0"/>
              <a:t>location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GB" sz="2000" dirty="0"/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4572000" y="2708920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36000" tIns="45720" rIns="3600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Clr>
                <a:schemeClr val="accent5"/>
              </a:buClr>
              <a:buNone/>
            </a:pPr>
            <a:r>
              <a:rPr lang="en-US" sz="2400" dirty="0"/>
              <a:t> </a:t>
            </a:r>
            <a:r>
              <a:rPr lang="en-US" sz="2400" dirty="0" smtClean="0"/>
              <a:t>  target</a:t>
            </a:r>
            <a:r>
              <a:rPr lang="en-US" sz="2400" dirty="0"/>
              <a:t>:</a:t>
            </a:r>
          </a:p>
          <a:p>
            <a:pPr algn="ctr">
              <a:spcBef>
                <a:spcPts val="0"/>
              </a:spcBef>
            </a:pPr>
            <a:r>
              <a:rPr lang="en-US" sz="2000" b="1" spc="-80" dirty="0" smtClean="0">
                <a:solidFill>
                  <a:schemeClr val="accent4">
                    <a:lumMod val="75000"/>
                  </a:schemeClr>
                </a:solidFill>
              </a:rPr>
              <a:t>Technical  knowledge</a:t>
            </a:r>
          </a:p>
          <a:p>
            <a:pPr>
              <a:spcBef>
                <a:spcPts val="0"/>
              </a:spcBef>
            </a:pPr>
            <a:endParaRPr lang="en-US" b="1" dirty="0" smtClean="0"/>
          </a:p>
          <a:p>
            <a:pPr>
              <a:spcBef>
                <a:spcPts val="0"/>
              </a:spcBef>
            </a:pPr>
            <a:endParaRPr lang="en-US" b="1" dirty="0" smtClean="0"/>
          </a:p>
          <a:p>
            <a:pPr>
              <a:spcBef>
                <a:spcPts val="0"/>
              </a:spcBef>
            </a:pPr>
            <a:endParaRPr lang="en-US" b="1" dirty="0"/>
          </a:p>
          <a:p>
            <a:pPr>
              <a:spcBef>
                <a:spcPts val="0"/>
              </a:spcBef>
            </a:pPr>
            <a:endParaRPr lang="en-US" sz="2000" b="1" dirty="0" smtClean="0"/>
          </a:p>
          <a:p>
            <a:pPr>
              <a:spcBef>
                <a:spcPts val="0"/>
              </a:spcBef>
            </a:pPr>
            <a:r>
              <a:rPr lang="en-US" b="1" dirty="0" smtClean="0"/>
              <a:t> Examples:</a:t>
            </a:r>
            <a:endParaRPr lang="en-US" b="1" dirty="0"/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Procedures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Activity Reports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pc="-50" dirty="0" smtClean="0"/>
              <a:t>Various information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Ø"/>
            </a:pPr>
            <a:endParaRPr lang="en-GB" spc="-50" dirty="0"/>
          </a:p>
        </p:txBody>
      </p:sp>
      <p:pic>
        <p:nvPicPr>
          <p:cNvPr id="34" name="Target 3" descr="\\cern.ch\dfs\Workspaces\a\antoniof\VSC\_VSC\ICM_Presentation\VAC-Seminar\target.png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24" y="2875796"/>
            <a:ext cx="172800" cy="1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MTF"/>
          <p:cNvSpPr/>
          <p:nvPr/>
        </p:nvSpPr>
        <p:spPr>
          <a:xfrm rot="20362414">
            <a:off x="2768748" y="4990585"/>
            <a:ext cx="1440000" cy="1440000"/>
          </a:xfrm>
          <a:prstGeom prst="ellipse">
            <a:avLst/>
          </a:prstGeom>
          <a:gradFill>
            <a:gsLst>
              <a:gs pos="0">
                <a:schemeClr val="accent4">
                  <a:shade val="63000"/>
                  <a:alpha val="30000"/>
                </a:schemeClr>
              </a:gs>
              <a:gs pos="30000">
                <a:schemeClr val="accent4">
                  <a:shade val="90000"/>
                  <a:satMod val="110000"/>
                  <a:alpha val="30000"/>
                </a:schemeClr>
              </a:gs>
              <a:gs pos="45000">
                <a:schemeClr val="accent4">
                  <a:shade val="100000"/>
                  <a:satMod val="118000"/>
                  <a:alpha val="30000"/>
                </a:schemeClr>
              </a:gs>
              <a:gs pos="55000">
                <a:schemeClr val="accent4">
                  <a:shade val="100000"/>
                  <a:satMod val="118000"/>
                  <a:alpha val="30000"/>
                </a:schemeClr>
              </a:gs>
              <a:gs pos="73000">
                <a:schemeClr val="accent4">
                  <a:shade val="90000"/>
                  <a:satMod val="110000"/>
                  <a:alpha val="30000"/>
                </a:schemeClr>
              </a:gs>
              <a:gs pos="100000">
                <a:schemeClr val="accent4">
                  <a:shade val="63000"/>
                  <a:alpha val="30000"/>
                </a:schemeClr>
              </a:gs>
            </a:gsLst>
          </a:gradFill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lt1">
                    <a:alpha val="48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MTF</a:t>
            </a:r>
            <a:endParaRPr lang="en-GB" sz="3200" b="1" dirty="0">
              <a:solidFill>
                <a:schemeClr val="lt1">
                  <a:alpha val="48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Oval EDMS"/>
          <p:cNvSpPr/>
          <p:nvPr/>
        </p:nvSpPr>
        <p:spPr>
          <a:xfrm rot="20362414">
            <a:off x="4928988" y="5021877"/>
            <a:ext cx="1440000" cy="1440000"/>
          </a:xfrm>
          <a:prstGeom prst="ellipse">
            <a:avLst/>
          </a:prstGeom>
          <a:gradFill>
            <a:gsLst>
              <a:gs pos="0">
                <a:schemeClr val="accent4">
                  <a:shade val="63000"/>
                  <a:alpha val="30000"/>
                </a:schemeClr>
              </a:gs>
              <a:gs pos="30000">
                <a:schemeClr val="accent4">
                  <a:shade val="90000"/>
                  <a:satMod val="110000"/>
                  <a:alpha val="30000"/>
                </a:schemeClr>
              </a:gs>
              <a:gs pos="45000">
                <a:schemeClr val="accent4">
                  <a:shade val="100000"/>
                  <a:satMod val="118000"/>
                  <a:alpha val="30000"/>
                </a:schemeClr>
              </a:gs>
              <a:gs pos="55000">
                <a:schemeClr val="accent4">
                  <a:shade val="100000"/>
                  <a:satMod val="118000"/>
                  <a:alpha val="30000"/>
                </a:schemeClr>
              </a:gs>
              <a:gs pos="73000">
                <a:schemeClr val="accent4">
                  <a:shade val="90000"/>
                  <a:satMod val="110000"/>
                  <a:alpha val="30000"/>
                </a:schemeClr>
              </a:gs>
              <a:gs pos="100000">
                <a:schemeClr val="accent4">
                  <a:shade val="63000"/>
                  <a:alpha val="30000"/>
                </a:schemeClr>
              </a:gs>
            </a:gsLst>
          </a:gradFill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lt1">
                    <a:alpha val="48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EDMS</a:t>
            </a:r>
            <a:endParaRPr lang="en-GB" sz="2400" b="1" dirty="0">
              <a:solidFill>
                <a:schemeClr val="lt1">
                  <a:alpha val="48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19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500"/>
                            </p:stCondLst>
                            <p:childTnLst>
                              <p:par>
                                <p:cTn id="1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500"/>
                            </p:stCondLst>
                            <p:childTnLst>
                              <p:par>
                                <p:cTn id="1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7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2153976" cy="5544616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1800" b="1" dirty="0" smtClean="0"/>
              <a:t>Actions</a:t>
            </a:r>
          </a:p>
          <a:p>
            <a:pPr algn="ctr">
              <a:spcBef>
                <a:spcPts val="0"/>
              </a:spcBef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VTL</a:t>
            </a:r>
            <a:endParaRPr lang="en-US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8"/>
          </p:nvPr>
        </p:nvSpPr>
        <p:spPr>
          <a:xfrm>
            <a:off x="2411760" y="2708920"/>
            <a:ext cx="2153976" cy="3744416"/>
          </a:xfrm>
          <a:ln>
            <a:noFill/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/>
          </a:p>
          <a:p>
            <a:pPr algn="ctr">
              <a:spcBef>
                <a:spcPts val="0"/>
              </a:spcBef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Identity </a:t>
            </a:r>
          </a:p>
          <a:p>
            <a:pPr algn="ctr">
              <a:spcBef>
                <a:spcPts val="0"/>
              </a:spcBef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of </a:t>
            </a:r>
          </a:p>
          <a:p>
            <a:pPr algn="ctr">
              <a:spcBef>
                <a:spcPts val="0"/>
              </a:spcBef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Asset</a:t>
            </a:r>
            <a:endParaRPr lang="en-GB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9"/>
          </p:nvPr>
        </p:nvSpPr>
        <p:spPr>
          <a:xfrm>
            <a:off x="4572000" y="908720"/>
            <a:ext cx="2153976" cy="1800200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1800" b="1" spc="0" dirty="0" smtClean="0"/>
              <a:t>Documentation</a:t>
            </a:r>
          </a:p>
          <a:p>
            <a:pPr algn="ctr">
              <a:spcBef>
                <a:spcPts val="0"/>
              </a:spcBef>
            </a:pPr>
            <a:r>
              <a:rPr lang="en-US" sz="3200" b="1" spc="-100" dirty="0" smtClean="0">
                <a:solidFill>
                  <a:schemeClr val="accent4">
                    <a:lumMod val="75000"/>
                  </a:schemeClr>
                </a:solidFill>
              </a:rPr>
              <a:t>EDMS</a:t>
            </a:r>
            <a:endParaRPr lang="en-US" sz="2800" b="1" spc="-1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6732240" y="908720"/>
            <a:ext cx="2153976" cy="1800200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1800" b="1" dirty="0" smtClean="0"/>
              <a:t>Layout / Function</a:t>
            </a:r>
          </a:p>
          <a:p>
            <a:pPr algn="ctr">
              <a:spcBef>
                <a:spcPts val="0"/>
              </a:spcBef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LAYOUT DB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Guidelines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Content Placeholder 7"/>
          <p:cNvSpPr txBox="1">
            <a:spLocks/>
          </p:cNvSpPr>
          <p:nvPr/>
        </p:nvSpPr>
        <p:spPr>
          <a:xfrm>
            <a:off x="2411760" y="908720"/>
            <a:ext cx="2153976" cy="1800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800" b="1" dirty="0" smtClean="0"/>
              <a:t>Assets</a:t>
            </a:r>
          </a:p>
          <a:p>
            <a:pPr algn="ctr">
              <a:spcBef>
                <a:spcPts val="0"/>
              </a:spcBef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US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4572000" y="2708920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endParaRPr lang="en-GB" spc="-50" dirty="0"/>
          </a:p>
        </p:txBody>
      </p:sp>
      <p:sp>
        <p:nvSpPr>
          <p:cNvPr id="15" name="Content Placeholder 9"/>
          <p:cNvSpPr txBox="1">
            <a:spLocks/>
          </p:cNvSpPr>
          <p:nvPr/>
        </p:nvSpPr>
        <p:spPr>
          <a:xfrm>
            <a:off x="6732240" y="2708920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buClr>
                <a:schemeClr val="accent5"/>
              </a:buClr>
              <a:buFont typeface="Arial" pitchFamily="34" charset="0"/>
              <a:buNone/>
            </a:pPr>
            <a:endParaRPr lang="en-GB" spc="-4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411760" y="764704"/>
            <a:ext cx="0" cy="5688632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25976" y="764704"/>
            <a:ext cx="0" cy="5688632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65736" y="764704"/>
            <a:ext cx="0" cy="5688632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11" y="1700808"/>
            <a:ext cx="2083791" cy="95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35"/>
          <a:stretch/>
        </p:blipFill>
        <p:spPr bwMode="auto">
          <a:xfrm>
            <a:off x="6768324" y="1705225"/>
            <a:ext cx="2084400" cy="95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4"/>
          <a:stretch/>
        </p:blipFill>
        <p:spPr bwMode="auto">
          <a:xfrm>
            <a:off x="2448854" y="1705630"/>
            <a:ext cx="2084400" cy="951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297"/>
          <a:stretch/>
        </p:blipFill>
        <p:spPr bwMode="auto">
          <a:xfrm>
            <a:off x="4606787" y="1704137"/>
            <a:ext cx="2084400" cy="95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/>
          </a:p>
        </p:txBody>
      </p:sp>
      <p:pic>
        <p:nvPicPr>
          <p:cNvPr id="1026" name="Picture 2" descr="\\cern.ch\dfs\Workspaces\a\antoniof\VSC\_VSC\ICM_Presentation\VAC-Seminar\Avi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348" y="2780928"/>
            <a:ext cx="2375801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7"/>
          <p:cNvSpPr txBox="1">
            <a:spLocks/>
          </p:cNvSpPr>
          <p:nvPr/>
        </p:nvSpPr>
        <p:spPr>
          <a:xfrm>
            <a:off x="6754572" y="2708920"/>
            <a:ext cx="2153976" cy="3744416"/>
          </a:xfrm>
          <a:prstGeom prst="rect">
            <a:avLst/>
          </a:prstGeom>
          <a:ln>
            <a:noFill/>
          </a:ln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600" b="0" i="0" kern="1200" cap="none" spc="30" baseline="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2000" spc="0" dirty="0" smtClean="0"/>
          </a:p>
          <a:p>
            <a:pPr>
              <a:spcBef>
                <a:spcPts val="0"/>
              </a:spcBef>
            </a:pPr>
            <a:endParaRPr lang="en-US" sz="2000" spc="0" dirty="0" smtClean="0"/>
          </a:p>
          <a:p>
            <a:pPr>
              <a:spcBef>
                <a:spcPts val="0"/>
              </a:spcBef>
            </a:pPr>
            <a:endParaRPr lang="en-US" sz="2000" spc="0" dirty="0" smtClean="0"/>
          </a:p>
          <a:p>
            <a:pPr>
              <a:spcBef>
                <a:spcPts val="0"/>
              </a:spcBef>
            </a:pPr>
            <a:endParaRPr lang="en-US" sz="2000" spc="0" dirty="0" smtClean="0"/>
          </a:p>
          <a:p>
            <a:pPr>
              <a:spcBef>
                <a:spcPts val="0"/>
              </a:spcBef>
            </a:pPr>
            <a:endParaRPr lang="en-US" sz="2000" spc="0" dirty="0" smtClean="0"/>
          </a:p>
          <a:p>
            <a:pPr>
              <a:spcBef>
                <a:spcPts val="0"/>
              </a:spcBef>
            </a:pPr>
            <a:endParaRPr lang="en-US" sz="2000" spc="0" dirty="0" smtClean="0"/>
          </a:p>
          <a:p>
            <a:pPr algn="ctr">
              <a:spcBef>
                <a:spcPts val="0"/>
              </a:spcBef>
            </a:pPr>
            <a:r>
              <a:rPr lang="en-US" sz="2000" b="1" spc="-30" dirty="0" smtClean="0">
                <a:solidFill>
                  <a:schemeClr val="accent4">
                    <a:lumMod val="75000"/>
                  </a:schemeClr>
                </a:solidFill>
              </a:rPr>
              <a:t>Place available for a given type of object</a:t>
            </a:r>
          </a:p>
          <a:p>
            <a:pPr algn="ctr">
              <a:spcBef>
                <a:spcPts val="0"/>
              </a:spcBef>
            </a:pPr>
            <a:r>
              <a:rPr lang="en-US" sz="2000" b="1" spc="0" dirty="0" smtClean="0">
                <a:solidFill>
                  <a:schemeClr val="accent4">
                    <a:lumMod val="75000"/>
                  </a:schemeClr>
                </a:solidFill>
              </a:rPr>
              <a:t>= </a:t>
            </a:r>
          </a:p>
          <a:p>
            <a:pPr algn="ctr">
              <a:spcBef>
                <a:spcPts val="0"/>
              </a:spcBef>
            </a:pPr>
            <a:r>
              <a:rPr lang="en-US" sz="2000" b="1" spc="0" dirty="0" smtClean="0">
                <a:solidFill>
                  <a:schemeClr val="accent4">
                    <a:lumMod val="75000"/>
                  </a:schemeClr>
                </a:solidFill>
              </a:rPr>
              <a:t>Functional Position</a:t>
            </a:r>
            <a:endParaRPr lang="en-GB" sz="2000" b="1" spc="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3" name="Picture 6" descr="\\cern.ch\dfs\Workspaces\a\antoniof\VSC\_VSC\ICM_Presentation\VAC-Seminar\VRGPT30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497" y="3012328"/>
            <a:ext cx="1381113" cy="1229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Workspaces\a\antoniof\VSC\_VSC\ICM_Presentation\VAC-Seminar\TPG_C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658" y="2889020"/>
            <a:ext cx="2020179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8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\\cern.ch\dfs\Workspaces\a\antoniof\VSC\_VSC\ICM_Presentation\VAC-Seminar\CERN-Accelerator_Compl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092" y="805969"/>
            <a:ext cx="2774404" cy="182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908720"/>
            <a:ext cx="8601429" cy="5616624"/>
          </a:xfrm>
        </p:spPr>
        <p:txBody>
          <a:bodyPr rIns="0">
            <a:noAutofit/>
          </a:bodyPr>
          <a:lstStyle/>
          <a:p>
            <a:pPr>
              <a:spcBef>
                <a:spcPts val="0"/>
              </a:spcBef>
            </a:pPr>
            <a:endParaRPr lang="en-US" sz="1000" dirty="0" smtClean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Is the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en-US" sz="2400" b="1" baseline="30000" dirty="0" smtClean="0">
                <a:solidFill>
                  <a:schemeClr val="accent4">
                    <a:lumMod val="75000"/>
                  </a:schemeClr>
                </a:solidFill>
              </a:rPr>
              <a:t>st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step </a:t>
            </a:r>
            <a:r>
              <a:rPr lang="en-US" sz="2400" dirty="0" smtClean="0"/>
              <a:t>towards homogenization:</a:t>
            </a:r>
          </a:p>
          <a:p>
            <a:pPr marL="542925" lvl="1" indent="-277813"/>
            <a:r>
              <a:rPr lang="en-US" sz="2200" dirty="0" smtClean="0"/>
              <a:t>Each machine had a ≠ naming convention…</a:t>
            </a:r>
          </a:p>
          <a:p>
            <a:pPr marL="542925" lvl="1" indent="-277813"/>
            <a:r>
              <a:rPr lang="en-US" sz="2200" dirty="0" smtClean="0"/>
              <a:t>But objects are </a:t>
            </a:r>
            <a:r>
              <a:rPr lang="en-US" sz="2200" b="1" dirty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nterchangeable</a:t>
            </a:r>
            <a:r>
              <a:rPr lang="en-US" sz="2200" b="1" dirty="0" smtClean="0"/>
              <a:t> </a:t>
            </a:r>
            <a:r>
              <a:rPr lang="en-US" sz="2200" dirty="0"/>
              <a:t>between </a:t>
            </a:r>
            <a:r>
              <a:rPr lang="en-US" sz="2200" dirty="0" smtClean="0"/>
              <a:t>machines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275 new codes</a:t>
            </a:r>
            <a:r>
              <a:rPr lang="en-US" sz="2400" dirty="0" smtClean="0"/>
              <a:t> </a:t>
            </a:r>
            <a:r>
              <a:rPr lang="en-US" dirty="0" smtClean="0"/>
              <a:t>(names) </a:t>
            </a:r>
            <a:r>
              <a:rPr lang="en-US" sz="2000" spc="0" dirty="0" smtClean="0"/>
              <a:t>created: </a:t>
            </a:r>
            <a:r>
              <a:rPr lang="en-US" spc="0" dirty="0" smtClean="0">
                <a:ea typeface="Verdana" pitchFamily="34" charset="0"/>
                <a:cs typeface="Verdana" pitchFamily="34" charset="0"/>
              </a:rPr>
              <a:t>mostly </a:t>
            </a:r>
            <a:r>
              <a:rPr lang="en-US" spc="0" dirty="0">
                <a:ea typeface="Verdana" pitchFamily="34" charset="0"/>
                <a:cs typeface="Verdana" pitchFamily="34" charset="0"/>
              </a:rPr>
              <a:t>inspired from </a:t>
            </a:r>
            <a:r>
              <a:rPr lang="en-US" spc="0" dirty="0" smtClean="0">
                <a:ea typeface="Verdana" pitchFamily="34" charset="0"/>
                <a:cs typeface="Verdana" pitchFamily="34" charset="0"/>
              </a:rPr>
              <a:t>VAC LHC usage</a:t>
            </a:r>
            <a:endParaRPr lang="en-US" sz="2000" spc="0" dirty="0"/>
          </a:p>
          <a:p>
            <a:pPr marL="285750" indent="-2857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 smtClean="0"/>
              <a:t>Now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integrated </a:t>
            </a:r>
            <a:r>
              <a:rPr lang="en-US" sz="2400" dirty="0" smtClean="0"/>
              <a:t>in </a:t>
            </a:r>
            <a:r>
              <a:rPr lang="en-US" sz="2400" b="1" spc="0" dirty="0" smtClean="0">
                <a:solidFill>
                  <a:srgbClr val="0070C0"/>
                </a:solidFill>
                <a:hlinkClick r:id="rId4"/>
              </a:rPr>
              <a:t>Accelerators Naming Portal</a:t>
            </a:r>
            <a:r>
              <a:rPr lang="en-US" sz="2400" spc="0" dirty="0" smtClean="0"/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ea typeface="Verdana" pitchFamily="34" charset="0"/>
                <a:cs typeface="Verdana" pitchFamily="34" charset="0"/>
                <a:hlinkClick r:id="rId5"/>
              </a:rPr>
              <a:t>EDMS1149103</a:t>
            </a:r>
            <a:r>
              <a:rPr lang="en-US" dirty="0" smtClean="0">
                <a:ea typeface="Verdana" pitchFamily="34" charset="0"/>
                <a:cs typeface="Verdana" pitchFamily="34" charset="0"/>
              </a:rPr>
              <a:t>)</a:t>
            </a:r>
          </a:p>
          <a:p>
            <a:pPr marL="285750" indent="-2857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 smtClean="0"/>
              <a:t>For coherent/uniform use in:</a:t>
            </a: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542925" lvl="1" indent="-277813"/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r>
              <a:rPr lang="en-US" sz="2200" dirty="0" smtClean="0"/>
              <a:t> </a:t>
            </a:r>
            <a:r>
              <a:rPr lang="en-US" dirty="0"/>
              <a:t>(</a:t>
            </a:r>
            <a:r>
              <a:rPr lang="en-US" dirty="0" smtClean="0"/>
              <a:t>using LHC </a:t>
            </a:r>
            <a:r>
              <a:rPr lang="en-US" dirty="0"/>
              <a:t>Quality Assurance </a:t>
            </a:r>
            <a:r>
              <a:rPr lang="en-US" dirty="0" smtClean="0"/>
              <a:t>Definition)  </a:t>
            </a:r>
          </a:p>
          <a:p>
            <a:pPr marL="542925" lvl="1" indent="-277813"/>
            <a:r>
              <a:rPr lang="en-US" sz="2200" b="1" dirty="0" smtClean="0">
                <a:solidFill>
                  <a:schemeClr val="accent6"/>
                </a:solidFill>
              </a:rPr>
              <a:t>Layout DB</a:t>
            </a:r>
          </a:p>
          <a:p>
            <a:pPr marL="542925" lvl="1" indent="-277813"/>
            <a:r>
              <a:rPr lang="en-US" sz="2200" dirty="0" smtClean="0"/>
              <a:t>Documents</a:t>
            </a:r>
            <a:endParaRPr lang="en-US" dirty="0"/>
          </a:p>
          <a:p>
            <a:pPr marL="542925" lvl="1" indent="-277813"/>
            <a:r>
              <a:rPr lang="en-US" sz="2200" dirty="0" smtClean="0"/>
              <a:t>VAC_DB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sz="2400" dirty="0" smtClean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15617" y="116632"/>
            <a:ext cx="6840760" cy="864096"/>
          </a:xfrm>
        </p:spPr>
        <p:txBody>
          <a:bodyPr anchor="t" anchorCtr="0"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ICM Naming Convention</a:t>
            </a:r>
            <a:b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Essential for VTL, MTF, EDMS, Layout DB </a:t>
            </a:r>
            <a:endParaRPr lang="en-GB" sz="13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406497"/>
              </p:ext>
            </p:extLst>
          </p:nvPr>
        </p:nvGraphicFramePr>
        <p:xfrm>
          <a:off x="1259632" y="2636844"/>
          <a:ext cx="7344816" cy="9144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12168"/>
                <a:gridCol w="936104"/>
                <a:gridCol w="936104"/>
                <a:gridCol w="1008112"/>
                <a:gridCol w="1224136"/>
                <a:gridCol w="1728192"/>
              </a:tblGrid>
              <a:tr h="292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Controller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CPS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SPS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VAC_DB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92D050"/>
                          </a:solidFill>
                        </a:rPr>
                        <a:t>NEW</a:t>
                      </a:r>
                      <a:endParaRPr lang="en-GB" sz="1400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251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TPG300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VGC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VRGC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VRGP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VRCG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VRGPT300</a:t>
                      </a:r>
                      <a:endParaRPr lang="en-GB" sz="1400" b="1" dirty="0">
                        <a:solidFill>
                          <a:schemeClr val="accent6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360000" anchor="ctr">
                    <a:solidFill>
                      <a:srgbClr val="92D050"/>
                    </a:solidFill>
                  </a:tcPr>
                </a:tc>
              </a:tr>
              <a:tr h="29251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Volotek</a:t>
                      </a:r>
                      <a:endParaRPr lang="en-GB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VGCD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VRGA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VGHC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VRGPK</a:t>
                      </a:r>
                      <a:endParaRPr lang="en-GB" sz="1400" b="1" dirty="0">
                        <a:solidFill>
                          <a:schemeClr val="accent6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36000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3075" name="Picture 3" descr="\\cern.ch\dfs\Workspaces\a\antoniof\VSC\_VSC\ICM_Presentation\New_Pictures\New_Pictures\Volotek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0" t="10832"/>
          <a:stretch/>
        </p:blipFill>
        <p:spPr bwMode="auto">
          <a:xfrm>
            <a:off x="552449" y="3243262"/>
            <a:ext cx="587549" cy="5457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Workspaces\a\antoniof\VSC\_VSC\ICM_Presentation\New_Pictures\New_Pictures\TPG30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" r="-311"/>
          <a:stretch/>
        </p:blipFill>
        <p:spPr bwMode="auto">
          <a:xfrm>
            <a:off x="528537" y="2576525"/>
            <a:ext cx="657413" cy="61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37777" y="5000147"/>
            <a:ext cx="3354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HCVRGPT300-PF000001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31416" y="4999322"/>
            <a:ext cx="342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HC</a:t>
            </a:r>
            <a:r>
              <a:rPr lang="en-GB" b="1" dirty="0" smtClea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VRGPT300</a:t>
            </a:r>
            <a:r>
              <a:rPr lang="en-GB" b="1" dirty="0" smtClean="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-PF000001</a:t>
            </a:r>
            <a:endParaRPr lang="en-GB" b="1" dirty="0">
              <a:solidFill>
                <a:schemeClr val="bg1">
                  <a:lumMod val="6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99951" y="54008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VRGPT300</a:t>
            </a:r>
            <a:endParaRPr lang="en-GB" b="1" dirty="0">
              <a:solidFill>
                <a:schemeClr val="accent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902367" y="5184813"/>
            <a:ext cx="677745" cy="0"/>
          </a:xfrm>
          <a:prstGeom prst="straightConnector1">
            <a:avLst/>
          </a:prstGeom>
          <a:ln w="6350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6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19" name="TextBox 12"/>
          <p:cNvSpPr txBox="1"/>
          <p:nvPr/>
        </p:nvSpPr>
        <p:spPr>
          <a:xfrm>
            <a:off x="5906284" y="58328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VRGPT300</a:t>
            </a:r>
            <a:endParaRPr lang="en-GB" b="1" dirty="0">
              <a:solidFill>
                <a:schemeClr val="accent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12"/>
          <p:cNvSpPr txBox="1"/>
          <p:nvPr/>
        </p:nvSpPr>
        <p:spPr>
          <a:xfrm>
            <a:off x="5902012" y="62403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VRGPT300</a:t>
            </a:r>
            <a:endParaRPr lang="en-GB" b="1" dirty="0">
              <a:solidFill>
                <a:schemeClr val="accent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7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ICM Naming Convention</a:t>
            </a:r>
            <a:endParaRPr lang="en-GB" sz="2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7" y="980728"/>
            <a:ext cx="8947309" cy="6057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57"/>
          <a:stretch/>
        </p:blipFill>
        <p:spPr bwMode="auto">
          <a:xfrm>
            <a:off x="3376613" y="980728"/>
            <a:ext cx="5767387" cy="7817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39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95536" y="656692"/>
            <a:ext cx="8396038" cy="5688632"/>
          </a:xfrm>
        </p:spPr>
        <p:txBody>
          <a:bodyPr rIns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3600" b="1" spc="-20" dirty="0" smtClean="0">
                <a:solidFill>
                  <a:schemeClr val="accent4">
                    <a:lumMod val="75000"/>
                  </a:schemeClr>
                </a:solidFill>
              </a:rPr>
              <a:t>V</a:t>
            </a:r>
            <a:r>
              <a:rPr lang="en-US" sz="3600" b="1" spc="-20" dirty="0" smtClean="0"/>
              <a:t>acuum-controls</a:t>
            </a:r>
            <a:r>
              <a:rPr lang="en-US" sz="3600" b="1" spc="-20" dirty="0" smtClean="0">
                <a:solidFill>
                  <a:schemeClr val="accent4">
                    <a:lumMod val="75000"/>
                  </a:schemeClr>
                </a:solidFill>
              </a:rPr>
              <a:t> T</a:t>
            </a:r>
            <a:r>
              <a:rPr lang="en-US" sz="3600" b="1" spc="-20" dirty="0" smtClean="0"/>
              <a:t>racking</a:t>
            </a:r>
            <a:r>
              <a:rPr lang="en-US" sz="3600" b="1" spc="-20" dirty="0" smtClean="0">
                <a:solidFill>
                  <a:schemeClr val="accent4">
                    <a:lumMod val="75000"/>
                  </a:schemeClr>
                </a:solidFill>
              </a:rPr>
              <a:t> L</a:t>
            </a:r>
            <a:r>
              <a:rPr lang="en-US" sz="3600" b="1" spc="-20" dirty="0" smtClean="0"/>
              <a:t>og </a:t>
            </a:r>
          </a:p>
          <a:p>
            <a:pPr algn="ctr">
              <a:spcBef>
                <a:spcPts val="0"/>
              </a:spcBef>
            </a:pPr>
            <a:r>
              <a:rPr lang="en-US" sz="2000" b="1" i="1" dirty="0" smtClean="0">
                <a:solidFill>
                  <a:schemeClr val="accent4">
                    <a:lumMod val="75000"/>
                  </a:schemeClr>
                </a:solidFill>
                <a:hlinkClick r:id="rId3"/>
              </a:rPr>
              <a:t>cern.ch/VTL</a:t>
            </a:r>
            <a:r>
              <a:rPr lang="en-US" sz="20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000" i="1" dirty="0" smtClean="0"/>
              <a:t>using Nice Login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pc="-50" dirty="0" smtClean="0"/>
              <a:t>Stores all requests, managed by tickets</a:t>
            </a:r>
            <a:endParaRPr lang="en-US" sz="2400" spc="-50" dirty="0"/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/>
              <a:t>To avoid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spamming </a:t>
            </a:r>
            <a:r>
              <a:rPr lang="en-US" sz="2400" dirty="0" smtClean="0"/>
              <a:t>phone-calls/mails</a:t>
            </a:r>
            <a:endParaRPr lang="en-US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spc="-40" dirty="0" smtClean="0"/>
              <a:t>Implemented using </a:t>
            </a:r>
            <a:r>
              <a:rPr lang="en-US" sz="2200" b="1" spc="-40" dirty="0" smtClean="0">
                <a:solidFill>
                  <a:schemeClr val="accent4">
                    <a:lumMod val="75000"/>
                  </a:schemeClr>
                </a:solidFill>
              </a:rPr>
              <a:t>REDMINE</a:t>
            </a:r>
            <a:r>
              <a:rPr lang="en-US" sz="2200" spc="-4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spc="-40" dirty="0" smtClean="0"/>
              <a:t>application:</a:t>
            </a:r>
            <a:endParaRPr lang="en-US" sz="2400" b="1" spc="-40" dirty="0" smtClean="0"/>
          </a:p>
          <a:p>
            <a:pPr marL="627063" lvl="1" indent="-265113"/>
            <a:r>
              <a:rPr lang="en-US" sz="2200" dirty="0" smtClean="0"/>
              <a:t>Based </a:t>
            </a:r>
            <a:r>
              <a:rPr lang="en-US" sz="2200" dirty="0"/>
              <a:t>on programming language </a:t>
            </a: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RUBY</a:t>
            </a:r>
            <a:endParaRPr lang="en-US" sz="22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627063" lvl="1" indent="-265113"/>
            <a:r>
              <a:rPr lang="en-US" sz="2200" dirty="0" smtClean="0"/>
              <a:t>is a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Web </a:t>
            </a:r>
            <a:r>
              <a:rPr lang="en-US" sz="2200" b="1" dirty="0">
                <a:solidFill>
                  <a:schemeClr val="accent4">
                    <a:lumMod val="75000"/>
                  </a:schemeClr>
                </a:solidFill>
              </a:rPr>
              <a:t>interface </a:t>
            </a:r>
            <a:r>
              <a:rPr lang="en-US" sz="2200" dirty="0"/>
              <a:t>to a </a:t>
            </a:r>
            <a:r>
              <a:rPr lang="en-US" sz="2200" b="1" dirty="0">
                <a:solidFill>
                  <a:schemeClr val="accent4">
                    <a:lumMod val="75000"/>
                  </a:schemeClr>
                </a:solidFill>
              </a:rPr>
              <a:t>MYSQL</a:t>
            </a:r>
            <a:r>
              <a:rPr lang="en-US" sz="2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dirty="0" smtClean="0"/>
              <a:t>Database</a:t>
            </a:r>
          </a:p>
          <a:p>
            <a:pPr marL="627063" lvl="1" indent="-265113"/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Robust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dirty="0" smtClean="0"/>
              <a:t>&amp; </a:t>
            </a: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modifiable</a:t>
            </a:r>
          </a:p>
          <a:p>
            <a:pPr marL="627063" lvl="1" indent="-265113"/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Widely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b="1" dirty="0">
                <a:solidFill>
                  <a:schemeClr val="accent4">
                    <a:lumMod val="75000"/>
                  </a:schemeClr>
                </a:solidFill>
              </a:rPr>
              <a:t>used</a:t>
            </a:r>
            <a:r>
              <a:rPr lang="en-US" sz="2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dirty="0"/>
              <a:t>by </a:t>
            </a:r>
            <a:r>
              <a:rPr lang="en-US" sz="2200" dirty="0" smtClean="0"/>
              <a:t>Universities</a:t>
            </a:r>
            <a:endParaRPr lang="en-US" sz="2200" dirty="0"/>
          </a:p>
          <a:p>
            <a:pPr marL="627063" lvl="1" indent="-265113"/>
            <a:r>
              <a:rPr lang="en-US" sz="2200" dirty="0"/>
              <a:t>cost </a:t>
            </a: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Free</a:t>
            </a:r>
          </a:p>
          <a:p>
            <a:pPr marL="361950" indent="-3619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/>
                </a:solidFill>
              </a:rPr>
              <a:t>This is not a document/file repository </a:t>
            </a:r>
            <a:r>
              <a:rPr lang="en-US" sz="2000" spc="-90" dirty="0" smtClean="0"/>
              <a:t>(use rather EDMS, MTF, etc.)</a:t>
            </a:r>
          </a:p>
          <a:p>
            <a:pPr marL="361950" indent="-3619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Prototype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dirty="0" smtClean="0"/>
              <a:t>version finished &amp; under test</a:t>
            </a:r>
          </a:p>
          <a:p>
            <a:pPr marL="361950" indent="-3619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What about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SharePoint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JIRA</a:t>
            </a:r>
            <a:r>
              <a:rPr lang="en-US" sz="2400" dirty="0" smtClean="0"/>
              <a:t>?</a:t>
            </a:r>
            <a:endParaRPr lang="en-US" sz="2400" dirty="0"/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VTL</a:t>
            </a:r>
            <a:endParaRPr lang="en-GB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565" y="1867002"/>
            <a:ext cx="3167844" cy="1453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91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656692"/>
            <a:ext cx="8396038" cy="590465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3600" b="1" spc="-20" dirty="0">
                <a:solidFill>
                  <a:schemeClr val="accent4">
                    <a:lumMod val="75000"/>
                  </a:schemeClr>
                </a:solidFill>
              </a:rPr>
              <a:t>M</a:t>
            </a:r>
            <a:r>
              <a:rPr lang="en-US" sz="3600" b="1" spc="-20" dirty="0"/>
              <a:t>anufacturing</a:t>
            </a:r>
            <a:r>
              <a:rPr lang="en-US" sz="3600" b="1" spc="-2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600" b="1" spc="-20" dirty="0"/>
              <a:t>and </a:t>
            </a:r>
            <a:r>
              <a:rPr lang="en-US" sz="3600" b="1" spc="-20" dirty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n-US" sz="3600" b="1" spc="-20" dirty="0"/>
              <a:t>est </a:t>
            </a:r>
            <a:r>
              <a:rPr lang="en-US" sz="3600" b="1" spc="-20" dirty="0">
                <a:solidFill>
                  <a:schemeClr val="accent4">
                    <a:lumMod val="75000"/>
                  </a:schemeClr>
                </a:solidFill>
              </a:rPr>
              <a:t>F</a:t>
            </a:r>
            <a:r>
              <a:rPr lang="en-US" sz="3600" b="1" spc="-20" dirty="0"/>
              <a:t>older</a:t>
            </a:r>
            <a:endParaRPr lang="en-US" sz="1000" dirty="0" smtClean="0"/>
          </a:p>
          <a:p>
            <a:pPr>
              <a:spcBef>
                <a:spcPts val="600"/>
              </a:spcBef>
            </a:pPr>
            <a:r>
              <a:rPr lang="en-US" sz="2400" dirty="0" smtClean="0"/>
              <a:t>Campaigns started January 2012: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Labeling:</a:t>
            </a:r>
            <a:endParaRPr lang="en-US" sz="2400" dirty="0" smtClean="0"/>
          </a:p>
          <a:p>
            <a:pPr marL="542925" lvl="1" indent="-277813"/>
            <a:r>
              <a:rPr lang="en-US" sz="2200" dirty="0" smtClean="0"/>
              <a:t>Using specific/technical labels from </a:t>
            </a:r>
            <a:r>
              <a:rPr lang="en-US" sz="2200" dirty="0" err="1" smtClean="0"/>
              <a:t>Brady</a:t>
            </a:r>
            <a:r>
              <a:rPr lang="en-US" sz="2200" baseline="30000" dirty="0" err="1" smtClean="0"/>
              <a:t>TM</a:t>
            </a:r>
            <a:r>
              <a:rPr lang="en-US" sz="2200" dirty="0" smtClean="0"/>
              <a:t> </a:t>
            </a:r>
            <a:endParaRPr lang="en-US" sz="2200" dirty="0"/>
          </a:p>
          <a:p>
            <a:pPr marL="808038" lvl="2" indent="-265113"/>
            <a:r>
              <a:rPr lang="en-US" sz="2200" dirty="0"/>
              <a:t>1D: </a:t>
            </a:r>
            <a:r>
              <a:rPr lang="en-US" sz="2200" b="1" dirty="0">
                <a:solidFill>
                  <a:schemeClr val="accent4">
                    <a:lumMod val="75000"/>
                  </a:schemeClr>
                </a:solidFill>
              </a:rPr>
              <a:t>Code</a:t>
            </a:r>
            <a:r>
              <a:rPr lang="en-US" sz="2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b="1" dirty="0">
                <a:solidFill>
                  <a:schemeClr val="accent4">
                    <a:lumMod val="75000"/>
                  </a:schemeClr>
                </a:solidFill>
              </a:rPr>
              <a:t>128</a:t>
            </a:r>
            <a:r>
              <a:rPr lang="en-US" sz="2200" dirty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en-US" sz="2200" dirty="0"/>
              <a:t>	</a:t>
            </a:r>
            <a:r>
              <a:rPr lang="en-US" sz="2000" dirty="0"/>
              <a:t>(</a:t>
            </a:r>
            <a:r>
              <a:rPr lang="nn-NO" sz="2000" dirty="0"/>
              <a:t>38.10 x 12.70 mm)</a:t>
            </a:r>
            <a:endParaRPr lang="en-US" sz="2000" dirty="0"/>
          </a:p>
          <a:p>
            <a:pPr marL="808038" lvl="2" indent="-265113"/>
            <a:r>
              <a:rPr lang="en-US" sz="2200" dirty="0" smtClean="0"/>
              <a:t>2D: </a:t>
            </a:r>
            <a:r>
              <a:rPr lang="en-US" sz="2200" b="1" dirty="0" err="1" smtClean="0">
                <a:solidFill>
                  <a:schemeClr val="accent4">
                    <a:lumMod val="75000"/>
                  </a:schemeClr>
                </a:solidFill>
              </a:rPr>
              <a:t>Datamatrix</a:t>
            </a:r>
            <a:r>
              <a:rPr lang="en-US" sz="2200" dirty="0" smtClean="0"/>
              <a:t>	</a:t>
            </a:r>
            <a:r>
              <a:rPr lang="en-US" sz="2000" dirty="0" smtClean="0"/>
              <a:t>(9 x 9 mm)</a:t>
            </a:r>
          </a:p>
          <a:p>
            <a:pPr marL="542925" lvl="1" indent="-277813"/>
            <a:r>
              <a:rPr lang="en-US" sz="2200" dirty="0" smtClean="0"/>
              <a:t>Done in LHC, Labs, Storage</a:t>
            </a: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n-US" sz="2600" b="1" dirty="0" smtClean="0">
                <a:solidFill>
                  <a:schemeClr val="accent6"/>
                </a:solidFill>
              </a:rPr>
              <a:t>~10 000 labels </a:t>
            </a:r>
            <a:r>
              <a:rPr lang="en-US" sz="2000" dirty="0" smtClean="0"/>
              <a:t>(~50% of </a:t>
            </a:r>
            <a:r>
              <a:rPr lang="en-US" sz="2000" spc="-20" dirty="0"/>
              <a:t>t</a:t>
            </a:r>
            <a:r>
              <a:rPr lang="en-US" sz="2000" spc="-20" dirty="0" smtClean="0"/>
              <a:t>otal</a:t>
            </a:r>
            <a:r>
              <a:rPr lang="en-US" sz="2000" spc="-20" baseline="-25000" dirty="0" smtClean="0"/>
              <a:t> </a:t>
            </a:r>
            <a:r>
              <a:rPr lang="en-US" sz="2000" spc="-20" dirty="0" smtClean="0"/>
              <a:t>~23 000)</a:t>
            </a:r>
            <a:endParaRPr lang="en-US" sz="2800" spc="-20" dirty="0" smtClean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Chain verification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n-US" sz="2400" dirty="0" smtClean="0">
                <a:solidFill>
                  <a:schemeClr val="tx2"/>
                </a:solidFill>
              </a:rPr>
              <a:t>Measurements</a:t>
            </a:r>
            <a:r>
              <a:rPr lang="en-US" sz="2400" dirty="0"/>
              <a:t>, C</a:t>
            </a:r>
            <a:r>
              <a:rPr lang="en-US" sz="2400" dirty="0" smtClean="0"/>
              <a:t>alibrations &amp; Updates</a:t>
            </a:r>
          </a:p>
          <a:p>
            <a:pPr lvl="1" indent="0">
              <a:buNone/>
            </a:pPr>
            <a:r>
              <a:rPr lang="en-US" sz="1800" dirty="0" smtClean="0"/>
              <a:t>	TPG300: 1 515 items tested &amp; identified (2 704 labels)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MTF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Processing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</a:p>
          <a:p>
            <a:pPr marL="542925" lvl="1" indent="-277813"/>
            <a:r>
              <a:rPr lang="en-US" sz="2200" spc="-50" dirty="0" smtClean="0">
                <a:solidFill>
                  <a:schemeClr val="tx2"/>
                </a:solidFill>
              </a:rPr>
              <a:t>Definition of proprieties</a:t>
            </a:r>
            <a:r>
              <a:rPr lang="en-US" sz="2200" b="1" spc="-5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spc="-50" dirty="0" smtClean="0"/>
              <a:t>&amp;</a:t>
            </a:r>
            <a:r>
              <a:rPr lang="en-US" sz="2200" spc="-5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spc="-50" dirty="0" smtClean="0">
                <a:solidFill>
                  <a:schemeClr val="tx2"/>
                </a:solidFill>
              </a:rPr>
              <a:t>steps for each device type</a:t>
            </a:r>
          </a:p>
          <a:p>
            <a:pPr marL="542925" lvl="1" indent="-277813"/>
            <a:r>
              <a:rPr lang="en-US" sz="2200" dirty="0" smtClean="0">
                <a:solidFill>
                  <a:schemeClr val="tx2"/>
                </a:solidFill>
              </a:rPr>
              <a:t>Imported information/data for  </a:t>
            </a:r>
            <a:r>
              <a:rPr lang="en-US" sz="2600" b="1" dirty="0" smtClean="0">
                <a:solidFill>
                  <a:schemeClr val="accent6"/>
                </a:solidFill>
              </a:rPr>
              <a:t>~4 500 items</a:t>
            </a:r>
            <a:endParaRPr lang="en-US" sz="2600" b="1" dirty="0">
              <a:solidFill>
                <a:schemeClr val="accent6"/>
              </a:solidFill>
            </a:endParaRPr>
          </a:p>
          <a:p>
            <a:pPr lvl="2" indent="0">
              <a:buNone/>
            </a:pPr>
            <a:r>
              <a:rPr lang="en-US" sz="2000" b="1" dirty="0">
                <a:solidFill>
                  <a:schemeClr val="accent6"/>
                </a:solidFill>
              </a:rPr>
              <a:t>	</a:t>
            </a:r>
            <a:r>
              <a:rPr lang="en-US" sz="2000" dirty="0" smtClean="0"/>
              <a:t>(~30% of total ~15 000)</a:t>
            </a:r>
            <a:endParaRPr lang="en-US" sz="2800" dirty="0" smtClean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2012-11-30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MTF</a:t>
            </a:r>
            <a:endParaRPr lang="en-GB" sz="2200" dirty="0"/>
          </a:p>
        </p:txBody>
      </p:sp>
      <p:pic>
        <p:nvPicPr>
          <p:cNvPr id="1027" name="Picture 3" descr="\\cern.ch\dfs\Workspaces\a\antoniof\VSC\_VSC\ICM_Presentation\VAC-Seminar\CS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871" y="1664868"/>
            <a:ext cx="703857" cy="68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9" name="Picture 5" descr="\\cern.ch\dfs\Workspaces\a\antoniof\VSC\_VSC\ICM_Presentation\VAC-Seminar\HF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80" y="1664868"/>
            <a:ext cx="774000" cy="68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\\cern.ch\dfs\Workspaces\a\antoniof\VSC\_VSC\ICM_Presentation\VAC-Seminar\U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392" y="1664868"/>
            <a:ext cx="684000" cy="68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089" y="2492960"/>
            <a:ext cx="1857077" cy="585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\\cern.ch\dfs\Workspaces\a\antoniof\VSC\_VSC\ICM_Presentation\VAC-Seminar\VRGPT3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107" y="4788294"/>
            <a:ext cx="1760381" cy="1567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cern.ch\dfs\Workspaces\a\antoniof\VSC\_VSC\ICM_Presentation\VAC-Seminar\VRMTF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6649" y="4767088"/>
            <a:ext cx="587982" cy="1686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448" y="2853000"/>
            <a:ext cx="587020" cy="5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5E3C21-4FB2-4CC1-9BF9-29E7DB8B3AFD}" type="slidenum">
              <a:rPr lang="en-GB" smtClean="0"/>
              <a:t>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fr-FR" smtClean="0"/>
              <a:t>TE-VSC Seminar: ICM Quality Management, Fabien ANTONIOTTI , TE-VSC-ICM</a:t>
            </a:r>
            <a:endParaRPr lang="en-GB" dirty="0" smtClean="0"/>
          </a:p>
        </p:txBody>
      </p:sp>
      <p:sp>
        <p:nvSpPr>
          <p:cNvPr id="14" name="Flèche droite 13"/>
          <p:cNvSpPr/>
          <p:nvPr/>
        </p:nvSpPr>
        <p:spPr>
          <a:xfrm>
            <a:off x="1043608" y="4429492"/>
            <a:ext cx="216024" cy="7200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5" descr="\\cern.ch\dfs\Workspaces\a\antoniof\VSC\_VSC\ICM_Presentation\VAC-Seminar\TPG_C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7582">
            <a:off x="5055530" y="1221708"/>
            <a:ext cx="1050902" cy="749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93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596784"/>
      </a:hlink>
      <a:folHlink>
        <a:srgbClr val="596784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4790</TotalTime>
  <Words>1127</Words>
  <Application>Microsoft Office PowerPoint</Application>
  <PresentationFormat>On-screen Show (4:3)</PresentationFormat>
  <Paragraphs>401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Mylar</vt:lpstr>
      <vt:lpstr>  Vacuum Controls  Quality Management</vt:lpstr>
      <vt:lpstr>Outline</vt:lpstr>
      <vt:lpstr>Quality Management</vt:lpstr>
      <vt:lpstr>ICM Needs</vt:lpstr>
      <vt:lpstr>Guidelines</vt:lpstr>
      <vt:lpstr>ICM Naming Convention Essential for VTL, MTF, EDMS, Layout DB </vt:lpstr>
      <vt:lpstr>ICM Naming Convention</vt:lpstr>
      <vt:lpstr>VTL</vt:lpstr>
      <vt:lpstr>MTF</vt:lpstr>
      <vt:lpstr>MTF</vt:lpstr>
      <vt:lpstr>MTF</vt:lpstr>
      <vt:lpstr>MTF</vt:lpstr>
      <vt:lpstr>MTF</vt:lpstr>
      <vt:lpstr>MTF</vt:lpstr>
      <vt:lpstr>EDMS</vt:lpstr>
      <vt:lpstr>LAYOUT DB</vt:lpstr>
      <vt:lpstr>LAYOUT DB (Simulation)</vt:lpstr>
      <vt:lpstr>Example</vt:lpstr>
      <vt:lpstr>VAC PVSS &amp; DB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antoniof</dc:creator>
  <cp:lastModifiedBy>sjuvet</cp:lastModifiedBy>
  <cp:revision>995</cp:revision>
  <cp:lastPrinted>2012-11-26T16:20:23Z</cp:lastPrinted>
  <dcterms:created xsi:type="dcterms:W3CDTF">2012-11-19T09:08:19Z</dcterms:created>
  <dcterms:modified xsi:type="dcterms:W3CDTF">2012-12-12T13:28:07Z</dcterms:modified>
</cp:coreProperties>
</file>