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4" r:id="rId20"/>
    <p:sldId id="275" r:id="rId21"/>
    <p:sldId id="278" r:id="rId22"/>
    <p:sldId id="277" r:id="rId23"/>
    <p:sldId id="273" r:id="rId24"/>
    <p:sldId id="280" r:id="rId25"/>
    <p:sldId id="279" r:id="rId26"/>
    <p:sldId id="281" r:id="rId27"/>
    <p:sldId id="283" r:id="rId28"/>
    <p:sldId id="282" r:id="rId2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88538-4551-4E82-8F05-6C9BF3865491}" type="datetimeFigureOut">
              <a:rPr lang="fr-FR" smtClean="0"/>
              <a:t>14/11/2012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9948B7-18D5-42E8-8C5F-3E161A17FDF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205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9948B7-18D5-42E8-8C5F-3E161A17FDF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0467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EC13F-6F86-4D32-8AB8-5DC1BE77544D}" type="datetime1">
              <a:rPr lang="fr-FR" smtClean="0"/>
              <a:t>14/11/2012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3085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1E36A-24A4-4307-B0DC-1092BEC5EB43}" type="datetime1">
              <a:rPr lang="fr-FR" smtClean="0"/>
              <a:t>14/11/2012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225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61177-5AAA-4934-85D2-42C309D34C45}" type="datetime1">
              <a:rPr lang="fr-FR" smtClean="0"/>
              <a:t>14/11/2012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6737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20E45-0882-475C-BC17-7C0C9599F150}" type="datetime1">
              <a:rPr lang="fr-FR" smtClean="0"/>
              <a:t>14/11/2012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594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C7A-2FF4-4470-B11A-D78FFAC24FAC}" type="datetime1">
              <a:rPr lang="fr-FR" smtClean="0"/>
              <a:t>14/11/2012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05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6EFE2-0995-4EB1-A2A1-BE2B43570F0D}" type="datetime1">
              <a:rPr lang="fr-FR" smtClean="0"/>
              <a:t>14/11/2012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7248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8212-810A-4DC0-945C-891C69ECF3F4}" type="datetime1">
              <a:rPr lang="fr-FR" smtClean="0"/>
              <a:t>14/11/2012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0366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9C8C-41EB-4523-B279-4D0B7F5F7F06}" type="datetime1">
              <a:rPr lang="fr-FR" smtClean="0"/>
              <a:t>14/11/2012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5052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8091E-C51C-4705-8CF4-0BF156384BF0}" type="datetime1">
              <a:rPr lang="fr-FR" smtClean="0"/>
              <a:t>14/11/2012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8658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CE48C-04F0-4217-8E07-20B6EF9E2A1E}" type="datetime1">
              <a:rPr lang="fr-FR" smtClean="0"/>
              <a:t>14/11/2012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9101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06598-60E0-454E-AF8C-A3B28E247047}" type="datetime1">
              <a:rPr lang="fr-FR" smtClean="0"/>
              <a:t>14/11/2012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50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2FB16-EDBE-431D-9091-D298E9DD894F}" type="datetime1">
              <a:rPr lang="fr-FR" smtClean="0"/>
              <a:t>14/11/2012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E5A98-3610-4248-85FB-3857B5F792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563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Last </a:t>
            </a:r>
            <a:r>
              <a:rPr lang="fr-FR" dirty="0" err="1" smtClean="0"/>
              <a:t>results</a:t>
            </a:r>
            <a:r>
              <a:rPr lang="fr-FR" dirty="0" smtClean="0"/>
              <a:t> on Higgs </a:t>
            </a:r>
            <a:r>
              <a:rPr lang="fr-FR" dirty="0" err="1" smtClean="0"/>
              <a:t>searches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from</a:t>
            </a:r>
            <a:r>
              <a:rPr lang="fr-FR" dirty="0" smtClean="0"/>
              <a:t> HCP2012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1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779912" y="6156012"/>
            <a:ext cx="2150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C.Guyot</a:t>
            </a:r>
            <a:r>
              <a:rPr lang="fr-FR" dirty="0" smtClean="0"/>
              <a:t>  15/11/2012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4437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10</a:t>
            </a:fld>
            <a:endParaRPr lang="fr-F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892480" cy="6205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9132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11</a:t>
            </a:fld>
            <a:endParaRPr lang="fr-F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1"/>
          <a:stretch/>
        </p:blipFill>
        <p:spPr bwMode="auto">
          <a:xfrm>
            <a:off x="35496" y="44624"/>
            <a:ext cx="9073008" cy="6501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7450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12</a:t>
            </a:fld>
            <a:endParaRPr lang="fr-F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296" y="470873"/>
            <a:ext cx="3014787" cy="2893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540" y="1304232"/>
            <a:ext cx="3744416" cy="3593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772" y="3413050"/>
            <a:ext cx="3076676" cy="2952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5241515"/>
            <a:ext cx="5472608" cy="818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re 1"/>
          <p:cNvSpPr txBox="1">
            <a:spLocks/>
          </p:cNvSpPr>
          <p:nvPr/>
        </p:nvSpPr>
        <p:spPr>
          <a:xfrm>
            <a:off x="374053" y="469943"/>
            <a:ext cx="3913389" cy="504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CMS:  H-&gt;</a:t>
            </a:r>
            <a:r>
              <a:rPr lang="fr-FR" dirty="0" smtClean="0">
                <a:latin typeface="Symbol" pitchFamily="18" charset="2"/>
              </a:rPr>
              <a:t>tt</a:t>
            </a:r>
            <a:endParaRPr lang="fr-FR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13221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13</a:t>
            </a:fld>
            <a:endParaRPr lang="fr-F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52736"/>
            <a:ext cx="567690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04" y="281211"/>
            <a:ext cx="6915150" cy="5143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596563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14</a:t>
            </a:fld>
            <a:endParaRPr lang="fr-FR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152662" y="188640"/>
            <a:ext cx="3913389" cy="504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CMS:  H-&gt;</a:t>
            </a:r>
            <a:r>
              <a:rPr lang="fr-FR" dirty="0" smtClean="0">
                <a:latin typeface="Symbol" pitchFamily="18" charset="2"/>
              </a:rPr>
              <a:t>tt</a:t>
            </a:r>
            <a:endParaRPr lang="fr-FR" dirty="0">
              <a:latin typeface="Symbol" pitchFamily="18" charset="2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62" y="664034"/>
            <a:ext cx="8269560" cy="6193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4898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8672202" y="5517232"/>
            <a:ext cx="2133600" cy="365125"/>
          </a:xfrm>
        </p:spPr>
        <p:txBody>
          <a:bodyPr/>
          <a:lstStyle/>
          <a:p>
            <a:fld id="{A51E5A98-3610-4248-85FB-3857B5F7923C}" type="slidenum">
              <a:rPr lang="fr-FR" smtClean="0"/>
              <a:t>15</a:t>
            </a:fld>
            <a:endParaRPr lang="fr-F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87464"/>
            <a:ext cx="1939962" cy="231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5071889" cy="131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60453" y="188641"/>
            <a:ext cx="4752528" cy="504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ATLAS:  H-&gt;</a:t>
            </a:r>
            <a:r>
              <a:rPr lang="fr-FR" dirty="0" err="1" smtClean="0"/>
              <a:t>bb</a:t>
            </a:r>
            <a:endParaRPr lang="fr-FR" dirty="0">
              <a:latin typeface="Symbol" pitchFamily="18" charset="2"/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216" y="2492896"/>
            <a:ext cx="6686153" cy="8759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24" y="3429000"/>
            <a:ext cx="431778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2111" y="3482433"/>
            <a:ext cx="4402121" cy="298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08104" y="6237312"/>
            <a:ext cx="2560959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Diboson</a:t>
            </a:r>
            <a:r>
              <a:rPr lang="fr-FR" dirty="0" smtClean="0">
                <a:solidFill>
                  <a:schemeClr val="tx1"/>
                </a:solidFill>
              </a:rPr>
              <a:t> production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186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16</a:t>
            </a:fld>
            <a:endParaRPr lang="fr-F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81" y="1196752"/>
            <a:ext cx="4106429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221429"/>
            <a:ext cx="4788024" cy="3204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763" y="4725144"/>
            <a:ext cx="5991225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99281" y="332656"/>
            <a:ext cx="4752528" cy="504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ATLAS:  H-&gt;</a:t>
            </a:r>
            <a:r>
              <a:rPr lang="fr-FR" dirty="0" err="1" smtClean="0"/>
              <a:t>bb</a:t>
            </a:r>
            <a:endParaRPr lang="fr-FR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569902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17</a:t>
            </a:fld>
            <a:endParaRPr lang="fr-FR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285" y="49188"/>
            <a:ext cx="5979705" cy="1070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99281" y="332656"/>
            <a:ext cx="2960551" cy="504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CMS:  H-&gt;</a:t>
            </a:r>
            <a:r>
              <a:rPr lang="fr-FR" dirty="0" err="1" smtClean="0"/>
              <a:t>bb</a:t>
            </a:r>
            <a:endParaRPr lang="fr-FR" dirty="0">
              <a:latin typeface="Symbol" pitchFamily="18" charset="2"/>
            </a:endParaRP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1" y="1120180"/>
            <a:ext cx="5099784" cy="2881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20" y="4077072"/>
            <a:ext cx="6010393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712" y="4303370"/>
            <a:ext cx="2592288" cy="5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20180"/>
            <a:ext cx="3240360" cy="2998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5487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18</a:t>
            </a:fld>
            <a:endParaRPr lang="fr-FR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0" y="27404"/>
            <a:ext cx="9002714" cy="6747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44684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19</a:t>
            </a:fld>
            <a:endParaRPr lang="fr-FR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350"/>
            <a:ext cx="7488832" cy="6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240" y="2348880"/>
            <a:ext cx="5878044" cy="4112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3076"/>
            <a:ext cx="8719517" cy="969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5376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2</a:t>
            </a:fld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3661998" y="1541576"/>
            <a:ext cx="2366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ATLAS            CMS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302964" y="1556792"/>
            <a:ext cx="122661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Channel</a:t>
            </a:r>
          </a:p>
          <a:p>
            <a:pPr algn="ctr"/>
            <a:endParaRPr lang="fr-FR" sz="2400" b="1" dirty="0" smtClean="0"/>
          </a:p>
          <a:p>
            <a:pPr algn="ctr"/>
            <a:r>
              <a:rPr lang="fr-FR" sz="2400" b="1" dirty="0" err="1" smtClean="0">
                <a:latin typeface="Symbol" pitchFamily="18" charset="2"/>
              </a:rPr>
              <a:t>gg</a:t>
            </a:r>
            <a:endParaRPr lang="fr-FR" sz="2400" b="1" dirty="0" smtClean="0">
              <a:latin typeface="Symbol" pitchFamily="18" charset="2"/>
            </a:endParaRPr>
          </a:p>
          <a:p>
            <a:pPr algn="ctr"/>
            <a:endParaRPr lang="fr-FR" sz="2400" b="1" dirty="0"/>
          </a:p>
          <a:p>
            <a:pPr algn="ctr"/>
            <a:r>
              <a:rPr lang="fr-FR" sz="2400" b="1" dirty="0" smtClean="0"/>
              <a:t>ZZ</a:t>
            </a:r>
          </a:p>
          <a:p>
            <a:pPr algn="ctr"/>
            <a:endParaRPr lang="fr-FR" sz="2400" b="1" dirty="0"/>
          </a:p>
          <a:p>
            <a:pPr algn="ctr"/>
            <a:r>
              <a:rPr lang="fr-FR" sz="2400" b="1" dirty="0" smtClean="0"/>
              <a:t>WW</a:t>
            </a:r>
          </a:p>
          <a:p>
            <a:pPr algn="ctr"/>
            <a:endParaRPr lang="fr-FR" sz="2400" b="1" dirty="0"/>
          </a:p>
          <a:p>
            <a:pPr algn="ctr"/>
            <a:r>
              <a:rPr lang="fr-FR" sz="2400" b="1" dirty="0">
                <a:latin typeface="Symbol" pitchFamily="18" charset="2"/>
              </a:rPr>
              <a:t>t</a:t>
            </a:r>
            <a:r>
              <a:rPr lang="fr-FR" sz="2400" b="1" dirty="0" smtClean="0">
                <a:latin typeface="Symbol" pitchFamily="18" charset="2"/>
              </a:rPr>
              <a:t>t</a:t>
            </a:r>
          </a:p>
          <a:p>
            <a:pPr algn="ctr"/>
            <a:endParaRPr lang="fr-FR" sz="2400" b="1" dirty="0"/>
          </a:p>
          <a:p>
            <a:pPr algn="ctr"/>
            <a:r>
              <a:rPr lang="fr-FR" sz="2400" b="1" dirty="0" err="1" smtClean="0"/>
              <a:t>bbar</a:t>
            </a:r>
            <a:endParaRPr lang="fr-FR" sz="2400" b="1" dirty="0" smtClean="0"/>
          </a:p>
          <a:p>
            <a:pPr algn="ctr"/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655349" y="2365213"/>
            <a:ext cx="249619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ICHEP            </a:t>
            </a:r>
            <a:r>
              <a:rPr lang="fr-FR" sz="2400" dirty="0" err="1" smtClean="0"/>
              <a:t>ICHEP</a:t>
            </a:r>
            <a:endParaRPr lang="fr-FR" sz="2400" dirty="0" smtClean="0"/>
          </a:p>
          <a:p>
            <a:endParaRPr lang="fr-FR" sz="2400" dirty="0"/>
          </a:p>
          <a:p>
            <a:r>
              <a:rPr lang="fr-FR" sz="2400" dirty="0" smtClean="0"/>
              <a:t>ICHEP            NEW</a:t>
            </a:r>
          </a:p>
          <a:p>
            <a:endParaRPr lang="fr-FR" sz="2400" dirty="0"/>
          </a:p>
          <a:p>
            <a:r>
              <a:rPr lang="fr-FR" sz="2400" dirty="0" smtClean="0"/>
              <a:t>NEW              </a:t>
            </a:r>
            <a:r>
              <a:rPr lang="fr-FR" sz="2400" dirty="0" err="1" smtClean="0"/>
              <a:t>NEW</a:t>
            </a:r>
            <a:endParaRPr lang="fr-FR" sz="2400" dirty="0" smtClean="0"/>
          </a:p>
          <a:p>
            <a:endParaRPr lang="fr-FR" sz="2400" dirty="0"/>
          </a:p>
          <a:p>
            <a:r>
              <a:rPr lang="fr-FR" sz="2400" dirty="0" smtClean="0"/>
              <a:t>NEW              </a:t>
            </a:r>
            <a:r>
              <a:rPr lang="fr-FR" sz="2400" dirty="0" err="1" smtClean="0"/>
              <a:t>NEW</a:t>
            </a:r>
            <a:endParaRPr lang="fr-FR" sz="2400" dirty="0" smtClean="0"/>
          </a:p>
          <a:p>
            <a:endParaRPr lang="fr-FR" sz="2400" dirty="0"/>
          </a:p>
          <a:p>
            <a:r>
              <a:rPr lang="fr-FR" sz="2400" dirty="0" smtClean="0"/>
              <a:t>NEW              </a:t>
            </a:r>
            <a:r>
              <a:rPr lang="fr-FR" sz="2400" dirty="0" err="1" smtClean="0"/>
              <a:t>NEW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1475656" y="297522"/>
            <a:ext cx="5546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ICHEP:  7 TeV ~5fb-1,  8 TeV ~5fb-1</a:t>
            </a:r>
          </a:p>
          <a:p>
            <a:r>
              <a:rPr lang="fr-FR" dirty="0" smtClean="0"/>
              <a:t>NEW  :                                      13fb-1 (ATLAS),  12fb-1(CMS)</a:t>
            </a:r>
            <a:endParaRPr lang="fr-FR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1192255" y="2132856"/>
            <a:ext cx="51079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1192254" y="1484784"/>
            <a:ext cx="51079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1187624" y="5877272"/>
            <a:ext cx="5107937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708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20</a:t>
            </a:fld>
            <a:endParaRPr lang="fr-FR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66" y="980728"/>
            <a:ext cx="5230130" cy="3671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775" y="3068960"/>
            <a:ext cx="3364859" cy="3372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58877"/>
            <a:ext cx="4484898" cy="772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1350"/>
            <a:ext cx="6336704" cy="568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9761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86409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fr-FR" dirty="0" err="1" smtClean="0"/>
              <a:t>Combination</a:t>
            </a:r>
            <a:r>
              <a:rPr lang="fr-FR" dirty="0" smtClean="0"/>
              <a:t> of Higgs </a:t>
            </a:r>
            <a:r>
              <a:rPr lang="fr-FR" dirty="0" err="1" smtClean="0"/>
              <a:t>Results</a:t>
            </a:r>
            <a:r>
              <a:rPr lang="fr-FR" dirty="0" smtClean="0"/>
              <a:t> (CMS)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21</a:t>
            </a:fld>
            <a:endParaRPr lang="fr-FR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5256584" cy="5043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7285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22</a:t>
            </a:fld>
            <a:endParaRPr lang="fr-FR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44824"/>
            <a:ext cx="3970809" cy="3778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4183878" y="1504927"/>
            <a:ext cx="4495948" cy="4117454"/>
            <a:chOff x="3099608" y="3667144"/>
            <a:chExt cx="3067050" cy="29432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9608" y="3667144"/>
              <a:ext cx="3067050" cy="2943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798108" y="4457719"/>
              <a:ext cx="84137" cy="131763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7" name="Titre 1"/>
          <p:cNvSpPr txBox="1">
            <a:spLocks/>
          </p:cNvSpPr>
          <p:nvPr/>
        </p:nvSpPr>
        <p:spPr>
          <a:xfrm>
            <a:off x="683568" y="332656"/>
            <a:ext cx="7488832" cy="7920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Combination</a:t>
            </a:r>
            <a:r>
              <a:rPr lang="fr-FR" dirty="0" smtClean="0"/>
              <a:t> of Higgs </a:t>
            </a:r>
            <a:r>
              <a:rPr lang="fr-FR" dirty="0" err="1" smtClean="0"/>
              <a:t>Results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427584" y="5629486"/>
            <a:ext cx="246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July paper:  </a:t>
            </a:r>
            <a:r>
              <a:rPr lang="el-GR" dirty="0" smtClean="0"/>
              <a:t>μ = 1.4 ± 0.3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896733" y="5621843"/>
            <a:ext cx="2804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signal </a:t>
            </a:r>
            <a:r>
              <a:rPr lang="fr-FR" dirty="0" err="1"/>
              <a:t>strength</a:t>
            </a:r>
            <a:r>
              <a:rPr lang="fr-FR" dirty="0"/>
              <a:t>: 0.88 </a:t>
            </a:r>
            <a:r>
              <a:rPr lang="fr-FR" dirty="0" smtClean="0"/>
              <a:t>+- </a:t>
            </a:r>
            <a:r>
              <a:rPr lang="fr-FR" dirty="0"/>
              <a:t>0.21</a:t>
            </a:r>
          </a:p>
        </p:txBody>
      </p:sp>
    </p:spTree>
    <p:extLst>
      <p:ext uri="{BB962C8B-B14F-4D97-AF65-F5344CB8AC3E}">
        <p14:creationId xmlns:p14="http://schemas.microsoft.com/office/powerpoint/2010/main" val="22824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/>
          <a:lstStyle/>
          <a:p>
            <a:r>
              <a:rPr lang="fr-FR" dirty="0" smtClean="0"/>
              <a:t>Higgs </a:t>
            </a:r>
            <a:r>
              <a:rPr lang="fr-FR" dirty="0" err="1" smtClean="0"/>
              <a:t>properties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783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7475" y="125760"/>
            <a:ext cx="6868902" cy="78296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dirty="0" smtClean="0"/>
              <a:t>Mass </a:t>
            </a:r>
            <a:r>
              <a:rPr lang="fr-FR" dirty="0" err="1" smtClean="0"/>
              <a:t>measurement</a:t>
            </a:r>
            <a:r>
              <a:rPr lang="fr-FR" dirty="0" smtClean="0"/>
              <a:t> (CMS)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24</a:t>
            </a:fld>
            <a:endParaRPr lang="fr-FR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218952"/>
            <a:ext cx="4320480" cy="414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341260"/>
            <a:ext cx="4679603" cy="50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6165304"/>
            <a:ext cx="4683051" cy="309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08636" y="6165304"/>
            <a:ext cx="1357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ATLAS (</a:t>
            </a:r>
            <a:r>
              <a:rPr lang="fr-FR" dirty="0"/>
              <a:t>J</a:t>
            </a:r>
            <a:r>
              <a:rPr lang="fr-FR" dirty="0" smtClean="0"/>
              <a:t>uly):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88515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47664" y="44624"/>
            <a:ext cx="6048672" cy="648072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fr-FR" dirty="0" err="1" smtClean="0"/>
              <a:t>Couplings</a:t>
            </a:r>
            <a:r>
              <a:rPr lang="fr-FR" dirty="0" smtClean="0"/>
              <a:t> </a:t>
            </a:r>
            <a:r>
              <a:rPr lang="fr-FR" dirty="0" err="1" smtClean="0"/>
              <a:t>strength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25</a:t>
            </a:fld>
            <a:endParaRPr lang="fr-F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658" y="1700808"/>
            <a:ext cx="518815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36" y="908720"/>
            <a:ext cx="3487826" cy="2314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7" y="3573016"/>
            <a:ext cx="4079873" cy="2928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46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26</a:t>
            </a:fld>
            <a:endParaRPr lang="fr-FR"/>
          </a:p>
        </p:txBody>
      </p:sp>
      <p:pic>
        <p:nvPicPr>
          <p:cNvPr id="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98" y="971457"/>
            <a:ext cx="5279671" cy="5123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1"/>
          <p:cNvSpPr txBox="1">
            <a:spLocks/>
          </p:cNvSpPr>
          <p:nvPr/>
        </p:nvSpPr>
        <p:spPr>
          <a:xfrm>
            <a:off x="1547664" y="44624"/>
            <a:ext cx="5662807" cy="7920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Couplings</a:t>
            </a:r>
            <a:r>
              <a:rPr lang="fr-FR" dirty="0" smtClean="0"/>
              <a:t> </a:t>
            </a:r>
            <a:r>
              <a:rPr lang="fr-FR" dirty="0" err="1" smtClean="0"/>
              <a:t>strength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39552" y="6094468"/>
            <a:ext cx="4366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ea typeface="ＭＳ Ｐゴシック" pitchFamily="34" charset="-128"/>
              </a:rPr>
              <a:t>Fermiophobic</a:t>
            </a:r>
            <a:r>
              <a:rPr lang="en-US" dirty="0" smtClean="0">
                <a:ea typeface="ＭＳ Ｐゴシック" pitchFamily="34" charset="-128"/>
              </a:rPr>
              <a:t> scenario excluded at &gt;4</a:t>
            </a:r>
            <a:r>
              <a:rPr lang="en-US" dirty="0" smtClean="0">
                <a:latin typeface="Symbol" pitchFamily="18" charset="2"/>
                <a:ea typeface="ＭＳ Ｐゴシック" pitchFamily="34" charset="-128"/>
              </a:rPr>
              <a:t>s</a:t>
            </a:r>
            <a:r>
              <a:rPr lang="en-US" dirty="0" smtClean="0">
                <a:ea typeface="ＭＳ Ｐゴシック" pitchFamily="34" charset="-128"/>
              </a:rPr>
              <a:t> level</a:t>
            </a:r>
            <a:endParaRPr lang="en-US" dirty="0" smtClean="0">
              <a:ea typeface="ＭＳ Ｐゴシック" pitchFamily="34" charset="-128"/>
            </a:endParaRP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869" y="2733480"/>
            <a:ext cx="3695204" cy="3545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906517" y="1182068"/>
            <a:ext cx="42247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ea typeface="ＭＳ Ｐゴシック" pitchFamily="34" charset="-128"/>
              </a:rPr>
              <a:t>New particles can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-Hide in the loop-mediated couplings </a:t>
            </a:r>
          </a:p>
          <a:p>
            <a:pPr lvl="1"/>
            <a:r>
              <a:rPr lang="en-US" dirty="0" smtClean="0">
                <a:ea typeface="ＭＳ Ｐゴシック" pitchFamily="34" charset="-128"/>
              </a:rPr>
              <a:t>-Contribute to the total width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ea typeface="ＭＳ Ｐゴシック" pitchFamily="34" charset="-128"/>
              </a:rPr>
              <a:t>Parameterize the photon and the gluon loops with effective scale factors (</a:t>
            </a:r>
            <a:r>
              <a:rPr lang="en-US" dirty="0" err="1" smtClean="0">
                <a:latin typeface="Symbol" pitchFamily="18" charset="2"/>
                <a:ea typeface="ＭＳ Ｐゴシック" pitchFamily="34" charset="-128"/>
              </a:rPr>
              <a:t>k</a:t>
            </a:r>
            <a:r>
              <a:rPr lang="en-US" baseline="-25000" dirty="0" err="1" smtClean="0">
                <a:latin typeface="Symbol" pitchFamily="18" charset="2"/>
                <a:ea typeface="ＭＳ Ｐゴシック" pitchFamily="34" charset="-128"/>
              </a:rPr>
              <a:t>g</a:t>
            </a:r>
            <a:r>
              <a:rPr lang="en-US" dirty="0" err="1" smtClean="0">
                <a:latin typeface="Symbol" pitchFamily="18" charset="2"/>
                <a:ea typeface="ＭＳ Ｐゴシック" pitchFamily="34" charset="-128"/>
              </a:rPr>
              <a:t>,k</a:t>
            </a:r>
            <a:r>
              <a:rPr lang="en-US" baseline="-25000" dirty="0" err="1" smtClean="0">
                <a:ea typeface="ＭＳ Ｐゴシック" pitchFamily="34" charset="-128"/>
              </a:rPr>
              <a:t>g</a:t>
            </a:r>
            <a:r>
              <a:rPr lang="en-US" dirty="0" smtClean="0">
                <a:ea typeface="ＭＳ Ｐゴシック" pitchFamily="34" charset="-128"/>
              </a:rPr>
              <a:t>)   </a:t>
            </a:r>
            <a:endParaRPr 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9949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27</a:t>
            </a:fld>
            <a:endParaRPr lang="fr-FR"/>
          </a:p>
        </p:txBody>
      </p:sp>
      <p:sp>
        <p:nvSpPr>
          <p:cNvPr id="3" name="Content Placeholder 1"/>
          <p:cNvSpPr txBox="1">
            <a:spLocks/>
          </p:cNvSpPr>
          <p:nvPr/>
        </p:nvSpPr>
        <p:spPr>
          <a:xfrm>
            <a:off x="179512" y="1400574"/>
            <a:ext cx="4618856" cy="422227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ea typeface="ＭＳ Ｐゴシック" pitchFamily="34" charset="-128"/>
              </a:rPr>
              <a:t>Assess individual couplings assuming only custodial symmetry and without resolving the loops structure</a:t>
            </a:r>
          </a:p>
          <a:p>
            <a:r>
              <a:rPr lang="en-US" sz="1800" dirty="0" smtClean="0">
                <a:ea typeface="ＭＳ Ｐゴシック" pitchFamily="34" charset="-128"/>
              </a:rPr>
              <a:t>End up with 6 scale factors:</a:t>
            </a:r>
          </a:p>
          <a:p>
            <a:pPr lvl="1"/>
            <a:r>
              <a:rPr lang="en-US" sz="1800" dirty="0" smtClean="0">
                <a:latin typeface="Symbol" pitchFamily="18" charset="2"/>
                <a:ea typeface="ＭＳ Ｐゴシック" pitchFamily="34" charset="-128"/>
              </a:rPr>
              <a:t>k</a:t>
            </a:r>
            <a:r>
              <a:rPr lang="en-US" sz="1800" dirty="0" smtClean="0">
                <a:ea typeface="ＭＳ Ｐゴシック" pitchFamily="34" charset="-128"/>
              </a:rPr>
              <a:t>V, </a:t>
            </a:r>
            <a:r>
              <a:rPr lang="en-US" sz="1800" dirty="0" err="1" smtClean="0">
                <a:latin typeface="Symbol" pitchFamily="18" charset="2"/>
                <a:ea typeface="ＭＳ Ｐゴシック" pitchFamily="34" charset="-128"/>
              </a:rPr>
              <a:t>k</a:t>
            </a:r>
            <a:r>
              <a:rPr lang="en-US" sz="1800" dirty="0" err="1" smtClean="0">
                <a:ea typeface="ＭＳ Ｐゴシック" pitchFamily="34" charset="-128"/>
              </a:rPr>
              <a:t>t</a:t>
            </a:r>
            <a:r>
              <a:rPr lang="en-US" sz="1800" dirty="0" smtClean="0">
                <a:ea typeface="ＭＳ Ｐゴシック" pitchFamily="34" charset="-128"/>
              </a:rPr>
              <a:t>, </a:t>
            </a:r>
            <a:r>
              <a:rPr lang="en-US" sz="1800" dirty="0" smtClean="0">
                <a:latin typeface="Symbol" pitchFamily="18" charset="2"/>
                <a:ea typeface="ＭＳ Ｐゴシック" pitchFamily="34" charset="-128"/>
              </a:rPr>
              <a:t>k</a:t>
            </a:r>
            <a:r>
              <a:rPr lang="en-US" sz="1800" dirty="0" smtClean="0">
                <a:ea typeface="ＭＳ Ｐゴシック" pitchFamily="34" charset="-128"/>
              </a:rPr>
              <a:t>b, </a:t>
            </a:r>
            <a:r>
              <a:rPr lang="en-US" sz="1800" dirty="0" err="1" smtClean="0">
                <a:latin typeface="Symbol" pitchFamily="18" charset="2"/>
                <a:ea typeface="ＭＳ Ｐゴシック" pitchFamily="34" charset="-128"/>
              </a:rPr>
              <a:t>kt</a:t>
            </a:r>
            <a:r>
              <a:rPr lang="en-US" sz="1800" dirty="0" smtClean="0">
                <a:ea typeface="ＭＳ Ｐゴシック" pitchFamily="34" charset="-128"/>
              </a:rPr>
              <a:t>, </a:t>
            </a:r>
            <a:r>
              <a:rPr lang="en-US" sz="1800" dirty="0" smtClean="0">
                <a:latin typeface="Symbol" pitchFamily="18" charset="2"/>
                <a:ea typeface="ＭＳ Ｐゴシック" pitchFamily="34" charset="-128"/>
              </a:rPr>
              <a:t>k</a:t>
            </a:r>
            <a:r>
              <a:rPr lang="en-US" sz="1800" dirty="0" smtClean="0">
                <a:ea typeface="ＭＳ Ｐゴシック" pitchFamily="34" charset="-128"/>
              </a:rPr>
              <a:t>g, </a:t>
            </a:r>
            <a:r>
              <a:rPr lang="en-US" sz="1800" dirty="0" smtClean="0">
                <a:latin typeface="Symbol" pitchFamily="18" charset="2"/>
                <a:ea typeface="ＭＳ Ｐゴシック" pitchFamily="34" charset="-128"/>
              </a:rPr>
              <a:t>kg</a:t>
            </a:r>
          </a:p>
          <a:p>
            <a:r>
              <a:rPr lang="en-US" sz="1800" dirty="0" smtClean="0">
                <a:ea typeface="ＭＳ Ｐゴシック" pitchFamily="34" charset="-128"/>
              </a:rPr>
              <a:t>Fit individually each of those, while profiling the others</a:t>
            </a:r>
          </a:p>
        </p:txBody>
      </p:sp>
      <p:pic>
        <p:nvPicPr>
          <p:cNvPr id="4" name="Picture 10" descr="couplingsHC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620687"/>
            <a:ext cx="4464496" cy="5782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755576" y="116632"/>
            <a:ext cx="5129289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3600" dirty="0" err="1" smtClean="0"/>
              <a:t>Individual</a:t>
            </a:r>
            <a:r>
              <a:rPr lang="fr-FR" sz="3600" dirty="0" smtClean="0"/>
              <a:t> </a:t>
            </a:r>
            <a:r>
              <a:rPr lang="fr-FR" sz="3600" dirty="0" err="1" smtClean="0"/>
              <a:t>couplings</a:t>
            </a:r>
            <a:r>
              <a:rPr lang="fr-FR" sz="3600" dirty="0" smtClean="0"/>
              <a:t> (CMS)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332402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52728" cy="792088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fr-FR" dirty="0" smtClean="0"/>
              <a:t>CP </a:t>
            </a:r>
            <a:r>
              <a:rPr lang="fr-FR" dirty="0" err="1" smtClean="0"/>
              <a:t>measurement</a:t>
            </a:r>
            <a:r>
              <a:rPr lang="fr-FR" dirty="0" smtClean="0"/>
              <a:t> (CMS)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28</a:t>
            </a:fld>
            <a:endParaRPr lang="fr-FR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395536" y="1196752"/>
            <a:ext cx="8540750" cy="32258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ea typeface="ＭＳ Ｐゴシック" pitchFamily="34" charset="-128"/>
              </a:rPr>
              <a:t>Couplings to photons =&gt; spin 0 or 2</a:t>
            </a:r>
          </a:p>
          <a:p>
            <a:r>
              <a:rPr lang="en-US" sz="1800" dirty="0" smtClean="0">
                <a:ea typeface="ＭＳ Ｐゴシック" pitchFamily="34" charset="-128"/>
              </a:rPr>
              <a:t>Leptons kinematics distribution in the ZZ-&gt;4l decay used to discriminate J</a:t>
            </a:r>
            <a:r>
              <a:rPr lang="en-US" sz="1800" baseline="30000" dirty="0" smtClean="0">
                <a:ea typeface="ＭＳ Ｐゴシック" pitchFamily="34" charset="-128"/>
              </a:rPr>
              <a:t>PC</a:t>
            </a:r>
            <a:r>
              <a:rPr lang="en-US" sz="1800" dirty="0" smtClean="0">
                <a:ea typeface="ＭＳ Ｐゴシック" pitchFamily="34" charset="-128"/>
              </a:rPr>
              <a:t> = 0</a:t>
            </a:r>
            <a:r>
              <a:rPr lang="en-US" sz="1800" baseline="30000" dirty="0" smtClean="0">
                <a:ea typeface="ＭＳ Ｐゴシック" pitchFamily="34" charset="-128"/>
              </a:rPr>
              <a:t>-</a:t>
            </a:r>
            <a:r>
              <a:rPr lang="en-US" sz="1800" dirty="0" smtClean="0">
                <a:ea typeface="ＭＳ Ｐゴシック" pitchFamily="34" charset="-128"/>
              </a:rPr>
              <a:t> and 2</a:t>
            </a:r>
            <a:r>
              <a:rPr lang="en-US" sz="1800" baseline="30000" dirty="0" smtClean="0">
                <a:ea typeface="ＭＳ Ｐゴシック" pitchFamily="34" charset="-128"/>
              </a:rPr>
              <a:t>+</a:t>
            </a:r>
            <a:r>
              <a:rPr lang="en-US" sz="1800" dirty="0" smtClean="0">
                <a:ea typeface="ＭＳ Ｐゴシック" pitchFamily="34" charset="-128"/>
              </a:rPr>
              <a:t> hypotheses from 0</a:t>
            </a:r>
            <a:r>
              <a:rPr lang="en-US" sz="1800" baseline="30000" dirty="0" smtClean="0">
                <a:ea typeface="ＭＳ Ｐゴシック" pitchFamily="34" charset="-128"/>
              </a:rPr>
              <a:t>-</a:t>
            </a:r>
            <a:r>
              <a:rPr lang="en-US" sz="1800" dirty="0" smtClean="0">
                <a:ea typeface="ＭＳ Ｐゴシック" pitchFamily="34" charset="-128"/>
              </a:rPr>
              <a:t>.</a:t>
            </a:r>
          </a:p>
          <a:p>
            <a:r>
              <a:rPr lang="en-US" sz="1800" dirty="0" smtClean="0">
                <a:ea typeface="ＭＳ Ｐゴシック" pitchFamily="34" charset="-128"/>
              </a:rPr>
              <a:t>CP, 0- </a:t>
            </a:r>
            <a:r>
              <a:rPr lang="en-US" sz="1800" dirty="0" err="1" smtClean="0">
                <a:ea typeface="ＭＳ Ｐゴシック" pitchFamily="34" charset="-128"/>
              </a:rPr>
              <a:t>vs</a:t>
            </a:r>
            <a:r>
              <a:rPr lang="en-US" sz="1800" dirty="0" smtClean="0">
                <a:ea typeface="ＭＳ Ｐゴシック" pitchFamily="34" charset="-128"/>
              </a:rPr>
              <a:t> 0+:</a:t>
            </a: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1.94</a:t>
            </a:r>
            <a:r>
              <a:rPr lang="en-US" sz="1800" dirty="0" smtClean="0">
                <a:latin typeface="Symbol" pitchFamily="18" charset="2"/>
                <a:ea typeface="ＭＳ Ｐゴシック" pitchFamily="34" charset="-128"/>
              </a:rPr>
              <a:t>s </a:t>
            </a:r>
            <a:r>
              <a:rPr lang="en-US" sz="1800" dirty="0" smtClean="0">
                <a:ea typeface="ＭＳ Ｐゴシック" pitchFamily="34" charset="-128"/>
              </a:rPr>
              <a:t>expected separation</a:t>
            </a:r>
          </a:p>
          <a:p>
            <a:pPr lvl="1"/>
            <a:r>
              <a:rPr lang="en-US" sz="1800" dirty="0" smtClean="0">
                <a:ea typeface="ＭＳ Ｐゴシック" pitchFamily="34" charset="-128"/>
              </a:rPr>
              <a:t>0</a:t>
            </a:r>
            <a:r>
              <a:rPr lang="en-US" sz="1800" baseline="30000" dirty="0" smtClean="0">
                <a:ea typeface="ＭＳ Ｐゴシック" pitchFamily="34" charset="-128"/>
              </a:rPr>
              <a:t>-</a:t>
            </a:r>
            <a:r>
              <a:rPr lang="en-US" sz="1800" dirty="0" smtClean="0">
                <a:ea typeface="ＭＳ Ｐゴシック" pitchFamily="34" charset="-128"/>
              </a:rPr>
              <a:t> consistent with observation at 2.5</a:t>
            </a:r>
            <a:r>
              <a:rPr lang="en-US" sz="1800" dirty="0" smtClean="0">
                <a:latin typeface="Symbol" pitchFamily="18" charset="2"/>
                <a:ea typeface="ＭＳ Ｐゴシック" pitchFamily="34" charset="-128"/>
              </a:rPr>
              <a:t>s</a:t>
            </a:r>
            <a:r>
              <a:rPr lang="en-US" sz="1800" dirty="0" smtClean="0">
                <a:ea typeface="ＭＳ Ｐゴシック" pitchFamily="34" charset="-128"/>
              </a:rPr>
              <a:t> level (&lt;3% using CLs)</a:t>
            </a:r>
          </a:p>
          <a:p>
            <a:r>
              <a:rPr lang="en-US" sz="1800" dirty="0" smtClean="0">
                <a:ea typeface="ＭＳ Ｐゴシック" pitchFamily="34" charset="-128"/>
              </a:rPr>
              <a:t>Preliminary results on spin non sensitive enough</a:t>
            </a:r>
            <a:endParaRPr lang="en-US" sz="1800" dirty="0">
              <a:ea typeface="ＭＳ Ｐゴシック" pitchFamily="34" charset="-128"/>
            </a:endParaRPr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100" y="3793351"/>
            <a:ext cx="3200400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4562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23528" y="260648"/>
            <a:ext cx="43113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H-&gt;ZZ    </a:t>
            </a:r>
            <a:r>
              <a:rPr lang="fr-FR" sz="4400" dirty="0" err="1" smtClean="0"/>
              <a:t>from</a:t>
            </a:r>
            <a:r>
              <a:rPr lang="fr-FR" sz="4400" dirty="0" smtClean="0"/>
              <a:t> CMS</a:t>
            </a:r>
            <a:endParaRPr lang="fr-FR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2838450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48680"/>
            <a:ext cx="3436593" cy="3309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lèche droite 2"/>
          <p:cNvSpPr/>
          <p:nvPr/>
        </p:nvSpPr>
        <p:spPr>
          <a:xfrm>
            <a:off x="3779912" y="2203549"/>
            <a:ext cx="85492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3203848" y="1340768"/>
            <a:ext cx="74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ICHEP</a:t>
            </a:r>
            <a:endParaRPr lang="fr-FR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02" y="3960474"/>
            <a:ext cx="3019100" cy="2897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891880"/>
            <a:ext cx="4639901" cy="2908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431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82039" y="188640"/>
            <a:ext cx="43113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dirty="0" smtClean="0"/>
              <a:t>H-&gt;ZZ    </a:t>
            </a:r>
            <a:r>
              <a:rPr lang="fr-FR" sz="4400" dirty="0" err="1" smtClean="0"/>
              <a:t>from</a:t>
            </a:r>
            <a:r>
              <a:rPr lang="fr-FR" sz="4400" dirty="0" smtClean="0"/>
              <a:t> CMS</a:t>
            </a:r>
            <a:endParaRPr lang="fr-FR" sz="4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141" y="1196752"/>
            <a:ext cx="3855536" cy="3706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076056" y="5207763"/>
            <a:ext cx="3336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P‑value corresponds to 4.5 sigma.</a:t>
            </a:r>
          </a:p>
          <a:p>
            <a:r>
              <a:rPr lang="en-US" dirty="0" smtClean="0"/>
              <a:t>(ICHEP was: 3.2 sigma)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30089"/>
            <a:ext cx="3024336" cy="290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885849"/>
            <a:ext cx="3076202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lèche droite 5"/>
          <p:cNvSpPr/>
          <p:nvPr/>
        </p:nvSpPr>
        <p:spPr>
          <a:xfrm>
            <a:off x="4067944" y="3429000"/>
            <a:ext cx="570197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078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5114900" cy="4938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55576" y="332656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CMS:   HZZ(4l+2l2tau</a:t>
            </a:r>
            <a:r>
              <a:rPr lang="fr-FR" sz="2800" dirty="0"/>
              <a:t>) exclusion </a:t>
            </a:r>
            <a:r>
              <a:rPr lang="fr-FR" sz="2800" dirty="0" err="1"/>
              <a:t>limits</a:t>
            </a:r>
            <a:endParaRPr lang="fr-FR" sz="28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76448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74119"/>
            <a:ext cx="567690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971600" y="692696"/>
            <a:ext cx="3215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CMS:  Masse vs </a:t>
            </a:r>
            <a:r>
              <a:rPr lang="fr-FR" sz="2400" dirty="0" err="1" smtClean="0"/>
              <a:t>strength</a:t>
            </a:r>
            <a:endParaRPr lang="fr-FR" sz="2400" dirty="0"/>
          </a:p>
        </p:txBody>
      </p:sp>
      <p:sp>
        <p:nvSpPr>
          <p:cNvPr id="3" name="ZoneTexte 2"/>
          <p:cNvSpPr txBox="1"/>
          <p:nvPr/>
        </p:nvSpPr>
        <p:spPr>
          <a:xfrm>
            <a:off x="4932040" y="508030"/>
            <a:ext cx="32076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Measured</a:t>
            </a:r>
            <a:r>
              <a:rPr lang="fr-FR" dirty="0"/>
              <a:t> mass:</a:t>
            </a:r>
          </a:p>
          <a:p>
            <a:r>
              <a:rPr lang="fr-FR" dirty="0"/>
              <a:t>126.2</a:t>
            </a:r>
            <a:r>
              <a:rPr lang="fr-FR" dirty="0" smtClean="0"/>
              <a:t>+-­0.6(stat.)+-­0.2(</a:t>
            </a:r>
            <a:r>
              <a:rPr lang="fr-FR" dirty="0" err="1" smtClean="0"/>
              <a:t>syst</a:t>
            </a:r>
            <a:r>
              <a:rPr lang="fr-FR" dirty="0"/>
              <a:t>.) GeV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056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648194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" t="6992" r="1782" b="2190"/>
          <a:stretch/>
        </p:blipFill>
        <p:spPr bwMode="auto">
          <a:xfrm>
            <a:off x="4499992" y="3893074"/>
            <a:ext cx="4248472" cy="2776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244" y="908720"/>
            <a:ext cx="4202552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35" y="919008"/>
            <a:ext cx="3168352" cy="294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233570" y="75152"/>
            <a:ext cx="4532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 smtClean="0"/>
              <a:t>ICHEP </a:t>
            </a:r>
            <a:r>
              <a:rPr lang="fr-FR" sz="3200" dirty="0" err="1" smtClean="0"/>
              <a:t>results</a:t>
            </a:r>
            <a:r>
              <a:rPr lang="fr-FR" sz="3200" dirty="0" smtClean="0"/>
              <a:t> not </a:t>
            </a:r>
            <a:r>
              <a:rPr lang="fr-FR" sz="3200" dirty="0" err="1" smtClean="0"/>
              <a:t>updated</a:t>
            </a:r>
            <a:endParaRPr lang="fr-FR" sz="32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7</a:t>
            </a:fld>
            <a:endParaRPr lang="fr-FR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933056"/>
            <a:ext cx="3218096" cy="2939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1266524" y="652046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H-&gt;ZZ-&gt;4l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6031405" y="591001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H-&gt;</a:t>
            </a:r>
            <a:r>
              <a:rPr lang="fr-FR" dirty="0" err="1" smtClean="0">
                <a:latin typeface="Symbol" pitchFamily="18" charset="2"/>
              </a:rPr>
              <a:t>gg</a:t>
            </a:r>
            <a:endParaRPr lang="fr-FR" dirty="0">
              <a:latin typeface="Symbol" pitchFamily="18" charset="2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699792" y="4509120"/>
            <a:ext cx="10390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HCP2012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54412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453" y="188641"/>
            <a:ext cx="4752528" cy="50405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fr-FR" dirty="0" smtClean="0"/>
              <a:t>ATLAS:  H-&gt;WW-&gt;2l2</a:t>
            </a:r>
            <a:r>
              <a:rPr lang="fr-FR" dirty="0" smtClean="0">
                <a:latin typeface="Symbol" pitchFamily="18" charset="2"/>
              </a:rPr>
              <a:t>n</a:t>
            </a:r>
            <a:endParaRPr lang="fr-FR" dirty="0">
              <a:latin typeface="Symbol" pitchFamily="18" charset="2"/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8</a:t>
            </a:fld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3" y="3861048"/>
            <a:ext cx="381081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86" y="1124744"/>
            <a:ext cx="371053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73870"/>
            <a:ext cx="3600400" cy="2609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272" y="692697"/>
            <a:ext cx="5027224" cy="587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15" y="3861048"/>
            <a:ext cx="4101093" cy="2973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03088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5A98-3610-4248-85FB-3857B5F7923C}" type="slidenum">
              <a:rPr lang="fr-FR" smtClean="0"/>
              <a:t>9</a:t>
            </a:fld>
            <a:endParaRPr lang="fr-FR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60453" y="188641"/>
            <a:ext cx="4752528" cy="5040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CMS:  H-&gt;WW-&gt;2l2</a:t>
            </a:r>
            <a:r>
              <a:rPr lang="fr-FR" dirty="0" smtClean="0">
                <a:latin typeface="Symbol" pitchFamily="18" charset="2"/>
              </a:rPr>
              <a:t>n</a:t>
            </a:r>
            <a:endParaRPr lang="fr-FR" dirty="0">
              <a:latin typeface="Symbol" pitchFamily="18" charset="2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064961"/>
            <a:ext cx="4552281" cy="3033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509120"/>
            <a:ext cx="4275263" cy="1482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56" y="2629883"/>
            <a:ext cx="3644652" cy="357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023" y="3006159"/>
            <a:ext cx="3545969" cy="300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594" y="1412776"/>
            <a:ext cx="3718114" cy="899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7677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</TotalTime>
  <Words>358</Words>
  <Application>Microsoft Office PowerPoint</Application>
  <PresentationFormat>Affichage à l'écran (4:3)</PresentationFormat>
  <Paragraphs>101</Paragraphs>
  <Slides>28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Thème Office</vt:lpstr>
      <vt:lpstr>Last results on Higgs searches from HCP2012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ATLAS:  H-&gt;WW-&gt;2l2n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Combination of Higgs Results (CMS)</vt:lpstr>
      <vt:lpstr>Présentation PowerPoint</vt:lpstr>
      <vt:lpstr>Higgs properties</vt:lpstr>
      <vt:lpstr>Mass measurement (CMS)</vt:lpstr>
      <vt:lpstr>Couplings strength</vt:lpstr>
      <vt:lpstr>Présentation PowerPoint</vt:lpstr>
      <vt:lpstr>Présentation PowerPoint</vt:lpstr>
      <vt:lpstr>CP measurement (CMS)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Last results on Higgs searches from HCP2012</dc:title>
  <dc:creator>Guyot Claude</dc:creator>
  <cp:lastModifiedBy>Guyot Claude</cp:lastModifiedBy>
  <cp:revision>28</cp:revision>
  <dcterms:created xsi:type="dcterms:W3CDTF">2012-11-14T13:23:47Z</dcterms:created>
  <dcterms:modified xsi:type="dcterms:W3CDTF">2012-11-15T11:42:38Z</dcterms:modified>
</cp:coreProperties>
</file>