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2" r:id="rId16"/>
    <p:sldId id="274" r:id="rId17"/>
    <p:sldId id="276" r:id="rId18"/>
    <p:sldId id="275" r:id="rId19"/>
    <p:sldId id="277" r:id="rId20"/>
    <p:sldId id="279" r:id="rId21"/>
    <p:sldId id="273" r:id="rId22"/>
    <p:sldId id="278" r:id="rId23"/>
    <p:sldId id="280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1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692BC-305F-498D-82EE-9A30015E4545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3843C-EBAC-407A-ADCF-33076945D9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7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3843C-EBAC-407A-ADCF-33076945D99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3843C-EBAC-407A-ADCF-33076945D997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58E1-052F-445E-B6A9-7743DD8CBF50}" type="datetimeFigureOut">
              <a:rPr lang="en-US" smtClean="0"/>
              <a:t>11/21/12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22A6B-13DC-4A4B-97D1-9A4D775AD42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of PS2 injection/extraction</a:t>
            </a:r>
            <a:br>
              <a:rPr lang="en-US" dirty="0" smtClean="0"/>
            </a:br>
            <a:r>
              <a:rPr lang="en-US" dirty="0" smtClean="0"/>
              <a:t>and requirements for HP-PS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W.Bartmann, B.Goddard, </a:t>
            </a:r>
            <a:r>
              <a:rPr lang="en-US" dirty="0" err="1" smtClean="0"/>
              <a:t>A.Parfenova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HP-PS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/>
          <a:lstStyle/>
          <a:p>
            <a:r>
              <a:rPr lang="en-US" dirty="0" smtClean="0"/>
              <a:t>4 GeV H- injection over 1 ms</a:t>
            </a:r>
          </a:p>
          <a:p>
            <a:r>
              <a:rPr lang="en-US" dirty="0" smtClean="0"/>
              <a:t>Needs about </a:t>
            </a:r>
            <a:r>
              <a:rPr lang="en-US" dirty="0" smtClean="0">
                <a:solidFill>
                  <a:srgbClr val="FF0000"/>
                </a:solidFill>
              </a:rPr>
              <a:t>22-24 m free central drift</a:t>
            </a:r>
          </a:p>
          <a:p>
            <a:pPr lvl="1"/>
            <a:r>
              <a:rPr lang="en-US" dirty="0" smtClean="0"/>
              <a:t>Present optics has 12.0 m: by far not enough!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996952"/>
            <a:ext cx="4536504" cy="364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Doublet concept of </a:t>
            </a:r>
            <a:r>
              <a:rPr lang="en-US" dirty="0" err="1" smtClean="0"/>
              <a:t>LSS</a:t>
            </a:r>
            <a:r>
              <a:rPr lang="en-US" dirty="0" smtClean="0"/>
              <a:t> (from PS2)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2 pairs of doublets arranged symmetrically around the </a:t>
            </a:r>
            <a:r>
              <a:rPr lang="en-US" sz="2800" dirty="0" err="1" smtClean="0"/>
              <a:t>LSS</a:t>
            </a:r>
            <a:r>
              <a:rPr lang="en-US" sz="2800" dirty="0" smtClean="0"/>
              <a:t> centre</a:t>
            </a:r>
          </a:p>
          <a:p>
            <a:r>
              <a:rPr lang="en-US" sz="2800" dirty="0" smtClean="0"/>
              <a:t>Doublet spacing arranged to give similar </a:t>
            </a:r>
            <a:r>
              <a:rPr lang="en-US" sz="2800" dirty="0" err="1" smtClean="0">
                <a:latin typeface="Symbol" pitchFamily="18" charset="2"/>
              </a:rPr>
              <a:t>b</a:t>
            </a:r>
            <a:r>
              <a:rPr lang="en-US" sz="2800" baseline="-25000" dirty="0" err="1" smtClean="0"/>
              <a:t>xy</a:t>
            </a:r>
            <a:r>
              <a:rPr lang="en-US" sz="2800" dirty="0" smtClean="0"/>
              <a:t> to arc</a:t>
            </a:r>
          </a:p>
          <a:p>
            <a:r>
              <a:rPr lang="en-US" sz="2800" dirty="0" smtClean="0"/>
              <a:t>Generous quad lengths (2.4 m) with low gradients (maximum ~0.06 m</a:t>
            </a:r>
            <a:r>
              <a:rPr lang="en-US" sz="2800" baseline="30000" dirty="0" smtClean="0"/>
              <a:t>-2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Assume quads are ~1.3m wide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30-July 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Doublet LSS for PS2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DC956E-B817-41C3-92DA-0D2011222A83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Optics – Foil inj. and extraction</a:t>
            </a:r>
          </a:p>
        </p:txBody>
      </p:sp>
      <p:pic>
        <p:nvPicPr>
          <p:cNvPr id="20482" name="Content Placeholder 6" descr="lss.v2.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26988" y="1752600"/>
            <a:ext cx="5918201" cy="4572000"/>
          </a:xfrm>
        </p:spPr>
      </p:pic>
      <p:sp>
        <p:nvSpPr>
          <p:cNvPr id="20483" name="Content Placeholder 7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/>
          <a:lstStyle/>
          <a:p>
            <a:r>
              <a:rPr lang="en-US" smtClean="0"/>
              <a:t>Using last arc QF between DS and LSS for matching</a:t>
            </a:r>
          </a:p>
          <a:p>
            <a:r>
              <a:rPr lang="en-US" smtClean="0"/>
              <a:t>Change over values: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baseline="-25000" smtClean="0"/>
              <a:t>x</a:t>
            </a:r>
            <a:r>
              <a:rPr lang="en-US" smtClean="0"/>
              <a:t>=54 m,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baseline="-25000" smtClean="0"/>
              <a:t>y</a:t>
            </a:r>
            <a:r>
              <a:rPr lang="en-US" smtClean="0"/>
              <a:t>=15 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30-July 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Doublet LSS for PS2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31B054-11B6-4EFB-BFD7-2B25E0CCD052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0487" name="Text Box 21"/>
          <p:cNvSpPr txBox="1">
            <a:spLocks noChangeArrowheads="1"/>
          </p:cNvSpPr>
          <p:nvPr/>
        </p:nvSpPr>
        <p:spPr bwMode="auto">
          <a:xfrm>
            <a:off x="1981200" y="1752600"/>
            <a:ext cx="314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EK</a:t>
            </a:r>
          </a:p>
        </p:txBody>
      </p:sp>
      <p:sp>
        <p:nvSpPr>
          <p:cNvPr id="20488" name="Text Box 23"/>
          <p:cNvSpPr txBox="1">
            <a:spLocks noChangeArrowheads="1"/>
          </p:cNvSpPr>
          <p:nvPr/>
        </p:nvSpPr>
        <p:spPr bwMode="auto">
          <a:xfrm>
            <a:off x="4572000" y="1752600"/>
            <a:ext cx="314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EK</a:t>
            </a:r>
          </a:p>
        </p:txBody>
      </p:sp>
      <p:sp>
        <p:nvSpPr>
          <p:cNvPr id="20489" name="Text Box 24"/>
          <p:cNvSpPr txBox="1">
            <a:spLocks noChangeArrowheads="1"/>
          </p:cNvSpPr>
          <p:nvPr/>
        </p:nvSpPr>
        <p:spPr bwMode="auto">
          <a:xfrm>
            <a:off x="2209800" y="1752600"/>
            <a:ext cx="352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ES</a:t>
            </a:r>
          </a:p>
        </p:txBody>
      </p:sp>
      <p:sp>
        <p:nvSpPr>
          <p:cNvPr id="20490" name="Text Box 26"/>
          <p:cNvSpPr txBox="1">
            <a:spLocks noChangeArrowheads="1"/>
          </p:cNvSpPr>
          <p:nvPr/>
        </p:nvSpPr>
        <p:spPr bwMode="auto">
          <a:xfrm>
            <a:off x="3762375" y="1752600"/>
            <a:ext cx="3524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MS</a:t>
            </a:r>
          </a:p>
        </p:txBody>
      </p:sp>
      <p:sp>
        <p:nvSpPr>
          <p:cNvPr id="20491" name="Text Box 48"/>
          <p:cNvSpPr txBox="1">
            <a:spLocks noChangeArrowheads="1"/>
          </p:cNvSpPr>
          <p:nvPr/>
        </p:nvSpPr>
        <p:spPr bwMode="auto">
          <a:xfrm>
            <a:off x="1828800" y="1752600"/>
            <a:ext cx="2841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IK</a:t>
            </a:r>
          </a:p>
        </p:txBody>
      </p:sp>
      <p:sp>
        <p:nvSpPr>
          <p:cNvPr id="20492" name="Text Box 49"/>
          <p:cNvSpPr txBox="1">
            <a:spLocks noChangeArrowheads="1"/>
          </p:cNvSpPr>
          <p:nvPr/>
        </p:nvSpPr>
        <p:spPr bwMode="auto">
          <a:xfrm>
            <a:off x="1524000" y="1752600"/>
            <a:ext cx="2762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IS</a:t>
            </a:r>
          </a:p>
        </p:txBody>
      </p:sp>
      <p:sp>
        <p:nvSpPr>
          <p:cNvPr id="20493" name="Text Box 23"/>
          <p:cNvSpPr txBox="1">
            <a:spLocks noChangeArrowheads="1"/>
          </p:cNvSpPr>
          <p:nvPr/>
        </p:nvSpPr>
        <p:spPr bwMode="auto">
          <a:xfrm>
            <a:off x="3581400" y="1752600"/>
            <a:ext cx="314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EK</a:t>
            </a:r>
          </a:p>
        </p:txBody>
      </p:sp>
      <p:sp>
        <p:nvSpPr>
          <p:cNvPr id="20494" name="Text Box 23"/>
          <p:cNvSpPr txBox="1">
            <a:spLocks noChangeArrowheads="1"/>
          </p:cNvSpPr>
          <p:nvPr/>
        </p:nvSpPr>
        <p:spPr bwMode="auto">
          <a:xfrm>
            <a:off x="2819400" y="1752600"/>
            <a:ext cx="5111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D1-D4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Optics - Laser</a:t>
            </a:r>
          </a:p>
        </p:txBody>
      </p:sp>
      <p:pic>
        <p:nvPicPr>
          <p:cNvPr id="21506" name="Content Placeholder 6" descr="lss.v2.2.las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647825"/>
            <a:ext cx="5559425" cy="4295775"/>
          </a:xfrm>
        </p:spPr>
      </p:pic>
      <p:sp>
        <p:nvSpPr>
          <p:cNvPr id="21507" name="Content Placeholder 7"/>
          <p:cNvSpPr>
            <a:spLocks noGrp="1"/>
          </p:cNvSpPr>
          <p:nvPr>
            <p:ph sz="half" idx="2"/>
          </p:nvPr>
        </p:nvSpPr>
        <p:spPr>
          <a:xfrm>
            <a:off x="5181600" y="1600200"/>
            <a:ext cx="3505200" cy="4495800"/>
          </a:xfrm>
        </p:spPr>
        <p:txBody>
          <a:bodyPr/>
          <a:lstStyle/>
          <a:p>
            <a:r>
              <a:rPr lang="en-US" smtClean="0"/>
              <a:t>15m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baseline="-25000" smtClean="0"/>
              <a:t>y</a:t>
            </a:r>
            <a:r>
              <a:rPr lang="en-US" smtClean="0"/>
              <a:t> in the centre</a:t>
            </a:r>
          </a:p>
          <a:p>
            <a:r>
              <a:rPr lang="en-US" smtClean="0"/>
              <a:t>62m </a:t>
            </a:r>
            <a:r>
              <a:rPr lang="en-US" smtClean="0">
                <a:latin typeface="Symbol" pitchFamily="18" charset="2"/>
              </a:rPr>
              <a:t>b</a:t>
            </a:r>
            <a:r>
              <a:rPr lang="en-US" baseline="-25000" smtClean="0"/>
              <a:t>max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30-July 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Doublet LSS for PS2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52B40D-03C8-4863-B62D-E2FF3994278F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LSS schematically</a:t>
            </a:r>
          </a:p>
        </p:txBody>
      </p:sp>
      <p:graphicFrame>
        <p:nvGraphicFramePr>
          <p:cNvPr id="58" name="Content Placeholder 57"/>
          <p:cNvGraphicFramePr>
            <a:graphicFrameLocks noGrp="1"/>
          </p:cNvGraphicFramePr>
          <p:nvPr>
            <p:ph sz="half" idx="2"/>
          </p:nvPr>
        </p:nvGraphicFramePr>
        <p:xfrm>
          <a:off x="1143000" y="1219200"/>
          <a:ext cx="64008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21336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Element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Magnetic length [m]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Strength [mrad]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60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6.8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EK1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3.1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1.2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3.8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0.8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EK2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-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-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MS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7.5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53.1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EK3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1.7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0.65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30-July 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Doublet LSS for PS2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249A94-0B0D-42B2-8403-4AE4F2012704}" type="slidenum">
              <a:rPr lang="en-US"/>
              <a:pPr>
                <a:defRPr/>
              </a:pPr>
              <a:t>14</a:t>
            </a:fld>
            <a:endParaRPr lang="en-US"/>
          </a:p>
        </p:txBody>
      </p:sp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533400" y="4294188"/>
            <a:ext cx="7848600" cy="1600200"/>
            <a:chOff x="609600" y="4554379"/>
            <a:chExt cx="7848600" cy="1600200"/>
          </a:xfrm>
        </p:grpSpPr>
        <p:sp>
          <p:nvSpPr>
            <p:cNvPr id="22593" name="Line 53"/>
            <p:cNvSpPr>
              <a:spLocks noChangeShapeType="1"/>
            </p:cNvSpPr>
            <p:nvPr/>
          </p:nvSpPr>
          <p:spPr bwMode="auto">
            <a:xfrm>
              <a:off x="1143000" y="4630579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4" name="Line 54"/>
            <p:cNvSpPr>
              <a:spLocks noChangeShapeType="1"/>
            </p:cNvSpPr>
            <p:nvPr/>
          </p:nvSpPr>
          <p:spPr bwMode="auto">
            <a:xfrm>
              <a:off x="7620000" y="4554379"/>
              <a:ext cx="0" cy="1524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95" name="Rectangle 55"/>
            <p:cNvSpPr>
              <a:spLocks noChangeArrowheads="1"/>
            </p:cNvSpPr>
            <p:nvPr/>
          </p:nvSpPr>
          <p:spPr bwMode="auto">
            <a:xfrm>
              <a:off x="1143000" y="51639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596" name="Rectangle 56"/>
            <p:cNvSpPr>
              <a:spLocks noChangeArrowheads="1"/>
            </p:cNvSpPr>
            <p:nvPr/>
          </p:nvSpPr>
          <p:spPr bwMode="auto">
            <a:xfrm>
              <a:off x="1676400" y="54687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597" name="Rectangle 57"/>
            <p:cNvSpPr>
              <a:spLocks noChangeArrowheads="1"/>
            </p:cNvSpPr>
            <p:nvPr/>
          </p:nvSpPr>
          <p:spPr bwMode="auto">
            <a:xfrm>
              <a:off x="1829594" y="51639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598" name="Rectangle 58"/>
            <p:cNvSpPr>
              <a:spLocks noChangeArrowheads="1"/>
            </p:cNvSpPr>
            <p:nvPr/>
          </p:nvSpPr>
          <p:spPr bwMode="auto">
            <a:xfrm>
              <a:off x="3429794" y="54687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599" name="Rectangle 59"/>
            <p:cNvSpPr>
              <a:spLocks noChangeArrowheads="1"/>
            </p:cNvSpPr>
            <p:nvPr/>
          </p:nvSpPr>
          <p:spPr bwMode="auto">
            <a:xfrm>
              <a:off x="3276600" y="51639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0" name="Line 63"/>
            <p:cNvSpPr>
              <a:spLocks noChangeShapeType="1"/>
            </p:cNvSpPr>
            <p:nvPr/>
          </p:nvSpPr>
          <p:spPr bwMode="auto">
            <a:xfrm flipV="1">
              <a:off x="609600" y="5468779"/>
              <a:ext cx="7848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601" name="Rectangle 64"/>
            <p:cNvSpPr>
              <a:spLocks noChangeArrowheads="1"/>
            </p:cNvSpPr>
            <p:nvPr/>
          </p:nvSpPr>
          <p:spPr bwMode="auto">
            <a:xfrm>
              <a:off x="4800600" y="51639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2" name="Rectangle 66"/>
            <p:cNvSpPr>
              <a:spLocks noChangeArrowheads="1"/>
            </p:cNvSpPr>
            <p:nvPr/>
          </p:nvSpPr>
          <p:spPr bwMode="auto">
            <a:xfrm>
              <a:off x="4648994" y="5474506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3" name="Rectangle 69"/>
            <p:cNvSpPr>
              <a:spLocks noChangeArrowheads="1"/>
            </p:cNvSpPr>
            <p:nvPr/>
          </p:nvSpPr>
          <p:spPr bwMode="auto">
            <a:xfrm>
              <a:off x="6172994" y="51639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4" name="Rectangle 70"/>
            <p:cNvSpPr>
              <a:spLocks noChangeArrowheads="1"/>
            </p:cNvSpPr>
            <p:nvPr/>
          </p:nvSpPr>
          <p:spPr bwMode="auto">
            <a:xfrm>
              <a:off x="6325394" y="54687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5" name="Rectangle 71"/>
            <p:cNvSpPr>
              <a:spLocks noChangeArrowheads="1"/>
            </p:cNvSpPr>
            <p:nvPr/>
          </p:nvSpPr>
          <p:spPr bwMode="auto">
            <a:xfrm>
              <a:off x="6934994" y="5163979"/>
              <a:ext cx="762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6" name="Rectangle 13"/>
            <p:cNvSpPr>
              <a:spLocks noChangeArrowheads="1"/>
            </p:cNvSpPr>
            <p:nvPr/>
          </p:nvSpPr>
          <p:spPr bwMode="auto">
            <a:xfrm>
              <a:off x="6630194" y="5376704"/>
              <a:ext cx="228600" cy="1524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7" name="Rectangle 18"/>
            <p:cNvSpPr>
              <a:spLocks noChangeArrowheads="1"/>
            </p:cNvSpPr>
            <p:nvPr/>
          </p:nvSpPr>
          <p:spPr bwMode="auto">
            <a:xfrm>
              <a:off x="2286794" y="5376704"/>
              <a:ext cx="304800" cy="14352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8" name="Rectangle 19"/>
            <p:cNvSpPr>
              <a:spLocks noChangeArrowheads="1"/>
            </p:cNvSpPr>
            <p:nvPr/>
          </p:nvSpPr>
          <p:spPr bwMode="auto">
            <a:xfrm>
              <a:off x="2667794" y="5367826"/>
              <a:ext cx="533400" cy="1524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09" name="Rectangle 62"/>
            <p:cNvSpPr>
              <a:spLocks noChangeArrowheads="1"/>
            </p:cNvSpPr>
            <p:nvPr/>
          </p:nvSpPr>
          <p:spPr bwMode="auto">
            <a:xfrm>
              <a:off x="5151120" y="5367826"/>
              <a:ext cx="488474" cy="1524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10" name="Text Box 21"/>
            <p:cNvSpPr txBox="1">
              <a:spLocks noChangeArrowheads="1"/>
            </p:cNvSpPr>
            <p:nvPr/>
          </p:nvSpPr>
          <p:spPr bwMode="auto">
            <a:xfrm>
              <a:off x="2277084" y="5605304"/>
              <a:ext cx="38023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EK1</a:t>
              </a:r>
            </a:p>
          </p:txBody>
        </p:sp>
        <p:sp>
          <p:nvSpPr>
            <p:cNvPr id="22611" name="Text Box 23"/>
            <p:cNvSpPr txBox="1">
              <a:spLocks noChangeArrowheads="1"/>
            </p:cNvSpPr>
            <p:nvPr/>
          </p:nvSpPr>
          <p:spPr bwMode="auto">
            <a:xfrm>
              <a:off x="6553994" y="5605304"/>
              <a:ext cx="38023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EK3</a:t>
              </a:r>
            </a:p>
          </p:txBody>
        </p:sp>
        <p:sp>
          <p:nvSpPr>
            <p:cNvPr id="22612" name="Text Box 24"/>
            <p:cNvSpPr txBox="1">
              <a:spLocks noChangeArrowheads="1"/>
            </p:cNvSpPr>
            <p:nvPr/>
          </p:nvSpPr>
          <p:spPr bwMode="auto">
            <a:xfrm>
              <a:off x="2743994" y="5596426"/>
              <a:ext cx="35242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ES</a:t>
              </a:r>
            </a:p>
          </p:txBody>
        </p:sp>
        <p:sp>
          <p:nvSpPr>
            <p:cNvPr id="22613" name="Text Box 26"/>
            <p:cNvSpPr txBox="1">
              <a:spLocks noChangeArrowheads="1"/>
            </p:cNvSpPr>
            <p:nvPr/>
          </p:nvSpPr>
          <p:spPr bwMode="auto">
            <a:xfrm>
              <a:off x="5271294" y="5605304"/>
              <a:ext cx="35298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MS</a:t>
              </a:r>
            </a:p>
          </p:txBody>
        </p:sp>
        <p:sp>
          <p:nvSpPr>
            <p:cNvPr id="22614" name="Rectangle 31"/>
            <p:cNvSpPr>
              <a:spLocks noChangeArrowheads="1"/>
            </p:cNvSpPr>
            <p:nvPr/>
          </p:nvSpPr>
          <p:spPr bwMode="auto">
            <a:xfrm>
              <a:off x="1497362" y="5376704"/>
              <a:ext cx="152400" cy="152400"/>
            </a:xfrm>
            <a:prstGeom prst="rect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15" name="Rectangle 54"/>
            <p:cNvSpPr>
              <a:spLocks noChangeArrowheads="1"/>
            </p:cNvSpPr>
            <p:nvPr/>
          </p:nvSpPr>
          <p:spPr bwMode="auto">
            <a:xfrm>
              <a:off x="1981994" y="5376704"/>
              <a:ext cx="152400" cy="1524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616" name="Text Box 48"/>
            <p:cNvSpPr txBox="1">
              <a:spLocks noChangeArrowheads="1"/>
            </p:cNvSpPr>
            <p:nvPr/>
          </p:nvSpPr>
          <p:spPr bwMode="auto">
            <a:xfrm>
              <a:off x="1904958" y="5605304"/>
              <a:ext cx="284052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IK</a:t>
              </a:r>
            </a:p>
          </p:txBody>
        </p:sp>
        <p:sp>
          <p:nvSpPr>
            <p:cNvPr id="22617" name="Text Box 49"/>
            <p:cNvSpPr txBox="1">
              <a:spLocks noChangeArrowheads="1"/>
            </p:cNvSpPr>
            <p:nvPr/>
          </p:nvSpPr>
          <p:spPr bwMode="auto">
            <a:xfrm>
              <a:off x="1275556" y="5605304"/>
              <a:ext cx="27603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Calibri" pitchFamily="34" charset="0"/>
                </a:rPr>
                <a:t>IS</a:t>
              </a:r>
            </a:p>
          </p:txBody>
        </p:sp>
        <p:sp>
          <p:nvSpPr>
            <p:cNvPr id="22618" name="Rectangle 60"/>
            <p:cNvSpPr>
              <a:spLocks noChangeArrowheads="1"/>
            </p:cNvSpPr>
            <p:nvPr/>
          </p:nvSpPr>
          <p:spPr bwMode="auto">
            <a:xfrm>
              <a:off x="4972082" y="5376704"/>
              <a:ext cx="134112" cy="14352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 rot="10800000">
            <a:off x="1066800" y="4346575"/>
            <a:ext cx="2743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H="1">
            <a:off x="6020594" y="2823369"/>
            <a:ext cx="1588" cy="3048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74" name="TextBox 11"/>
          <p:cNvSpPr txBox="1">
            <a:spLocks noChangeArrowheads="1"/>
          </p:cNvSpPr>
          <p:nvPr/>
        </p:nvSpPr>
        <p:spPr bwMode="auto">
          <a:xfrm>
            <a:off x="3886200" y="4191000"/>
            <a:ext cx="685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latin typeface="Calibri" pitchFamily="34" charset="0"/>
              </a:rPr>
              <a:t>108 m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rot="5400000" flipH="1" flipV="1">
            <a:off x="762794" y="4976019"/>
            <a:ext cx="0" cy="458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rot="5400000" flipH="1" flipV="1">
            <a:off x="7848600" y="4976813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77" name="Rectangle 19"/>
          <p:cNvSpPr>
            <a:spLocks noChangeArrowheads="1"/>
          </p:cNvSpPr>
          <p:nvPr/>
        </p:nvSpPr>
        <p:spPr bwMode="auto">
          <a:xfrm>
            <a:off x="3659188" y="5135563"/>
            <a:ext cx="381000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578" name="Rectangle 72"/>
          <p:cNvSpPr>
            <a:spLocks noChangeArrowheads="1"/>
          </p:cNvSpPr>
          <p:nvPr/>
        </p:nvSpPr>
        <p:spPr bwMode="auto">
          <a:xfrm>
            <a:off x="4389438" y="5135563"/>
            <a:ext cx="134937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579" name="Rectangle 73"/>
          <p:cNvSpPr>
            <a:spLocks noChangeArrowheads="1"/>
          </p:cNvSpPr>
          <p:nvPr/>
        </p:nvSpPr>
        <p:spPr bwMode="auto">
          <a:xfrm>
            <a:off x="4210050" y="5135563"/>
            <a:ext cx="134938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580" name="Rectangle 74"/>
          <p:cNvSpPr>
            <a:spLocks noChangeArrowheads="1"/>
          </p:cNvSpPr>
          <p:nvPr/>
        </p:nvSpPr>
        <p:spPr bwMode="auto">
          <a:xfrm>
            <a:off x="3467100" y="5135563"/>
            <a:ext cx="133350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581" name="Text Box 23"/>
          <p:cNvSpPr txBox="1">
            <a:spLocks noChangeArrowheads="1"/>
          </p:cNvSpPr>
          <p:nvPr/>
        </p:nvSpPr>
        <p:spPr bwMode="auto">
          <a:xfrm>
            <a:off x="4802188" y="5340350"/>
            <a:ext cx="3794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EK2</a:t>
            </a:r>
          </a:p>
        </p:txBody>
      </p:sp>
      <p:cxnSp>
        <p:nvCxnSpPr>
          <p:cNvPr id="79" name="Straight Arrow Connector 78"/>
          <p:cNvCxnSpPr/>
          <p:nvPr/>
        </p:nvCxnSpPr>
        <p:spPr>
          <a:xfrm rot="16200000" flipH="1">
            <a:off x="1066800" y="4572000"/>
            <a:ext cx="5334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16200000" flipH="1">
            <a:off x="3276600" y="4572000"/>
            <a:ext cx="5334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 flipH="1" flipV="1">
            <a:off x="5210969" y="4604544"/>
            <a:ext cx="536575" cy="3190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Left Brace 58"/>
          <p:cNvSpPr/>
          <p:nvPr/>
        </p:nvSpPr>
        <p:spPr>
          <a:xfrm rot="5400000">
            <a:off x="1593851" y="4565650"/>
            <a:ext cx="271462" cy="5032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0" name="Left Brace 59"/>
          <p:cNvSpPr/>
          <p:nvPr/>
        </p:nvSpPr>
        <p:spPr>
          <a:xfrm rot="5400000">
            <a:off x="3848100" y="3619500"/>
            <a:ext cx="228600" cy="22860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87" name="TextBox 61"/>
          <p:cNvSpPr txBox="1">
            <a:spLocks noChangeArrowheads="1"/>
          </p:cNvSpPr>
          <p:nvPr/>
        </p:nvSpPr>
        <p:spPr bwMode="auto">
          <a:xfrm>
            <a:off x="1524000" y="4419600"/>
            <a:ext cx="45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40</a:t>
            </a:r>
            <a:r>
              <a:rPr lang="en-US" sz="1200">
                <a:latin typeface="Calibri" pitchFamily="34" charset="0"/>
                <a:sym typeface="Symbol" pitchFamily="18" charset="2"/>
              </a:rPr>
              <a:t>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22588" name="TextBox 62"/>
          <p:cNvSpPr txBox="1">
            <a:spLocks noChangeArrowheads="1"/>
          </p:cNvSpPr>
          <p:nvPr/>
        </p:nvSpPr>
        <p:spPr bwMode="auto">
          <a:xfrm>
            <a:off x="3810000" y="4419600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sym typeface="Symbol" pitchFamily="18" charset="2"/>
              </a:rPr>
              <a:t>75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64" name="Left Brace 63"/>
          <p:cNvSpPr/>
          <p:nvPr/>
        </p:nvSpPr>
        <p:spPr>
          <a:xfrm rot="16200000">
            <a:off x="4419600" y="3838575"/>
            <a:ext cx="228600" cy="4343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90" name="TextBox 64"/>
          <p:cNvSpPr txBox="1">
            <a:spLocks noChangeArrowheads="1"/>
          </p:cNvSpPr>
          <p:nvPr/>
        </p:nvSpPr>
        <p:spPr bwMode="auto">
          <a:xfrm>
            <a:off x="4267200" y="6124575"/>
            <a:ext cx="53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180</a:t>
            </a:r>
            <a:r>
              <a:rPr lang="en-US" sz="1200">
                <a:latin typeface="Calibri" pitchFamily="34" charset="0"/>
                <a:sym typeface="Symbol" pitchFamily="18" charset="2"/>
              </a:rPr>
              <a:t>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66" name="Left Brace 65"/>
          <p:cNvSpPr/>
          <p:nvPr/>
        </p:nvSpPr>
        <p:spPr>
          <a:xfrm rot="16200000">
            <a:off x="3657600" y="4227513"/>
            <a:ext cx="228600" cy="2819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592" name="TextBox 66"/>
          <p:cNvSpPr txBox="1">
            <a:spLocks noChangeArrowheads="1"/>
          </p:cNvSpPr>
          <p:nvPr/>
        </p:nvSpPr>
        <p:spPr bwMode="auto">
          <a:xfrm>
            <a:off x="3581400" y="5684838"/>
            <a:ext cx="5334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  <a:sym typeface="Symbol" pitchFamily="18" charset="2"/>
              </a:rPr>
              <a:t>88</a:t>
            </a:r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8" descr="chiccom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1809750"/>
            <a:ext cx="495300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19" descr="chicpertur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11338"/>
            <a:ext cx="4953000" cy="382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perturbation by H- chicane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30-July 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A9346-2B06-466D-835E-115A16F934A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Doublet LSS for PS2</a:t>
            </a: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1066800" y="5334000"/>
            <a:ext cx="3352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Effect of the vertical focussing from the chicane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2209800" y="2819400"/>
            <a:ext cx="990600" cy="7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TextBox 12"/>
          <p:cNvSpPr txBox="1">
            <a:spLocks noChangeArrowheads="1"/>
          </p:cNvSpPr>
          <p:nvPr/>
        </p:nvSpPr>
        <p:spPr bwMode="auto">
          <a:xfrm>
            <a:off x="5486400" y="5334000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Calibri" pitchFamily="34" charset="0"/>
              </a:rPr>
              <a:t>Compensation by separate L/R powering of the quadrupoles (presently use all 10 quads</a:t>
            </a:r>
            <a:r>
              <a:rPr lang="en-US" dirty="0" smtClean="0">
                <a:latin typeface="Calibri" pitchFamily="34" charset="0"/>
              </a:rPr>
              <a:t>). Fall time???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325688" y="1905000"/>
            <a:ext cx="609600" cy="457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Dipole Field choices - beamloss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D1 is a septum</a:t>
            </a:r>
          </a:p>
          <a:p>
            <a:r>
              <a:rPr lang="en-US" sz="2400" dirty="0" smtClean="0"/>
              <a:t>D2 field &lt; 0.13 T to avoid Lorentz stripping</a:t>
            </a:r>
          </a:p>
          <a:p>
            <a:r>
              <a:rPr lang="en-US" sz="2400" dirty="0" smtClean="0"/>
              <a:t>D3 around 1.5 T to ensure H- and excited H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states n=2 and above are field stripped (n=1 stripped in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foil)</a:t>
            </a:r>
          </a:p>
          <a:p>
            <a:pPr lvl="1"/>
            <a:r>
              <a:rPr lang="en-US" sz="2000" dirty="0" smtClean="0"/>
              <a:t>Issue of D3 fringe field, which needs to be very ‘sharp’ edged</a:t>
            </a:r>
          </a:p>
          <a:p>
            <a:endParaRPr lang="en-US" sz="24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8626" y="3264408"/>
            <a:ext cx="4762041" cy="3456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62563"/>
            <a:ext cx="4480559" cy="332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“Uncontrolled” loss from n=2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9576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Stripping deep in fringe field of D3 magnet</a:t>
            </a:r>
          </a:p>
          <a:p>
            <a:r>
              <a:rPr lang="en-US" sz="2800" dirty="0" smtClean="0"/>
              <a:t>Leads to angular errors of 1-3 mrad!</a:t>
            </a:r>
          </a:p>
          <a:p>
            <a:pPr lvl="1"/>
            <a:r>
              <a:rPr lang="en-US" sz="2400" dirty="0" smtClean="0"/>
              <a:t>Possibly needs local collimation</a:t>
            </a:r>
          </a:p>
          <a:p>
            <a:pPr lvl="1"/>
            <a:r>
              <a:rPr lang="en-US" sz="2400" dirty="0" smtClean="0"/>
              <a:t>Work on fringe field shape – as ‘hard edged’ as possible</a:t>
            </a:r>
            <a:endParaRPr lang="en-US" sz="24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3777" r="7144"/>
          <a:stretch>
            <a:fillRect/>
          </a:stretch>
        </p:blipFill>
        <p:spPr bwMode="auto">
          <a:xfrm>
            <a:off x="0" y="3063240"/>
            <a:ext cx="4236878" cy="2919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4480" r="7201"/>
          <a:stretch>
            <a:fillRect/>
          </a:stretch>
        </p:blipFill>
        <p:spPr bwMode="auto">
          <a:xfrm>
            <a:off x="4462272" y="3081528"/>
            <a:ext cx="44196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Foil thickness and stripping efficiency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594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Reach about 97% efficiency for 400 </a:t>
            </a:r>
            <a:r>
              <a:rPr lang="en-US" sz="2400" dirty="0" err="1" smtClean="0"/>
              <a:t>ug</a:t>
            </a:r>
            <a:r>
              <a:rPr lang="en-US" sz="2400" dirty="0" smtClean="0"/>
              <a:t>/cm2 foil</a:t>
            </a:r>
          </a:p>
          <a:p>
            <a:r>
              <a:rPr lang="en-US" sz="2400" dirty="0" smtClean="0"/>
              <a:t>Can assume 1% H- missing the foil</a:t>
            </a:r>
          </a:p>
          <a:p>
            <a:r>
              <a:rPr lang="en-US" sz="2400" dirty="0" smtClean="0"/>
              <a:t>Maybe 4% total waste beam to dispose </a:t>
            </a:r>
            <a:r>
              <a:rPr lang="en-US" sz="2400" smtClean="0"/>
              <a:t>of </a:t>
            </a:r>
            <a:r>
              <a:rPr lang="en-US" sz="2400" smtClean="0"/>
              <a:t>– 6 kW</a:t>
            </a:r>
            <a:endParaRPr lang="en-US" sz="24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60904"/>
            <a:ext cx="4399004" cy="3981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0121" y="3182112"/>
            <a:ext cx="5203063" cy="260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foil </a:t>
            </a:r>
            <a:r>
              <a:rPr lang="en-US" dirty="0" err="1" smtClean="0"/>
              <a:t>foil</a:t>
            </a:r>
            <a:r>
              <a:rPr lang="en-US" dirty="0" smtClean="0"/>
              <a:t> thickness optimisation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strip all H</a:t>
            </a:r>
            <a:r>
              <a:rPr lang="en-US" baseline="30000" dirty="0" smtClean="0"/>
              <a:t>0</a:t>
            </a:r>
            <a:r>
              <a:rPr lang="en-US" dirty="0" smtClean="0"/>
              <a:t> to p+ - about 1500 </a:t>
            </a:r>
            <a:r>
              <a:rPr lang="en-US" dirty="0" err="1" smtClean="0"/>
              <a:t>ug</a:t>
            </a:r>
            <a:r>
              <a:rPr lang="en-US" dirty="0" smtClean="0"/>
              <a:t>/cm2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2466" y="2404871"/>
            <a:ext cx="4716390" cy="378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of PS2 functionalities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3" y="2109788"/>
            <a:ext cx="86772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extraction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Not enough phase advance to decouple completely from H- injection</a:t>
            </a:r>
          </a:p>
          <a:p>
            <a:r>
              <a:rPr lang="en-US" sz="2800" dirty="0" smtClean="0"/>
              <a:t>Need to kick horizontally (or vertically?) across the doublet</a:t>
            </a:r>
          </a:p>
          <a:p>
            <a:r>
              <a:rPr lang="en-US" sz="2800" dirty="0" smtClean="0"/>
              <a:t>Kicker for PS2 gave 1.2 mrad at 50 GeV in 3.1 m (magnetic) with 150 ns rise time</a:t>
            </a:r>
          </a:p>
          <a:p>
            <a:r>
              <a:rPr lang="en-US" sz="2800" dirty="0" smtClean="0"/>
              <a:t>Opening at septum needs about 30-35 mm (for 20 m beta function), so will need kick of about 1.8-2.0 mrad.</a:t>
            </a:r>
          </a:p>
          <a:p>
            <a:pPr lvl="1"/>
            <a:r>
              <a:rPr lang="en-US" sz="2400" dirty="0" smtClean="0"/>
              <a:t>Any possibility to increase </a:t>
            </a:r>
            <a:r>
              <a:rPr lang="en-US" sz="2400" dirty="0" err="1" smtClean="0">
                <a:latin typeface="Symbol" pitchFamily="18" charset="2"/>
              </a:rPr>
              <a:t>b</a:t>
            </a:r>
            <a:r>
              <a:rPr lang="en-US" sz="2400" dirty="0" err="1" smtClean="0"/>
              <a:t>x</a:t>
            </a:r>
            <a:r>
              <a:rPr lang="en-US" sz="2400" dirty="0" smtClean="0"/>
              <a:t> at kicker and septum, keeping </a:t>
            </a:r>
            <a:r>
              <a:rPr lang="en-US" sz="2400" dirty="0" err="1" smtClean="0">
                <a:latin typeface="Symbol" pitchFamily="18" charset="2"/>
              </a:rPr>
              <a:t>Dm</a:t>
            </a:r>
            <a:r>
              <a:rPr lang="en-US" sz="2400" dirty="0" err="1" smtClean="0"/>
              <a:t>x</a:t>
            </a:r>
            <a:r>
              <a:rPr lang="en-US" sz="2400" dirty="0" smtClean="0"/>
              <a:t> around 90 deg??</a:t>
            </a:r>
          </a:p>
          <a:p>
            <a:r>
              <a:rPr lang="en-US" sz="2800" dirty="0" smtClean="0"/>
              <a:t>Septum 7.5 m long, plus drift needed to next quadrupole</a:t>
            </a:r>
          </a:p>
          <a:p>
            <a:pPr lvl="1"/>
            <a:r>
              <a:rPr lang="en-US" sz="2400" dirty="0" smtClean="0"/>
              <a:t>Fixes length of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straight section to about 12 m</a:t>
            </a:r>
          </a:p>
          <a:p>
            <a:r>
              <a:rPr lang="en-US" sz="2800" dirty="0" smtClean="0"/>
              <a:t>PS2 version worked out for 12 </a:t>
            </a:r>
            <a:r>
              <a:rPr lang="en-US" sz="2800" dirty="0" err="1" smtClean="0"/>
              <a:t>pi.mm.mrad</a:t>
            </a:r>
            <a:r>
              <a:rPr lang="en-US" sz="2800" dirty="0" smtClean="0"/>
              <a:t> emittance…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5535"/>
            <a:ext cx="8229600" cy="4525963"/>
          </a:xfrm>
        </p:spPr>
        <p:txBody>
          <a:bodyPr/>
          <a:lstStyle/>
          <a:p>
            <a:r>
              <a:rPr lang="en-US" dirty="0" smtClean="0"/>
              <a:t>Apertures of quadrupoles – probably need to have an ‘enlarged’ type in the </a:t>
            </a:r>
            <a:r>
              <a:rPr lang="en-US" dirty="0" err="1" smtClean="0"/>
              <a:t>LSS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51520" y="2564904"/>
            <a:ext cx="8280920" cy="4140460"/>
            <a:chOff x="251520" y="2564904"/>
            <a:chExt cx="8280920" cy="4140460"/>
          </a:xfrm>
        </p:grpSpPr>
        <p:pic>
          <p:nvPicPr>
            <p:cNvPr id="10242" name="Picture 2" descr="envelope_x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2564904"/>
              <a:ext cx="8280920" cy="4140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6839680" y="2780928"/>
              <a:ext cx="1008112" cy="3600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088136" y="2832744"/>
              <a:ext cx="1142192" cy="3600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 descr="envelope_x"/>
            <p:cNvPicPr>
              <a:picLocks noChangeAspect="1" noChangeArrowheads="1"/>
            </p:cNvPicPr>
            <p:nvPr/>
          </p:nvPicPr>
          <p:blipFill>
            <a:blip r:embed="rId3" cstate="print"/>
            <a:srcRect r="86327"/>
            <a:stretch>
              <a:fillRect/>
            </a:stretch>
          </p:blipFill>
          <p:spPr bwMode="auto">
            <a:xfrm>
              <a:off x="1108008" y="2571000"/>
              <a:ext cx="1132272" cy="4131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 flipH="1">
              <a:off x="6830568" y="2880360"/>
              <a:ext cx="9144" cy="3374136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</a:t>
            </a:r>
            <a:r>
              <a:rPr lang="en-US" dirty="0" err="1" smtClean="0"/>
              <a:t>LSS</a:t>
            </a:r>
            <a:r>
              <a:rPr lang="en-US" dirty="0" smtClean="0"/>
              <a:t> concept for HP-PS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84751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Total length needed is about 53 m (maybe possible to reduce by 4-5 m eventually – </a:t>
            </a:r>
            <a:r>
              <a:rPr lang="en-US" sz="2800" dirty="0" err="1" smtClean="0"/>
              <a:t>tbc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Should at this stage add an extra 12 m per LSS, by making the central drift 24 m long.</a:t>
            </a:r>
          </a:p>
          <a:p>
            <a:r>
              <a:rPr lang="en-US" sz="2800" dirty="0" smtClean="0"/>
              <a:t>Could look at vertical fast extraction, but maybe limits from injection chicane dipole gaps…</a:t>
            </a:r>
            <a:endParaRPr lang="en-US" sz="2800" dirty="0"/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>
            <a:off x="5861304" y="4303332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Rectangle 57"/>
          <p:cNvSpPr>
            <a:spLocks noChangeArrowheads="1"/>
          </p:cNvSpPr>
          <p:nvPr/>
        </p:nvSpPr>
        <p:spPr bwMode="auto">
          <a:xfrm>
            <a:off x="1936274" y="4903788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0" name="Rectangle 58"/>
          <p:cNvSpPr>
            <a:spLocks noChangeArrowheads="1"/>
          </p:cNvSpPr>
          <p:nvPr/>
        </p:nvSpPr>
        <p:spPr bwMode="auto">
          <a:xfrm>
            <a:off x="3353594" y="5208588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1" name="Rectangle 59"/>
          <p:cNvSpPr>
            <a:spLocks noChangeArrowheads="1"/>
          </p:cNvSpPr>
          <p:nvPr/>
        </p:nvSpPr>
        <p:spPr bwMode="auto">
          <a:xfrm>
            <a:off x="3200400" y="4903788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2" name="Line 63"/>
          <p:cNvSpPr>
            <a:spLocks noChangeShapeType="1"/>
          </p:cNvSpPr>
          <p:nvPr/>
        </p:nvSpPr>
        <p:spPr bwMode="auto">
          <a:xfrm flipV="1">
            <a:off x="533400" y="5208588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Rectangle 64"/>
          <p:cNvSpPr>
            <a:spLocks noChangeArrowheads="1"/>
          </p:cNvSpPr>
          <p:nvPr/>
        </p:nvSpPr>
        <p:spPr bwMode="auto">
          <a:xfrm>
            <a:off x="4724400" y="4903788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" name="Rectangle 66"/>
          <p:cNvSpPr>
            <a:spLocks noChangeArrowheads="1"/>
          </p:cNvSpPr>
          <p:nvPr/>
        </p:nvSpPr>
        <p:spPr bwMode="auto">
          <a:xfrm>
            <a:off x="4572794" y="5214315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" name="Rectangle 69"/>
          <p:cNvSpPr>
            <a:spLocks noChangeArrowheads="1"/>
          </p:cNvSpPr>
          <p:nvPr/>
        </p:nvSpPr>
        <p:spPr bwMode="auto">
          <a:xfrm>
            <a:off x="5859050" y="4903788"/>
            <a:ext cx="762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210594" y="5116512"/>
            <a:ext cx="596614" cy="1595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1" name="Rectangle 62"/>
          <p:cNvSpPr>
            <a:spLocks noChangeArrowheads="1"/>
          </p:cNvSpPr>
          <p:nvPr/>
        </p:nvSpPr>
        <p:spPr bwMode="auto">
          <a:xfrm>
            <a:off x="4873752" y="5125923"/>
            <a:ext cx="722376" cy="150165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2200884" y="5345113"/>
            <a:ext cx="3145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dirty="0" err="1" smtClean="0">
                <a:latin typeface="Calibri" pitchFamily="34" charset="0"/>
              </a:rPr>
              <a:t>EK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5195094" y="5345113"/>
            <a:ext cx="35298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latin typeface="Calibri" pitchFamily="34" charset="0"/>
              </a:rPr>
              <a:t>MS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1993392" y="4462272"/>
            <a:ext cx="1490472" cy="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493008" y="4462272"/>
            <a:ext cx="23774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11"/>
          <p:cNvSpPr txBox="1">
            <a:spLocks noChangeArrowheads="1"/>
          </p:cNvSpPr>
          <p:nvPr/>
        </p:nvSpPr>
        <p:spPr bwMode="auto">
          <a:xfrm>
            <a:off x="2971800" y="4181856"/>
            <a:ext cx="21579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(2x12+24+5.2) = 53.2 m</a:t>
            </a:r>
            <a:endParaRPr lang="en-US" sz="1400" dirty="0">
              <a:latin typeface="Calibri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rot="5400000" flipH="1" flipV="1">
            <a:off x="762794" y="4976019"/>
            <a:ext cx="0" cy="458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3659188" y="5135563"/>
            <a:ext cx="381000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7" name="Rectangle 72"/>
          <p:cNvSpPr>
            <a:spLocks noChangeArrowheads="1"/>
          </p:cNvSpPr>
          <p:nvPr/>
        </p:nvSpPr>
        <p:spPr bwMode="auto">
          <a:xfrm>
            <a:off x="4389438" y="5135563"/>
            <a:ext cx="134937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8" name="Rectangle 73"/>
          <p:cNvSpPr>
            <a:spLocks noChangeArrowheads="1"/>
          </p:cNvSpPr>
          <p:nvPr/>
        </p:nvSpPr>
        <p:spPr bwMode="auto">
          <a:xfrm>
            <a:off x="4210050" y="5135563"/>
            <a:ext cx="134938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9" name="Rectangle 74"/>
          <p:cNvSpPr>
            <a:spLocks noChangeArrowheads="1"/>
          </p:cNvSpPr>
          <p:nvPr/>
        </p:nvSpPr>
        <p:spPr bwMode="auto">
          <a:xfrm>
            <a:off x="3467100" y="5135563"/>
            <a:ext cx="133350" cy="1444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3154680" y="4645152"/>
            <a:ext cx="697992" cy="5669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658041" y="4544568"/>
            <a:ext cx="322135" cy="5792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Left Brace 49"/>
          <p:cNvSpPr/>
          <p:nvPr/>
        </p:nvSpPr>
        <p:spPr>
          <a:xfrm rot="16200000">
            <a:off x="3561558" y="4448522"/>
            <a:ext cx="237807" cy="238658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" name="TextBox 66"/>
          <p:cNvSpPr txBox="1">
            <a:spLocks noChangeArrowheads="1"/>
          </p:cNvSpPr>
          <p:nvPr/>
        </p:nvSpPr>
        <p:spPr bwMode="auto">
          <a:xfrm>
            <a:off x="2395728" y="5721414"/>
            <a:ext cx="26334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  <a:sym typeface="Symbol" pitchFamily="18" charset="2"/>
              </a:rPr>
              <a:t>~90 kicker centre to septum entrance</a:t>
            </a:r>
            <a:endParaRPr lang="en-US" sz="1200" dirty="0">
              <a:latin typeface="Calibri" pitchFamily="34" charset="0"/>
            </a:endParaRPr>
          </a:p>
        </p:txBody>
      </p:sp>
      <p:sp>
        <p:nvSpPr>
          <p:cNvPr id="63" name="Line 54"/>
          <p:cNvSpPr>
            <a:spLocks noChangeShapeType="1"/>
          </p:cNvSpPr>
          <p:nvPr/>
        </p:nvSpPr>
        <p:spPr bwMode="auto">
          <a:xfrm>
            <a:off x="2008632" y="438258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2386584" y="4681728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12 m</a:t>
            </a:r>
            <a:endParaRPr lang="en-US" sz="12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3837432" y="4724400"/>
            <a:ext cx="502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24 m</a:t>
            </a:r>
            <a:endParaRPr lang="en-US" sz="12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5108448" y="470611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12 m</a:t>
            </a:r>
            <a:endParaRPr lang="en-US" sz="12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Should be easier than PS2 injection/extraction </a:t>
            </a:r>
            <a:r>
              <a:rPr lang="en-US" sz="2800" dirty="0" err="1" smtClean="0"/>
              <a:t>LSS</a:t>
            </a:r>
            <a:endParaRPr lang="en-US" sz="2800" dirty="0" smtClean="0"/>
          </a:p>
          <a:p>
            <a:pPr lvl="1"/>
            <a:r>
              <a:rPr lang="en-US" sz="2400" dirty="0" smtClean="0"/>
              <a:t>Fewer beam transfer requirements</a:t>
            </a:r>
          </a:p>
          <a:p>
            <a:pPr lvl="1"/>
            <a:r>
              <a:rPr lang="en-US" sz="2400" dirty="0" smtClean="0"/>
              <a:t>Extract only at 50 GeV</a:t>
            </a:r>
          </a:p>
          <a:p>
            <a:r>
              <a:rPr lang="en-US" sz="2800" dirty="0" smtClean="0"/>
              <a:t>The well-worked out H- injection system designed for PS2 at 4 GeV can basically be plugged into HP-PS</a:t>
            </a:r>
          </a:p>
          <a:p>
            <a:pPr lvl="1"/>
            <a:r>
              <a:rPr lang="en-US" sz="2400" dirty="0" smtClean="0"/>
              <a:t>24 m central drift</a:t>
            </a:r>
          </a:p>
          <a:p>
            <a:pPr lvl="1"/>
            <a:r>
              <a:rPr lang="en-US" sz="2400" dirty="0" smtClean="0"/>
              <a:t>1 m space for laser stripping elements</a:t>
            </a:r>
          </a:p>
          <a:p>
            <a:r>
              <a:rPr lang="en-US" sz="2800" dirty="0" smtClean="0"/>
              <a:t>Fast extraction in the same </a:t>
            </a:r>
            <a:r>
              <a:rPr lang="en-US" sz="2800" dirty="0" err="1" smtClean="0"/>
              <a:t>LSS</a:t>
            </a:r>
            <a:r>
              <a:rPr lang="en-US" sz="2800" dirty="0" smtClean="0"/>
              <a:t> possible</a:t>
            </a:r>
          </a:p>
          <a:p>
            <a:pPr lvl="1"/>
            <a:r>
              <a:rPr lang="en-US" sz="2400" dirty="0" smtClean="0"/>
              <a:t>12 m for the outer drifts</a:t>
            </a:r>
          </a:p>
          <a:p>
            <a:pPr lvl="1"/>
            <a:r>
              <a:rPr lang="en-US" sz="2400" dirty="0" smtClean="0"/>
              <a:t>Imposes large aperture doublet </a:t>
            </a:r>
            <a:r>
              <a:rPr lang="en-US" sz="2400" dirty="0" err="1" smtClean="0"/>
              <a:t>quadrupoles</a:t>
            </a:r>
            <a:endParaRPr lang="en-US" sz="2400" dirty="0" smtClean="0"/>
          </a:p>
          <a:p>
            <a:r>
              <a:rPr lang="en-US" sz="2600" dirty="0" smtClean="0"/>
              <a:t>Can we already start working with basic parameter set </a:t>
            </a:r>
          </a:p>
          <a:p>
            <a:pPr lvl="1"/>
            <a:r>
              <a:rPr lang="en-US" sz="2200" dirty="0" smtClean="0">
                <a:solidFill>
                  <a:srgbClr val="FF0000"/>
                </a:solidFill>
              </a:rPr>
              <a:t>4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r>
              <a:rPr lang="en-US" sz="2200" dirty="0" smtClean="0">
                <a:solidFill>
                  <a:srgbClr val="FF0000"/>
                </a:solidFill>
              </a:rPr>
              <a:t>, 1 </a:t>
            </a:r>
            <a:r>
              <a:rPr lang="en-US" sz="2200" dirty="0" err="1" smtClean="0">
                <a:solidFill>
                  <a:srgbClr val="FF0000"/>
                </a:solidFill>
              </a:rPr>
              <a:t>ms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injection; 50 </a:t>
            </a:r>
            <a:r>
              <a:rPr lang="en-US" sz="2200" dirty="0" err="1" smtClean="0">
                <a:solidFill>
                  <a:srgbClr val="FF0000"/>
                </a:solidFill>
              </a:rPr>
              <a:t>GeV</a:t>
            </a:r>
            <a:r>
              <a:rPr lang="en-US" sz="2200" dirty="0" smtClean="0">
                <a:solidFill>
                  <a:srgbClr val="FF0000"/>
                </a:solidFill>
              </a:rPr>
              <a:t> extraction, rise time?</a:t>
            </a:r>
          </a:p>
          <a:p>
            <a:pPr lvl="1"/>
            <a:r>
              <a:rPr lang="en-US" sz="2200" dirty="0" smtClean="0">
                <a:solidFill>
                  <a:srgbClr val="FF0000"/>
                </a:solidFill>
              </a:rPr>
              <a:t>Target </a:t>
            </a:r>
            <a:r>
              <a:rPr lang="en-US" sz="2200" dirty="0" err="1" smtClean="0">
                <a:solidFill>
                  <a:srgbClr val="FF0000"/>
                </a:solidFill>
              </a:rPr>
              <a:t>emittances</a:t>
            </a:r>
            <a:r>
              <a:rPr lang="en-US" sz="2200" dirty="0" smtClean="0">
                <a:solidFill>
                  <a:srgbClr val="FF0000"/>
                </a:solidFill>
              </a:rPr>
              <a:t>??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24 m central drift in the injection </a:t>
            </a:r>
            <a:r>
              <a:rPr lang="en-US" sz="2800" dirty="0"/>
              <a:t>straight </a:t>
            </a:r>
            <a:r>
              <a:rPr lang="en-US" sz="2800" dirty="0" smtClean="0"/>
              <a:t>and matching </a:t>
            </a:r>
            <a:r>
              <a:rPr lang="en-US" sz="2800" dirty="0"/>
              <a:t>of overall lattice with this new LSS (YP et al.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Generate an LSS sequence with the various injection and extraction elements (BG/AP)</a:t>
            </a:r>
          </a:p>
          <a:p>
            <a:r>
              <a:rPr lang="en-US" sz="2800" dirty="0" smtClean="0"/>
              <a:t>Definition of envelopes, apertures, kicker and septum strengths etc. </a:t>
            </a:r>
            <a:r>
              <a:rPr lang="en-US" sz="2800" smtClean="0"/>
              <a:t>(BG/AP)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of PS2 functionalities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63" y="2109788"/>
            <a:ext cx="86772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95536" y="2636912"/>
            <a:ext cx="8352928" cy="288032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95536" y="3645024"/>
            <a:ext cx="8352928" cy="936104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59632" y="1556792"/>
            <a:ext cx="73224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For HP-PS, assume that we only need H- injection and fast extraction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5616" y="4941168"/>
            <a:ext cx="695299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Parameters to revise: assume for now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extraction only at 50 </a:t>
            </a:r>
            <a:r>
              <a:rPr lang="en-US" sz="2000" dirty="0" err="1" smtClean="0"/>
              <a:t>GeV</a:t>
            </a:r>
            <a:r>
              <a:rPr lang="en-US" sz="2000" dirty="0" smtClean="0"/>
              <a:t> (30 – 70 </a:t>
            </a:r>
            <a:r>
              <a:rPr lang="en-US" sz="2000" dirty="0" err="1" smtClean="0"/>
              <a:t>GeV</a:t>
            </a:r>
            <a:r>
              <a:rPr lang="en-US" sz="2000" dirty="0" smtClean="0"/>
              <a:t>???)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spill length ~3 us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- injection length ~1 ms</a:t>
            </a:r>
          </a:p>
          <a:p>
            <a:r>
              <a:rPr lang="en-US" sz="2000" dirty="0"/>
              <a:t>	</a:t>
            </a:r>
            <a:r>
              <a:rPr lang="en-US" sz="2000" dirty="0" smtClean="0">
                <a:solidFill>
                  <a:srgbClr val="FF0000"/>
                </a:solidFill>
              </a:rPr>
              <a:t>- kicker rise time crucial!! 150 ns was very demanding...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PS2 injection/extraction straight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645024"/>
            <a:ext cx="3888432" cy="299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6647" y="4509120"/>
            <a:ext cx="5377353" cy="210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108 m long, symmetric doublet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lattice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noProof="0" dirty="0" smtClean="0"/>
              <a:t>4 doublet pairs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H- injection in central drift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noProof="0" dirty="0" smtClean="0"/>
              <a:t>Fast extraction across central doublets (88°)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- Lorentz stripping </a:t>
            </a:r>
            <a:endParaRPr lang="en-GB" dirty="0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Losses per m of dipole – field limited to about </a:t>
            </a:r>
            <a:r>
              <a:rPr lang="en-US" sz="2000" dirty="0">
                <a:solidFill>
                  <a:srgbClr val="FF0000"/>
                </a:solidFill>
              </a:rPr>
              <a:t>0.10 - 0.13 T</a:t>
            </a:r>
            <a:r>
              <a:rPr lang="en-US" sz="2000" dirty="0"/>
              <a:t> at 4 GeV</a:t>
            </a:r>
            <a:endParaRPr lang="en-GB" sz="2000" dirty="0"/>
          </a:p>
        </p:txBody>
      </p:sp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2" cstate="print"/>
          <a:srcRect l="1727" r="6912"/>
          <a:stretch>
            <a:fillRect/>
          </a:stretch>
        </p:blipFill>
        <p:spPr bwMode="auto">
          <a:xfrm>
            <a:off x="919238" y="1790006"/>
            <a:ext cx="6724426" cy="4439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/>
              <a:t>Injection: H- multi-turn, 4.0 GeV</a:t>
            </a:r>
            <a:endParaRPr lang="en-GB" dirty="0"/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305800" cy="4525963"/>
          </a:xfrm>
          <a:noFill/>
          <a:ln/>
        </p:spPr>
        <p:txBody>
          <a:bodyPr>
            <a:normAutofit fontScale="70000" lnSpcReduction="20000"/>
          </a:bodyPr>
          <a:lstStyle/>
          <a:p>
            <a:r>
              <a:rPr lang="en-GB" dirty="0"/>
              <a:t>H- injection for beam from </a:t>
            </a:r>
            <a:r>
              <a:rPr lang="en-GB" dirty="0" err="1"/>
              <a:t>SPL</a:t>
            </a:r>
            <a:endParaRPr lang="en-GB" dirty="0"/>
          </a:p>
          <a:p>
            <a:pPr lvl="1"/>
            <a:r>
              <a:rPr lang="en-GB" dirty="0"/>
              <a:t>Injection chicane with foil (and possible laser stripping section)</a:t>
            </a:r>
          </a:p>
          <a:p>
            <a:pPr lvl="1"/>
            <a:r>
              <a:rPr lang="en-GB" dirty="0"/>
              <a:t>Fast orbit bumps (horizontal and vertical) for phase space painting during injection process (≤300 turns i.e. ~1 ms).  </a:t>
            </a:r>
          </a:p>
          <a:p>
            <a:pPr lvl="1"/>
            <a:r>
              <a:rPr lang="en-GB" dirty="0"/>
              <a:t>Septa, beamline and dumps for the partially or unstripped H0 and H- beams are needed. </a:t>
            </a:r>
          </a:p>
          <a:p>
            <a:pPr lvl="1"/>
            <a:r>
              <a:rPr lang="en-US" dirty="0"/>
              <a:t>Low dispersion (&lt;20 cm) to decouple longitudinal and transverse effects</a:t>
            </a:r>
            <a:endParaRPr lang="en-GB" dirty="0"/>
          </a:p>
          <a:p>
            <a:r>
              <a:rPr lang="en-GB" dirty="0">
                <a:solidFill>
                  <a:srgbClr val="3333FF"/>
                </a:solidFill>
              </a:rPr>
              <a:t>This is a difficult system at 4 GeV!</a:t>
            </a:r>
          </a:p>
          <a:p>
            <a:pPr lvl="1"/>
            <a:r>
              <a:rPr lang="en-GB" dirty="0"/>
              <a:t>Limit on maximum dipole field H- beam can traverse, to avoid magnetic stripping and beam loss</a:t>
            </a:r>
          </a:p>
          <a:p>
            <a:pPr lvl="1"/>
            <a:r>
              <a:rPr lang="en-US" dirty="0"/>
              <a:t>2 – 5 % of unstripped H- needs dedicated extraction septum and dump</a:t>
            </a:r>
          </a:p>
          <a:p>
            <a:pPr lvl="1"/>
            <a:r>
              <a:rPr lang="en-US" dirty="0"/>
              <a:t>Foil physics and beamloss control</a:t>
            </a:r>
            <a:r>
              <a:rPr lang="en-GB" dirty="0"/>
              <a:t>…</a:t>
            </a:r>
          </a:p>
          <a:p>
            <a:pPr lvl="1"/>
            <a:r>
              <a:rPr lang="en-US" dirty="0"/>
              <a:t>Dumping of stripped electrons….</a:t>
            </a:r>
          </a:p>
          <a:p>
            <a:pPr lvl="1"/>
            <a:r>
              <a:rPr lang="en-US" dirty="0"/>
              <a:t>Accommodation of laser stripping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stripping?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2685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Should maintain compatibility for laser stripping insertion</a:t>
            </a:r>
          </a:p>
          <a:p>
            <a:r>
              <a:rPr lang="en-US" sz="2800" dirty="0" smtClean="0"/>
              <a:t>Needs low </a:t>
            </a:r>
            <a:r>
              <a:rPr lang="en-US" sz="2800" dirty="0" err="1" smtClean="0"/>
              <a:t>beta_xy</a:t>
            </a:r>
            <a:r>
              <a:rPr lang="en-US" sz="2800" dirty="0" smtClean="0"/>
              <a:t>, and also large </a:t>
            </a:r>
            <a:r>
              <a:rPr lang="en-US" sz="2800" dirty="0" err="1" smtClean="0"/>
              <a:t>DPx</a:t>
            </a:r>
            <a:r>
              <a:rPr lang="en-US" sz="2800" dirty="0" smtClean="0"/>
              <a:t> at the exit of the transfer line</a:t>
            </a:r>
          </a:p>
          <a:p>
            <a:r>
              <a:rPr lang="en-US" sz="2800" dirty="0" smtClean="0"/>
              <a:t>Separate presentation sometime on this topic…!</a:t>
            </a: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328109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645024"/>
            <a:ext cx="424815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301208"/>
            <a:ext cx="3237849" cy="143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H- injection layout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4678" y="1600200"/>
            <a:ext cx="605464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2066544" y="6400800"/>
            <a:ext cx="501091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87952" y="6062472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22-24 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49424" y="155448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H-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51448" y="1267968"/>
            <a:ext cx="974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H- -&gt; p+</a:t>
            </a:r>
          </a:p>
          <a:p>
            <a:r>
              <a:rPr lang="en-US" dirty="0" smtClean="0"/>
              <a:t>H0 -&gt; p+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(adapted from PS2)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Minimum drift for H</a:t>
            </a:r>
            <a:r>
              <a:rPr lang="en-US" baseline="30000" dirty="0" smtClean="0"/>
              <a:t>-</a:t>
            </a:r>
            <a:r>
              <a:rPr lang="en-US" dirty="0" smtClean="0"/>
              <a:t>: ~24 m</a:t>
            </a:r>
            <a:endParaRPr lang="en-US" dirty="0" smtClean="0">
              <a:solidFill>
                <a:srgbClr val="FF00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baseline="-25000" dirty="0" err="1" smtClean="0"/>
              <a:t>x</a:t>
            </a:r>
            <a:r>
              <a:rPr lang="en-US" dirty="0" smtClean="0"/>
              <a:t> between </a:t>
            </a:r>
            <a:r>
              <a:rPr lang="en-US" dirty="0" err="1" smtClean="0"/>
              <a:t>extr</a:t>
            </a:r>
            <a:r>
              <a:rPr lang="en-US" dirty="0" smtClean="0"/>
              <a:t>. kicker and MS: ~90</a:t>
            </a:r>
            <a:r>
              <a:rPr lang="en-US" dirty="0" smtClean="0">
                <a:sym typeface="Symbol"/>
              </a:rPr>
              <a:t></a:t>
            </a:r>
            <a:r>
              <a:rPr lang="en-US" dirty="0" smtClean="0"/>
              <a:t> + k*180</a:t>
            </a:r>
            <a:r>
              <a:rPr lang="en-US" dirty="0" smtClean="0">
                <a:sym typeface="Symbol"/>
              </a:rPr>
              <a:t>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17 T/m maximum quadrupole gradient (K &lt; 0.1)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baseline="-25000" dirty="0" err="1" smtClean="0"/>
              <a:t>xy</a:t>
            </a:r>
            <a:r>
              <a:rPr lang="en-US" dirty="0" smtClean="0"/>
              <a:t> ‘reasonable’ - below ~60 m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Two injection optics versions: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Foil inj. with </a:t>
            </a:r>
            <a:r>
              <a:rPr lang="en-US" dirty="0" err="1" smtClean="0">
                <a:latin typeface="Symbol" pitchFamily="18" charset="2"/>
              </a:rPr>
              <a:t>b</a:t>
            </a:r>
            <a:r>
              <a:rPr lang="en-US" baseline="-25000" dirty="0" err="1" smtClean="0"/>
              <a:t>xy</a:t>
            </a:r>
            <a:r>
              <a:rPr lang="en-US" dirty="0" smtClean="0"/>
              <a:t> ca. 25 m and 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baseline="-25000" dirty="0" err="1" smtClean="0"/>
              <a:t>xy</a:t>
            </a:r>
            <a:r>
              <a:rPr lang="en-US" dirty="0" smtClean="0"/>
              <a:t> ~0 at foil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Laser inj. with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-25000" dirty="0" smtClean="0"/>
              <a:t>y</a:t>
            </a:r>
            <a:r>
              <a:rPr lang="en-US" dirty="0" smtClean="0"/>
              <a:t> as low as possible and </a:t>
            </a:r>
            <a:r>
              <a:rPr lang="en-US" dirty="0" err="1" smtClean="0">
                <a:latin typeface="Symbol" pitchFamily="18" charset="2"/>
              </a:rPr>
              <a:t>a</a:t>
            </a:r>
            <a:r>
              <a:rPr lang="en-US" baseline="-25000" dirty="0" err="1" smtClean="0"/>
              <a:t>xy</a:t>
            </a:r>
            <a:r>
              <a:rPr lang="en-US" dirty="0" smtClean="0"/>
              <a:t> ~0 at </a:t>
            </a:r>
            <a:r>
              <a:rPr lang="en-US" dirty="0" err="1" smtClean="0"/>
              <a:t>IR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Path from Laser inj. to </a:t>
            </a:r>
            <a:r>
              <a:rPr lang="en-US" dirty="0" err="1" smtClean="0"/>
              <a:t>extr</a:t>
            </a:r>
            <a:r>
              <a:rPr lang="en-US" dirty="0" smtClean="0"/>
              <a:t>. optics with </a:t>
            </a:r>
            <a:r>
              <a:rPr lang="en-US" dirty="0" err="1" smtClean="0"/>
              <a:t>LSS</a:t>
            </a:r>
            <a:r>
              <a:rPr lang="en-US" dirty="0" smtClean="0"/>
              <a:t>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baseline="-25000" dirty="0" err="1" smtClean="0"/>
              <a:t>x</a:t>
            </a:r>
            <a:r>
              <a:rPr lang="en-US" dirty="0" smtClean="0"/>
              <a:t> constant 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30-July 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D52DC-EDE8-46E1-92F8-4B4E1281701C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Doublet LSS for PS2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1212</Words>
  <Application>Microsoft Macintosh PowerPoint</Application>
  <PresentationFormat>On-screen Show (4:3)</PresentationFormat>
  <Paragraphs>185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Review of PS2 injection/extraction and requirements for HP-PS</vt:lpstr>
      <vt:lpstr>Recall of PS2 functionalities</vt:lpstr>
      <vt:lpstr>Recall of PS2 functionalities</vt:lpstr>
      <vt:lpstr>PS2 injection/extraction straight</vt:lpstr>
      <vt:lpstr>Recall - Lorentz stripping </vt:lpstr>
      <vt:lpstr>Injection: H- multi-turn, 4.0 GeV</vt:lpstr>
      <vt:lpstr>Laser stripping?</vt:lpstr>
      <vt:lpstr>H- injection layout</vt:lpstr>
      <vt:lpstr>Constraints (adapted from PS2)</vt:lpstr>
      <vt:lpstr>Requirements for HP-PS</vt:lpstr>
      <vt:lpstr>Doublet concept of LSS (from PS2)</vt:lpstr>
      <vt:lpstr>Optics – Foil inj. and extraction</vt:lpstr>
      <vt:lpstr>Optics - Laser</vt:lpstr>
      <vt:lpstr>LSS schematically</vt:lpstr>
      <vt:lpstr>Optics perturbation by H- chicane</vt:lpstr>
      <vt:lpstr>Dipole Field choices - beamloss </vt:lpstr>
      <vt:lpstr>“Uncontrolled” loss from n=2 state</vt:lpstr>
      <vt:lpstr>Foil thickness and stripping efficiency </vt:lpstr>
      <vt:lpstr>2nd foil foil thickness optimisation</vt:lpstr>
      <vt:lpstr>Fast extraction</vt:lpstr>
      <vt:lpstr>Apertures</vt:lpstr>
      <vt:lpstr>Overall LSS concept for HP-PS</vt:lpstr>
      <vt:lpstr>Conclusions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PS2 injection/extraction and requirements for HP-PS</dc:title>
  <dc:creator>goddard</dc:creator>
  <cp:lastModifiedBy>Brennan Goddard</cp:lastModifiedBy>
  <cp:revision>25</cp:revision>
  <dcterms:created xsi:type="dcterms:W3CDTF">2012-11-14T08:52:38Z</dcterms:created>
  <dcterms:modified xsi:type="dcterms:W3CDTF">2012-11-21T09:02:51Z</dcterms:modified>
</cp:coreProperties>
</file>