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5042" r:id="rId1"/>
  </p:sldMasterIdLst>
  <p:notesMasterIdLst>
    <p:notesMasterId r:id="rId13"/>
  </p:notesMasterIdLst>
  <p:handoutMasterIdLst>
    <p:handoutMasterId r:id="rId14"/>
  </p:handoutMasterIdLst>
  <p:sldIdLst>
    <p:sldId id="257" r:id="rId2"/>
    <p:sldId id="577" r:id="rId3"/>
    <p:sldId id="579" r:id="rId4"/>
    <p:sldId id="578" r:id="rId5"/>
    <p:sldId id="575" r:id="rId6"/>
    <p:sldId id="570" r:id="rId7"/>
    <p:sldId id="576" r:id="rId8"/>
    <p:sldId id="572" r:id="rId9"/>
    <p:sldId id="574" r:id="rId10"/>
    <p:sldId id="573" r:id="rId11"/>
    <p:sldId id="580" r:id="rId12"/>
  </p:sldIdLst>
  <p:sldSz cx="9144000" cy="6858000" type="screen4x3"/>
  <p:notesSz cx="6729413" cy="9861550"/>
  <p:custDataLst>
    <p:tags r:id="rId1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8000"/>
    <a:srgbClr val="800080"/>
    <a:srgbClr val="66FF33"/>
    <a:srgbClr val="FF00FF"/>
    <a:srgbClr val="0033CC"/>
    <a:srgbClr val="66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808" y="-104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tags" Target="tags/tag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Helvetica" charset="0"/>
              </a:defRPr>
            </a:lvl1pPr>
          </a:lstStyle>
          <a:p>
            <a:pPr>
              <a:defRPr/>
            </a:pPr>
            <a:fld id="{BAE2A80D-8213-0446-B0A9-8A52AA292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909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 smtClean="0">
                <a:latin typeface="Helvetica" charset="0"/>
              </a:defRPr>
            </a:lvl1pPr>
          </a:lstStyle>
          <a:p>
            <a:pPr>
              <a:defRPr/>
            </a:pPr>
            <a:fld id="{AD759079-B34C-7648-A14D-20B010192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1807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237A6E6-659B-0646-B259-A2CB72526609}" type="slidenum">
              <a:rPr lang="en-US" sz="1200">
                <a:latin typeface="Helvetica" charset="0"/>
              </a:rPr>
              <a:pPr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10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11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2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3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4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5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6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7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8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9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1581150" cy="6858000"/>
            <a:chOff x="134471" y="0"/>
            <a:chExt cx="1581220" cy="685800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83676"/>
            <a:stretch>
              <a:fillRect/>
            </a:stretch>
          </p:blipFill>
          <p:spPr bwMode="auto">
            <a:xfrm>
              <a:off x="134471" y="0"/>
              <a:ext cx="135815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7546975" y="0"/>
            <a:ext cx="1597025" cy="6858000"/>
            <a:chOff x="7413812" y="0"/>
            <a:chExt cx="1597734" cy="6858000"/>
          </a:xfrm>
        </p:grpSpPr>
        <p:pic>
          <p:nvPicPr>
            <p:cNvPr id="8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126"/>
            <a:stretch>
              <a:fillRect/>
            </a:stretch>
          </p:blipFill>
          <p:spPr bwMode="auto">
            <a:xfrm>
              <a:off x="7651376" y="0"/>
              <a:ext cx="136017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3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4841875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58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Rectangle 59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3" name="Picture 17"/>
          <p:cNvPicPr>
            <a:picLocks noChangeAspect="1"/>
          </p:cNvPicPr>
          <p:nvPr userDrawn="1"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0"/>
            <a:ext cx="14033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35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-Bl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D27639-5404-FE45-943A-818854D11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7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" r="46875"/>
            <a:stretch>
              <a:fillRect/>
            </a:stretch>
          </p:blipFill>
          <p:spPr bwMode="auto"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06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9D8DCF-465A-2B4D-9364-D4C665D6C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10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CFD2FD-30F7-6247-96CA-CB0715D87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16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16862"/>
            <a:stretch>
              <a:fillRect/>
            </a:stretch>
          </p:blipFill>
          <p:spPr bwMode="auto">
            <a:xfrm>
              <a:off x="0" y="0"/>
              <a:ext cx="74676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8309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42098E-D0AC-724D-B493-0559D8B00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4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163" y="40341"/>
            <a:ext cx="6904038" cy="141194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CE094B-D566-5A44-BF4E-C6633316A6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/>
          <a:srcRect l="1" t="157" r="72346" b="91470"/>
          <a:stretch/>
        </p:blipFill>
        <p:spPr>
          <a:xfrm>
            <a:off x="0" y="0"/>
            <a:ext cx="2411760" cy="51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43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1581150" cy="6858000"/>
            <a:chOff x="134471" y="0"/>
            <a:chExt cx="158122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83676"/>
            <a:stretch>
              <a:fillRect/>
            </a:stretch>
          </p:blipFill>
          <p:spPr bwMode="auto">
            <a:xfrm>
              <a:off x="134471" y="0"/>
              <a:ext cx="135815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7546975" y="0"/>
            <a:ext cx="1597025" cy="6858000"/>
            <a:chOff x="7413812" y="0"/>
            <a:chExt cx="1597734" cy="6858000"/>
          </a:xfrm>
        </p:grpSpPr>
        <p:pic>
          <p:nvPicPr>
            <p:cNvPr id="9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126"/>
            <a:stretch>
              <a:fillRect/>
            </a:stretch>
          </p:blipFill>
          <p:spPr bwMode="auto">
            <a:xfrm>
              <a:off x="7651376" y="0"/>
              <a:ext cx="136017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3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4841875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/>
          </p:cNvPicPr>
          <p:nvPr userDrawn="1"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0"/>
            <a:ext cx="14033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noProof="0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3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415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0"/>
            <a:ext cx="9144000" cy="1190625"/>
            <a:chOff x="0" y="0"/>
            <a:chExt cx="9144000" cy="1191256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5555"/>
            <a:stretch>
              <a:fillRect/>
            </a:stretch>
          </p:blipFill>
          <p:spPr bwMode="auto">
            <a:xfrm>
              <a:off x="0" y="0"/>
              <a:ext cx="91440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0" y="923365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10"/>
          <p:cNvGrpSpPr>
            <a:grpSpLocks/>
          </p:cNvGrpSpPr>
          <p:nvPr/>
        </p:nvGrpSpPr>
        <p:grpSpPr bwMode="auto">
          <a:xfrm flipV="1">
            <a:off x="0" y="4572000"/>
            <a:ext cx="9144000" cy="2286000"/>
            <a:chOff x="0" y="0"/>
            <a:chExt cx="9144000" cy="1191256"/>
          </a:xfrm>
        </p:grpSpPr>
        <p:pic>
          <p:nvPicPr>
            <p:cNvPr id="8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5555"/>
            <a:stretch>
              <a:fillRect/>
            </a:stretch>
          </p:blipFill>
          <p:spPr bwMode="auto">
            <a:xfrm>
              <a:off x="0" y="0"/>
              <a:ext cx="91440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3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0" y="923365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3259138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/>
          <p:cNvPicPr>
            <a:picLocks noChangeAspect="1"/>
          </p:cNvPicPr>
          <p:nvPr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1143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smtClean="0"/>
            </a:lvl1pPr>
          </a:lstStyle>
          <a:p>
            <a:pPr>
              <a:defRPr/>
            </a:pPr>
            <a:fld id="{4475EC0A-0403-5E4D-8C3C-168EEF06B1BB}" type="slidenum">
              <a:rPr lang="en-US"/>
              <a:pPr>
                <a:defRPr/>
              </a:pPr>
              <a:t>‹#›</a:t>
            </a:fld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010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6F6EEC6-78E1-244C-AD2C-B51C86B4C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28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8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9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5675" y="2460625"/>
            <a:ext cx="3563938" cy="984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1" name="Picture 10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79463" y="2460625"/>
            <a:ext cx="3563937" cy="984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2" name="Picture 13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2FFF74-6E50-044E-AA6B-DE4E1CB17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8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4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E8E436-BB1E-844C-93E5-FF5CAFAE11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61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Overlay-Bl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A77D2C-37D3-454B-8A9E-B7E6D7936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l="1" t="157" r="72346" b="91470"/>
          <a:stretch/>
        </p:blipFill>
        <p:spPr>
          <a:xfrm>
            <a:off x="0" y="0"/>
            <a:ext cx="2411760" cy="51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6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" r="46875"/>
            <a:stretch>
              <a:fillRect/>
            </a:stretch>
          </p:blipFill>
          <p:spPr bwMode="auto"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06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2281BD-C989-AE44-8A74-EC9892E6E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92163" y="39688"/>
            <a:ext cx="69040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92163" y="1762125"/>
            <a:ext cx="7570787" cy="428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6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fld id="{08A14B5C-CA5B-F54C-ABA1-93CD01389A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1475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031" name="Rectangle 54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>
              <a:latin typeface="Bookman Old Style" charset="0"/>
              <a:cs typeface="Bookman Old Style" charset="0"/>
            </a:endParaRPr>
          </a:p>
        </p:txBody>
      </p:sp>
      <p:sp>
        <p:nvSpPr>
          <p:cNvPr id="1032" name="Rectangle 55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>
              <a:latin typeface="Bookman Old Style" charset="0"/>
              <a:cs typeface="Bookman Old Style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5"/>
          <a:srcRect l="1" t="157" r="72346" b="91470"/>
          <a:stretch/>
        </p:blipFill>
        <p:spPr>
          <a:xfrm>
            <a:off x="0" y="0"/>
            <a:ext cx="2411760" cy="5160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86" r:id="rId1"/>
    <p:sldLayoutId id="2147485187" r:id="rId2"/>
    <p:sldLayoutId id="2147485188" r:id="rId3"/>
    <p:sldLayoutId id="2147485189" r:id="rId4"/>
    <p:sldLayoutId id="2147485190" r:id="rId5"/>
    <p:sldLayoutId id="2147485191" r:id="rId6"/>
    <p:sldLayoutId id="2147485192" r:id="rId7"/>
    <p:sldLayoutId id="2147485193" r:id="rId8"/>
    <p:sldLayoutId id="2147485194" r:id="rId9"/>
    <p:sldLayoutId id="2147485195" r:id="rId10"/>
    <p:sldLayoutId id="2147485196" r:id="rId11"/>
    <p:sldLayoutId id="2147485197" r:id="rId12"/>
    <p:sldLayoutId id="2147485198" r:id="rId13"/>
  </p:sldLayoutIdLst>
  <p:hf hdr="0"/>
  <p:txStyles>
    <p:titleStyle>
      <a:lvl1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Bookman Old Style"/>
          <a:ea typeface="ＭＳ Ｐゴシック" charset="-128"/>
          <a:cs typeface="Bookman Old Style"/>
        </a:defRPr>
      </a:lvl1pPr>
      <a:lvl2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5pPr>
      <a:lvl6pPr marL="4572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6pPr>
      <a:lvl7pPr marL="9144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7pPr>
      <a:lvl8pPr marL="13716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8pPr>
      <a:lvl9pPr marL="18288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ts val="2400"/>
        </a:spcBef>
        <a:spcAft>
          <a:spcPct val="0"/>
        </a:spcAft>
        <a:buClr>
          <a:srgbClr val="BAABE3"/>
        </a:buClr>
        <a:buFont typeface="Candara" charset="0"/>
        <a:buChar char="•"/>
        <a:defRPr sz="28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Font typeface="Candara" charset="0"/>
        <a:buChar char="•"/>
        <a:defRPr sz="26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2pPr>
      <a:lvl3pPr marL="1035050" indent="-349250" algn="l" rtl="0" eaLnBrk="0" fontAlgn="base" hangingPunct="0">
        <a:spcBef>
          <a:spcPts val="600"/>
        </a:spcBef>
        <a:spcAft>
          <a:spcPct val="0"/>
        </a:spcAft>
        <a:buClr>
          <a:srgbClr val="BAABE3"/>
        </a:buClr>
        <a:buFont typeface="Candara" charset="0"/>
        <a:buChar char="•"/>
        <a:defRPr sz="24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3pPr>
      <a:lvl4pPr marL="1371600" indent="-3365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Font typeface="Candara" charset="0"/>
        <a:buChar char="•"/>
        <a:defRPr sz="22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4pPr>
      <a:lvl5pPr marL="1720850" indent="-349250" algn="l" rtl="0" eaLnBrk="0" fontAlgn="base" hangingPunct="0">
        <a:spcBef>
          <a:spcPts val="600"/>
        </a:spcBef>
        <a:spcAft>
          <a:spcPct val="0"/>
        </a:spcAft>
        <a:buClr>
          <a:srgbClr val="BAABE3"/>
        </a:buClr>
        <a:buFont typeface="Candara" charset="0"/>
        <a:buChar char="•"/>
        <a:defRPr sz="20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" t="157" r="72346" b="91470"/>
          <a:stretch/>
        </p:blipFill>
        <p:spPr>
          <a:xfrm>
            <a:off x="0" y="-27384"/>
            <a:ext cx="5384800" cy="1152128"/>
          </a:xfrm>
          <a:prstGeom prst="rect">
            <a:avLst/>
          </a:prstGeom>
        </p:spPr>
      </p:pic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24744"/>
            <a:ext cx="9144000" cy="1871712"/>
          </a:xfrm>
        </p:spPr>
        <p:txBody>
          <a:bodyPr/>
          <a:lstStyle/>
          <a:p>
            <a:pPr eaLnBrk="1" hangingPunct="1"/>
            <a:r>
              <a:rPr lang="en-US" sz="7200" b="1" dirty="0" smtClean="0"/>
              <a:t>Different energy options for HP-PS </a:t>
            </a:r>
            <a:endParaRPr lang="en-US" sz="7200" dirty="0">
              <a:latin typeface="Bernard MT Condensed" charset="0"/>
              <a:ea typeface="ＭＳ Ｐゴシック" charset="0"/>
            </a:endParaRPr>
          </a:p>
        </p:txBody>
      </p:sp>
      <p:sp>
        <p:nvSpPr>
          <p:cNvPr id="18434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0" y="3068960"/>
            <a:ext cx="9144000" cy="151216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 smtClean="0">
                <a:latin typeface="Bookman Old Style" charset="0"/>
                <a:ea typeface="ＭＳ Ｐゴシック" charset="0"/>
                <a:cs typeface="Bookman Old Style" charset="0"/>
              </a:rPr>
              <a:t>Yannis PAPAPHILIPPOU, CERN</a:t>
            </a:r>
            <a:endParaRPr lang="en-US" sz="3000" dirty="0">
              <a:latin typeface="Bookman Old Style" charset="0"/>
              <a:ea typeface="ＭＳ Ｐゴシック" charset="0"/>
              <a:cs typeface="Bookman Old Style" charset="0"/>
            </a:endParaRPr>
          </a:p>
          <a:p>
            <a:pPr eaLnBrk="1" hangingPunct="1">
              <a:lnSpc>
                <a:spcPct val="90000"/>
              </a:lnSpc>
            </a:pPr>
            <a:endParaRPr lang="en-US" sz="3000" dirty="0">
              <a:latin typeface="Bookman Old Style" charset="0"/>
              <a:ea typeface="ＭＳ Ｐゴシック" charset="0"/>
              <a:cs typeface="Bookman Old Style" charset="0"/>
            </a:endParaRPr>
          </a:p>
        </p:txBody>
      </p:sp>
      <p:sp>
        <p:nvSpPr>
          <p:cNvPr id="18435" name="Rectangle 66"/>
          <p:cNvSpPr>
            <a:spLocks noChangeArrowheads="1"/>
          </p:cNvSpPr>
          <p:nvPr/>
        </p:nvSpPr>
        <p:spPr bwMode="auto">
          <a:xfrm>
            <a:off x="865188" y="4964113"/>
            <a:ext cx="260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`</a:t>
            </a:r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1553019" y="4941168"/>
            <a:ext cx="5622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 dirty="0" smtClean="0">
                <a:latin typeface="Bookman Old Style" charset="0"/>
                <a:cs typeface="Bookman Old Style" charset="0"/>
              </a:rPr>
              <a:t>LAGUNA-LBNO HP-PS Meeting</a:t>
            </a:r>
          </a:p>
          <a:p>
            <a:pPr algn="ctr"/>
            <a:r>
              <a:rPr lang="en-US" sz="2800" dirty="0" smtClean="0">
                <a:latin typeface="Bookman Old Style" charset="0"/>
                <a:cs typeface="Bookman Old Style" charset="0"/>
              </a:rPr>
              <a:t>20/</a:t>
            </a:r>
            <a:r>
              <a:rPr lang="en-US" sz="2800" dirty="0" smtClean="0">
                <a:latin typeface="Bookman Old Style" charset="0"/>
                <a:cs typeface="Bookman Old Style" charset="0"/>
              </a:rPr>
              <a:t>11/2012</a:t>
            </a:r>
            <a:endParaRPr lang="en-US" sz="2800" dirty="0">
              <a:latin typeface="Bookman Old Style" charset="0"/>
              <a:cs typeface="Bookman Old Style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LAGUNA-LBNO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5EC0A-0403-5E4D-8C3C-168EEF06B1BB}" type="slidenum">
              <a:rPr lang="en-US" smtClean="0"/>
              <a:pPr>
                <a:defRPr/>
              </a:pPr>
              <a:t>1</a:t>
            </a:fld>
            <a:endParaRPr lang="en-US" sz="2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339" y="404664"/>
            <a:ext cx="6904037" cy="104789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7200" dirty="0" smtClean="0"/>
              <a:t>Electrical power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168" y="3861048"/>
            <a:ext cx="9144000" cy="2780928"/>
          </a:xfrm>
        </p:spPr>
        <p:txBody>
          <a:bodyPr>
            <a:normAutofit fontScale="92500"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Scaled linearly with ramp rate, gap height and total magnet </a:t>
            </a:r>
            <a:r>
              <a:rPr lang="en-US" sz="2400" dirty="0" smtClean="0"/>
              <a:t>length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Gap height scaled with square root of vertical emittance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PS2 and HE HP-PS have same gap heights</a:t>
            </a:r>
            <a:endParaRPr lang="en-US" sz="22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Super-ferric option reduces drastically electrical power but extra cost/power for </a:t>
            </a:r>
            <a:r>
              <a:rPr lang="en-US" sz="2400" dirty="0" smtClean="0"/>
              <a:t>cryogenics</a:t>
            </a:r>
            <a:endParaRPr lang="en-US" sz="24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Low energy option consumption is a factor of 2 higher than for PS2</a:t>
            </a:r>
            <a:endParaRPr 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707571"/>
              </p:ext>
            </p:extLst>
          </p:nvPr>
        </p:nvGraphicFramePr>
        <p:xfrm>
          <a:off x="1259632" y="1700808"/>
          <a:ext cx="6648175" cy="187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9918"/>
                <a:gridCol w="709062"/>
                <a:gridCol w="1278513"/>
                <a:gridCol w="1140465"/>
                <a:gridCol w="114021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Parameters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PS2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/>
                        <a:t>HE </a:t>
                      </a:r>
                      <a:r>
                        <a:rPr lang="en-US" sz="2000" dirty="0" smtClean="0"/>
                        <a:t>HP-PS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SF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HP-PS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LE HP-PS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Dipole</a:t>
                      </a:r>
                      <a:r>
                        <a:rPr lang="en-US" baseline="0" dirty="0" smtClean="0"/>
                        <a:t> ramp rate [T/s]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dipole length [m]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658.4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508.5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Gap height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Rms</a:t>
                      </a:r>
                      <a:r>
                        <a:rPr lang="en-US" dirty="0" smtClean="0"/>
                        <a:t> Power</a:t>
                      </a:r>
                      <a:r>
                        <a:rPr lang="en-US" baseline="0" dirty="0" smtClean="0"/>
                        <a:t> [MW]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E094B-D566-5A44-BF4E-C6633316A6D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782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784975" cy="104789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7200" dirty="0" smtClean="0"/>
              <a:t>Concluding remarks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00" y="1440160"/>
            <a:ext cx="9144000" cy="530120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SF option looks has clear advantage from electrical power consumptions point of view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In addition HE option: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Reduced intensity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Increased circumference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Reduced gap heights to PS2 level</a:t>
            </a:r>
          </a:p>
          <a:p>
            <a:pPr>
              <a:buFont typeface="Wingdings" charset="2"/>
              <a:buChar char="q"/>
              <a:defRPr/>
            </a:pPr>
            <a:r>
              <a:rPr lang="en-US" sz="2400" dirty="0" smtClean="0"/>
              <a:t>LE ring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Very big intensity for reaching 2MW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Increased gap heights</a:t>
            </a:r>
            <a:endParaRPr lang="en-US" sz="2200" dirty="0"/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Much higher electrical power consumption</a:t>
            </a:r>
          </a:p>
          <a:p>
            <a:pPr>
              <a:buFont typeface="Wingdings" charset="2"/>
              <a:buChar char="q"/>
              <a:defRPr/>
            </a:pPr>
            <a:r>
              <a:rPr lang="en-US" sz="2400" dirty="0" smtClean="0"/>
              <a:t>Next step: Optics of HE option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E094B-D566-5A44-BF4E-C6633316A6D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279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332656"/>
            <a:ext cx="8568952" cy="86409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6000" dirty="0" smtClean="0"/>
              <a:t>Interlude: </a:t>
            </a:r>
            <a:br>
              <a:rPr lang="en-US" sz="6000" dirty="0" smtClean="0"/>
            </a:br>
            <a:r>
              <a:rPr lang="en-US" sz="6000" dirty="0" smtClean="0"/>
              <a:t>LSS optics modification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3" y="5013176"/>
            <a:ext cx="4634665" cy="1844824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Necessity to double space in the center of the LSS, especially for injection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Difficult to match without adding extra drift space in the two side cells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/>
              <a:t>A</a:t>
            </a:r>
            <a:r>
              <a:rPr lang="en-US" sz="2400" dirty="0" smtClean="0"/>
              <a:t>dd an extra defocusing quadrupole for matching flexibility and keeping beta functions below 60m</a:t>
            </a: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13418"/>
          <a:stretch/>
        </p:blipFill>
        <p:spPr>
          <a:xfrm>
            <a:off x="107504" y="1484785"/>
            <a:ext cx="3996485" cy="35283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5792" y="1484784"/>
            <a:ext cx="3958208" cy="35014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1988840"/>
            <a:ext cx="47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532440" y="1988840"/>
            <a:ext cx="47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4644008" y="5013176"/>
            <a:ext cx="4499992" cy="184482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900" lvl="0" indent="-342900">
              <a:spcBef>
                <a:spcPts val="600"/>
              </a:spcBef>
              <a:buClr>
                <a:srgbClr val="BAABE3"/>
              </a:buClr>
              <a:buFont typeface="Wingdings" charset="2"/>
              <a:buChar char="q"/>
              <a:defRPr/>
            </a:pPr>
            <a:r>
              <a:rPr lang="en-US" sz="17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Reduce </a:t>
            </a:r>
            <a:r>
              <a:rPr lang="en-US" sz="17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slightly horizontal beta in the arc cell</a:t>
            </a:r>
          </a:p>
          <a:p>
            <a:pPr marL="342900" lvl="0" indent="-342900">
              <a:spcBef>
                <a:spcPts val="600"/>
              </a:spcBef>
              <a:buClr>
                <a:srgbClr val="BAABE3"/>
              </a:buClr>
              <a:buFont typeface="Wingdings" charset="2"/>
              <a:buChar char="q"/>
              <a:defRPr/>
            </a:pPr>
            <a:r>
              <a:rPr lang="en-US" sz="17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Length </a:t>
            </a:r>
            <a:r>
              <a:rPr lang="en-US" sz="17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increased from 46.3m to 73.5m</a:t>
            </a:r>
          </a:p>
          <a:p>
            <a:pPr marL="342900" lvl="0" indent="-342900">
              <a:spcBef>
                <a:spcPts val="600"/>
              </a:spcBef>
              <a:buClr>
                <a:srgbClr val="BAABE3"/>
              </a:buClr>
              <a:buFont typeface="Wingdings" charset="2"/>
              <a:buChar char="q"/>
              <a:defRPr/>
            </a:pPr>
            <a:r>
              <a:rPr lang="en-US" sz="17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H/V </a:t>
            </a:r>
            <a:r>
              <a:rPr lang="en-US" sz="17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phase </a:t>
            </a:r>
            <a:r>
              <a:rPr lang="en-US" sz="17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advances </a:t>
            </a:r>
            <a:r>
              <a:rPr lang="en-US" sz="17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of </a:t>
            </a:r>
            <a:r>
              <a:rPr lang="en-US" sz="17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0.397/0.526</a:t>
            </a:r>
          </a:p>
          <a:p>
            <a:pPr marL="342900" lvl="0" indent="-342900">
              <a:spcBef>
                <a:spcPts val="600"/>
              </a:spcBef>
              <a:buClr>
                <a:srgbClr val="BAABE3"/>
              </a:buClr>
              <a:buFont typeface="Wingdings" charset="2"/>
              <a:buChar char="q"/>
              <a:defRPr/>
            </a:pPr>
            <a:r>
              <a:rPr lang="en-US" sz="17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Maximum H/V </a:t>
            </a:r>
            <a:r>
              <a:rPr lang="en-US" sz="17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beta of </a:t>
            </a:r>
            <a:r>
              <a:rPr lang="en-US" sz="17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45/56.5m </a:t>
            </a:r>
            <a:endParaRPr lang="en-US" sz="1700" dirty="0">
              <a:solidFill>
                <a:srgbClr val="2F1F58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44875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2958" b="2982"/>
          <a:stretch/>
        </p:blipFill>
        <p:spPr>
          <a:xfrm>
            <a:off x="35496" y="1484782"/>
            <a:ext cx="4536504" cy="3549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484784"/>
            <a:ext cx="4572000" cy="3549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332656"/>
            <a:ext cx="9108504" cy="86409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6000" dirty="0" smtClean="0"/>
              <a:t>Interlude: </a:t>
            </a:r>
            <a:br>
              <a:rPr lang="en-US" sz="6000" dirty="0" smtClean="0"/>
            </a:br>
            <a:r>
              <a:rPr lang="en-US" sz="6000" dirty="0" smtClean="0"/>
              <a:t>NMC</a:t>
            </a:r>
            <a:r>
              <a:rPr lang="en-US" sz="6000" dirty="0"/>
              <a:t> </a:t>
            </a:r>
            <a:r>
              <a:rPr lang="en-US" sz="6000" dirty="0" smtClean="0"/>
              <a:t>optics modification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5445224"/>
            <a:ext cx="9134657" cy="100811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Identical cells, changing slightly horizontal beta (and peak dispersion)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19872" y="1988840"/>
            <a:ext cx="47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740352" y="1988840"/>
            <a:ext cx="47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E094B-D566-5A44-BF4E-C6633316A6D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90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488832" cy="10734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6000" dirty="0" smtClean="0"/>
              <a:t>New HP</a:t>
            </a:r>
            <a:r>
              <a:rPr lang="en-US" sz="6000" dirty="0" smtClean="0"/>
              <a:t>-PS ring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8800"/>
            <a:ext cx="3491880" cy="4824536"/>
          </a:xfrm>
        </p:spPr>
        <p:txBody>
          <a:bodyPr>
            <a:normAutofit fontScale="92500"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Total length </a:t>
            </a:r>
            <a:r>
              <a:rPr lang="en-US" sz="2400" dirty="0" smtClean="0"/>
              <a:t>increased to 1174.3m (from 1092.7m)</a:t>
            </a:r>
            <a:endParaRPr lang="en-US" sz="24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Transition gamma of </a:t>
            </a:r>
            <a:r>
              <a:rPr lang="en-US" sz="2400" dirty="0" smtClean="0"/>
              <a:t>45.1i (instead of 46.5i)</a:t>
            </a:r>
            <a:endParaRPr lang="en-US" sz="24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Tunes to be optimized (including tunability study)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err="1" smtClean="0"/>
              <a:t>Chromaticities</a:t>
            </a:r>
            <a:r>
              <a:rPr lang="en-US" sz="2400" dirty="0" smtClean="0"/>
              <a:t> </a:t>
            </a:r>
            <a:r>
              <a:rPr lang="en-US" sz="2400" dirty="0" smtClean="0"/>
              <a:t>slightly increased to (</a:t>
            </a:r>
            <a:r>
              <a:rPr lang="en-US" sz="2400" dirty="0" smtClean="0"/>
              <a:t>-</a:t>
            </a:r>
            <a:r>
              <a:rPr lang="en-US" sz="2400" dirty="0" smtClean="0"/>
              <a:t>17.5</a:t>
            </a:r>
            <a:r>
              <a:rPr lang="en-US" sz="2400" dirty="0" smtClean="0"/>
              <a:t>,-</a:t>
            </a:r>
            <a:r>
              <a:rPr lang="en-US" sz="2400" dirty="0" smtClean="0"/>
              <a:t>12.1)</a:t>
            </a:r>
            <a:endParaRPr lang="en-US" sz="2400" dirty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Aperture </a:t>
            </a:r>
            <a:r>
              <a:rPr lang="en-US" sz="2400" dirty="0" smtClean="0"/>
              <a:t>to be </a:t>
            </a:r>
            <a:r>
              <a:rPr lang="en-US" sz="2400" dirty="0" smtClean="0"/>
              <a:t>refined (but unchanged)</a:t>
            </a:r>
            <a:endParaRPr lang="en-US" sz="2400" dirty="0" smtClean="0"/>
          </a:p>
          <a:p>
            <a:pPr marL="0" indent="0">
              <a:spcBef>
                <a:spcPts val="600"/>
              </a:spcBef>
              <a:buNone/>
              <a:defRPr/>
            </a:pPr>
            <a:endParaRPr lang="en-US" sz="24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sz="24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sz="24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sz="2400" dirty="0" smtClean="0"/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323850" y="6211888"/>
            <a:ext cx="8724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 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E094B-D566-5A44-BF4E-C6633316A6D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066"/>
          <a:stretch/>
        </p:blipFill>
        <p:spPr>
          <a:xfrm>
            <a:off x="3544811" y="1484784"/>
            <a:ext cx="5599188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800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148853"/>
            <a:ext cx="6732240" cy="10478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Getting 2MW @ different energies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717032"/>
            <a:ext cx="9144000" cy="316835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buFont typeface="Wingdings" charset="2"/>
              <a:buChar char="q"/>
              <a:defRPr/>
            </a:pPr>
            <a:r>
              <a:rPr lang="en-US" sz="2400" dirty="0" smtClean="0"/>
              <a:t>Consider three rings:</a:t>
            </a:r>
          </a:p>
          <a:p>
            <a:pPr lvl="1">
              <a:spcBef>
                <a:spcPts val="1200"/>
              </a:spcBef>
              <a:buFont typeface="Wingdings" charset="2"/>
              <a:buChar char="q"/>
              <a:defRPr/>
            </a:pPr>
            <a:r>
              <a:rPr lang="en-US" sz="2200" dirty="0" smtClean="0"/>
              <a:t>A 50GeV ring with super-ferric magnets</a:t>
            </a:r>
          </a:p>
          <a:p>
            <a:pPr lvl="1">
              <a:spcBef>
                <a:spcPts val="1200"/>
              </a:spcBef>
              <a:buFont typeface="Wingdings" charset="2"/>
              <a:buChar char="q"/>
              <a:defRPr/>
            </a:pPr>
            <a:r>
              <a:rPr lang="en-US" sz="2200" dirty="0" smtClean="0"/>
              <a:t>A 30GeV ring with resistive magnets</a:t>
            </a:r>
          </a:p>
          <a:p>
            <a:pPr lvl="1">
              <a:spcBef>
                <a:spcPts val="1200"/>
              </a:spcBef>
              <a:buFont typeface="Wingdings" charset="2"/>
              <a:buChar char="q"/>
              <a:defRPr/>
            </a:pPr>
            <a:r>
              <a:rPr lang="en-US" sz="2200" dirty="0" smtClean="0"/>
              <a:t>A 65GeV ring with super-ferric </a:t>
            </a:r>
            <a:r>
              <a:rPr lang="en-US" sz="2200" dirty="0" smtClean="0"/>
              <a:t>magnets</a:t>
            </a:r>
            <a:endParaRPr lang="en-US" sz="2200" dirty="0" smtClean="0"/>
          </a:p>
          <a:p>
            <a:pPr>
              <a:lnSpc>
                <a:spcPct val="60000"/>
              </a:lnSpc>
              <a:spcBef>
                <a:spcPts val="1200"/>
              </a:spcBef>
              <a:buFont typeface="Wingdings" charset="2"/>
              <a:buChar char="q"/>
              <a:defRPr/>
            </a:pPr>
            <a:r>
              <a:rPr lang="en-US" sz="2400" dirty="0" smtClean="0"/>
              <a:t>The repetition rate is fixed to 1.0Hz </a:t>
            </a:r>
          </a:p>
          <a:p>
            <a:pPr>
              <a:spcBef>
                <a:spcPts val="1200"/>
              </a:spcBef>
              <a:buFont typeface="Wingdings" charset="2"/>
              <a:buChar char="q"/>
              <a:defRPr/>
            </a:pPr>
            <a:r>
              <a:rPr lang="en-US" sz="2400" dirty="0" smtClean="0"/>
              <a:t>To get the 2MW, the intensity has to be increased from the highest to the lowest energy by more than a factor of 2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err="1" smtClean="0"/>
              <a:t>Linac</a:t>
            </a:r>
            <a:r>
              <a:rPr lang="en-US" sz="2400" dirty="0" smtClean="0"/>
              <a:t> pulse has to be increased by almost a factor of 4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615534"/>
              </p:ext>
            </p:extLst>
          </p:nvPr>
        </p:nvGraphicFramePr>
        <p:xfrm>
          <a:off x="458010" y="1484784"/>
          <a:ext cx="8218446" cy="225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59"/>
                <a:gridCol w="593534"/>
                <a:gridCol w="1569090"/>
                <a:gridCol w="1182881"/>
                <a:gridCol w="1140465"/>
                <a:gridCol w="114021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Parameters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PS2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LP-SPL reach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HE HP-PS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SF HP-PS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LE HP-PS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Repetition rate</a:t>
                      </a:r>
                      <a:r>
                        <a:rPr lang="en-US" baseline="0" dirty="0" smtClean="0"/>
                        <a:t> [Hz]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protons [10</a:t>
                      </a:r>
                      <a:r>
                        <a:rPr lang="en-US" baseline="30000" dirty="0" smtClean="0"/>
                        <a:t>14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Linac</a:t>
                      </a:r>
                      <a:r>
                        <a:rPr lang="en-US" dirty="0" smtClean="0"/>
                        <a:t> pulse length [</a:t>
                      </a:r>
                      <a:r>
                        <a:rPr lang="en-US" dirty="0" err="1" smtClean="0"/>
                        <a:t>ms</a:t>
                      </a:r>
                      <a:r>
                        <a:rPr lang="en-US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Kinetic Energy [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]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Power [MW]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1551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/>
          <p:cNvSpPr txBox="1">
            <a:spLocks/>
          </p:cNvSpPr>
          <p:nvPr/>
        </p:nvSpPr>
        <p:spPr bwMode="auto">
          <a:xfrm>
            <a:off x="-36512" y="520472"/>
            <a:ext cx="9144000" cy="89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Bookman Old Style"/>
                <a:ea typeface="ＭＳ Ｐゴシック" charset="-128"/>
                <a:cs typeface="Bookman Old Style"/>
              </a:defRPr>
            </a:lvl1pPr>
            <a:lvl2pPr algn="ctr" rtl="0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man Old Style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man Old Style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man Old Style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man Old Style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ndara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ndara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ndara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ndara" charset="0"/>
                <a:ea typeface="ＭＳ Ｐゴシック" charset="-128"/>
                <a:cs typeface="ＭＳ Ｐゴシック" charset="-128"/>
              </a:defRPr>
            </a:lvl9pPr>
          </a:lstStyle>
          <a:p>
            <a:pPr eaLnBrk="1" hangingPunct="1"/>
            <a:r>
              <a:rPr lang="en-US" sz="6000" dirty="0" smtClean="0">
                <a:latin typeface="Bookman Old Style" charset="0"/>
                <a:ea typeface="ＭＳ Ｐゴシック" charset="0"/>
              </a:rPr>
              <a:t>Bending field </a:t>
            </a:r>
          </a:p>
        </p:txBody>
      </p:sp>
      <p:sp>
        <p:nvSpPr>
          <p:cNvPr id="2" name="Rectangle 1"/>
          <p:cNvSpPr/>
          <p:nvPr/>
        </p:nvSpPr>
        <p:spPr>
          <a:xfrm>
            <a:off x="107504" y="1484784"/>
            <a:ext cx="8892480" cy="3024336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 marL="342900" indent="-342900">
              <a:spcBef>
                <a:spcPts val="600"/>
              </a:spcBef>
              <a:buClr>
                <a:srgbClr val="BAABE3"/>
              </a:buClr>
              <a:buFont typeface="Wingdings" charset="2"/>
              <a:buChar char="q"/>
              <a:defRPr/>
            </a:pPr>
            <a:r>
              <a:rPr lang="en-US" sz="24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Consider </a:t>
            </a:r>
            <a:r>
              <a:rPr lang="en-US" sz="24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the same layout and optics as for SF HP-PS </a:t>
            </a:r>
          </a:p>
          <a:p>
            <a:pPr marL="685800" lvl="1" indent="-336550">
              <a:spcBef>
                <a:spcPts val="600"/>
              </a:spcBef>
              <a:buClr>
                <a:srgbClr val="2F1F58"/>
              </a:buClr>
              <a:buFont typeface="Wingdings" charset="2"/>
              <a:buChar char="q"/>
              <a:defRPr/>
            </a:pPr>
            <a:r>
              <a:rPr lang="en-US" sz="22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Same </a:t>
            </a:r>
            <a:r>
              <a:rPr lang="en-US" sz="22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circumference and filing </a:t>
            </a:r>
            <a:r>
              <a:rPr lang="en-US" sz="22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factor</a:t>
            </a:r>
            <a:endParaRPr lang="en-US" sz="1900" dirty="0">
              <a:solidFill>
                <a:srgbClr val="2F1F58"/>
              </a:solidFill>
              <a:latin typeface="Chalkboard"/>
              <a:ea typeface="ＭＳ Ｐゴシック" charset="-128"/>
              <a:cs typeface="Chalkboard"/>
            </a:endParaRPr>
          </a:p>
          <a:p>
            <a:pPr marL="342900" lvl="0" indent="-342900">
              <a:spcBef>
                <a:spcPts val="600"/>
              </a:spcBef>
              <a:buClr>
                <a:srgbClr val="BAABE3"/>
              </a:buClr>
              <a:buFont typeface="Wingdings" charset="2"/>
              <a:buChar char="q"/>
              <a:defRPr/>
            </a:pPr>
            <a:r>
              <a:rPr lang="en-US" sz="24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Bending field </a:t>
            </a:r>
            <a:r>
              <a:rPr lang="en-US" sz="24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is then scaled </a:t>
            </a:r>
            <a:r>
              <a:rPr lang="en-US" sz="24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with </a:t>
            </a:r>
            <a:r>
              <a:rPr lang="en-US" sz="24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energy</a:t>
            </a:r>
          </a:p>
          <a:p>
            <a:pPr marL="342900" lvl="0" indent="-342900">
              <a:spcBef>
                <a:spcPts val="600"/>
              </a:spcBef>
              <a:buClr>
                <a:srgbClr val="BAABE3"/>
              </a:buClr>
              <a:buFont typeface="Wingdings" charset="2"/>
              <a:buChar char="q"/>
              <a:defRPr/>
            </a:pPr>
            <a:r>
              <a:rPr lang="en-US" sz="24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The field in the high-energy ring is quite high for super ferric magnets.</a:t>
            </a:r>
          </a:p>
          <a:p>
            <a:pPr marL="342900" lvl="0" indent="-342900">
              <a:spcBef>
                <a:spcPts val="600"/>
              </a:spcBef>
              <a:buClr>
                <a:srgbClr val="BAABE3"/>
              </a:buClr>
              <a:buFont typeface="Wingdings" charset="2"/>
              <a:buChar char="q"/>
              <a:defRPr/>
            </a:pPr>
            <a:r>
              <a:rPr lang="en-US" sz="24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Need to increase circumference to keep same field, as SF option (i.e. keep filling factor identical), but then ring comes even longer than PS2</a:t>
            </a:r>
          </a:p>
          <a:p>
            <a:pPr marL="342900" lvl="0" indent="-342900">
              <a:spcBef>
                <a:spcPts val="600"/>
              </a:spcBef>
              <a:buClr>
                <a:srgbClr val="BAABE3"/>
              </a:buClr>
              <a:buFont typeface="Wingdings" charset="2"/>
              <a:buChar char="q"/>
              <a:defRPr/>
            </a:pPr>
            <a:endParaRPr lang="en-US" sz="2400" dirty="0">
              <a:solidFill>
                <a:srgbClr val="2F1F58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243382"/>
              </p:ext>
            </p:extLst>
          </p:nvPr>
        </p:nvGraphicFramePr>
        <p:xfrm>
          <a:off x="70090" y="4801696"/>
          <a:ext cx="9009058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296"/>
                <a:gridCol w="870094"/>
                <a:gridCol w="1352458"/>
                <a:gridCol w="1236224"/>
                <a:gridCol w="1235951"/>
                <a:gridCol w="14220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Parameters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PS2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HE HP-</a:t>
                      </a:r>
                      <a:r>
                        <a:rPr lang="en-US" sz="2200" dirty="0" err="1" smtClean="0"/>
                        <a:t>PSi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SF HP-PS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LE HP-PS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HE HP-</a:t>
                      </a:r>
                      <a:r>
                        <a:rPr lang="en-US" sz="2200" dirty="0" err="1" smtClean="0"/>
                        <a:t>PSii</a:t>
                      </a:r>
                      <a:endParaRPr lang="en-US" sz="2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Circumference [m]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1346.4</a:t>
                      </a:r>
                      <a:endParaRPr lang="en-US" sz="2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1174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1520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Bending field @</a:t>
                      </a:r>
                      <a:r>
                        <a:rPr lang="en-US" sz="2000" baseline="0" dirty="0" smtClean="0"/>
                        <a:t> ext. [T]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1.28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2.1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Total Energy </a:t>
                      </a:r>
                      <a:r>
                        <a:rPr lang="en-US" sz="2000" baseline="0" dirty="0" smtClean="0"/>
                        <a:t>@ </a:t>
                      </a:r>
                      <a:r>
                        <a:rPr lang="en-US" sz="2000" baseline="0" dirty="0" err="1" smtClean="0"/>
                        <a:t>ext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[</a:t>
                      </a:r>
                      <a:r>
                        <a:rPr lang="en-US" sz="2000" dirty="0" err="1" smtClean="0"/>
                        <a:t>GeV</a:t>
                      </a:r>
                      <a:r>
                        <a:rPr lang="en-US" sz="2000" dirty="0" smtClean="0"/>
                        <a:t>]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66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Filling factor</a:t>
                      </a:r>
                      <a:endParaRPr lang="en-US" sz="20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0.43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292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339" y="116632"/>
            <a:ext cx="6904037" cy="104789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7200" dirty="0" smtClean="0"/>
              <a:t>Repetition and ramp rate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168" y="4248472"/>
            <a:ext cx="9144000" cy="2276872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For the 1Hz option the SF HP-</a:t>
            </a:r>
            <a:r>
              <a:rPr lang="en-US" sz="2400" dirty="0" smtClean="0"/>
              <a:t>PS and the HE HP-PS </a:t>
            </a:r>
            <a:r>
              <a:rPr lang="en-US" sz="2400" dirty="0" smtClean="0"/>
              <a:t>has a ramp rate lower than 4T/s (FAIR project SF magnet ramp rate</a:t>
            </a:r>
            <a:r>
              <a:rPr lang="en-US" sz="2400" dirty="0" smtClean="0"/>
              <a:t>), as the HE HP-</a:t>
            </a:r>
            <a:r>
              <a:rPr lang="en-US" sz="2400" dirty="0" err="1" smtClean="0"/>
              <a:t>PSii</a:t>
            </a:r>
            <a:endParaRPr lang="en-US" sz="2400" dirty="0" smtClean="0"/>
          </a:p>
          <a:p>
            <a:pPr>
              <a:lnSpc>
                <a:spcPct val="120000"/>
              </a:lnSpc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The LE HP-PS ramp rate is reduced down to 2.2T/</a:t>
            </a:r>
            <a:r>
              <a:rPr lang="en-US" sz="2400" dirty="0" smtClean="0"/>
              <a:t>s, whereas the HE HP-</a:t>
            </a:r>
            <a:r>
              <a:rPr lang="en-US" sz="2400" dirty="0" err="1" smtClean="0"/>
              <a:t>PSi</a:t>
            </a:r>
            <a:r>
              <a:rPr lang="en-US" sz="2400" dirty="0" smtClean="0"/>
              <a:t> has an increased ramp rate of 5T/s</a:t>
            </a:r>
            <a:endParaRPr lang="en-US" sz="2400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349852"/>
              </p:ext>
            </p:extLst>
          </p:nvPr>
        </p:nvGraphicFramePr>
        <p:xfrm>
          <a:off x="625218" y="1527800"/>
          <a:ext cx="759248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5021"/>
                <a:gridCol w="860644"/>
                <a:gridCol w="1246133"/>
                <a:gridCol w="1140465"/>
                <a:gridCol w="114021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Parameters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PS2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HE HP-</a:t>
                      </a:r>
                      <a:r>
                        <a:rPr lang="en-US" sz="2000" dirty="0" smtClean="0"/>
                        <a:t>PS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SF HP-PS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LE HP-PS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Repetition rate</a:t>
                      </a:r>
                      <a:r>
                        <a:rPr lang="en-US" baseline="0" dirty="0" smtClean="0"/>
                        <a:t> [Hz]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0.42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Injection/extraction [</a:t>
                      </a:r>
                      <a:r>
                        <a:rPr lang="en-US" dirty="0" err="1" smtClean="0"/>
                        <a:t>ms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Ramp up/down  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ms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498.4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498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496.6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Bending field @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inj</a:t>
                      </a:r>
                      <a:r>
                        <a:rPr lang="en-US" baseline="0" dirty="0" smtClean="0"/>
                        <a:t>/ext. [T]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0.17/1.7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0.13/2.1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0.20/2.1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0.20/1.28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Kinetic Energy @ inj./ext. [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]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4/50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4/65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4/50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4/30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Dipole</a:t>
                      </a:r>
                      <a:r>
                        <a:rPr lang="en-US" baseline="0" dirty="0" smtClean="0"/>
                        <a:t> ramp rate [T/s]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E094B-D566-5A44-BF4E-C6633316A6D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64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28" y="220861"/>
            <a:ext cx="7956376" cy="10478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6000" dirty="0" smtClean="0"/>
              <a:t>Space-charge </a:t>
            </a:r>
            <a:br>
              <a:rPr lang="en-US" sz="6000" dirty="0" smtClean="0"/>
            </a:br>
            <a:r>
              <a:rPr lang="en-US" sz="6000" dirty="0" smtClean="0"/>
              <a:t>and emittances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104" y="1412776"/>
            <a:ext cx="3744416" cy="5904656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Beam </a:t>
            </a:r>
            <a:r>
              <a:rPr lang="en-US" sz="2400" dirty="0" smtClean="0"/>
              <a:t>considered as for PS2 with a 25ns bunch structure, although this is not necessary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Machine filled with bunches leaving a 150ns gap for kicker rise/fall time (300ns for PS2)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Assumed that bunch length is scaled with square root of harmonic number 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For keeping space-charge tune-shift below -0.2, vertical emittance increased accordingly, and transverse acceptance reduced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Large increase of emittances for LE HP-</a:t>
            </a:r>
            <a:r>
              <a:rPr lang="en-US" sz="2400" dirty="0" smtClean="0"/>
              <a:t>PS, whereas for HE HP-PS even smaller than PS2</a:t>
            </a:r>
            <a:endParaRPr lang="en-US" sz="2400" dirty="0" smtClean="0"/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323850" y="6211888"/>
            <a:ext cx="8724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 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251129"/>
              </p:ext>
            </p:extLst>
          </p:nvPr>
        </p:nvGraphicFramePr>
        <p:xfrm>
          <a:off x="84537" y="1627873"/>
          <a:ext cx="5508440" cy="2809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196"/>
                <a:gridCol w="835566"/>
                <a:gridCol w="982980"/>
                <a:gridCol w="948948"/>
                <a:gridCol w="9487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Parameters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HE HP-PS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SF HP-PS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LE HP-PS</a:t>
                      </a:r>
                    </a:p>
                  </a:txBody>
                  <a:tcPr/>
                </a:tc>
              </a:tr>
              <a:tr h="1188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Circumference [m]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1346.4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1520</a:t>
                      </a:r>
                      <a:endParaRPr lang="en-US" sz="14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1174</a:t>
                      </a:r>
                      <a:endParaRPr lang="en-US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180072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Protons/pulse [10</a:t>
                      </a:r>
                      <a:r>
                        <a:rPr lang="en-US" sz="1400" baseline="30000" dirty="0" smtClean="0"/>
                        <a:t>14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4.2</a:t>
                      </a:r>
                      <a:endParaRPr 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Harmonic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202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156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Number of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196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150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1476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Protons/bunch</a:t>
                      </a:r>
                      <a:r>
                        <a:rPr lang="en-US" sz="1400" baseline="0" dirty="0" smtClean="0"/>
                        <a:t> [10</a:t>
                      </a:r>
                      <a:r>
                        <a:rPr lang="en-US" sz="1400" baseline="30000" dirty="0" smtClean="0"/>
                        <a:t>11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30.2</a:t>
                      </a:r>
                      <a:endParaRPr 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Rel</a:t>
                      </a:r>
                      <a:r>
                        <a:rPr lang="el-GR" sz="1400" dirty="0" smtClean="0"/>
                        <a:t>. β/γ </a:t>
                      </a:r>
                      <a:r>
                        <a:rPr lang="en-US" sz="1400" baseline="0" dirty="0" smtClean="0"/>
                        <a:t>@ inj.</a:t>
                      </a:r>
                      <a:endParaRPr lang="en-US" sz="1400" dirty="0" smtClean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0.98/5.26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Norm. emit. H/V [</a:t>
                      </a:r>
                      <a:r>
                        <a:rPr lang="el-G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9/6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7.0/5.9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11.1/9.3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18.7/15.6</a:t>
                      </a:r>
                      <a:endParaRPr lang="en-US" sz="1400" dirty="0"/>
                    </a:p>
                  </a:txBody>
                  <a:tcPr/>
                </a:tc>
              </a:tr>
              <a:tr h="14550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 tune-shift H/V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-0.13/-0.2</a:t>
                      </a:r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-0.2/-0.2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229200"/>
            <a:ext cx="5365005" cy="1008112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E094B-D566-5A44-BF4E-C6633316A6D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3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339" y="548680"/>
            <a:ext cx="6904037" cy="90388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7200" dirty="0" smtClean="0"/>
              <a:t>Losses control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789040"/>
            <a:ext cx="9144000" cy="2736304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/>
              <a:t>L</a:t>
            </a:r>
            <a:r>
              <a:rPr lang="en-US" sz="2400" dirty="0" smtClean="0"/>
              <a:t>imit of uncontrolled losses around the ring of 1W/m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Assuming all losses occur at extraction (pessimistic), the fractional beam loss limit is set to a few 10</a:t>
            </a:r>
            <a:r>
              <a:rPr lang="en-US" sz="2400" baseline="30000" dirty="0"/>
              <a:t>-</a:t>
            </a:r>
            <a:r>
              <a:rPr lang="en-US" sz="2400" baseline="30000" dirty="0" smtClean="0"/>
              <a:t>4</a:t>
            </a:r>
            <a:r>
              <a:rPr lang="en-US" sz="2400" dirty="0" smtClean="0"/>
              <a:t>, i.e. almost an order of magnitude lower than PS2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Consistent with requirements of other high-power synchrotrons (e.g. SNS accumulator ring)</a:t>
            </a:r>
            <a:endParaRPr lang="en-US" sz="2400" dirty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Slightly more difficult </a:t>
            </a:r>
            <a:r>
              <a:rPr lang="en-US" sz="2400" dirty="0"/>
              <a:t>for shorter </a:t>
            </a:r>
            <a:r>
              <a:rPr lang="en-US" sz="2400" dirty="0" smtClean="0"/>
              <a:t>rings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Similar collimation </a:t>
            </a:r>
            <a:r>
              <a:rPr lang="en-US" sz="2400" dirty="0" smtClean="0"/>
              <a:t>system </a:t>
            </a:r>
            <a:r>
              <a:rPr lang="en-US" sz="2400" dirty="0" smtClean="0"/>
              <a:t>requirements for three rings</a:t>
            </a:r>
            <a:endParaRPr lang="en-US" sz="2400" dirty="0" smtClean="0"/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323850" y="6211888"/>
            <a:ext cx="8724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 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725762"/>
              </p:ext>
            </p:extLst>
          </p:nvPr>
        </p:nvGraphicFramePr>
        <p:xfrm>
          <a:off x="683568" y="1637536"/>
          <a:ext cx="8214121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6202"/>
                <a:gridCol w="801372"/>
                <a:gridCol w="1382881"/>
                <a:gridCol w="1331684"/>
                <a:gridCol w="13319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Parameters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PS2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 HP-PS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 HP-PS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SF HP-PS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Circumference [m]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1346.4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1520</a:t>
                      </a:r>
                      <a:endParaRPr lang="en-US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1174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</a:tr>
              <a:tr h="126008">
                <a:tc>
                  <a:txBody>
                    <a:bodyPr/>
                    <a:lstStyle/>
                    <a:p>
                      <a:r>
                        <a:rPr lang="en-US" dirty="0" smtClean="0"/>
                        <a:t>Beam Power [MW]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0.37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uncontrolled loss limit [kW]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Fractional beam loss [10</a:t>
                      </a:r>
                      <a:r>
                        <a:rPr lang="en-US" baseline="30000" dirty="0" smtClean="0"/>
                        <a:t>-4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7.6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5.9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E094B-D566-5A44-BF4E-C6633316A6D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73251</TotalTime>
  <Words>1181</Words>
  <Application>Microsoft Macintosh PowerPoint</Application>
  <PresentationFormat>On-screen Show (4:3)</PresentationFormat>
  <Paragraphs>282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Infusion</vt:lpstr>
      <vt:lpstr>Different energy options for HP-PS </vt:lpstr>
      <vt:lpstr>Interlude:  LSS optics modification</vt:lpstr>
      <vt:lpstr>Interlude:  NMC optics modification</vt:lpstr>
      <vt:lpstr>New HP-PS ring</vt:lpstr>
      <vt:lpstr>Getting 2MW @ different energies</vt:lpstr>
      <vt:lpstr>PowerPoint Presentation</vt:lpstr>
      <vt:lpstr>Repetition and ramp rate</vt:lpstr>
      <vt:lpstr>Space-charge  and emittances</vt:lpstr>
      <vt:lpstr>Losses control</vt:lpstr>
      <vt:lpstr>Electrical power</vt:lpstr>
      <vt:lpstr>Concluding remarks</vt:lpstr>
    </vt:vector>
  </TitlesOfParts>
  <Company>SNS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Ioannis Papapaphilippou</cp:lastModifiedBy>
  <cp:revision>2129</cp:revision>
  <cp:lastPrinted>2001-01-29T19:54:41Z</cp:lastPrinted>
  <dcterms:created xsi:type="dcterms:W3CDTF">2010-07-28T07:47:37Z</dcterms:created>
  <dcterms:modified xsi:type="dcterms:W3CDTF">2012-11-21T09:01:43Z</dcterms:modified>
</cp:coreProperties>
</file>