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handoutMasterIdLst>
    <p:handoutMasterId r:id="rId57"/>
  </p:handoutMasterIdLst>
  <p:sldIdLst>
    <p:sldId id="333" r:id="rId2"/>
    <p:sldId id="334" r:id="rId3"/>
    <p:sldId id="356" r:id="rId4"/>
    <p:sldId id="262" r:id="rId5"/>
    <p:sldId id="347" r:id="rId6"/>
    <p:sldId id="357" r:id="rId7"/>
    <p:sldId id="286" r:id="rId8"/>
    <p:sldId id="360" r:id="rId9"/>
    <p:sldId id="343" r:id="rId10"/>
    <p:sldId id="345" r:id="rId11"/>
    <p:sldId id="327" r:id="rId12"/>
    <p:sldId id="348" r:id="rId13"/>
    <p:sldId id="384" r:id="rId14"/>
    <p:sldId id="372" r:id="rId15"/>
    <p:sldId id="379" r:id="rId16"/>
    <p:sldId id="386" r:id="rId17"/>
    <p:sldId id="339" r:id="rId18"/>
    <p:sldId id="395" r:id="rId19"/>
    <p:sldId id="352" r:id="rId20"/>
    <p:sldId id="353" r:id="rId21"/>
    <p:sldId id="354" r:id="rId22"/>
    <p:sldId id="324" r:id="rId23"/>
    <p:sldId id="318" r:id="rId24"/>
    <p:sldId id="307" r:id="rId25"/>
    <p:sldId id="325" r:id="rId26"/>
    <p:sldId id="332" r:id="rId27"/>
    <p:sldId id="397" r:id="rId28"/>
    <p:sldId id="406" r:id="rId29"/>
    <p:sldId id="296" r:id="rId30"/>
    <p:sldId id="358" r:id="rId31"/>
    <p:sldId id="320" r:id="rId32"/>
    <p:sldId id="389" r:id="rId33"/>
    <p:sldId id="330" r:id="rId34"/>
    <p:sldId id="392" r:id="rId35"/>
    <p:sldId id="393" r:id="rId36"/>
    <p:sldId id="323" r:id="rId37"/>
    <p:sldId id="394" r:id="rId38"/>
    <p:sldId id="381" r:id="rId39"/>
    <p:sldId id="382" r:id="rId40"/>
    <p:sldId id="385" r:id="rId41"/>
    <p:sldId id="373" r:id="rId42"/>
    <p:sldId id="387" r:id="rId43"/>
    <p:sldId id="374" r:id="rId44"/>
    <p:sldId id="375" r:id="rId45"/>
    <p:sldId id="388" r:id="rId46"/>
    <p:sldId id="376" r:id="rId47"/>
    <p:sldId id="391" r:id="rId48"/>
    <p:sldId id="396" r:id="rId49"/>
    <p:sldId id="400" r:id="rId50"/>
    <p:sldId id="398" r:id="rId51"/>
    <p:sldId id="399" r:id="rId52"/>
    <p:sldId id="401" r:id="rId53"/>
    <p:sldId id="402" r:id="rId54"/>
    <p:sldId id="404" r:id="rId55"/>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99"/>
    <a:srgbClr val="009900"/>
    <a:srgbClr val="FFFF99"/>
    <a:srgbClr val="FFCCFF"/>
    <a:srgbClr val="CCFFCC"/>
    <a:srgbClr val="72BFC5"/>
    <a:srgbClr val="3861AA"/>
    <a:srgbClr val="FF9900"/>
    <a:srgbClr val="FF00FF"/>
    <a:srgbClr val="FF99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460" autoAdjust="0"/>
    <p:restoredTop sz="86381" autoAdjust="0"/>
  </p:normalViewPr>
  <p:slideViewPr>
    <p:cSldViewPr>
      <p:cViewPr varScale="1">
        <p:scale>
          <a:sx n="85" d="100"/>
          <a:sy n="85" d="100"/>
        </p:scale>
        <p:origin x="-163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7" d="100"/>
          <a:sy n="77" d="100"/>
        </p:scale>
        <p:origin x="-2046" y="-90"/>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1F405137-0BA3-4A2A-91E3-7505A12774D1}" type="datetimeFigureOut">
              <a:rPr lang="en-US" smtClean="0"/>
              <a:pPr/>
              <a:t>2012-11-29</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F9ED4181-B69C-496B-909B-5D6436EC620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52E72A2F-1E57-40CB-9E9F-DF2437A609B3}" type="datetimeFigureOut">
              <a:rPr lang="en-US" smtClean="0"/>
              <a:pPr/>
              <a:t>2012-11-29</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D6BD1B37-D92A-4356-B9EC-15B11FC1A42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54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BD1B37-D92A-4356-B9EC-15B11FC1A42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CERNlogo-rgb"/>
          <p:cNvPicPr>
            <a:picLocks noChangeAspect="1" noChangeArrowheads="1"/>
          </p:cNvPicPr>
          <p:nvPr userDrawn="1"/>
        </p:nvPicPr>
        <p:blipFill>
          <a:blip r:embed="rId2" cstate="print"/>
          <a:srcRect/>
          <a:stretch>
            <a:fillRect/>
          </a:stretch>
        </p:blipFill>
        <p:spPr bwMode="auto">
          <a:xfrm>
            <a:off x="8458200" y="6172200"/>
            <a:ext cx="619125" cy="619125"/>
          </a:xfrm>
          <a:prstGeom prst="rect">
            <a:avLst/>
          </a:prstGeom>
          <a:noFill/>
          <a:ln w="9525">
            <a:noFill/>
            <a:miter lim="800000"/>
            <a:headEnd/>
            <a:tailEnd/>
          </a:ln>
        </p:spPr>
      </p:pic>
      <p:sp>
        <p:nvSpPr>
          <p:cNvPr id="5" name="Text Box 30"/>
          <p:cNvSpPr txBox="1">
            <a:spLocks noChangeArrowheads="1"/>
          </p:cNvSpPr>
          <p:nvPr userDrawn="1"/>
        </p:nvSpPr>
        <p:spPr bwMode="auto">
          <a:xfrm>
            <a:off x="0" y="6111875"/>
            <a:ext cx="1295400" cy="669925"/>
          </a:xfrm>
          <a:prstGeom prst="rect">
            <a:avLst/>
          </a:prstGeom>
          <a:noFill/>
          <a:ln w="9525">
            <a:noFill/>
            <a:miter lim="800000"/>
            <a:headEnd/>
            <a:tailEnd/>
          </a:ln>
          <a:effectLst/>
        </p:spPr>
        <p:txBody>
          <a:bodyPr>
            <a:spAutoFit/>
          </a:bodyPr>
          <a:lstStyle/>
          <a:p>
            <a:pPr algn="r">
              <a:defRPr/>
            </a:pPr>
            <a:r>
              <a:rPr lang="en-US" sz="900">
                <a:latin typeface="Tahoma" pitchFamily="34" charset="0"/>
              </a:rPr>
              <a:t>CERN IT Department</a:t>
            </a:r>
          </a:p>
          <a:p>
            <a:pPr algn="r">
              <a:defRPr/>
            </a:pPr>
            <a:r>
              <a:rPr lang="en-US" sz="900">
                <a:latin typeface="Tahoma" pitchFamily="34" charset="0"/>
              </a:rPr>
              <a:t>CH-1211 Genève 23</a:t>
            </a:r>
          </a:p>
          <a:p>
            <a:pPr algn="r">
              <a:defRPr/>
            </a:pPr>
            <a:r>
              <a:rPr lang="en-US" sz="900">
                <a:latin typeface="Tahoma" pitchFamily="34" charset="0"/>
              </a:rPr>
              <a:t>Switzerland</a:t>
            </a:r>
          </a:p>
          <a:p>
            <a:pPr algn="r">
              <a:defRPr/>
            </a:pPr>
            <a:r>
              <a:rPr lang="en-US" sz="1100" b="1">
                <a:latin typeface="Tahoma" pitchFamily="34" charset="0"/>
              </a:rPr>
              <a:t>www.cern.ch/i</a:t>
            </a:r>
            <a:r>
              <a:rPr lang="en-US" sz="1000" b="1">
                <a:latin typeface="Tahoma" pitchFamily="34" charset="0"/>
              </a:rPr>
              <a:t>t</a:t>
            </a:r>
          </a:p>
        </p:txBody>
      </p:sp>
      <p:sp>
        <p:nvSpPr>
          <p:cNvPr id="3074" name="Rectangle 2"/>
          <p:cNvSpPr>
            <a:spLocks noGrp="1" noChangeArrowheads="1"/>
          </p:cNvSpPr>
          <p:nvPr>
            <p:ph type="ctrTitle"/>
          </p:nvPr>
        </p:nvSpPr>
        <p:spPr>
          <a:xfrm>
            <a:off x="2057400" y="1752600"/>
            <a:ext cx="6553200" cy="1470025"/>
          </a:xfrm>
        </p:spPr>
        <p:txBody>
          <a:bodyPr/>
          <a:lstStyle>
            <a:lvl1pPr algn="ctr">
              <a:defRPr sz="3600" b="1">
                <a:solidFill>
                  <a:srgbClr val="3861AA"/>
                </a:solidFill>
              </a:defRPr>
            </a:lvl1pPr>
          </a:lstStyle>
          <a:p>
            <a:r>
              <a:rPr lang="en-US"/>
              <a:t>Click to edit Master title style</a:t>
            </a:r>
          </a:p>
        </p:txBody>
      </p:sp>
      <p:sp>
        <p:nvSpPr>
          <p:cNvPr id="3075" name="Rectangle 3"/>
          <p:cNvSpPr>
            <a:spLocks noGrp="1" noChangeArrowheads="1"/>
          </p:cNvSpPr>
          <p:nvPr>
            <p:ph type="subTitle" idx="1"/>
          </p:nvPr>
        </p:nvSpPr>
        <p:spPr>
          <a:xfrm>
            <a:off x="2133600" y="3505200"/>
            <a:ext cx="6400800" cy="1752600"/>
          </a:xfrm>
        </p:spPr>
        <p:txBody>
          <a:bodyPr/>
          <a:lstStyle>
            <a:lvl1pPr marL="0" indent="0" algn="ctr">
              <a:buFontTx/>
              <a:buNone/>
              <a:defRPr sz="2400">
                <a:solidFill>
                  <a:srgbClr val="3861AA"/>
                </a:solidFill>
              </a:defRPr>
            </a:lvl1pPr>
          </a:lstStyle>
          <a:p>
            <a:r>
              <a:rPr lang="en-US"/>
              <a:t>Click to edit Master subtitle style</a:t>
            </a:r>
          </a:p>
        </p:txBody>
      </p:sp>
      <p:pic>
        <p:nvPicPr>
          <p:cNvPr id="9" name="Picture 25" descr="banner-ITonly"/>
          <p:cNvPicPr>
            <a:picLocks noChangeAspect="1" noChangeArrowheads="1"/>
          </p:cNvPicPr>
          <p:nvPr userDrawn="1"/>
        </p:nvPicPr>
        <p:blipFill>
          <a:blip r:embed="rId3" cstate="print"/>
          <a:srcRect/>
          <a:stretch>
            <a:fillRect/>
          </a:stretch>
        </p:blipFill>
        <p:spPr bwMode="auto">
          <a:xfrm>
            <a:off x="1143000" y="0"/>
            <a:ext cx="8001000" cy="849313"/>
          </a:xfrm>
          <a:prstGeom prst="rect">
            <a:avLst/>
          </a:prstGeom>
          <a:noFill/>
          <a:ln w="9525">
            <a:noFill/>
            <a:miter lim="800000"/>
            <a:headEnd/>
            <a:tailEnd/>
          </a:ln>
        </p:spPr>
      </p:pic>
      <p:pic>
        <p:nvPicPr>
          <p:cNvPr id="8" name="Picture 18" descr="468557_82458359_plasma.jpg"/>
          <p:cNvPicPr>
            <a:picLocks noChangeAspect="1"/>
          </p:cNvPicPr>
          <p:nvPr userDrawn="1"/>
        </p:nvPicPr>
        <p:blipFill>
          <a:blip r:embed="rId4" cstate="print"/>
          <a:srcRect l="60654" t="4120" r="25140" b="2367"/>
          <a:stretch>
            <a:fillRect/>
          </a:stretch>
        </p:blipFill>
        <p:spPr bwMode="auto">
          <a:xfrm>
            <a:off x="0" y="0"/>
            <a:ext cx="1219200" cy="6019800"/>
          </a:xfrm>
          <a:prstGeom prst="rect">
            <a:avLst/>
          </a:prstGeom>
          <a:noFill/>
          <a:ln w="9525">
            <a:noFill/>
            <a:miter lim="800000"/>
            <a:headEnd/>
            <a:tailEnd/>
          </a:ln>
        </p:spPr>
      </p:pic>
      <p:sp>
        <p:nvSpPr>
          <p:cNvPr id="10" name="TextBox 9"/>
          <p:cNvSpPr txBox="1"/>
          <p:nvPr userDrawn="1"/>
        </p:nvSpPr>
        <p:spPr bwMode="auto">
          <a:xfrm>
            <a:off x="-76200" y="68263"/>
            <a:ext cx="1371600" cy="769937"/>
          </a:xfrm>
          <a:prstGeom prst="rect">
            <a:avLst/>
          </a:prstGeom>
          <a:noFill/>
        </p:spPr>
        <p:txBody>
          <a:bodyPr>
            <a:spAutoFit/>
          </a:bodyPr>
          <a:lstStyle/>
          <a:p>
            <a:pPr algn="ctr">
              <a:defRPr/>
            </a:pPr>
            <a:r>
              <a:rPr lang="en-US" sz="4400" dirty="0">
                <a:solidFill>
                  <a:schemeClr val="bg1"/>
                </a:solidFill>
              </a:rPr>
              <a:t>ES</a:t>
            </a:r>
            <a:endParaRPr lang="en-US" sz="3600" dirty="0">
              <a:solidFill>
                <a:schemeClr val="bg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mall">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5791200" cy="838200"/>
          </a:xfrm>
        </p:spPr>
        <p:txBody>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1295400" y="990600"/>
            <a:ext cx="7696200" cy="5105400"/>
          </a:xfrm>
        </p:spPr>
        <p:txBody>
          <a:bodyPr/>
          <a:lstStyle>
            <a:lvl1pPr>
              <a:defRPr sz="2000" b="1">
                <a:solidFill>
                  <a:schemeClr val="accent2"/>
                </a:solidFill>
              </a:defRPr>
            </a:lvl1pPr>
            <a:lvl2pPr>
              <a:defRPr sz="1800"/>
            </a:lvl2pPr>
            <a:lvl3pPr>
              <a:defRPr sz="1600"/>
            </a:lvl3pPr>
            <a:lvl4pPr>
              <a:defRPr sz="1400"/>
            </a:lvl4pPr>
            <a:lvl5pPr>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Box 30"/>
          <p:cNvSpPr txBox="1">
            <a:spLocks noChangeArrowheads="1"/>
          </p:cNvSpPr>
          <p:nvPr userDrawn="1"/>
        </p:nvSpPr>
        <p:spPr bwMode="auto">
          <a:xfrm>
            <a:off x="0" y="6111875"/>
            <a:ext cx="1295400" cy="669925"/>
          </a:xfrm>
          <a:prstGeom prst="rect">
            <a:avLst/>
          </a:prstGeom>
          <a:noFill/>
          <a:ln w="9525">
            <a:noFill/>
            <a:miter lim="800000"/>
            <a:headEnd/>
            <a:tailEnd/>
          </a:ln>
          <a:effectLst/>
        </p:spPr>
        <p:txBody>
          <a:bodyPr>
            <a:spAutoFit/>
          </a:bodyPr>
          <a:lstStyle/>
          <a:p>
            <a:pPr algn="r">
              <a:defRPr/>
            </a:pPr>
            <a:r>
              <a:rPr lang="en-US" sz="900" dirty="0">
                <a:latin typeface="Tahoma" pitchFamily="34" charset="0"/>
              </a:rPr>
              <a:t>CERN IT Department</a:t>
            </a:r>
          </a:p>
          <a:p>
            <a:pPr algn="r">
              <a:defRPr/>
            </a:pPr>
            <a:r>
              <a:rPr lang="en-US" sz="900" dirty="0">
                <a:latin typeface="Tahoma" pitchFamily="34" charset="0"/>
              </a:rPr>
              <a:t>CH-1211 Genève 23</a:t>
            </a:r>
          </a:p>
          <a:p>
            <a:pPr algn="r">
              <a:defRPr/>
            </a:pPr>
            <a:r>
              <a:rPr lang="en-US" sz="900" dirty="0">
                <a:latin typeface="Tahoma" pitchFamily="34" charset="0"/>
              </a:rPr>
              <a:t>Switzerland</a:t>
            </a:r>
          </a:p>
          <a:p>
            <a:pPr algn="r">
              <a:defRPr/>
            </a:pPr>
            <a:r>
              <a:rPr lang="en-US" sz="1100" b="1" dirty="0">
                <a:latin typeface="Tahoma" pitchFamily="34" charset="0"/>
              </a:rPr>
              <a:t>www.cern.ch/i</a:t>
            </a:r>
            <a:r>
              <a:rPr lang="en-US" sz="1000" b="1" dirty="0">
                <a:latin typeface="Tahoma" pitchFamily="34" charset="0"/>
              </a:rPr>
              <a:t>t</a:t>
            </a:r>
          </a:p>
        </p:txBody>
      </p:sp>
      <p:pic>
        <p:nvPicPr>
          <p:cNvPr id="6" name="Picture 18" descr="468557_82458359_plasma.jpg"/>
          <p:cNvPicPr>
            <a:picLocks noChangeAspect="1"/>
          </p:cNvPicPr>
          <p:nvPr userDrawn="1"/>
        </p:nvPicPr>
        <p:blipFill>
          <a:blip r:embed="rId2" cstate="print"/>
          <a:srcRect l="60654" t="4120" r="25140" b="2367"/>
          <a:stretch>
            <a:fillRect/>
          </a:stretch>
        </p:blipFill>
        <p:spPr bwMode="auto">
          <a:xfrm>
            <a:off x="0" y="0"/>
            <a:ext cx="1219200" cy="6019800"/>
          </a:xfrm>
          <a:prstGeom prst="rect">
            <a:avLst/>
          </a:prstGeom>
          <a:noFill/>
          <a:ln w="9525">
            <a:noFill/>
            <a:miter lim="800000"/>
            <a:headEnd/>
            <a:tailEnd/>
          </a:ln>
        </p:spPr>
      </p:pic>
      <p:sp>
        <p:nvSpPr>
          <p:cNvPr id="7" name="Rectangle 16"/>
          <p:cNvSpPr txBox="1">
            <a:spLocks noChangeArrowheads="1"/>
          </p:cNvSpPr>
          <p:nvPr userDrawn="1"/>
        </p:nvSpPr>
        <p:spPr bwMode="auto">
          <a:xfrm>
            <a:off x="4191000" y="6477000"/>
            <a:ext cx="4191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smtClean="0">
                <a:solidFill>
                  <a:srgbClr val="00529E"/>
                </a:solidFill>
              </a:defRPr>
            </a:lvl1pPr>
          </a:lstStyle>
          <a:p>
            <a:pPr>
              <a:defRPr/>
            </a:pPr>
            <a:r>
              <a:rPr lang="en-US" dirty="0" smtClean="0">
                <a:solidFill>
                  <a:srgbClr val="3861AA"/>
                </a:solidFill>
              </a:rPr>
              <a:t>A. Valassi, R. Chierici – </a:t>
            </a:r>
            <a:fld id="{6B962E2A-9FF6-419B-8438-2088DF0034A9}" type="slidenum">
              <a:rPr lang="en-US" smtClean="0">
                <a:solidFill>
                  <a:srgbClr val="3861AA"/>
                </a:solidFill>
              </a:rPr>
              <a:pPr>
                <a:defRPr/>
              </a:pPr>
              <a:t>‹#›</a:t>
            </a:fld>
            <a:endParaRPr lang="en-US" dirty="0">
              <a:solidFill>
                <a:srgbClr val="3861AA"/>
              </a:solidFill>
            </a:endParaRPr>
          </a:p>
        </p:txBody>
      </p:sp>
      <p:sp>
        <p:nvSpPr>
          <p:cNvPr id="8" name="Rectangle 16"/>
          <p:cNvSpPr txBox="1">
            <a:spLocks noChangeArrowheads="1"/>
          </p:cNvSpPr>
          <p:nvPr userDrawn="1"/>
        </p:nvSpPr>
        <p:spPr bwMode="auto">
          <a:xfrm>
            <a:off x="1295400" y="6477000"/>
            <a:ext cx="51054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smtClean="0">
                <a:solidFill>
                  <a:srgbClr val="00529E"/>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1" u="none" strike="noStrike" kern="1200" cap="none" spc="0" normalizeH="0" baseline="0" noProof="0" dirty="0" smtClean="0">
                <a:ln>
                  <a:noFill/>
                </a:ln>
                <a:solidFill>
                  <a:srgbClr val="3861AA"/>
                </a:solidFill>
                <a:effectLst/>
                <a:uLnTx/>
                <a:uFillTx/>
                <a:latin typeface="Arial" charset="0"/>
                <a:ea typeface="+mn-ea"/>
                <a:cs typeface="+mn-cs"/>
              </a:rPr>
              <a:t>BLUE @ TOPLHCWG – 29</a:t>
            </a:r>
            <a:r>
              <a:rPr kumimoji="0" lang="en-US" sz="1400" b="1" i="1" u="none" strike="noStrike" kern="1200" cap="none" spc="0" normalizeH="0" baseline="30000" noProof="0" dirty="0" smtClean="0">
                <a:ln>
                  <a:noFill/>
                </a:ln>
                <a:solidFill>
                  <a:srgbClr val="3861AA"/>
                </a:solidFill>
                <a:effectLst/>
                <a:uLnTx/>
                <a:uFillTx/>
                <a:latin typeface="Arial" charset="0"/>
                <a:ea typeface="+mn-ea"/>
                <a:cs typeface="+mn-cs"/>
              </a:rPr>
              <a:t>th</a:t>
            </a:r>
            <a:r>
              <a:rPr kumimoji="0" lang="en-US" sz="1400" b="1" i="1" u="none" strike="noStrike" kern="1200" cap="none" spc="0" normalizeH="0" baseline="0" noProof="0" dirty="0" smtClean="0">
                <a:ln>
                  <a:noFill/>
                </a:ln>
                <a:solidFill>
                  <a:srgbClr val="3861AA"/>
                </a:solidFill>
                <a:effectLst/>
                <a:uLnTx/>
                <a:uFillTx/>
                <a:latin typeface="Arial" charset="0"/>
                <a:ea typeface="+mn-ea"/>
                <a:cs typeface="+mn-cs"/>
              </a:rPr>
              <a:t> November 2012</a:t>
            </a:r>
            <a:endParaRPr kumimoji="0" lang="en-US" sz="1400" b="1" i="1" u="none" strike="noStrike" kern="1200" cap="none" spc="0" normalizeH="0" baseline="0" noProof="0" dirty="0">
              <a:ln>
                <a:noFill/>
              </a:ln>
              <a:solidFill>
                <a:srgbClr val="3861AA"/>
              </a:solidFill>
              <a:effectLst/>
              <a:uLnTx/>
              <a:uFillTx/>
              <a:latin typeface="Arial" charset="0"/>
              <a:ea typeface="+mn-ea"/>
              <a:cs typeface="+mn-cs"/>
            </a:endParaRPr>
          </a:p>
        </p:txBody>
      </p:sp>
      <p:sp>
        <p:nvSpPr>
          <p:cNvPr id="9" name="TextBox 8"/>
          <p:cNvSpPr txBox="1"/>
          <p:nvPr userDrawn="1"/>
        </p:nvSpPr>
        <p:spPr bwMode="auto">
          <a:xfrm>
            <a:off x="-76200" y="68263"/>
            <a:ext cx="1371600" cy="769937"/>
          </a:xfrm>
          <a:prstGeom prst="rect">
            <a:avLst/>
          </a:prstGeom>
          <a:noFill/>
        </p:spPr>
        <p:txBody>
          <a:bodyPr>
            <a:spAutoFit/>
          </a:bodyPr>
          <a:lstStyle/>
          <a:p>
            <a:pPr algn="ctr">
              <a:defRPr/>
            </a:pPr>
            <a:r>
              <a:rPr lang="en-US" sz="4400" dirty="0">
                <a:solidFill>
                  <a:schemeClr val="bg1"/>
                </a:solidFill>
              </a:rPr>
              <a:t>ES</a:t>
            </a:r>
            <a:endParaRPr lang="en-US" sz="3600" dirty="0">
              <a:solidFill>
                <a:schemeClr val="bg1"/>
              </a:solidFill>
            </a:endParaRPr>
          </a:p>
        </p:txBody>
      </p:sp>
      <p:cxnSp>
        <p:nvCxnSpPr>
          <p:cNvPr id="10" name="Straight Connector 9"/>
          <p:cNvCxnSpPr/>
          <p:nvPr userDrawn="1"/>
        </p:nvCxnSpPr>
        <p:spPr>
          <a:xfrm>
            <a:off x="6019800" y="6477000"/>
            <a:ext cx="2286000" cy="0"/>
          </a:xfrm>
          <a:prstGeom prst="line">
            <a:avLst/>
          </a:prstGeom>
          <a:ln w="12700">
            <a:solidFill>
              <a:srgbClr val="3861AA"/>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1295400" y="6477000"/>
            <a:ext cx="3886200" cy="0"/>
          </a:xfrm>
          <a:prstGeom prst="line">
            <a:avLst/>
          </a:prstGeom>
          <a:ln w="12700">
            <a:solidFill>
              <a:srgbClr val="3861AA"/>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Medium">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5791200" cy="838200"/>
          </a:xfrm>
        </p:spPr>
        <p:txBody>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1295400" y="990600"/>
            <a:ext cx="7696200" cy="5105400"/>
          </a:xfrm>
        </p:spPr>
        <p:txBody>
          <a:bodyPr/>
          <a:lstStyle>
            <a:lvl1pPr>
              <a:defRPr sz="2400" b="1">
                <a:solidFill>
                  <a:schemeClr val="accent2"/>
                </a:solidFill>
              </a:defRPr>
            </a:lvl1pPr>
            <a:lvl2pPr>
              <a:defRPr sz="2000"/>
            </a:lvl2pPr>
            <a:lvl3pPr>
              <a:defRPr sz="1800"/>
            </a:lvl3pPr>
            <a:lvl4pPr>
              <a:defRPr sz="16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Box 30"/>
          <p:cNvSpPr txBox="1">
            <a:spLocks noChangeArrowheads="1"/>
          </p:cNvSpPr>
          <p:nvPr userDrawn="1"/>
        </p:nvSpPr>
        <p:spPr bwMode="auto">
          <a:xfrm>
            <a:off x="0" y="6111875"/>
            <a:ext cx="1295400" cy="669925"/>
          </a:xfrm>
          <a:prstGeom prst="rect">
            <a:avLst/>
          </a:prstGeom>
          <a:noFill/>
          <a:ln w="9525">
            <a:noFill/>
            <a:miter lim="800000"/>
            <a:headEnd/>
            <a:tailEnd/>
          </a:ln>
          <a:effectLst/>
        </p:spPr>
        <p:txBody>
          <a:bodyPr>
            <a:spAutoFit/>
          </a:bodyPr>
          <a:lstStyle/>
          <a:p>
            <a:pPr algn="r">
              <a:defRPr/>
            </a:pPr>
            <a:r>
              <a:rPr lang="en-US" sz="900" dirty="0">
                <a:latin typeface="Tahoma" pitchFamily="34" charset="0"/>
              </a:rPr>
              <a:t>CERN IT Department</a:t>
            </a:r>
          </a:p>
          <a:p>
            <a:pPr algn="r">
              <a:defRPr/>
            </a:pPr>
            <a:r>
              <a:rPr lang="en-US" sz="900" dirty="0">
                <a:latin typeface="Tahoma" pitchFamily="34" charset="0"/>
              </a:rPr>
              <a:t>CH-1211 Genève 23</a:t>
            </a:r>
          </a:p>
          <a:p>
            <a:pPr algn="r">
              <a:defRPr/>
            </a:pPr>
            <a:r>
              <a:rPr lang="en-US" sz="900" dirty="0">
                <a:latin typeface="Tahoma" pitchFamily="34" charset="0"/>
              </a:rPr>
              <a:t>Switzerland</a:t>
            </a:r>
          </a:p>
          <a:p>
            <a:pPr algn="r">
              <a:defRPr/>
            </a:pPr>
            <a:r>
              <a:rPr lang="en-US" sz="1100" b="1" dirty="0">
                <a:latin typeface="Tahoma" pitchFamily="34" charset="0"/>
              </a:rPr>
              <a:t>www.cern.ch/i</a:t>
            </a:r>
            <a:r>
              <a:rPr lang="en-US" sz="1000" b="1" dirty="0">
                <a:latin typeface="Tahoma" pitchFamily="34" charset="0"/>
              </a:rPr>
              <a:t>t</a:t>
            </a:r>
          </a:p>
        </p:txBody>
      </p:sp>
      <p:pic>
        <p:nvPicPr>
          <p:cNvPr id="6" name="Picture 18" descr="468557_82458359_plasma.jpg"/>
          <p:cNvPicPr>
            <a:picLocks noChangeAspect="1"/>
          </p:cNvPicPr>
          <p:nvPr userDrawn="1"/>
        </p:nvPicPr>
        <p:blipFill>
          <a:blip r:embed="rId2" cstate="print"/>
          <a:srcRect l="60654" t="4120" r="25140" b="2367"/>
          <a:stretch>
            <a:fillRect/>
          </a:stretch>
        </p:blipFill>
        <p:spPr bwMode="auto">
          <a:xfrm>
            <a:off x="0" y="0"/>
            <a:ext cx="1219200" cy="6019800"/>
          </a:xfrm>
          <a:prstGeom prst="rect">
            <a:avLst/>
          </a:prstGeom>
          <a:noFill/>
          <a:ln w="9525">
            <a:noFill/>
            <a:miter lim="800000"/>
            <a:headEnd/>
            <a:tailEnd/>
          </a:ln>
        </p:spPr>
      </p:pic>
      <p:sp>
        <p:nvSpPr>
          <p:cNvPr id="8" name="TextBox 7"/>
          <p:cNvSpPr txBox="1"/>
          <p:nvPr userDrawn="1"/>
        </p:nvSpPr>
        <p:spPr bwMode="auto">
          <a:xfrm>
            <a:off x="-76200" y="68263"/>
            <a:ext cx="1371600" cy="769937"/>
          </a:xfrm>
          <a:prstGeom prst="rect">
            <a:avLst/>
          </a:prstGeom>
          <a:noFill/>
        </p:spPr>
        <p:txBody>
          <a:bodyPr>
            <a:spAutoFit/>
          </a:bodyPr>
          <a:lstStyle/>
          <a:p>
            <a:pPr algn="ctr">
              <a:defRPr/>
            </a:pPr>
            <a:r>
              <a:rPr lang="en-US" sz="4400" dirty="0">
                <a:solidFill>
                  <a:schemeClr val="bg1"/>
                </a:solidFill>
              </a:rPr>
              <a:t>ES</a:t>
            </a:r>
            <a:endParaRPr lang="en-US" sz="3600" dirty="0">
              <a:solidFill>
                <a:schemeClr val="bg1"/>
              </a:solidFill>
            </a:endParaRPr>
          </a:p>
        </p:txBody>
      </p:sp>
      <p:sp>
        <p:nvSpPr>
          <p:cNvPr id="11" name="Rectangle 16"/>
          <p:cNvSpPr txBox="1">
            <a:spLocks noChangeArrowheads="1"/>
          </p:cNvSpPr>
          <p:nvPr userDrawn="1"/>
        </p:nvSpPr>
        <p:spPr bwMode="auto">
          <a:xfrm>
            <a:off x="4191000" y="6477000"/>
            <a:ext cx="4191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smtClean="0">
                <a:solidFill>
                  <a:srgbClr val="00529E"/>
                </a:solidFill>
              </a:defRPr>
            </a:lvl1pPr>
          </a:lstStyle>
          <a:p>
            <a:pPr>
              <a:defRPr/>
            </a:pPr>
            <a:r>
              <a:rPr lang="en-US" dirty="0" smtClean="0">
                <a:solidFill>
                  <a:srgbClr val="3861AA"/>
                </a:solidFill>
              </a:rPr>
              <a:t>A. Valassi, R. Chierici – </a:t>
            </a:r>
            <a:fld id="{6B962E2A-9FF6-419B-8438-2088DF0034A9}" type="slidenum">
              <a:rPr lang="en-US" smtClean="0">
                <a:solidFill>
                  <a:srgbClr val="3861AA"/>
                </a:solidFill>
              </a:rPr>
              <a:pPr>
                <a:defRPr/>
              </a:pPr>
              <a:t>‹#›</a:t>
            </a:fld>
            <a:endParaRPr lang="en-US" dirty="0">
              <a:solidFill>
                <a:srgbClr val="3861AA"/>
              </a:solidFill>
            </a:endParaRPr>
          </a:p>
        </p:txBody>
      </p:sp>
      <p:cxnSp>
        <p:nvCxnSpPr>
          <p:cNvPr id="12" name="Straight Connector 11"/>
          <p:cNvCxnSpPr/>
          <p:nvPr userDrawn="1"/>
        </p:nvCxnSpPr>
        <p:spPr>
          <a:xfrm>
            <a:off x="6019800" y="6477000"/>
            <a:ext cx="2286000" cy="0"/>
          </a:xfrm>
          <a:prstGeom prst="line">
            <a:avLst/>
          </a:prstGeom>
          <a:ln w="12700">
            <a:solidFill>
              <a:srgbClr val="3861AA"/>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a:xfrm>
            <a:off x="1295400" y="6477000"/>
            <a:ext cx="3886200" cy="0"/>
          </a:xfrm>
          <a:prstGeom prst="line">
            <a:avLst/>
          </a:prstGeom>
          <a:ln w="12700">
            <a:solidFill>
              <a:srgbClr val="3861AA"/>
            </a:solidFill>
          </a:ln>
        </p:spPr>
        <p:style>
          <a:lnRef idx="1">
            <a:schemeClr val="accent1"/>
          </a:lnRef>
          <a:fillRef idx="0">
            <a:schemeClr val="accent1"/>
          </a:fillRef>
          <a:effectRef idx="0">
            <a:schemeClr val="accent1"/>
          </a:effectRef>
          <a:fontRef idx="minor">
            <a:schemeClr val="tx1"/>
          </a:fontRef>
        </p:style>
      </p:cxnSp>
      <p:sp>
        <p:nvSpPr>
          <p:cNvPr id="13" name="Rectangle 16"/>
          <p:cNvSpPr txBox="1">
            <a:spLocks noChangeArrowheads="1"/>
          </p:cNvSpPr>
          <p:nvPr userDrawn="1"/>
        </p:nvSpPr>
        <p:spPr bwMode="auto">
          <a:xfrm>
            <a:off x="1295400" y="6477000"/>
            <a:ext cx="51054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smtClean="0">
                <a:solidFill>
                  <a:srgbClr val="00529E"/>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1" u="none" strike="noStrike" kern="1200" cap="none" spc="0" normalizeH="0" baseline="0" noProof="0" dirty="0" smtClean="0">
                <a:ln>
                  <a:noFill/>
                </a:ln>
                <a:solidFill>
                  <a:srgbClr val="3861AA"/>
                </a:solidFill>
                <a:effectLst/>
                <a:uLnTx/>
                <a:uFillTx/>
                <a:latin typeface="Arial" charset="0"/>
                <a:ea typeface="+mn-ea"/>
                <a:cs typeface="+mn-cs"/>
              </a:rPr>
              <a:t>BLUE @ TOPLHCWG – 29</a:t>
            </a:r>
            <a:r>
              <a:rPr kumimoji="0" lang="en-US" sz="1400" b="1" i="1" u="none" strike="noStrike" kern="1200" cap="none" spc="0" normalizeH="0" baseline="30000" noProof="0" dirty="0" smtClean="0">
                <a:ln>
                  <a:noFill/>
                </a:ln>
                <a:solidFill>
                  <a:srgbClr val="3861AA"/>
                </a:solidFill>
                <a:effectLst/>
                <a:uLnTx/>
                <a:uFillTx/>
                <a:latin typeface="Arial" charset="0"/>
                <a:ea typeface="+mn-ea"/>
                <a:cs typeface="+mn-cs"/>
              </a:rPr>
              <a:t>th</a:t>
            </a:r>
            <a:r>
              <a:rPr kumimoji="0" lang="en-US" sz="1400" b="1" i="1" u="none" strike="noStrike" kern="1200" cap="none" spc="0" normalizeH="0" baseline="0" noProof="0" dirty="0" smtClean="0">
                <a:ln>
                  <a:noFill/>
                </a:ln>
                <a:solidFill>
                  <a:srgbClr val="3861AA"/>
                </a:solidFill>
                <a:effectLst/>
                <a:uLnTx/>
                <a:uFillTx/>
                <a:latin typeface="Arial" charset="0"/>
                <a:ea typeface="+mn-ea"/>
                <a:cs typeface="+mn-cs"/>
              </a:rPr>
              <a:t> November 2012</a:t>
            </a:r>
            <a:endParaRPr kumimoji="0" lang="en-US" sz="1400" b="1" i="1" u="none" strike="noStrike" kern="1200" cap="none" spc="0" normalizeH="0" baseline="0" noProof="0" dirty="0">
              <a:ln>
                <a:noFill/>
              </a:ln>
              <a:solidFill>
                <a:srgbClr val="3861AA"/>
              </a:solidFill>
              <a:effectLst/>
              <a:uLnTx/>
              <a:uFillTx/>
              <a:latin typeface="Arial" charset="0"/>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Large">
    <p:spTree>
      <p:nvGrpSpPr>
        <p:cNvPr id="1" name=""/>
        <p:cNvGrpSpPr/>
        <p:nvPr/>
      </p:nvGrpSpPr>
      <p:grpSpPr>
        <a:xfrm>
          <a:off x="0" y="0"/>
          <a:ext cx="0" cy="0"/>
          <a:chOff x="0" y="0"/>
          <a:chExt cx="0" cy="0"/>
        </a:xfrm>
      </p:grpSpPr>
      <p:sp>
        <p:nvSpPr>
          <p:cNvPr id="2" name="Title 1"/>
          <p:cNvSpPr>
            <a:spLocks noGrp="1"/>
          </p:cNvSpPr>
          <p:nvPr>
            <p:ph type="title"/>
          </p:nvPr>
        </p:nvSpPr>
        <p:spPr>
          <a:xfrm>
            <a:off x="1371600" y="0"/>
            <a:ext cx="5562600" cy="8382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371600" y="1066800"/>
            <a:ext cx="7543800" cy="4953000"/>
          </a:xfrm>
        </p:spPr>
        <p:txBody>
          <a:bodyPr/>
          <a:lstStyle>
            <a:lvl1pPr>
              <a:defRPr b="1">
                <a:solidFill>
                  <a:schemeClr val="accent2"/>
                </a:solidFill>
              </a:defRPr>
            </a:lvl1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Box 30"/>
          <p:cNvSpPr txBox="1">
            <a:spLocks noChangeArrowheads="1"/>
          </p:cNvSpPr>
          <p:nvPr userDrawn="1"/>
        </p:nvSpPr>
        <p:spPr bwMode="auto">
          <a:xfrm>
            <a:off x="0" y="6111875"/>
            <a:ext cx="1295400" cy="669925"/>
          </a:xfrm>
          <a:prstGeom prst="rect">
            <a:avLst/>
          </a:prstGeom>
          <a:noFill/>
          <a:ln w="9525">
            <a:noFill/>
            <a:miter lim="800000"/>
            <a:headEnd/>
            <a:tailEnd/>
          </a:ln>
          <a:effectLst/>
        </p:spPr>
        <p:txBody>
          <a:bodyPr>
            <a:spAutoFit/>
          </a:bodyPr>
          <a:lstStyle/>
          <a:p>
            <a:pPr algn="r">
              <a:defRPr/>
            </a:pPr>
            <a:r>
              <a:rPr lang="en-US" sz="900" dirty="0">
                <a:latin typeface="Tahoma" pitchFamily="34" charset="0"/>
              </a:rPr>
              <a:t>CERN IT Department</a:t>
            </a:r>
          </a:p>
          <a:p>
            <a:pPr algn="r">
              <a:defRPr/>
            </a:pPr>
            <a:r>
              <a:rPr lang="en-US" sz="900" dirty="0">
                <a:latin typeface="Tahoma" pitchFamily="34" charset="0"/>
              </a:rPr>
              <a:t>CH-1211 Genève 23</a:t>
            </a:r>
          </a:p>
          <a:p>
            <a:pPr algn="r">
              <a:defRPr/>
            </a:pPr>
            <a:r>
              <a:rPr lang="en-US" sz="900" dirty="0">
                <a:latin typeface="Tahoma" pitchFamily="34" charset="0"/>
              </a:rPr>
              <a:t>Switzerland</a:t>
            </a:r>
          </a:p>
          <a:p>
            <a:pPr algn="r">
              <a:defRPr/>
            </a:pPr>
            <a:r>
              <a:rPr lang="en-US" sz="1100" b="1" dirty="0">
                <a:latin typeface="Tahoma" pitchFamily="34" charset="0"/>
              </a:rPr>
              <a:t>www.cern.ch/i</a:t>
            </a:r>
            <a:r>
              <a:rPr lang="en-US" sz="1000" b="1" dirty="0">
                <a:latin typeface="Tahoma" pitchFamily="34" charset="0"/>
              </a:rPr>
              <a:t>t</a:t>
            </a:r>
          </a:p>
        </p:txBody>
      </p:sp>
      <p:pic>
        <p:nvPicPr>
          <p:cNvPr id="6" name="Picture 18" descr="468557_82458359_plasma.jpg"/>
          <p:cNvPicPr>
            <a:picLocks noChangeAspect="1"/>
          </p:cNvPicPr>
          <p:nvPr userDrawn="1"/>
        </p:nvPicPr>
        <p:blipFill>
          <a:blip r:embed="rId2" cstate="print"/>
          <a:srcRect l="60654" t="4120" r="25140" b="2367"/>
          <a:stretch>
            <a:fillRect/>
          </a:stretch>
        </p:blipFill>
        <p:spPr bwMode="auto">
          <a:xfrm>
            <a:off x="0" y="0"/>
            <a:ext cx="1219200" cy="6019800"/>
          </a:xfrm>
          <a:prstGeom prst="rect">
            <a:avLst/>
          </a:prstGeom>
          <a:noFill/>
          <a:ln w="9525">
            <a:noFill/>
            <a:miter lim="800000"/>
            <a:headEnd/>
            <a:tailEnd/>
          </a:ln>
        </p:spPr>
      </p:pic>
      <p:sp>
        <p:nvSpPr>
          <p:cNvPr id="9" name="TextBox 8"/>
          <p:cNvSpPr txBox="1"/>
          <p:nvPr userDrawn="1"/>
        </p:nvSpPr>
        <p:spPr bwMode="auto">
          <a:xfrm>
            <a:off x="-76200" y="68263"/>
            <a:ext cx="1371600" cy="769937"/>
          </a:xfrm>
          <a:prstGeom prst="rect">
            <a:avLst/>
          </a:prstGeom>
          <a:noFill/>
        </p:spPr>
        <p:txBody>
          <a:bodyPr>
            <a:spAutoFit/>
          </a:bodyPr>
          <a:lstStyle/>
          <a:p>
            <a:pPr algn="ctr">
              <a:defRPr/>
            </a:pPr>
            <a:r>
              <a:rPr lang="en-US" sz="4400" dirty="0">
                <a:solidFill>
                  <a:schemeClr val="bg1"/>
                </a:solidFill>
              </a:rPr>
              <a:t>ES</a:t>
            </a:r>
            <a:endParaRPr lang="en-US" sz="3600" dirty="0">
              <a:solidFill>
                <a:schemeClr val="bg1"/>
              </a:solidFill>
            </a:endParaRPr>
          </a:p>
        </p:txBody>
      </p:sp>
      <p:sp>
        <p:nvSpPr>
          <p:cNvPr id="11" name="Rectangle 16"/>
          <p:cNvSpPr txBox="1">
            <a:spLocks noChangeArrowheads="1"/>
          </p:cNvSpPr>
          <p:nvPr userDrawn="1"/>
        </p:nvSpPr>
        <p:spPr bwMode="auto">
          <a:xfrm>
            <a:off x="4191000" y="6477000"/>
            <a:ext cx="4191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smtClean="0">
                <a:solidFill>
                  <a:srgbClr val="00529E"/>
                </a:solidFill>
              </a:defRPr>
            </a:lvl1pPr>
          </a:lstStyle>
          <a:p>
            <a:pPr>
              <a:defRPr/>
            </a:pPr>
            <a:r>
              <a:rPr lang="en-US" dirty="0" smtClean="0">
                <a:solidFill>
                  <a:srgbClr val="3861AA"/>
                </a:solidFill>
              </a:rPr>
              <a:t>A. Valassi, R. Chierici – </a:t>
            </a:r>
            <a:fld id="{6B962E2A-9FF6-419B-8438-2088DF0034A9}" type="slidenum">
              <a:rPr lang="en-US" smtClean="0">
                <a:solidFill>
                  <a:srgbClr val="3861AA"/>
                </a:solidFill>
              </a:rPr>
              <a:pPr>
                <a:defRPr/>
              </a:pPr>
              <a:t>‹#›</a:t>
            </a:fld>
            <a:endParaRPr lang="en-US" dirty="0">
              <a:solidFill>
                <a:srgbClr val="3861AA"/>
              </a:solidFill>
            </a:endParaRPr>
          </a:p>
        </p:txBody>
      </p:sp>
      <p:cxnSp>
        <p:nvCxnSpPr>
          <p:cNvPr id="12" name="Straight Connector 11"/>
          <p:cNvCxnSpPr/>
          <p:nvPr userDrawn="1"/>
        </p:nvCxnSpPr>
        <p:spPr>
          <a:xfrm>
            <a:off x="6019800" y="6477000"/>
            <a:ext cx="2286000" cy="0"/>
          </a:xfrm>
          <a:prstGeom prst="line">
            <a:avLst/>
          </a:prstGeom>
          <a:ln w="12700">
            <a:solidFill>
              <a:srgbClr val="3861AA"/>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a:xfrm>
            <a:off x="1295400" y="6477000"/>
            <a:ext cx="3886200" cy="0"/>
          </a:xfrm>
          <a:prstGeom prst="line">
            <a:avLst/>
          </a:prstGeom>
          <a:ln w="12700">
            <a:solidFill>
              <a:srgbClr val="3861AA"/>
            </a:solidFill>
          </a:ln>
        </p:spPr>
        <p:style>
          <a:lnRef idx="1">
            <a:schemeClr val="accent1"/>
          </a:lnRef>
          <a:fillRef idx="0">
            <a:schemeClr val="accent1"/>
          </a:fillRef>
          <a:effectRef idx="0">
            <a:schemeClr val="accent1"/>
          </a:effectRef>
          <a:fontRef idx="minor">
            <a:schemeClr val="tx1"/>
          </a:fontRef>
        </p:style>
      </p:cxnSp>
      <p:sp>
        <p:nvSpPr>
          <p:cNvPr id="13" name="Rectangle 16"/>
          <p:cNvSpPr txBox="1">
            <a:spLocks noChangeArrowheads="1"/>
          </p:cNvSpPr>
          <p:nvPr userDrawn="1"/>
        </p:nvSpPr>
        <p:spPr bwMode="auto">
          <a:xfrm>
            <a:off x="1295400" y="6477000"/>
            <a:ext cx="51054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smtClean="0">
                <a:solidFill>
                  <a:srgbClr val="00529E"/>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1" u="none" strike="noStrike" kern="1200" cap="none" spc="0" normalizeH="0" baseline="0" noProof="0" dirty="0" smtClean="0">
                <a:ln>
                  <a:noFill/>
                </a:ln>
                <a:solidFill>
                  <a:srgbClr val="3861AA"/>
                </a:solidFill>
                <a:effectLst/>
                <a:uLnTx/>
                <a:uFillTx/>
                <a:latin typeface="Arial" charset="0"/>
                <a:ea typeface="+mn-ea"/>
                <a:cs typeface="+mn-cs"/>
              </a:rPr>
              <a:t>BLUE @ TOPLHCWG – 29</a:t>
            </a:r>
            <a:r>
              <a:rPr kumimoji="0" lang="en-US" sz="1400" b="1" i="1" u="none" strike="noStrike" kern="1200" cap="none" spc="0" normalizeH="0" baseline="30000" noProof="0" dirty="0" smtClean="0">
                <a:ln>
                  <a:noFill/>
                </a:ln>
                <a:solidFill>
                  <a:srgbClr val="3861AA"/>
                </a:solidFill>
                <a:effectLst/>
                <a:uLnTx/>
                <a:uFillTx/>
                <a:latin typeface="Arial" charset="0"/>
                <a:ea typeface="+mn-ea"/>
                <a:cs typeface="+mn-cs"/>
              </a:rPr>
              <a:t>th</a:t>
            </a:r>
            <a:r>
              <a:rPr kumimoji="0" lang="en-US" sz="1400" b="1" i="1" u="none" strike="noStrike" kern="1200" cap="none" spc="0" normalizeH="0" baseline="0" noProof="0" dirty="0" smtClean="0">
                <a:ln>
                  <a:noFill/>
                </a:ln>
                <a:solidFill>
                  <a:srgbClr val="3861AA"/>
                </a:solidFill>
                <a:effectLst/>
                <a:uLnTx/>
                <a:uFillTx/>
                <a:latin typeface="Arial" charset="0"/>
                <a:ea typeface="+mn-ea"/>
                <a:cs typeface="+mn-cs"/>
              </a:rPr>
              <a:t> November 2012</a:t>
            </a:r>
            <a:endParaRPr kumimoji="0" lang="en-US" sz="1400" b="1" i="1" u="none" strike="noStrike" kern="1200" cap="none" spc="0" normalizeH="0" baseline="0" noProof="0" dirty="0">
              <a:ln>
                <a:noFill/>
              </a:ln>
              <a:solidFill>
                <a:srgbClr val="3861AA"/>
              </a:solidFill>
              <a:effectLst/>
              <a:uLnTx/>
              <a:uFillTx/>
              <a:latin typeface="Arial" charset="0"/>
              <a:ea typeface="+mn-ea"/>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nylW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1800" b="1">
                <a:solidFill>
                  <a:schemeClr val="accent2"/>
                </a:solidFill>
              </a:defRPr>
            </a:lvl1pPr>
            <a:lvl2pPr>
              <a:defRPr sz="1600"/>
            </a:lvl2pPr>
            <a:lvl3pPr>
              <a:defRPr sz="1400"/>
            </a:lvl3pPr>
            <a:lvl4pPr>
              <a:defRPr sz="1200"/>
            </a:lvl4pPr>
            <a:lvl5pPr>
              <a:defRPr sz="11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16"/>
          <p:cNvSpPr txBox="1">
            <a:spLocks noChangeArrowheads="1"/>
          </p:cNvSpPr>
          <p:nvPr userDrawn="1"/>
        </p:nvSpPr>
        <p:spPr bwMode="auto">
          <a:xfrm>
            <a:off x="4191000" y="6477000"/>
            <a:ext cx="4191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smtClean="0">
                <a:solidFill>
                  <a:srgbClr val="00529E"/>
                </a:solidFill>
              </a:defRPr>
            </a:lvl1pPr>
          </a:lstStyle>
          <a:p>
            <a:pPr>
              <a:defRPr/>
            </a:pPr>
            <a:r>
              <a:rPr lang="en-US" dirty="0" smtClean="0">
                <a:solidFill>
                  <a:srgbClr val="3861AA"/>
                </a:solidFill>
              </a:rPr>
              <a:t>A. Valassi, R. Chierici – </a:t>
            </a:r>
            <a:fld id="{6B962E2A-9FF6-419B-8438-2088DF0034A9}" type="slidenum">
              <a:rPr lang="en-US" smtClean="0">
                <a:solidFill>
                  <a:srgbClr val="3861AA"/>
                </a:solidFill>
              </a:rPr>
              <a:pPr>
                <a:defRPr/>
              </a:pPr>
              <a:t>‹#›</a:t>
            </a:fld>
            <a:endParaRPr lang="en-US" dirty="0">
              <a:solidFill>
                <a:srgbClr val="3861AA"/>
              </a:solidFill>
            </a:endParaRPr>
          </a:p>
        </p:txBody>
      </p:sp>
      <p:cxnSp>
        <p:nvCxnSpPr>
          <p:cNvPr id="12" name="Straight Connector 11"/>
          <p:cNvCxnSpPr/>
          <p:nvPr userDrawn="1"/>
        </p:nvCxnSpPr>
        <p:spPr>
          <a:xfrm>
            <a:off x="6019800" y="6477000"/>
            <a:ext cx="2286000" cy="0"/>
          </a:xfrm>
          <a:prstGeom prst="line">
            <a:avLst/>
          </a:prstGeom>
          <a:ln w="12700">
            <a:solidFill>
              <a:srgbClr val="3861AA"/>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0" y="6477000"/>
            <a:ext cx="3886200" cy="0"/>
          </a:xfrm>
          <a:prstGeom prst="line">
            <a:avLst/>
          </a:prstGeom>
          <a:ln w="12700">
            <a:solidFill>
              <a:srgbClr val="3861AA"/>
            </a:solidFill>
          </a:ln>
        </p:spPr>
        <p:style>
          <a:lnRef idx="1">
            <a:schemeClr val="accent1"/>
          </a:lnRef>
          <a:fillRef idx="0">
            <a:schemeClr val="accent1"/>
          </a:fillRef>
          <a:effectRef idx="0">
            <a:schemeClr val="accent1"/>
          </a:effectRef>
          <a:fontRef idx="minor">
            <a:schemeClr val="tx1"/>
          </a:fontRef>
        </p:style>
      </p:cxnSp>
      <p:sp>
        <p:nvSpPr>
          <p:cNvPr id="10" name="Rectangle 16"/>
          <p:cNvSpPr txBox="1">
            <a:spLocks noChangeArrowheads="1"/>
          </p:cNvSpPr>
          <p:nvPr userDrawn="1"/>
        </p:nvSpPr>
        <p:spPr bwMode="auto">
          <a:xfrm>
            <a:off x="0" y="6477000"/>
            <a:ext cx="51054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smtClean="0">
                <a:solidFill>
                  <a:srgbClr val="00529E"/>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1" u="none" strike="noStrike" kern="1200" cap="none" spc="0" normalizeH="0" baseline="0" noProof="0" dirty="0" smtClean="0">
                <a:ln>
                  <a:noFill/>
                </a:ln>
                <a:solidFill>
                  <a:srgbClr val="3861AA"/>
                </a:solidFill>
                <a:effectLst/>
                <a:uLnTx/>
                <a:uFillTx/>
                <a:latin typeface="Arial" charset="0"/>
                <a:ea typeface="+mn-ea"/>
                <a:cs typeface="+mn-cs"/>
              </a:rPr>
              <a:t>BLUE @ TOPLHCWG – 29</a:t>
            </a:r>
            <a:r>
              <a:rPr kumimoji="0" lang="en-US" sz="1400" b="1" i="1" u="none" strike="noStrike" kern="1200" cap="none" spc="0" normalizeH="0" baseline="30000" noProof="0" dirty="0" smtClean="0">
                <a:ln>
                  <a:noFill/>
                </a:ln>
                <a:solidFill>
                  <a:srgbClr val="3861AA"/>
                </a:solidFill>
                <a:effectLst/>
                <a:uLnTx/>
                <a:uFillTx/>
                <a:latin typeface="Arial" charset="0"/>
                <a:ea typeface="+mn-ea"/>
                <a:cs typeface="+mn-cs"/>
              </a:rPr>
              <a:t>th</a:t>
            </a:r>
            <a:r>
              <a:rPr kumimoji="0" lang="en-US" sz="1400" b="1" i="1" u="none" strike="noStrike" kern="1200" cap="none" spc="0" normalizeH="0" baseline="0" noProof="0" dirty="0" smtClean="0">
                <a:ln>
                  <a:noFill/>
                </a:ln>
                <a:solidFill>
                  <a:srgbClr val="3861AA"/>
                </a:solidFill>
                <a:effectLst/>
                <a:uLnTx/>
                <a:uFillTx/>
                <a:latin typeface="Arial" charset="0"/>
                <a:ea typeface="+mn-ea"/>
                <a:cs typeface="+mn-cs"/>
              </a:rPr>
              <a:t> November 2012</a:t>
            </a:r>
            <a:endParaRPr kumimoji="0" lang="en-US" sz="1400" b="1" i="1" u="none" strike="noStrike" kern="1200" cap="none" spc="0" normalizeH="0" baseline="0" noProof="0" dirty="0">
              <a:ln>
                <a:noFill/>
              </a:ln>
              <a:solidFill>
                <a:srgbClr val="3861AA"/>
              </a:solidFill>
              <a:effectLst/>
              <a:uLnTx/>
              <a:uFillTx/>
              <a:latin typeface="Arial" charset="0"/>
              <a:ea typeface="+mn-ea"/>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SmallW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000" b="1">
                <a:solidFill>
                  <a:schemeClr val="accent2"/>
                </a:solidFill>
              </a:defRPr>
            </a:lvl1pPr>
            <a:lvl2pPr>
              <a:defRPr sz="1800"/>
            </a:lvl2pPr>
            <a:lvl3pPr>
              <a:defRPr sz="1600"/>
            </a:lvl3pPr>
            <a:lvl4pPr>
              <a:defRPr sz="1400"/>
            </a:lvl4pPr>
            <a:lvl5pPr>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16"/>
          <p:cNvSpPr txBox="1">
            <a:spLocks noChangeArrowheads="1"/>
          </p:cNvSpPr>
          <p:nvPr userDrawn="1"/>
        </p:nvSpPr>
        <p:spPr bwMode="auto">
          <a:xfrm>
            <a:off x="4191000" y="6477000"/>
            <a:ext cx="4191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smtClean="0">
                <a:solidFill>
                  <a:srgbClr val="00529E"/>
                </a:solidFill>
              </a:defRPr>
            </a:lvl1pPr>
          </a:lstStyle>
          <a:p>
            <a:pPr>
              <a:defRPr/>
            </a:pPr>
            <a:r>
              <a:rPr lang="en-US" dirty="0" smtClean="0">
                <a:solidFill>
                  <a:srgbClr val="3861AA"/>
                </a:solidFill>
              </a:rPr>
              <a:t>A. Valassi, R. Chierici – </a:t>
            </a:r>
            <a:fld id="{6B962E2A-9FF6-419B-8438-2088DF0034A9}" type="slidenum">
              <a:rPr lang="en-US" smtClean="0">
                <a:solidFill>
                  <a:srgbClr val="3861AA"/>
                </a:solidFill>
              </a:rPr>
              <a:pPr>
                <a:defRPr/>
              </a:pPr>
              <a:t>‹#›</a:t>
            </a:fld>
            <a:endParaRPr lang="en-US" dirty="0">
              <a:solidFill>
                <a:srgbClr val="3861AA"/>
              </a:solidFill>
            </a:endParaRPr>
          </a:p>
        </p:txBody>
      </p:sp>
      <p:cxnSp>
        <p:nvCxnSpPr>
          <p:cNvPr id="12" name="Straight Connector 11"/>
          <p:cNvCxnSpPr/>
          <p:nvPr userDrawn="1"/>
        </p:nvCxnSpPr>
        <p:spPr>
          <a:xfrm>
            <a:off x="6019800" y="6477000"/>
            <a:ext cx="2286000" cy="0"/>
          </a:xfrm>
          <a:prstGeom prst="line">
            <a:avLst/>
          </a:prstGeom>
          <a:ln w="12700">
            <a:solidFill>
              <a:srgbClr val="3861AA"/>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0" y="6477000"/>
            <a:ext cx="3886200" cy="0"/>
          </a:xfrm>
          <a:prstGeom prst="line">
            <a:avLst/>
          </a:prstGeom>
          <a:ln w="12700">
            <a:solidFill>
              <a:srgbClr val="3861AA"/>
            </a:solidFill>
          </a:ln>
        </p:spPr>
        <p:style>
          <a:lnRef idx="1">
            <a:schemeClr val="accent1"/>
          </a:lnRef>
          <a:fillRef idx="0">
            <a:schemeClr val="accent1"/>
          </a:fillRef>
          <a:effectRef idx="0">
            <a:schemeClr val="accent1"/>
          </a:effectRef>
          <a:fontRef idx="minor">
            <a:schemeClr val="tx1"/>
          </a:fontRef>
        </p:style>
      </p:cxnSp>
      <p:sp>
        <p:nvSpPr>
          <p:cNvPr id="10" name="Rectangle 16"/>
          <p:cNvSpPr txBox="1">
            <a:spLocks noChangeArrowheads="1"/>
          </p:cNvSpPr>
          <p:nvPr userDrawn="1"/>
        </p:nvSpPr>
        <p:spPr bwMode="auto">
          <a:xfrm>
            <a:off x="0" y="6477000"/>
            <a:ext cx="51054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smtClean="0">
                <a:solidFill>
                  <a:srgbClr val="00529E"/>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1" u="none" strike="noStrike" kern="1200" cap="none" spc="0" normalizeH="0" baseline="0" noProof="0" dirty="0" smtClean="0">
                <a:ln>
                  <a:noFill/>
                </a:ln>
                <a:solidFill>
                  <a:srgbClr val="3861AA"/>
                </a:solidFill>
                <a:effectLst/>
                <a:uLnTx/>
                <a:uFillTx/>
                <a:latin typeface="Arial" charset="0"/>
                <a:ea typeface="+mn-ea"/>
                <a:cs typeface="+mn-cs"/>
              </a:rPr>
              <a:t>BLUE @ TOPLHCWG – 29</a:t>
            </a:r>
            <a:r>
              <a:rPr kumimoji="0" lang="en-US" sz="1400" b="1" i="1" u="none" strike="noStrike" kern="1200" cap="none" spc="0" normalizeH="0" baseline="30000" noProof="0" dirty="0" smtClean="0">
                <a:ln>
                  <a:noFill/>
                </a:ln>
                <a:solidFill>
                  <a:srgbClr val="3861AA"/>
                </a:solidFill>
                <a:effectLst/>
                <a:uLnTx/>
                <a:uFillTx/>
                <a:latin typeface="Arial" charset="0"/>
                <a:ea typeface="+mn-ea"/>
                <a:cs typeface="+mn-cs"/>
              </a:rPr>
              <a:t>th</a:t>
            </a:r>
            <a:r>
              <a:rPr kumimoji="0" lang="en-US" sz="1400" b="1" i="1" u="none" strike="noStrike" kern="1200" cap="none" spc="0" normalizeH="0" baseline="0" noProof="0" dirty="0" smtClean="0">
                <a:ln>
                  <a:noFill/>
                </a:ln>
                <a:solidFill>
                  <a:srgbClr val="3861AA"/>
                </a:solidFill>
                <a:effectLst/>
                <a:uLnTx/>
                <a:uFillTx/>
                <a:latin typeface="Arial" charset="0"/>
                <a:ea typeface="+mn-ea"/>
                <a:cs typeface="+mn-cs"/>
              </a:rPr>
              <a:t> November 2012</a:t>
            </a:r>
            <a:endParaRPr kumimoji="0" lang="en-US" sz="1400" b="1" i="1" u="none" strike="noStrike" kern="1200" cap="none" spc="0" normalizeH="0" baseline="0" noProof="0" dirty="0">
              <a:ln>
                <a:noFill/>
              </a:ln>
              <a:solidFill>
                <a:srgbClr val="3861AA"/>
              </a:solidFill>
              <a:effectLst/>
              <a:uLnTx/>
              <a:uFillTx/>
              <a:latin typeface="Arial" charset="0"/>
              <a:ea typeface="+mn-ea"/>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MediumW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400" b="1">
                <a:solidFill>
                  <a:schemeClr val="accent2"/>
                </a:solidFill>
              </a:defRPr>
            </a:lvl1pPr>
            <a:lvl2pPr>
              <a:defRPr sz="2000"/>
            </a:lvl2pPr>
            <a:lvl3pPr>
              <a:defRPr sz="1800"/>
            </a:lvl3pPr>
            <a:lvl4pPr>
              <a:defRPr sz="16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16"/>
          <p:cNvSpPr txBox="1">
            <a:spLocks noChangeArrowheads="1"/>
          </p:cNvSpPr>
          <p:nvPr userDrawn="1"/>
        </p:nvSpPr>
        <p:spPr bwMode="auto">
          <a:xfrm>
            <a:off x="4191000" y="6477000"/>
            <a:ext cx="4191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smtClean="0">
                <a:solidFill>
                  <a:srgbClr val="00529E"/>
                </a:solidFill>
              </a:defRPr>
            </a:lvl1pPr>
          </a:lstStyle>
          <a:p>
            <a:pPr>
              <a:defRPr/>
            </a:pPr>
            <a:r>
              <a:rPr lang="en-US" dirty="0" smtClean="0">
                <a:solidFill>
                  <a:srgbClr val="3861AA"/>
                </a:solidFill>
              </a:rPr>
              <a:t>A. Valassi, R. Chierici – </a:t>
            </a:r>
            <a:fld id="{6B962E2A-9FF6-419B-8438-2088DF0034A9}" type="slidenum">
              <a:rPr lang="en-US" smtClean="0">
                <a:solidFill>
                  <a:srgbClr val="3861AA"/>
                </a:solidFill>
              </a:rPr>
              <a:pPr>
                <a:defRPr/>
              </a:pPr>
              <a:t>‹#›</a:t>
            </a:fld>
            <a:endParaRPr lang="en-US" dirty="0">
              <a:solidFill>
                <a:srgbClr val="3861AA"/>
              </a:solidFill>
            </a:endParaRPr>
          </a:p>
        </p:txBody>
      </p:sp>
      <p:cxnSp>
        <p:nvCxnSpPr>
          <p:cNvPr id="12" name="Straight Connector 11"/>
          <p:cNvCxnSpPr/>
          <p:nvPr userDrawn="1"/>
        </p:nvCxnSpPr>
        <p:spPr>
          <a:xfrm>
            <a:off x="6019800" y="6477000"/>
            <a:ext cx="2286000" cy="0"/>
          </a:xfrm>
          <a:prstGeom prst="line">
            <a:avLst/>
          </a:prstGeom>
          <a:ln w="12700">
            <a:solidFill>
              <a:srgbClr val="3861AA"/>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0" y="6477000"/>
            <a:ext cx="3886200" cy="0"/>
          </a:xfrm>
          <a:prstGeom prst="line">
            <a:avLst/>
          </a:prstGeom>
          <a:ln w="12700">
            <a:solidFill>
              <a:srgbClr val="3861AA"/>
            </a:solidFill>
          </a:ln>
        </p:spPr>
        <p:style>
          <a:lnRef idx="1">
            <a:schemeClr val="accent1"/>
          </a:lnRef>
          <a:fillRef idx="0">
            <a:schemeClr val="accent1"/>
          </a:fillRef>
          <a:effectRef idx="0">
            <a:schemeClr val="accent1"/>
          </a:effectRef>
          <a:fontRef idx="minor">
            <a:schemeClr val="tx1"/>
          </a:fontRef>
        </p:style>
      </p:cxnSp>
      <p:sp>
        <p:nvSpPr>
          <p:cNvPr id="10" name="Rectangle 16"/>
          <p:cNvSpPr txBox="1">
            <a:spLocks noChangeArrowheads="1"/>
          </p:cNvSpPr>
          <p:nvPr userDrawn="1"/>
        </p:nvSpPr>
        <p:spPr bwMode="auto">
          <a:xfrm>
            <a:off x="0" y="6477000"/>
            <a:ext cx="51054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smtClean="0">
                <a:solidFill>
                  <a:srgbClr val="00529E"/>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1" u="none" strike="noStrike" kern="1200" cap="none" spc="0" normalizeH="0" baseline="0" noProof="0" dirty="0" smtClean="0">
                <a:ln>
                  <a:noFill/>
                </a:ln>
                <a:solidFill>
                  <a:srgbClr val="3861AA"/>
                </a:solidFill>
                <a:effectLst/>
                <a:uLnTx/>
                <a:uFillTx/>
                <a:latin typeface="Arial" charset="0"/>
                <a:ea typeface="+mn-ea"/>
                <a:cs typeface="+mn-cs"/>
              </a:rPr>
              <a:t>BLUE @ TOPLHCWG – 29</a:t>
            </a:r>
            <a:r>
              <a:rPr kumimoji="0" lang="en-US" sz="1400" b="1" i="1" u="none" strike="noStrike" kern="1200" cap="none" spc="0" normalizeH="0" baseline="30000" noProof="0" dirty="0" smtClean="0">
                <a:ln>
                  <a:noFill/>
                </a:ln>
                <a:solidFill>
                  <a:srgbClr val="3861AA"/>
                </a:solidFill>
                <a:effectLst/>
                <a:uLnTx/>
                <a:uFillTx/>
                <a:latin typeface="Arial" charset="0"/>
                <a:ea typeface="+mn-ea"/>
                <a:cs typeface="+mn-cs"/>
              </a:rPr>
              <a:t>th</a:t>
            </a:r>
            <a:r>
              <a:rPr kumimoji="0" lang="en-US" sz="1400" b="1" i="1" u="none" strike="noStrike" kern="1200" cap="none" spc="0" normalizeH="0" baseline="0" noProof="0" dirty="0" smtClean="0">
                <a:ln>
                  <a:noFill/>
                </a:ln>
                <a:solidFill>
                  <a:srgbClr val="3861AA"/>
                </a:solidFill>
                <a:effectLst/>
                <a:uLnTx/>
                <a:uFillTx/>
                <a:latin typeface="Arial" charset="0"/>
                <a:ea typeface="+mn-ea"/>
                <a:cs typeface="+mn-cs"/>
              </a:rPr>
              <a:t> November 2012</a:t>
            </a:r>
            <a:endParaRPr kumimoji="0" lang="en-US" sz="1400" b="1" i="1" u="none" strike="noStrike" kern="1200" cap="none" spc="0" normalizeH="0" baseline="0" noProof="0" dirty="0">
              <a:ln>
                <a:noFill/>
              </a:ln>
              <a:solidFill>
                <a:srgbClr val="3861AA"/>
              </a:solidFill>
              <a:effectLst/>
              <a:uLnTx/>
              <a:uFillTx/>
              <a:latin typeface="Arial" charset="0"/>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LargeW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b="1">
                <a:solidFill>
                  <a:schemeClr val="accent2"/>
                </a:solidFill>
              </a:defRPr>
            </a:lvl1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16"/>
          <p:cNvSpPr txBox="1">
            <a:spLocks noChangeArrowheads="1"/>
          </p:cNvSpPr>
          <p:nvPr userDrawn="1"/>
        </p:nvSpPr>
        <p:spPr bwMode="auto">
          <a:xfrm>
            <a:off x="4191000" y="6477000"/>
            <a:ext cx="4191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smtClean="0">
                <a:solidFill>
                  <a:srgbClr val="00529E"/>
                </a:solidFill>
              </a:defRPr>
            </a:lvl1pPr>
          </a:lstStyle>
          <a:p>
            <a:pPr>
              <a:defRPr/>
            </a:pPr>
            <a:r>
              <a:rPr lang="en-US" dirty="0" smtClean="0">
                <a:solidFill>
                  <a:srgbClr val="3861AA"/>
                </a:solidFill>
              </a:rPr>
              <a:t>A. Valassi, R. Chierici – </a:t>
            </a:r>
            <a:fld id="{6B962E2A-9FF6-419B-8438-2088DF0034A9}" type="slidenum">
              <a:rPr lang="en-US" smtClean="0">
                <a:solidFill>
                  <a:srgbClr val="3861AA"/>
                </a:solidFill>
              </a:rPr>
              <a:pPr>
                <a:defRPr/>
              </a:pPr>
              <a:t>‹#›</a:t>
            </a:fld>
            <a:endParaRPr lang="en-US" dirty="0">
              <a:solidFill>
                <a:srgbClr val="3861AA"/>
              </a:solidFill>
            </a:endParaRPr>
          </a:p>
        </p:txBody>
      </p:sp>
      <p:cxnSp>
        <p:nvCxnSpPr>
          <p:cNvPr id="12" name="Straight Connector 11"/>
          <p:cNvCxnSpPr/>
          <p:nvPr userDrawn="1"/>
        </p:nvCxnSpPr>
        <p:spPr>
          <a:xfrm>
            <a:off x="6019800" y="6477000"/>
            <a:ext cx="2286000" cy="0"/>
          </a:xfrm>
          <a:prstGeom prst="line">
            <a:avLst/>
          </a:prstGeom>
          <a:ln w="12700">
            <a:solidFill>
              <a:srgbClr val="3861AA"/>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0" y="6477000"/>
            <a:ext cx="3886200" cy="0"/>
          </a:xfrm>
          <a:prstGeom prst="line">
            <a:avLst/>
          </a:prstGeom>
          <a:ln w="12700">
            <a:solidFill>
              <a:srgbClr val="3861AA"/>
            </a:solidFill>
          </a:ln>
        </p:spPr>
        <p:style>
          <a:lnRef idx="1">
            <a:schemeClr val="accent1"/>
          </a:lnRef>
          <a:fillRef idx="0">
            <a:schemeClr val="accent1"/>
          </a:fillRef>
          <a:effectRef idx="0">
            <a:schemeClr val="accent1"/>
          </a:effectRef>
          <a:fontRef idx="minor">
            <a:schemeClr val="tx1"/>
          </a:fontRef>
        </p:style>
      </p:cxnSp>
      <p:sp>
        <p:nvSpPr>
          <p:cNvPr id="10" name="Rectangle 16"/>
          <p:cNvSpPr txBox="1">
            <a:spLocks noChangeArrowheads="1"/>
          </p:cNvSpPr>
          <p:nvPr userDrawn="1"/>
        </p:nvSpPr>
        <p:spPr bwMode="auto">
          <a:xfrm>
            <a:off x="0" y="6477000"/>
            <a:ext cx="51054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smtClean="0">
                <a:solidFill>
                  <a:srgbClr val="00529E"/>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1" u="none" strike="noStrike" kern="1200" cap="none" spc="0" normalizeH="0" baseline="0" noProof="0" dirty="0" smtClean="0">
                <a:ln>
                  <a:noFill/>
                </a:ln>
                <a:solidFill>
                  <a:srgbClr val="3861AA"/>
                </a:solidFill>
                <a:effectLst/>
                <a:uLnTx/>
                <a:uFillTx/>
                <a:latin typeface="Arial" charset="0"/>
                <a:ea typeface="+mn-ea"/>
                <a:cs typeface="+mn-cs"/>
              </a:rPr>
              <a:t>BLUE @ TOPLHCWG – 29</a:t>
            </a:r>
            <a:r>
              <a:rPr kumimoji="0" lang="en-US" sz="1400" b="1" i="1" u="none" strike="noStrike" kern="1200" cap="none" spc="0" normalizeH="0" baseline="30000" noProof="0" dirty="0" smtClean="0">
                <a:ln>
                  <a:noFill/>
                </a:ln>
                <a:solidFill>
                  <a:srgbClr val="3861AA"/>
                </a:solidFill>
                <a:effectLst/>
                <a:uLnTx/>
                <a:uFillTx/>
                <a:latin typeface="Arial" charset="0"/>
                <a:ea typeface="+mn-ea"/>
                <a:cs typeface="+mn-cs"/>
              </a:rPr>
              <a:t>th</a:t>
            </a:r>
            <a:r>
              <a:rPr kumimoji="0" lang="en-US" sz="1400" b="1" i="1" u="none" strike="noStrike" kern="1200" cap="none" spc="0" normalizeH="0" baseline="0" noProof="0" dirty="0" smtClean="0">
                <a:ln>
                  <a:noFill/>
                </a:ln>
                <a:solidFill>
                  <a:srgbClr val="3861AA"/>
                </a:solidFill>
                <a:effectLst/>
                <a:uLnTx/>
                <a:uFillTx/>
                <a:latin typeface="Arial" charset="0"/>
                <a:ea typeface="+mn-ea"/>
                <a:cs typeface="+mn-cs"/>
              </a:rPr>
              <a:t> November 2012</a:t>
            </a:r>
            <a:endParaRPr kumimoji="0" lang="en-US" sz="1400" b="1" i="1" u="none" strike="noStrike" kern="1200" cap="none" spc="0" normalizeH="0" baseline="0" noProof="0" dirty="0">
              <a:ln>
                <a:noFill/>
              </a:ln>
              <a:solidFill>
                <a:srgbClr val="3861AA"/>
              </a:solidFill>
              <a:effectLst/>
              <a:uLnTx/>
              <a:uFillTx/>
              <a:latin typeface="Arial" charset="0"/>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eg"/><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25" descr="banner-ITonly"/>
          <p:cNvPicPr>
            <a:picLocks noChangeAspect="1" noChangeArrowheads="1"/>
          </p:cNvPicPr>
          <p:nvPr userDrawn="1"/>
        </p:nvPicPr>
        <p:blipFill>
          <a:blip r:embed="rId10" cstate="print"/>
          <a:srcRect/>
          <a:stretch>
            <a:fillRect/>
          </a:stretch>
        </p:blipFill>
        <p:spPr bwMode="auto">
          <a:xfrm>
            <a:off x="0" y="0"/>
            <a:ext cx="9144000" cy="849313"/>
          </a:xfrm>
          <a:prstGeom prst="rect">
            <a:avLst/>
          </a:prstGeom>
          <a:noFill/>
          <a:ln w="9525">
            <a:noFill/>
            <a:miter lim="800000"/>
            <a:headEnd/>
            <a:tailEnd/>
          </a:ln>
        </p:spPr>
      </p:pic>
      <p:sp>
        <p:nvSpPr>
          <p:cNvPr id="1029" name="Rectangle 2"/>
          <p:cNvSpPr>
            <a:spLocks noGrp="1" noChangeArrowheads="1"/>
          </p:cNvSpPr>
          <p:nvPr>
            <p:ph type="title"/>
          </p:nvPr>
        </p:nvSpPr>
        <p:spPr bwMode="auto">
          <a:xfrm>
            <a:off x="152400" y="0"/>
            <a:ext cx="67818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0" name="Rectangle 3"/>
          <p:cNvSpPr>
            <a:spLocks noGrp="1" noChangeArrowheads="1"/>
          </p:cNvSpPr>
          <p:nvPr>
            <p:ph type="body" idx="1"/>
          </p:nvPr>
        </p:nvSpPr>
        <p:spPr bwMode="auto">
          <a:xfrm>
            <a:off x="228600" y="1066800"/>
            <a:ext cx="86868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32" name="Picture 22" descr="CERNlogo-rgb"/>
          <p:cNvPicPr>
            <a:picLocks noChangeAspect="1" noChangeArrowheads="1"/>
          </p:cNvPicPr>
          <p:nvPr userDrawn="1"/>
        </p:nvPicPr>
        <p:blipFill>
          <a:blip r:embed="rId11" cstate="print"/>
          <a:srcRect/>
          <a:stretch>
            <a:fillRect/>
          </a:stretch>
        </p:blipFill>
        <p:spPr bwMode="auto">
          <a:xfrm>
            <a:off x="8458200" y="6172200"/>
            <a:ext cx="619125" cy="6191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7" r:id="rId1"/>
    <p:sldLayoutId id="2147483720" r:id="rId2"/>
    <p:sldLayoutId id="2147483719" r:id="rId3"/>
    <p:sldLayoutId id="2147483685" r:id="rId4"/>
    <p:sldLayoutId id="2147483723" r:id="rId5"/>
    <p:sldLayoutId id="2147483722" r:id="rId6"/>
    <p:sldLayoutId id="2147483721" r:id="rId7"/>
    <p:sldLayoutId id="2147483718" r:id="rId8"/>
  </p:sldLayoutIdLst>
  <p:hf sldNum="0" hdr="0" dt="0"/>
  <p:txStyles>
    <p:title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fontAlgn="base">
        <a:spcBef>
          <a:spcPct val="0"/>
        </a:spcBef>
        <a:spcAft>
          <a:spcPct val="0"/>
        </a:spcAft>
        <a:defRPr sz="3200">
          <a:solidFill>
            <a:schemeClr val="bg1"/>
          </a:solidFill>
          <a:latin typeface="Arial" charset="0"/>
        </a:defRPr>
      </a:lvl6pPr>
      <a:lvl7pPr marL="914400" algn="l" rtl="0" fontAlgn="base">
        <a:spcBef>
          <a:spcPct val="0"/>
        </a:spcBef>
        <a:spcAft>
          <a:spcPct val="0"/>
        </a:spcAft>
        <a:defRPr sz="3200">
          <a:solidFill>
            <a:schemeClr val="bg1"/>
          </a:solidFill>
          <a:latin typeface="Arial" charset="0"/>
        </a:defRPr>
      </a:lvl7pPr>
      <a:lvl8pPr marL="1371600" algn="l" rtl="0" fontAlgn="base">
        <a:spcBef>
          <a:spcPct val="0"/>
        </a:spcBef>
        <a:spcAft>
          <a:spcPct val="0"/>
        </a:spcAft>
        <a:defRPr sz="3200">
          <a:solidFill>
            <a:schemeClr val="bg1"/>
          </a:solidFill>
          <a:latin typeface="Arial" charset="0"/>
        </a:defRPr>
      </a:lvl8pPr>
      <a:lvl9pPr marL="1828800" algn="l" rtl="0" fontAlgn="base">
        <a:spcBef>
          <a:spcPct val="0"/>
        </a:spcBef>
        <a:spcAft>
          <a:spcPct val="0"/>
        </a:spcAft>
        <a:defRPr sz="3200">
          <a:solidFill>
            <a:schemeClr val="bg1"/>
          </a:solidFill>
          <a:latin typeface="Arial" charset="0"/>
        </a:defRPr>
      </a:lvl9pPr>
    </p:titleStyle>
    <p:bodyStyle>
      <a:lvl1pPr marL="342900" indent="-342900" algn="l" rtl="0" eaLnBrk="0" fontAlgn="base" hangingPunct="0">
        <a:spcBef>
          <a:spcPct val="20000"/>
        </a:spcBef>
        <a:spcAft>
          <a:spcPct val="0"/>
        </a:spcAft>
        <a:buClr>
          <a:srgbClr val="3861AA"/>
        </a:buClr>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 Id="rId9"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8.xml"/><Relationship Id="rId5" Type="http://schemas.openxmlformats.org/officeDocument/2006/relationships/image" Target="../media/image37.pn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0.xml"/><Relationship Id="rId1" Type="http://schemas.openxmlformats.org/officeDocument/2006/relationships/slideLayout" Target="../slideLayouts/slideLayout8.xml"/><Relationship Id="rId5" Type="http://schemas.openxmlformats.org/officeDocument/2006/relationships/image" Target="../media/image40.pn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8.xml"/><Relationship Id="rId4" Type="http://schemas.openxmlformats.org/officeDocument/2006/relationships/hyperlink" Target="http://cdsweb.cern.ch/record/1460097"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2.xml"/><Relationship Id="rId1" Type="http://schemas.openxmlformats.org/officeDocument/2006/relationships/slideLayout" Target="../slideLayouts/slideLayout8.xml"/><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24.xml"/><Relationship Id="rId1" Type="http://schemas.openxmlformats.org/officeDocument/2006/relationships/slideLayout" Target="../slideLayouts/slideLayout8.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8.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hyperlink" Target="http://arxiv.org/pdf/1107.5255.pdf" TargetMode="External"/><Relationship Id="rId2" Type="http://schemas.openxmlformats.org/officeDocument/2006/relationships/notesSlide" Target="../notesSlides/notesSlide32.xml"/><Relationship Id="rId1" Type="http://schemas.openxmlformats.org/officeDocument/2006/relationships/slideLayout" Target="../slideLayouts/slideLayout8.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33.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notesSlide" Target="../notesSlides/notesSlide33.xml"/><Relationship Id="rId1" Type="http://schemas.openxmlformats.org/officeDocument/2006/relationships/slideLayout" Target="../slideLayouts/slideLayout8.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34.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11.png"/><Relationship Id="rId7" Type="http://schemas.openxmlformats.org/officeDocument/2006/relationships/image" Target="../media/image12.png"/><Relationship Id="rId2" Type="http://schemas.openxmlformats.org/officeDocument/2006/relationships/notesSlide" Target="../notesSlides/notesSlide37.xml"/><Relationship Id="rId1" Type="http://schemas.openxmlformats.org/officeDocument/2006/relationships/slideLayout" Target="../slideLayouts/slideLayout8.xml"/><Relationship Id="rId6" Type="http://schemas.openxmlformats.org/officeDocument/2006/relationships/image" Target="../media/image14.png"/><Relationship Id="rId5" Type="http://schemas.openxmlformats.org/officeDocument/2006/relationships/image" Target="../media/image15.png"/><Relationship Id="rId4" Type="http://schemas.openxmlformats.org/officeDocument/2006/relationships/image" Target="../media/image13.png"/></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1.jpeg"/><Relationship Id="rId2" Type="http://schemas.openxmlformats.org/officeDocument/2006/relationships/notesSlide" Target="../notesSlides/notesSlide38.xml"/><Relationship Id="rId1" Type="http://schemas.openxmlformats.org/officeDocument/2006/relationships/slideLayout" Target="../slideLayouts/slideLayout8.xml"/><Relationship Id="rId6" Type="http://schemas.openxmlformats.org/officeDocument/2006/relationships/image" Target="../media/image20.jpeg"/><Relationship Id="rId5" Type="http://schemas.openxmlformats.org/officeDocument/2006/relationships/image" Target="../media/image26.png"/><Relationship Id="rId4" Type="http://schemas.openxmlformats.org/officeDocument/2006/relationships/image" Target="../media/image25.png"/></Relationships>
</file>

<file path=ppt/slides/_rels/slide3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9.xml"/><Relationship Id="rId1" Type="http://schemas.openxmlformats.org/officeDocument/2006/relationships/slideLayout" Target="../slideLayouts/slideLayout8.xml"/><Relationship Id="rId6" Type="http://schemas.openxmlformats.org/officeDocument/2006/relationships/image" Target="../media/image66.jpeg"/><Relationship Id="rId5" Type="http://schemas.openxmlformats.org/officeDocument/2006/relationships/image" Target="../media/image23.jpeg"/><Relationship Id="rId4" Type="http://schemas.openxmlformats.org/officeDocument/2006/relationships/image" Target="../media/image6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1.xml"/><Relationship Id="rId1" Type="http://schemas.openxmlformats.org/officeDocument/2006/relationships/slideLayout" Target="../slideLayouts/slideLayout8.xml"/><Relationship Id="rId5" Type="http://schemas.openxmlformats.org/officeDocument/2006/relationships/image" Target="../media/image68.png"/><Relationship Id="rId4" Type="http://schemas.openxmlformats.org/officeDocument/2006/relationships/image" Target="../media/image67.png"/></Relationships>
</file>

<file path=ppt/slides/_rels/slide4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2.xml"/><Relationship Id="rId1" Type="http://schemas.openxmlformats.org/officeDocument/2006/relationships/slideLayout" Target="../slideLayouts/slideLayout8.xml"/><Relationship Id="rId6" Type="http://schemas.openxmlformats.org/officeDocument/2006/relationships/image" Target="../media/image51.png"/><Relationship Id="rId5" Type="http://schemas.openxmlformats.org/officeDocument/2006/relationships/image" Target="../media/image71.png"/><Relationship Id="rId4" Type="http://schemas.openxmlformats.org/officeDocument/2006/relationships/image" Target="../media/image70.png"/></Relationships>
</file>

<file path=ppt/slides/_rels/slide4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3.xml"/><Relationship Id="rId1" Type="http://schemas.openxmlformats.org/officeDocument/2006/relationships/slideLayout" Target="../slideLayouts/slideLayout8.xml"/><Relationship Id="rId5" Type="http://schemas.openxmlformats.org/officeDocument/2006/relationships/image" Target="../media/image73.png"/><Relationship Id="rId4" Type="http://schemas.openxmlformats.org/officeDocument/2006/relationships/image" Target="../media/image72.png"/></Relationships>
</file>

<file path=ppt/slides/_rels/slide44.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51.png"/><Relationship Id="rId2" Type="http://schemas.openxmlformats.org/officeDocument/2006/relationships/notesSlide" Target="../notesSlides/notesSlide44.xml"/><Relationship Id="rId1" Type="http://schemas.openxmlformats.org/officeDocument/2006/relationships/slideLayout" Target="../slideLayouts/slideLayout8.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4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notesSlide" Target="../notesSlides/notesSlide46.xml"/><Relationship Id="rId1" Type="http://schemas.openxmlformats.org/officeDocument/2006/relationships/slideLayout" Target="../slideLayouts/slideLayout8.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s>
</file>

<file path=ppt/slides/_rels/slide47.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notesSlide" Target="../notesSlides/notesSlide47.xml"/><Relationship Id="rId1" Type="http://schemas.openxmlformats.org/officeDocument/2006/relationships/slideLayout" Target="../slideLayouts/slideLayout8.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 Id="rId9" Type="http://schemas.openxmlformats.org/officeDocument/2006/relationships/image" Target="../media/image32.jpeg"/></Relationships>
</file>

<file path=ppt/slides/_rels/slide48.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35.png"/><Relationship Id="rId7" Type="http://schemas.openxmlformats.org/officeDocument/2006/relationships/image" Target="../media/image37.png"/><Relationship Id="rId2" Type="http://schemas.openxmlformats.org/officeDocument/2006/relationships/notesSlide" Target="../notesSlides/notesSlide48.xml"/><Relationship Id="rId1" Type="http://schemas.openxmlformats.org/officeDocument/2006/relationships/slideLayout" Target="../slideLayouts/slideLayout8.xml"/><Relationship Id="rId6" Type="http://schemas.openxmlformats.org/officeDocument/2006/relationships/image" Target="../media/image90.png"/><Relationship Id="rId5" Type="http://schemas.openxmlformats.org/officeDocument/2006/relationships/image" Target="../media/image89.png"/><Relationship Id="rId10" Type="http://schemas.openxmlformats.org/officeDocument/2006/relationships/image" Target="../media/image93.png"/><Relationship Id="rId4" Type="http://schemas.openxmlformats.org/officeDocument/2006/relationships/image" Target="../media/image36.png"/><Relationship Id="rId9" Type="http://schemas.openxmlformats.org/officeDocument/2006/relationships/image" Target="../media/image92.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3" Type="http://schemas.openxmlformats.org/officeDocument/2006/relationships/image" Target="../media/image94.png"/><Relationship Id="rId7" Type="http://schemas.openxmlformats.org/officeDocument/2006/relationships/image" Target="../media/image46.png"/><Relationship Id="rId2" Type="http://schemas.openxmlformats.org/officeDocument/2006/relationships/notesSlide" Target="../notesSlides/notesSlide50.xml"/><Relationship Id="rId1" Type="http://schemas.openxmlformats.org/officeDocument/2006/relationships/slideLayout" Target="../slideLayouts/slideLayout8.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95.png"/></Relationships>
</file>

<file path=ppt/slides/_rels/slide5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1.xml"/><Relationship Id="rId1" Type="http://schemas.openxmlformats.org/officeDocument/2006/relationships/slideLayout" Target="../slideLayouts/slideLayout8.xml"/><Relationship Id="rId5" Type="http://schemas.openxmlformats.org/officeDocument/2006/relationships/image" Target="../media/image49.png"/><Relationship Id="rId4" Type="http://schemas.openxmlformats.org/officeDocument/2006/relationships/image" Target="../media/image48.png"/></Relationships>
</file>

<file path=ppt/slides/_rels/slide5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4.xml"/><Relationship Id="rId1" Type="http://schemas.openxmlformats.org/officeDocument/2006/relationships/slideLayout" Target="../slideLayouts/slideLayout8.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hyperlink" Target="http://cdsweb.cern.ch/record/1460097" TargetMode="Externa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1447800" y="1219200"/>
            <a:ext cx="7467600" cy="2667000"/>
          </a:xfrm>
          <a:ln>
            <a:noFill/>
          </a:ln>
        </p:spPr>
        <p:txBody>
          <a:bodyPr/>
          <a:lstStyle/>
          <a:p>
            <a:pPr eaLnBrk="1" hangingPunct="1"/>
            <a:r>
              <a:rPr lang="en-US" sz="3200" dirty="0" smtClean="0">
                <a:solidFill>
                  <a:srgbClr val="C00000"/>
                </a:solidFill>
              </a:rPr>
              <a:t>Information and treatment </a:t>
            </a:r>
            <a:br>
              <a:rPr lang="en-US" sz="3200" dirty="0" smtClean="0">
                <a:solidFill>
                  <a:srgbClr val="C00000"/>
                </a:solidFill>
              </a:rPr>
            </a:br>
            <a:r>
              <a:rPr lang="en-US" sz="3200" dirty="0" smtClean="0">
                <a:solidFill>
                  <a:srgbClr val="C00000"/>
                </a:solidFill>
              </a:rPr>
              <a:t>of unknown correlations </a:t>
            </a:r>
            <a:br>
              <a:rPr lang="en-US" sz="3200" dirty="0" smtClean="0">
                <a:solidFill>
                  <a:srgbClr val="C00000"/>
                </a:solidFill>
              </a:rPr>
            </a:br>
            <a:r>
              <a:rPr lang="en-US" sz="3200" dirty="0" smtClean="0">
                <a:solidFill>
                  <a:srgbClr val="C00000"/>
                </a:solidFill>
              </a:rPr>
              <a:t>in BLUE combinations</a:t>
            </a:r>
          </a:p>
        </p:txBody>
      </p:sp>
      <p:sp>
        <p:nvSpPr>
          <p:cNvPr id="6147" name="Rectangle 3"/>
          <p:cNvSpPr>
            <a:spLocks noGrp="1" noChangeArrowheads="1"/>
          </p:cNvSpPr>
          <p:nvPr>
            <p:ph type="subTitle" idx="1"/>
          </p:nvPr>
        </p:nvSpPr>
        <p:spPr>
          <a:xfrm>
            <a:off x="1447800" y="3733800"/>
            <a:ext cx="7467600" cy="2362200"/>
          </a:xfrm>
        </p:spPr>
        <p:txBody>
          <a:bodyPr/>
          <a:lstStyle/>
          <a:p>
            <a:pPr eaLnBrk="1" hangingPunct="1"/>
            <a:endParaRPr lang="en-US" sz="2800" i="1" dirty="0" smtClean="0"/>
          </a:p>
          <a:p>
            <a:pPr eaLnBrk="1" hangingPunct="1"/>
            <a:r>
              <a:rPr lang="en-US" b="1" dirty="0" smtClean="0">
                <a:solidFill>
                  <a:schemeClr val="tx1"/>
                </a:solidFill>
              </a:rPr>
              <a:t>Andrea Valassi </a:t>
            </a:r>
            <a:r>
              <a:rPr lang="en-US" sz="1800" b="1" dirty="0" smtClean="0">
                <a:solidFill>
                  <a:schemeClr val="tx1"/>
                </a:solidFill>
              </a:rPr>
              <a:t>(CERN IT-ES)</a:t>
            </a:r>
            <a:endParaRPr lang="en-US" b="1" dirty="0" smtClean="0">
              <a:solidFill>
                <a:schemeClr val="tx1"/>
              </a:solidFill>
            </a:endParaRPr>
          </a:p>
          <a:p>
            <a:pPr eaLnBrk="1" hangingPunct="1"/>
            <a:r>
              <a:rPr lang="en-US" b="1" dirty="0" smtClean="0">
                <a:solidFill>
                  <a:schemeClr val="tx1"/>
                </a:solidFill>
              </a:rPr>
              <a:t>Roberto Chierici </a:t>
            </a:r>
            <a:r>
              <a:rPr lang="en-US" sz="1800" b="1" dirty="0" smtClean="0">
                <a:solidFill>
                  <a:schemeClr val="tx1"/>
                </a:solidFill>
              </a:rPr>
              <a:t>(IPN Lyon) </a:t>
            </a:r>
            <a:endParaRPr lang="en-US" b="1" dirty="0" smtClean="0">
              <a:solidFill>
                <a:schemeClr val="tx1"/>
              </a:solidFill>
            </a:endParaRPr>
          </a:p>
          <a:p>
            <a:pPr eaLnBrk="1" hangingPunct="1"/>
            <a:endParaRPr lang="en-US" sz="2000" i="1" dirty="0" smtClean="0">
              <a:solidFill>
                <a:schemeClr val="tx1"/>
              </a:solidFill>
            </a:endParaRPr>
          </a:p>
          <a:p>
            <a:pPr eaLnBrk="1" hangingPunct="1"/>
            <a:r>
              <a:rPr lang="en-US" sz="2000" i="1" dirty="0" smtClean="0">
                <a:solidFill>
                  <a:srgbClr val="0070C0"/>
                </a:solidFill>
              </a:rPr>
              <a:t>Top LHC Working Group, 29</a:t>
            </a:r>
            <a:r>
              <a:rPr lang="en-US" sz="2000" i="1" baseline="30000" dirty="0" smtClean="0">
                <a:solidFill>
                  <a:srgbClr val="0070C0"/>
                </a:solidFill>
              </a:rPr>
              <a:t>th</a:t>
            </a:r>
            <a:r>
              <a:rPr lang="en-US" sz="2000" i="1" dirty="0" smtClean="0">
                <a:solidFill>
                  <a:srgbClr val="0070C0"/>
                </a:solidFill>
              </a:rPr>
              <a:t> November 2012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467600" cy="838200"/>
          </a:xfrm>
        </p:spPr>
        <p:txBody>
          <a:bodyPr/>
          <a:lstStyle/>
          <a:p>
            <a:r>
              <a:rPr lang="en-US" dirty="0" smtClean="0"/>
              <a:t>Our proposal: Information Weights</a:t>
            </a:r>
            <a:endParaRPr lang="en-US" dirty="0"/>
          </a:p>
        </p:txBody>
      </p:sp>
      <p:sp>
        <p:nvSpPr>
          <p:cNvPr id="3" name="Content Placeholder 2"/>
          <p:cNvSpPr>
            <a:spLocks noGrp="1"/>
          </p:cNvSpPr>
          <p:nvPr>
            <p:ph idx="1"/>
          </p:nvPr>
        </p:nvSpPr>
        <p:spPr>
          <a:xfrm>
            <a:off x="76200" y="1066800"/>
            <a:ext cx="9067800" cy="5257800"/>
          </a:xfrm>
        </p:spPr>
        <p:txBody>
          <a:bodyPr/>
          <a:lstStyle/>
          <a:p>
            <a:pPr>
              <a:spcBef>
                <a:spcPts val="200"/>
              </a:spcBef>
            </a:pPr>
            <a:r>
              <a:rPr lang="en-US" sz="1800" dirty="0" smtClean="0"/>
              <a:t>It is not only individual measurements, but also their correlation, that contribute to the information available in a combination</a:t>
            </a:r>
          </a:p>
          <a:p>
            <a:pPr lvl="1">
              <a:spcBef>
                <a:spcPts val="200"/>
              </a:spcBef>
            </a:pPr>
            <a:r>
              <a:rPr lang="en-US" sz="1400" dirty="0" smtClean="0">
                <a:solidFill>
                  <a:srgbClr val="FF0000"/>
                </a:solidFill>
              </a:rPr>
              <a:t>The information contributed by correlations comes from the </a:t>
            </a:r>
            <a:r>
              <a:rPr lang="en-US" sz="1400" i="1" u="sng" dirty="0" smtClean="0">
                <a:solidFill>
                  <a:srgbClr val="FF0000"/>
                </a:solidFill>
              </a:rPr>
              <a:t>collective interplay of the measurements </a:t>
            </a:r>
            <a:r>
              <a:rPr lang="en-US" sz="1400" dirty="0" smtClean="0">
                <a:solidFill>
                  <a:srgbClr val="FF0000"/>
                </a:solidFill>
              </a:rPr>
              <a:t>and cannot (in general) be attributed to any of them individually</a:t>
            </a:r>
          </a:p>
          <a:p>
            <a:pPr lvl="1">
              <a:spcBef>
                <a:spcPts val="200"/>
              </a:spcBef>
            </a:pPr>
            <a:r>
              <a:rPr lang="en-US" sz="1400" dirty="0" smtClean="0"/>
              <a:t>We propose to distinguish between </a:t>
            </a:r>
            <a:r>
              <a:rPr lang="en-US" sz="1400" b="1" dirty="0" smtClean="0"/>
              <a:t>the information weights from the measurements </a:t>
            </a:r>
            <a:r>
              <a:rPr lang="en-US" sz="1400" dirty="0" smtClean="0"/>
              <a:t>and </a:t>
            </a:r>
            <a:r>
              <a:rPr lang="en-US" sz="1400" b="1" dirty="0" smtClean="0"/>
              <a:t>the information weight from the ensemble of correlations</a:t>
            </a:r>
          </a:p>
          <a:p>
            <a:pPr lvl="1">
              <a:spcBef>
                <a:spcPts val="200"/>
              </a:spcBef>
            </a:pPr>
            <a:endParaRPr lang="en-US" sz="1400" dirty="0" smtClean="0"/>
          </a:p>
          <a:p>
            <a:pPr>
              <a:spcBef>
                <a:spcPts val="200"/>
              </a:spcBef>
            </a:pPr>
            <a:r>
              <a:rPr lang="en-US" sz="1800" dirty="0" smtClean="0"/>
              <a:t>Our definition of Information Weights (IW)</a:t>
            </a:r>
          </a:p>
          <a:p>
            <a:pPr lvl="1">
              <a:spcBef>
                <a:spcPts val="200"/>
              </a:spcBef>
            </a:pPr>
            <a:r>
              <a:rPr lang="en-US" sz="1400" dirty="0" smtClean="0"/>
              <a:t>Information weight for each measurement (always &gt; 0):</a:t>
            </a:r>
          </a:p>
          <a:p>
            <a:pPr lvl="2">
              <a:spcBef>
                <a:spcPts val="200"/>
              </a:spcBef>
            </a:pPr>
            <a:r>
              <a:rPr lang="en-US" sz="1200" dirty="0" smtClean="0"/>
              <a:t>In the absence of any correlations, this coincides with the BLUE linear coefficient </a:t>
            </a:r>
            <a:r>
              <a:rPr lang="el-GR" sz="1200" dirty="0" smtClean="0"/>
              <a:t>λ</a:t>
            </a:r>
            <a:endParaRPr lang="en-US" sz="1200" dirty="0" smtClean="0"/>
          </a:p>
          <a:p>
            <a:pPr lvl="2">
              <a:spcBef>
                <a:spcPts val="200"/>
              </a:spcBef>
            </a:pPr>
            <a:r>
              <a:rPr lang="en-US" sz="1200" dirty="0" smtClean="0"/>
              <a:t>Also true if one measurement is uncorrelated (e.g. C in previous A,B,C example)</a:t>
            </a:r>
          </a:p>
          <a:p>
            <a:pPr lvl="1">
              <a:spcBef>
                <a:spcPts val="200"/>
              </a:spcBef>
            </a:pPr>
            <a:endParaRPr lang="en-US" sz="1400" dirty="0" smtClean="0"/>
          </a:p>
          <a:p>
            <a:pPr lvl="1">
              <a:spcBef>
                <a:spcPts val="200"/>
              </a:spcBef>
            </a:pPr>
            <a:r>
              <a:rPr lang="en-US" sz="1400" dirty="0" smtClean="0"/>
              <a:t>Information weight for the correlations is all the rest (may be &lt;0):</a:t>
            </a:r>
          </a:p>
          <a:p>
            <a:pPr lvl="2">
              <a:spcBef>
                <a:spcPts val="200"/>
              </a:spcBef>
            </a:pPr>
            <a:r>
              <a:rPr lang="en-US" sz="1200" dirty="0" smtClean="0"/>
              <a:t>In the absence of any correlations, this is equal to 0</a:t>
            </a:r>
          </a:p>
          <a:p>
            <a:pPr lvl="1">
              <a:spcBef>
                <a:spcPts val="200"/>
              </a:spcBef>
            </a:pPr>
            <a:endParaRPr lang="en-US" sz="1400" dirty="0" smtClean="0"/>
          </a:p>
          <a:p>
            <a:pPr lvl="1">
              <a:spcBef>
                <a:spcPts val="200"/>
              </a:spcBef>
            </a:pPr>
            <a:r>
              <a:rPr lang="en-US" sz="1400" dirty="0" smtClean="0"/>
              <a:t>For N measurements of 1 observable: # information weights are N (measurements) plus 1 (correlations) </a:t>
            </a:r>
          </a:p>
          <a:p>
            <a:pPr lvl="1">
              <a:spcBef>
                <a:spcPts val="200"/>
              </a:spcBef>
            </a:pPr>
            <a:endParaRPr lang="en-US" sz="1400" dirty="0" smtClean="0"/>
          </a:p>
          <a:p>
            <a:pPr>
              <a:spcBef>
                <a:spcPts val="200"/>
              </a:spcBef>
            </a:pPr>
            <a:r>
              <a:rPr lang="en-US" sz="1800" dirty="0" smtClean="0"/>
              <a:t>One issue: not easy/obvious how to subdivide the correlation weight </a:t>
            </a:r>
          </a:p>
          <a:p>
            <a:pPr lvl="1">
              <a:spcBef>
                <a:spcPts val="200"/>
              </a:spcBef>
            </a:pPr>
            <a:r>
              <a:rPr lang="en-US" sz="1400" dirty="0" smtClean="0"/>
              <a:t>e.g. split up contributions by error source and/or by pair of measurements?</a:t>
            </a:r>
          </a:p>
          <a:p>
            <a:pPr lvl="1">
              <a:spcBef>
                <a:spcPts val="200"/>
              </a:spcBef>
            </a:pPr>
            <a:r>
              <a:rPr lang="en-US" sz="1400" dirty="0" smtClean="0"/>
              <a:t>the interplay of correlations cannot be neglected, their effect is largely a collective one</a:t>
            </a:r>
          </a:p>
          <a:p>
            <a:pPr lvl="1">
              <a:spcBef>
                <a:spcPts val="200"/>
              </a:spcBef>
            </a:pPr>
            <a:r>
              <a:rPr lang="en-US" sz="1400" dirty="0" smtClean="0"/>
              <a:t>will come back to this only at the very end</a:t>
            </a:r>
          </a:p>
        </p:txBody>
      </p:sp>
      <p:pic>
        <p:nvPicPr>
          <p:cNvPr id="12292" name="Picture 4"/>
          <p:cNvPicPr>
            <a:picLocks noChangeAspect="1" noChangeArrowheads="1"/>
          </p:cNvPicPr>
          <p:nvPr/>
        </p:nvPicPr>
        <p:blipFill>
          <a:blip r:embed="rId3" cstate="print"/>
          <a:srcRect/>
          <a:stretch>
            <a:fillRect/>
          </a:stretch>
        </p:blipFill>
        <p:spPr bwMode="auto">
          <a:xfrm>
            <a:off x="6705600" y="3886200"/>
            <a:ext cx="1962150" cy="510159"/>
          </a:xfrm>
          <a:prstGeom prst="rect">
            <a:avLst/>
          </a:prstGeom>
          <a:noFill/>
          <a:ln w="12700">
            <a:solidFill>
              <a:srgbClr val="FF0000"/>
            </a:solidFill>
            <a:miter lim="800000"/>
            <a:headEnd/>
            <a:tailEnd/>
          </a:ln>
        </p:spPr>
      </p:pic>
      <p:pic>
        <p:nvPicPr>
          <p:cNvPr id="7" name="Picture 2"/>
          <p:cNvPicPr>
            <a:picLocks noChangeAspect="1" noChangeArrowheads="1"/>
          </p:cNvPicPr>
          <p:nvPr/>
        </p:nvPicPr>
        <p:blipFill>
          <a:blip r:embed="rId4" cstate="print"/>
          <a:srcRect/>
          <a:stretch>
            <a:fillRect/>
          </a:stretch>
        </p:blipFill>
        <p:spPr bwMode="auto">
          <a:xfrm>
            <a:off x="7162800" y="3003115"/>
            <a:ext cx="990600" cy="502085"/>
          </a:xfrm>
          <a:prstGeom prst="rect">
            <a:avLst/>
          </a:prstGeom>
          <a:noFill/>
          <a:ln w="12700">
            <a:solidFill>
              <a:srgbClr val="FF0000"/>
            </a:solidFill>
            <a:miter lim="800000"/>
            <a:headEnd/>
            <a:tailEnd/>
          </a:ln>
        </p:spPr>
      </p:pic>
      <p:cxnSp>
        <p:nvCxnSpPr>
          <p:cNvPr id="8" name="Straight Arrow Connector 7"/>
          <p:cNvCxnSpPr/>
          <p:nvPr/>
        </p:nvCxnSpPr>
        <p:spPr>
          <a:xfrm>
            <a:off x="5486400" y="3276600"/>
            <a:ext cx="1676400" cy="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6096000" y="4114800"/>
            <a:ext cx="609600" cy="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76200" y="3276600"/>
            <a:ext cx="5715000" cy="3200400"/>
            <a:chOff x="5943600" y="914400"/>
            <a:chExt cx="3124200" cy="1828800"/>
          </a:xfrm>
        </p:grpSpPr>
        <p:pic>
          <p:nvPicPr>
            <p:cNvPr id="1027" name="Picture 3"/>
            <p:cNvPicPr>
              <a:picLocks noChangeAspect="1" noChangeArrowheads="1"/>
            </p:cNvPicPr>
            <p:nvPr/>
          </p:nvPicPr>
          <p:blipFill>
            <a:blip r:embed="rId3" cstate="print"/>
            <a:srcRect/>
            <a:stretch>
              <a:fillRect/>
            </a:stretch>
          </p:blipFill>
          <p:spPr bwMode="auto">
            <a:xfrm>
              <a:off x="5971572" y="914400"/>
              <a:ext cx="3096227" cy="1828800"/>
            </a:xfrm>
            <a:prstGeom prst="rect">
              <a:avLst/>
            </a:prstGeom>
            <a:noFill/>
            <a:ln w="9525">
              <a:noFill/>
              <a:miter lim="800000"/>
              <a:headEnd/>
              <a:tailEnd/>
            </a:ln>
          </p:spPr>
        </p:pic>
        <p:sp>
          <p:nvSpPr>
            <p:cNvPr id="6" name="Rectangle 5"/>
            <p:cNvSpPr/>
            <p:nvPr/>
          </p:nvSpPr>
          <p:spPr>
            <a:xfrm>
              <a:off x="5943600" y="2362200"/>
              <a:ext cx="3124200" cy="152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2"/>
          <p:cNvPicPr>
            <a:picLocks noChangeAspect="1" noChangeArrowheads="1"/>
          </p:cNvPicPr>
          <p:nvPr/>
        </p:nvPicPr>
        <p:blipFill>
          <a:blip r:embed="rId4" cstate="print"/>
          <a:srcRect/>
          <a:stretch>
            <a:fillRect/>
          </a:stretch>
        </p:blipFill>
        <p:spPr bwMode="auto">
          <a:xfrm>
            <a:off x="5563960" y="917114"/>
            <a:ext cx="3546249" cy="2359486"/>
          </a:xfrm>
          <a:prstGeom prst="rect">
            <a:avLst/>
          </a:prstGeom>
          <a:noFill/>
          <a:ln w="9525">
            <a:noFill/>
            <a:miter lim="800000"/>
            <a:headEnd/>
            <a:tailEnd/>
          </a:ln>
        </p:spPr>
      </p:pic>
      <p:sp>
        <p:nvSpPr>
          <p:cNvPr id="19" name="TextBox 18"/>
          <p:cNvSpPr txBox="1"/>
          <p:nvPr/>
        </p:nvSpPr>
        <p:spPr>
          <a:xfrm>
            <a:off x="6172200" y="4341674"/>
            <a:ext cx="2514600" cy="1754326"/>
          </a:xfrm>
          <a:prstGeom prst="rect">
            <a:avLst/>
          </a:prstGeom>
          <a:noFill/>
        </p:spPr>
        <p:txBody>
          <a:bodyPr wrap="square" rtlCol="0">
            <a:spAutoFit/>
          </a:bodyPr>
          <a:lstStyle/>
          <a:p>
            <a:r>
              <a:rPr lang="en-US" dirty="0" smtClean="0"/>
              <a:t>The real challenge (and the interesting part) is splitting up the correlation contribution and understanding where it comes from!</a:t>
            </a:r>
            <a:endParaRPr lang="en-US" dirty="0"/>
          </a:p>
        </p:txBody>
      </p:sp>
      <p:sp>
        <p:nvSpPr>
          <p:cNvPr id="9" name="Title 1"/>
          <p:cNvSpPr>
            <a:spLocks noGrp="1"/>
          </p:cNvSpPr>
          <p:nvPr>
            <p:ph type="title"/>
          </p:nvPr>
        </p:nvSpPr>
        <p:spPr>
          <a:xfrm>
            <a:off x="76200" y="0"/>
            <a:ext cx="7391400" cy="838200"/>
          </a:xfrm>
        </p:spPr>
        <p:txBody>
          <a:bodyPr/>
          <a:lstStyle/>
          <a:p>
            <a:r>
              <a:rPr lang="en-US" sz="2800" dirty="0" smtClean="0"/>
              <a:t>A practical example (more later): LHC</a:t>
            </a:r>
            <a:r>
              <a:rPr lang="en-US" sz="2800" baseline="-25000" dirty="0" smtClean="0"/>
              <a:t> </a:t>
            </a:r>
            <a:r>
              <a:rPr lang="en-US" sz="2800" dirty="0" smtClean="0"/>
              <a:t>m</a:t>
            </a:r>
            <a:r>
              <a:rPr lang="en-US" sz="2800" baseline="-25000" dirty="0" smtClean="0"/>
              <a:t>top</a:t>
            </a:r>
            <a:endParaRPr lang="en-US"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71600"/>
            <a:ext cx="7924800" cy="838200"/>
          </a:xfrm>
        </p:spPr>
        <p:txBody>
          <a:bodyPr/>
          <a:lstStyle/>
          <a:p>
            <a:pPr algn="ctr"/>
            <a:r>
              <a:rPr lang="en-US" dirty="0" smtClean="0">
                <a:solidFill>
                  <a:srgbClr val="C00000"/>
                </a:solidFill>
                <a:effectLst>
                  <a:outerShdw blurRad="38100" dist="38100" dir="2700000" algn="tl">
                    <a:srgbClr val="000000">
                      <a:alpha val="43137"/>
                    </a:srgbClr>
                  </a:outerShdw>
                </a:effectLst>
              </a:rPr>
              <a:t>Part II : </a:t>
            </a:r>
            <a:br>
              <a:rPr lang="en-US" dirty="0" smtClean="0">
                <a:solidFill>
                  <a:srgbClr val="C00000"/>
                </a:solidFill>
                <a:effectLst>
                  <a:outerShdw blurRad="38100" dist="38100" dir="2700000" algn="tl">
                    <a:srgbClr val="000000">
                      <a:alpha val="43137"/>
                    </a:srgbClr>
                  </a:outerShdw>
                </a:effectLst>
              </a:rPr>
            </a:br>
            <a:r>
              <a:rPr lang="en-US" dirty="0" smtClean="0">
                <a:solidFill>
                  <a:srgbClr val="C00000"/>
                </a:solidFill>
                <a:effectLst>
                  <a:outerShdw blurRad="38100" dist="38100" dir="2700000" algn="tl">
                    <a:srgbClr val="000000">
                      <a:alpha val="43137"/>
                    </a:srgbClr>
                  </a:outerShdw>
                </a:effectLst>
              </a:rPr>
              <a:t>negative BLUE coefficients</a:t>
            </a:r>
            <a:endParaRPr lang="en-US" dirty="0">
              <a:solidFill>
                <a:srgbClr val="C00000"/>
              </a:solidFill>
              <a:effectLst>
                <a:outerShdw blurRad="38100" dist="38100" dir="2700000" algn="tl">
                  <a:srgbClr val="000000">
                    <a:alpha val="43137"/>
                  </a:srgbClr>
                </a:outerShdw>
              </a:effectLst>
            </a:endParaRPr>
          </a:p>
        </p:txBody>
      </p:sp>
      <p:sp>
        <p:nvSpPr>
          <p:cNvPr id="5" name="Content Placeholder 2"/>
          <p:cNvSpPr>
            <a:spLocks noGrp="1"/>
          </p:cNvSpPr>
          <p:nvPr>
            <p:ph idx="1"/>
          </p:nvPr>
        </p:nvSpPr>
        <p:spPr>
          <a:xfrm>
            <a:off x="152400" y="2590800"/>
            <a:ext cx="8915400" cy="3657600"/>
          </a:xfrm>
        </p:spPr>
        <p:txBody>
          <a:bodyPr/>
          <a:lstStyle/>
          <a:p>
            <a:r>
              <a:rPr lang="en-US" sz="2000" dirty="0" smtClean="0"/>
              <a:t>“Low-correlation” and “High-correlation” regimes</a:t>
            </a:r>
          </a:p>
          <a:p>
            <a:pPr lvl="1"/>
            <a:r>
              <a:rPr lang="en-US" sz="1800" dirty="0" smtClean="0"/>
              <a:t>The simple case of two measurements of one observable [Lyons]</a:t>
            </a:r>
          </a:p>
          <a:p>
            <a:pPr lvl="2"/>
            <a:r>
              <a:rPr lang="en-US" sz="1400" dirty="0" smtClean="0"/>
              <a:t>Dependencies of BLUE coefficients and combined error and IW as the correlation varies</a:t>
            </a:r>
          </a:p>
          <a:p>
            <a:pPr lvl="2"/>
            <a:r>
              <a:rPr lang="en-US" sz="1400" dirty="0" smtClean="0"/>
              <a:t>One linear coefficient λ goes to 0 and flips sign where the combined error is minimum</a:t>
            </a:r>
          </a:p>
          <a:p>
            <a:pPr lvl="2"/>
            <a:r>
              <a:rPr lang="en-US" sz="1400" dirty="0" smtClean="0"/>
              <a:t>Interpretation of information in the two regimes λ&gt;0 and λ&lt;0 </a:t>
            </a:r>
          </a:p>
          <a:p>
            <a:pPr lvl="1"/>
            <a:r>
              <a:rPr lang="en-US" sz="1800" dirty="0" smtClean="0"/>
              <a:t>Generalization to the case of N measurements of one observable</a:t>
            </a:r>
          </a:p>
          <a:p>
            <a:pPr lvl="2"/>
            <a:r>
              <a:rPr lang="en-US" sz="1400" dirty="0" smtClean="0"/>
              <a:t>Information inflow – adding the N</a:t>
            </a:r>
            <a:r>
              <a:rPr lang="en-US" sz="1400" baseline="30000" dirty="0" smtClean="0"/>
              <a:t>th</a:t>
            </a:r>
            <a:r>
              <a:rPr lang="en-US" sz="1400" dirty="0" smtClean="0"/>
              <a:t> measurement with its N-1 correlations</a:t>
            </a:r>
          </a:p>
          <a:p>
            <a:pPr lvl="2"/>
            <a:r>
              <a:rPr lang="en-US" sz="1400" dirty="0" smtClean="0"/>
              <a:t>Information derivatives – analyzing N</a:t>
            </a:r>
            <a:r>
              <a:rPr lang="en-US" sz="1050" dirty="0" smtClean="0"/>
              <a:t>x</a:t>
            </a:r>
            <a:r>
              <a:rPr lang="en-US" sz="1400" dirty="0" smtClean="0"/>
              <a:t>(N-1)/2 correlations independently</a:t>
            </a:r>
          </a:p>
          <a:p>
            <a:pPr lvl="2"/>
            <a:r>
              <a:rPr lang="en-US" sz="1400" b="1" dirty="0" smtClean="0"/>
              <a:t>Low-correlation regime (all λ&gt;0) and high-correlation regime (one or more λ&lt;0)</a:t>
            </a:r>
          </a:p>
          <a:p>
            <a:pPr lvl="2"/>
            <a:endParaRPr lang="en-US" sz="1400" b="1" dirty="0" smtClean="0"/>
          </a:p>
          <a:p>
            <a:pPr lvl="2"/>
            <a:endParaRPr lang="en-US" sz="1400" b="1" dirty="0" smtClean="0"/>
          </a:p>
          <a:p>
            <a:pPr lvl="2"/>
            <a:endParaRPr lang="en-US" sz="1400" dirty="0" smtClean="0"/>
          </a:p>
          <a:p>
            <a:pPr lvl="1"/>
            <a:endParaRPr lang="en-US" sz="1600" dirty="0" smtClean="0"/>
          </a:p>
        </p:txBody>
      </p:sp>
      <p:sp>
        <p:nvSpPr>
          <p:cNvPr id="4" name="TextBox 3"/>
          <p:cNvSpPr txBox="1"/>
          <p:nvPr/>
        </p:nvSpPr>
        <p:spPr>
          <a:xfrm>
            <a:off x="228600" y="6047601"/>
            <a:ext cx="8763000" cy="276999"/>
          </a:xfrm>
          <a:prstGeom prst="rect">
            <a:avLst/>
          </a:prstGeom>
          <a:noFill/>
        </p:spPr>
        <p:txBody>
          <a:bodyPr wrap="square" rtlCol="0">
            <a:spAutoFit/>
          </a:bodyPr>
          <a:lstStyle/>
          <a:p>
            <a:pPr algn="ctr"/>
            <a:r>
              <a:rPr lang="en-US" sz="1200" b="1" dirty="0" smtClean="0">
                <a:solidFill>
                  <a:srgbClr val="00B050"/>
                </a:solidFill>
              </a:rPr>
              <a:t>WE WILL ONLY DISCUSS POSITIVE CORRELATIONS IN THE FOLLOWING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914400"/>
            <a:ext cx="5562600" cy="5943600"/>
          </a:xfrm>
        </p:spPr>
        <p:txBody>
          <a:bodyPr/>
          <a:lstStyle/>
          <a:p>
            <a:pPr>
              <a:spcBef>
                <a:spcPts val="0"/>
              </a:spcBef>
            </a:pPr>
            <a:r>
              <a:rPr lang="en-US" dirty="0" smtClean="0"/>
              <a:t>For two measurements A and B with errors </a:t>
            </a:r>
            <a:r>
              <a:rPr lang="el-GR" dirty="0" smtClean="0"/>
              <a:t>σ</a:t>
            </a:r>
            <a:r>
              <a:rPr lang="en-US" baseline="-25000" dirty="0" smtClean="0"/>
              <a:t>A</a:t>
            </a:r>
            <a:r>
              <a:rPr lang="en-US" dirty="0" smtClean="0"/>
              <a:t>&lt; </a:t>
            </a:r>
            <a:r>
              <a:rPr lang="el-GR" dirty="0" smtClean="0"/>
              <a:t>σ</a:t>
            </a:r>
            <a:r>
              <a:rPr lang="en-US" baseline="-25000" dirty="0" smtClean="0"/>
              <a:t>B</a:t>
            </a:r>
            <a:r>
              <a:rPr lang="en-US" dirty="0" smtClean="0"/>
              <a:t> and correlation </a:t>
            </a:r>
            <a:r>
              <a:rPr lang="el-GR" dirty="0" smtClean="0"/>
              <a:t>ρ</a:t>
            </a:r>
            <a:r>
              <a:rPr lang="en-US" dirty="0" smtClean="0"/>
              <a:t> </a:t>
            </a:r>
            <a:r>
              <a:rPr lang="en-US" sz="1200" i="1" dirty="0" smtClean="0"/>
              <a:t>[Lyons et al] </a:t>
            </a:r>
            <a:r>
              <a:rPr lang="en-US" dirty="0" smtClean="0"/>
              <a:t>:</a:t>
            </a:r>
          </a:p>
          <a:p>
            <a:pPr>
              <a:spcBef>
                <a:spcPts val="0"/>
              </a:spcBef>
            </a:pPr>
            <a:endParaRPr lang="en-US" dirty="0" smtClean="0"/>
          </a:p>
          <a:p>
            <a:pPr>
              <a:spcBef>
                <a:spcPts val="0"/>
              </a:spcBef>
            </a:pPr>
            <a:endParaRPr lang="en-US" dirty="0" smtClean="0"/>
          </a:p>
          <a:p>
            <a:pPr>
              <a:spcBef>
                <a:spcPts val="0"/>
              </a:spcBef>
            </a:pPr>
            <a:endParaRPr lang="en-US" dirty="0" smtClean="0"/>
          </a:p>
          <a:p>
            <a:pPr>
              <a:spcBef>
                <a:spcPts val="0"/>
              </a:spcBef>
            </a:pPr>
            <a:endParaRPr lang="en-US" dirty="0" smtClean="0"/>
          </a:p>
          <a:p>
            <a:pPr>
              <a:spcBef>
                <a:spcPts val="0"/>
              </a:spcBef>
            </a:pPr>
            <a:r>
              <a:rPr lang="en-US" dirty="0" smtClean="0"/>
              <a:t>Varying </a:t>
            </a:r>
            <a:r>
              <a:rPr lang="el-GR" dirty="0" smtClean="0"/>
              <a:t>ρ</a:t>
            </a:r>
            <a:r>
              <a:rPr lang="en-US" dirty="0" smtClean="0"/>
              <a:t>, the combined error is maximum (equal to </a:t>
            </a:r>
            <a:r>
              <a:rPr lang="el-GR" dirty="0" smtClean="0"/>
              <a:t>σ</a:t>
            </a:r>
            <a:r>
              <a:rPr lang="en-US" baseline="-25000" dirty="0" smtClean="0"/>
              <a:t>A</a:t>
            </a:r>
            <a:r>
              <a:rPr lang="en-US" dirty="0" smtClean="0"/>
              <a:t>) for </a:t>
            </a:r>
            <a:r>
              <a:rPr lang="el-GR" dirty="0" smtClean="0"/>
              <a:t>ρ</a:t>
            </a:r>
            <a:r>
              <a:rPr lang="en-US" dirty="0" smtClean="0"/>
              <a:t>=</a:t>
            </a:r>
            <a:r>
              <a:rPr lang="el-GR" dirty="0" smtClean="0"/>
              <a:t>σ</a:t>
            </a:r>
            <a:r>
              <a:rPr lang="en-US" baseline="-25000" dirty="0" smtClean="0"/>
              <a:t>A</a:t>
            </a:r>
            <a:r>
              <a:rPr lang="en-US" dirty="0" smtClean="0"/>
              <a:t>/</a:t>
            </a:r>
            <a:r>
              <a:rPr lang="el-GR" dirty="0" smtClean="0"/>
              <a:t>σ</a:t>
            </a:r>
            <a:r>
              <a:rPr lang="en-US" baseline="-25000" dirty="0" smtClean="0"/>
              <a:t>B</a:t>
            </a:r>
            <a:r>
              <a:rPr lang="en-US" dirty="0" smtClean="0"/>
              <a:t>, where λ</a:t>
            </a:r>
            <a:r>
              <a:rPr lang="en-US" baseline="-25000" dirty="0" smtClean="0"/>
              <a:t>B </a:t>
            </a:r>
            <a:r>
              <a:rPr lang="en-US" dirty="0" smtClean="0"/>
              <a:t>flips sign</a:t>
            </a:r>
          </a:p>
          <a:p>
            <a:pPr lvl="1">
              <a:spcBef>
                <a:spcPts val="0"/>
              </a:spcBef>
            </a:pPr>
            <a:r>
              <a:rPr lang="en-US" b="1" i="1" dirty="0" smtClean="0">
                <a:solidFill>
                  <a:srgbClr val="FF0000"/>
                </a:solidFill>
              </a:rPr>
              <a:t>Low correlation region – </a:t>
            </a:r>
            <a:r>
              <a:rPr lang="el-GR" b="1" i="1" dirty="0" smtClean="0">
                <a:solidFill>
                  <a:srgbClr val="FF0000"/>
                </a:solidFill>
              </a:rPr>
              <a:t>ρ</a:t>
            </a:r>
            <a:r>
              <a:rPr lang="en-US" b="1" i="1" dirty="0" smtClean="0">
                <a:solidFill>
                  <a:srgbClr val="FF0000"/>
                </a:solidFill>
              </a:rPr>
              <a:t>&lt;</a:t>
            </a:r>
            <a:r>
              <a:rPr lang="el-GR" b="1" i="1" dirty="0" smtClean="0">
                <a:solidFill>
                  <a:srgbClr val="FF0000"/>
                </a:solidFill>
              </a:rPr>
              <a:t>σ</a:t>
            </a:r>
            <a:r>
              <a:rPr lang="en-US" b="1" i="1" baseline="-25000" dirty="0" smtClean="0">
                <a:solidFill>
                  <a:srgbClr val="FF0000"/>
                </a:solidFill>
              </a:rPr>
              <a:t>A</a:t>
            </a:r>
            <a:r>
              <a:rPr lang="en-US" b="1" i="1" dirty="0" smtClean="0">
                <a:solidFill>
                  <a:srgbClr val="FF0000"/>
                </a:solidFill>
              </a:rPr>
              <a:t>/</a:t>
            </a:r>
            <a:r>
              <a:rPr lang="el-GR" b="1" i="1" dirty="0" smtClean="0">
                <a:solidFill>
                  <a:srgbClr val="FF0000"/>
                </a:solidFill>
              </a:rPr>
              <a:t>σ</a:t>
            </a:r>
            <a:r>
              <a:rPr lang="en-US" b="1" i="1" baseline="-25000" dirty="0" smtClean="0">
                <a:solidFill>
                  <a:srgbClr val="FF0000"/>
                </a:solidFill>
              </a:rPr>
              <a:t>B</a:t>
            </a:r>
          </a:p>
          <a:p>
            <a:pPr lvl="2">
              <a:spcBef>
                <a:spcPts val="0"/>
              </a:spcBef>
            </a:pPr>
            <a:r>
              <a:rPr lang="en-US" dirty="0" smtClean="0"/>
              <a:t>Both λ</a:t>
            </a:r>
            <a:r>
              <a:rPr lang="en-US" baseline="-25000" dirty="0" smtClean="0"/>
              <a:t>A </a:t>
            </a:r>
            <a:r>
              <a:rPr lang="en-US" dirty="0" smtClean="0"/>
              <a:t>and λ</a:t>
            </a:r>
            <a:r>
              <a:rPr lang="en-US" baseline="-25000" dirty="0" smtClean="0"/>
              <a:t>B </a:t>
            </a:r>
            <a:r>
              <a:rPr lang="en-US" dirty="0" smtClean="0"/>
              <a:t> are &gt; 0</a:t>
            </a:r>
          </a:p>
          <a:p>
            <a:pPr lvl="2">
              <a:spcBef>
                <a:spcPts val="0"/>
              </a:spcBef>
            </a:pPr>
            <a:r>
              <a:rPr lang="en-US" dirty="0" smtClean="0"/>
              <a:t>Info decreases (error increases) as </a:t>
            </a:r>
            <a:r>
              <a:rPr lang="el-GR" dirty="0" smtClean="0"/>
              <a:t>ρ</a:t>
            </a:r>
            <a:r>
              <a:rPr lang="en-US" dirty="0" smtClean="0"/>
              <a:t> increases</a:t>
            </a:r>
          </a:p>
          <a:p>
            <a:pPr lvl="1">
              <a:spcBef>
                <a:spcPts val="0"/>
              </a:spcBef>
            </a:pPr>
            <a:r>
              <a:rPr lang="en-US" b="1" i="1" dirty="0" smtClean="0">
                <a:solidFill>
                  <a:srgbClr val="FF0000"/>
                </a:solidFill>
              </a:rPr>
              <a:t>High correlation region – </a:t>
            </a:r>
            <a:r>
              <a:rPr lang="el-GR" b="1" i="1" dirty="0" smtClean="0">
                <a:solidFill>
                  <a:srgbClr val="FF0000"/>
                </a:solidFill>
              </a:rPr>
              <a:t>ρ</a:t>
            </a:r>
            <a:r>
              <a:rPr lang="en-US" b="1" i="1" dirty="0" smtClean="0">
                <a:solidFill>
                  <a:srgbClr val="FF0000"/>
                </a:solidFill>
              </a:rPr>
              <a:t>&gt;</a:t>
            </a:r>
            <a:r>
              <a:rPr lang="el-GR" b="1" i="1" dirty="0" smtClean="0">
                <a:solidFill>
                  <a:srgbClr val="FF0000"/>
                </a:solidFill>
              </a:rPr>
              <a:t>σ</a:t>
            </a:r>
            <a:r>
              <a:rPr lang="en-US" b="1" i="1" baseline="-25000" dirty="0" smtClean="0">
                <a:solidFill>
                  <a:srgbClr val="FF0000"/>
                </a:solidFill>
              </a:rPr>
              <a:t>A</a:t>
            </a:r>
            <a:r>
              <a:rPr lang="en-US" b="1" i="1" dirty="0" smtClean="0">
                <a:solidFill>
                  <a:srgbClr val="FF0000"/>
                </a:solidFill>
              </a:rPr>
              <a:t>/</a:t>
            </a:r>
            <a:r>
              <a:rPr lang="el-GR" b="1" i="1" dirty="0" smtClean="0">
                <a:solidFill>
                  <a:srgbClr val="FF0000"/>
                </a:solidFill>
              </a:rPr>
              <a:t>σ</a:t>
            </a:r>
            <a:r>
              <a:rPr lang="en-US" b="1" i="1" baseline="-25000" dirty="0" smtClean="0">
                <a:solidFill>
                  <a:srgbClr val="FF0000"/>
                </a:solidFill>
              </a:rPr>
              <a:t>B</a:t>
            </a:r>
          </a:p>
          <a:p>
            <a:pPr lvl="2">
              <a:spcBef>
                <a:spcPts val="0"/>
              </a:spcBef>
            </a:pPr>
            <a:r>
              <a:rPr lang="en-US" dirty="0" smtClean="0"/>
              <a:t>One coefficient λ</a:t>
            </a:r>
            <a:r>
              <a:rPr lang="en-US" baseline="-25000" dirty="0" smtClean="0"/>
              <a:t>B </a:t>
            </a:r>
            <a:r>
              <a:rPr lang="en-US" dirty="0" smtClean="0"/>
              <a:t> is &lt; 0</a:t>
            </a:r>
          </a:p>
          <a:p>
            <a:pPr lvl="2">
              <a:spcBef>
                <a:spcPts val="0"/>
              </a:spcBef>
            </a:pPr>
            <a:r>
              <a:rPr lang="en-US" dirty="0" smtClean="0"/>
              <a:t>Info increases (error decreases) as </a:t>
            </a:r>
            <a:r>
              <a:rPr lang="el-GR" dirty="0" smtClean="0"/>
              <a:t>ρ</a:t>
            </a:r>
            <a:r>
              <a:rPr lang="en-US" dirty="0" smtClean="0"/>
              <a:t> increases</a:t>
            </a:r>
          </a:p>
          <a:p>
            <a:pPr lvl="1">
              <a:spcBef>
                <a:spcPts val="0"/>
              </a:spcBef>
            </a:pPr>
            <a:r>
              <a:rPr lang="en-US" b="1" i="1" dirty="0" smtClean="0">
                <a:solidFill>
                  <a:srgbClr val="FF0000"/>
                </a:solidFill>
              </a:rPr>
              <a:t>Boundary (most conservative corr.) – </a:t>
            </a:r>
            <a:r>
              <a:rPr lang="el-GR" b="1" i="1" dirty="0" smtClean="0">
                <a:solidFill>
                  <a:srgbClr val="FF0000"/>
                </a:solidFill>
              </a:rPr>
              <a:t>ρ</a:t>
            </a:r>
            <a:r>
              <a:rPr lang="en-US" b="1" i="1" dirty="0" smtClean="0">
                <a:solidFill>
                  <a:srgbClr val="FF0000"/>
                </a:solidFill>
              </a:rPr>
              <a:t>=</a:t>
            </a:r>
            <a:r>
              <a:rPr lang="el-GR" b="1" i="1" dirty="0" smtClean="0">
                <a:solidFill>
                  <a:srgbClr val="FF0000"/>
                </a:solidFill>
              </a:rPr>
              <a:t>σ</a:t>
            </a:r>
            <a:r>
              <a:rPr lang="en-US" b="1" i="1" baseline="-25000" dirty="0" smtClean="0">
                <a:solidFill>
                  <a:srgbClr val="FF0000"/>
                </a:solidFill>
              </a:rPr>
              <a:t>A</a:t>
            </a:r>
            <a:r>
              <a:rPr lang="en-US" b="1" i="1" dirty="0" smtClean="0">
                <a:solidFill>
                  <a:srgbClr val="FF0000"/>
                </a:solidFill>
              </a:rPr>
              <a:t>/</a:t>
            </a:r>
            <a:r>
              <a:rPr lang="el-GR" b="1" i="1" dirty="0" smtClean="0">
                <a:solidFill>
                  <a:srgbClr val="FF0000"/>
                </a:solidFill>
              </a:rPr>
              <a:t>σ</a:t>
            </a:r>
            <a:r>
              <a:rPr lang="en-US" b="1" i="1" baseline="-25000" dirty="0" smtClean="0">
                <a:solidFill>
                  <a:srgbClr val="FF0000"/>
                </a:solidFill>
              </a:rPr>
              <a:t>B</a:t>
            </a:r>
          </a:p>
          <a:p>
            <a:pPr lvl="2">
              <a:spcBef>
                <a:spcPts val="0"/>
              </a:spcBef>
            </a:pPr>
            <a:r>
              <a:rPr lang="en-US" dirty="0" smtClean="0"/>
              <a:t>One coefficient λ</a:t>
            </a:r>
            <a:r>
              <a:rPr lang="en-US" baseline="-25000" dirty="0" smtClean="0"/>
              <a:t>B </a:t>
            </a:r>
            <a:r>
              <a:rPr lang="en-US" dirty="0" smtClean="0"/>
              <a:t> is = 0</a:t>
            </a:r>
          </a:p>
          <a:p>
            <a:pPr lvl="2">
              <a:spcBef>
                <a:spcPts val="0"/>
              </a:spcBef>
            </a:pPr>
            <a:r>
              <a:rPr lang="en-US" dirty="0" smtClean="0"/>
              <a:t>Error is maximum = </a:t>
            </a:r>
            <a:r>
              <a:rPr lang="el-GR" dirty="0" smtClean="0"/>
              <a:t>σ</a:t>
            </a:r>
            <a:r>
              <a:rPr lang="en-US" baseline="-25000" dirty="0" smtClean="0"/>
              <a:t>A </a:t>
            </a:r>
            <a:r>
              <a:rPr lang="en-US" dirty="0" smtClean="0"/>
              <a:t>(marginal info from B is 0)</a:t>
            </a:r>
          </a:p>
          <a:p>
            <a:pPr lvl="3">
              <a:spcBef>
                <a:spcPts val="0"/>
              </a:spcBef>
            </a:pPr>
            <a:endParaRPr lang="en-US" dirty="0" smtClean="0"/>
          </a:p>
          <a:p>
            <a:pPr>
              <a:spcBef>
                <a:spcPts val="0"/>
              </a:spcBef>
            </a:pPr>
            <a:r>
              <a:rPr lang="en-US" dirty="0" smtClean="0"/>
              <a:t>Three information weights (A, B, correlation)</a:t>
            </a:r>
          </a:p>
          <a:p>
            <a:pPr lvl="1">
              <a:spcBef>
                <a:spcPts val="0"/>
              </a:spcBef>
            </a:pPr>
            <a:r>
              <a:rPr lang="en-US" dirty="0" smtClean="0"/>
              <a:t>Sum is equal to 1 by construction</a:t>
            </a:r>
          </a:p>
          <a:p>
            <a:pPr lvl="1">
              <a:spcBef>
                <a:spcPts val="0"/>
              </a:spcBef>
            </a:pPr>
            <a:r>
              <a:rPr lang="en-US" dirty="0" smtClean="0"/>
              <a:t>IW from </a:t>
            </a:r>
            <a:r>
              <a:rPr lang="el-GR" dirty="0" smtClean="0"/>
              <a:t>ρ</a:t>
            </a:r>
            <a:r>
              <a:rPr lang="en-US" dirty="0" smtClean="0"/>
              <a:t> is minimum (largest negative) for λ</a:t>
            </a:r>
            <a:r>
              <a:rPr lang="en-US" baseline="-25000" dirty="0" smtClean="0"/>
              <a:t>B</a:t>
            </a:r>
            <a:r>
              <a:rPr lang="en-US" dirty="0" smtClean="0"/>
              <a:t>=0</a:t>
            </a:r>
          </a:p>
          <a:p>
            <a:pPr lvl="2">
              <a:spcBef>
                <a:spcPts val="0"/>
              </a:spcBef>
            </a:pPr>
            <a:endParaRPr lang="en-US" dirty="0" smtClean="0"/>
          </a:p>
          <a:p>
            <a:pPr lvl="1">
              <a:spcBef>
                <a:spcPts val="0"/>
              </a:spcBef>
            </a:pPr>
            <a:endParaRPr lang="en-US" dirty="0" smtClean="0"/>
          </a:p>
          <a:p>
            <a:pPr lvl="1">
              <a:spcBef>
                <a:spcPts val="0"/>
              </a:spcBef>
            </a:pPr>
            <a:endParaRPr lang="en-US" dirty="0" smtClean="0"/>
          </a:p>
          <a:p>
            <a:pPr>
              <a:spcBef>
                <a:spcPts val="0"/>
              </a:spcBef>
            </a:pPr>
            <a:endParaRPr lang="en-US" i="1" dirty="0" smtClean="0"/>
          </a:p>
          <a:p>
            <a:pPr>
              <a:spcBef>
                <a:spcPts val="0"/>
              </a:spcBef>
            </a:pPr>
            <a:endParaRPr lang="en-US" dirty="0"/>
          </a:p>
        </p:txBody>
      </p:sp>
      <p:sp>
        <p:nvSpPr>
          <p:cNvPr id="27" name="Title 1"/>
          <p:cNvSpPr>
            <a:spLocks noGrp="1"/>
          </p:cNvSpPr>
          <p:nvPr>
            <p:ph type="title"/>
          </p:nvPr>
        </p:nvSpPr>
        <p:spPr>
          <a:xfrm>
            <a:off x="152400" y="0"/>
            <a:ext cx="5562600" cy="838200"/>
          </a:xfrm>
        </p:spPr>
        <p:txBody>
          <a:bodyPr/>
          <a:lstStyle/>
          <a:p>
            <a:r>
              <a:rPr lang="en-US" sz="2800" dirty="0" smtClean="0"/>
              <a:t>2 measurements of 1 observable</a:t>
            </a:r>
            <a:endParaRPr lang="en-US" sz="2800" dirty="0"/>
          </a:p>
        </p:txBody>
      </p:sp>
      <p:sp>
        <p:nvSpPr>
          <p:cNvPr id="28" name="Rectangle 16"/>
          <p:cNvSpPr txBox="1">
            <a:spLocks noChangeArrowheads="1"/>
          </p:cNvSpPr>
          <p:nvPr/>
        </p:nvSpPr>
        <p:spPr bwMode="auto">
          <a:xfrm>
            <a:off x="4343400" y="6477000"/>
            <a:ext cx="12954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smtClean="0">
                <a:solidFill>
                  <a:srgbClr val="00529E"/>
                </a:solidFill>
              </a:defRPr>
            </a:lvl1pPr>
          </a:lstStyle>
          <a:p>
            <a:pPr>
              <a:defRPr/>
            </a:pPr>
            <a:r>
              <a:rPr lang="en-US" dirty="0" smtClean="0">
                <a:solidFill>
                  <a:srgbClr val="3861AA"/>
                </a:solidFill>
              </a:rPr>
              <a:t>AV, RC – </a:t>
            </a:r>
            <a:fld id="{6B962E2A-9FF6-419B-8438-2088DF0034A9}" type="slidenum">
              <a:rPr lang="en-US" smtClean="0">
                <a:solidFill>
                  <a:srgbClr val="3861AA"/>
                </a:solidFill>
              </a:rPr>
              <a:pPr>
                <a:defRPr/>
              </a:pPr>
              <a:t>13</a:t>
            </a:fld>
            <a:endParaRPr lang="en-US" dirty="0">
              <a:solidFill>
                <a:srgbClr val="3861AA"/>
              </a:solidFill>
            </a:endParaRPr>
          </a:p>
        </p:txBody>
      </p:sp>
      <p:cxnSp>
        <p:nvCxnSpPr>
          <p:cNvPr id="29" name="Straight Connector 28"/>
          <p:cNvCxnSpPr/>
          <p:nvPr/>
        </p:nvCxnSpPr>
        <p:spPr>
          <a:xfrm>
            <a:off x="3429000" y="6477000"/>
            <a:ext cx="2286000" cy="0"/>
          </a:xfrm>
          <a:prstGeom prst="line">
            <a:avLst/>
          </a:prstGeom>
          <a:ln w="12700">
            <a:solidFill>
              <a:srgbClr val="3861AA"/>
            </a:solidFill>
          </a:ln>
        </p:spPr>
        <p:style>
          <a:lnRef idx="1">
            <a:schemeClr val="accent1"/>
          </a:lnRef>
          <a:fillRef idx="0">
            <a:schemeClr val="accent1"/>
          </a:fillRef>
          <a:effectRef idx="0">
            <a:schemeClr val="accent1"/>
          </a:effectRef>
          <a:fontRef idx="minor">
            <a:schemeClr val="tx1"/>
          </a:fontRef>
        </p:style>
      </p:cxnSp>
      <p:grpSp>
        <p:nvGrpSpPr>
          <p:cNvPr id="47" name="Group 46"/>
          <p:cNvGrpSpPr/>
          <p:nvPr/>
        </p:nvGrpSpPr>
        <p:grpSpPr>
          <a:xfrm>
            <a:off x="5638800" y="0"/>
            <a:ext cx="3505200" cy="1828800"/>
            <a:chOff x="5638800" y="0"/>
            <a:chExt cx="3505200" cy="1828800"/>
          </a:xfrm>
        </p:grpSpPr>
        <p:grpSp>
          <p:nvGrpSpPr>
            <p:cNvPr id="48" name="Group 51"/>
            <p:cNvGrpSpPr/>
            <p:nvPr/>
          </p:nvGrpSpPr>
          <p:grpSpPr>
            <a:xfrm>
              <a:off x="5638800" y="0"/>
              <a:ext cx="3505200" cy="1828800"/>
              <a:chOff x="76200" y="2286000"/>
              <a:chExt cx="3048000" cy="2301875"/>
            </a:xfrm>
          </p:grpSpPr>
          <p:pic>
            <p:nvPicPr>
              <p:cNvPr id="50" name="Picture 7" descr="\\cern.ch\dfs\Users\a\avalassi\Documents\Blue2\scVsRho.jpg"/>
              <p:cNvPicPr>
                <a:picLocks noChangeAspect="1" noChangeArrowheads="1"/>
              </p:cNvPicPr>
              <p:nvPr/>
            </p:nvPicPr>
            <p:blipFill>
              <a:blip r:embed="rId3" cstate="print"/>
              <a:srcRect t="3125"/>
              <a:stretch>
                <a:fillRect/>
              </a:stretch>
            </p:blipFill>
            <p:spPr bwMode="auto">
              <a:xfrm>
                <a:off x="76200" y="2286000"/>
                <a:ext cx="3048000" cy="2301875"/>
              </a:xfrm>
              <a:prstGeom prst="rect">
                <a:avLst/>
              </a:prstGeom>
              <a:noFill/>
            </p:spPr>
          </p:pic>
          <p:cxnSp>
            <p:nvCxnSpPr>
              <p:cNvPr id="51" name="Straight Connector 50"/>
              <p:cNvCxnSpPr/>
              <p:nvPr/>
            </p:nvCxnSpPr>
            <p:spPr>
              <a:xfrm>
                <a:off x="2362200" y="3003770"/>
                <a:ext cx="0" cy="143464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49" name="ZoneTexte 9"/>
            <p:cNvSpPr txBox="1"/>
            <p:nvPr/>
          </p:nvSpPr>
          <p:spPr>
            <a:xfrm>
              <a:off x="6203381" y="226864"/>
              <a:ext cx="807019" cy="230336"/>
            </a:xfrm>
            <a:prstGeom prst="rect">
              <a:avLst/>
            </a:prstGeom>
            <a:solidFill>
              <a:srgbClr val="FFFF99"/>
            </a:solidFill>
            <a:ln w="19050">
              <a:solidFill>
                <a:schemeClr val="tx1"/>
              </a:solidFill>
            </a:ln>
          </p:spPr>
          <p:txBody>
            <a:bodyPr wrap="none" rtlCol="0">
              <a:spAutoFit/>
            </a:bodyPr>
            <a:lstStyle/>
            <a:p>
              <a:r>
                <a:rPr lang="fr-FR" sz="1000" b="1" dirty="0" smtClean="0">
                  <a:sym typeface="Symbol"/>
                </a:rPr>
                <a:t>BLUE error</a:t>
              </a:r>
              <a:endParaRPr lang="fr-FR" sz="1000" b="1" dirty="0"/>
            </a:p>
          </p:txBody>
        </p:sp>
      </p:grpSp>
      <p:grpSp>
        <p:nvGrpSpPr>
          <p:cNvPr id="52" name="Group 51"/>
          <p:cNvGrpSpPr/>
          <p:nvPr/>
        </p:nvGrpSpPr>
        <p:grpSpPr>
          <a:xfrm>
            <a:off x="5638800" y="1752600"/>
            <a:ext cx="3505200" cy="1752600"/>
            <a:chOff x="5638800" y="1752600"/>
            <a:chExt cx="3505200" cy="1752600"/>
          </a:xfrm>
        </p:grpSpPr>
        <p:pic>
          <p:nvPicPr>
            <p:cNvPr id="53" name="Picture 8" descr="\\cern.ch\dfs\Users\a\avalassi\Documents\Blue2\l2VsRho.jpg"/>
            <p:cNvPicPr>
              <a:picLocks noChangeAspect="1" noChangeArrowheads="1"/>
            </p:cNvPicPr>
            <p:nvPr/>
          </p:nvPicPr>
          <p:blipFill>
            <a:blip r:embed="rId4" cstate="print"/>
            <a:srcRect t="3390"/>
            <a:stretch>
              <a:fillRect/>
            </a:stretch>
          </p:blipFill>
          <p:spPr bwMode="auto">
            <a:xfrm>
              <a:off x="5638800" y="1752600"/>
              <a:ext cx="3505200" cy="1752600"/>
            </a:xfrm>
            <a:prstGeom prst="rect">
              <a:avLst/>
            </a:prstGeom>
            <a:noFill/>
          </p:spPr>
        </p:pic>
        <p:cxnSp>
          <p:nvCxnSpPr>
            <p:cNvPr id="54" name="Straight Connector 53"/>
            <p:cNvCxnSpPr/>
            <p:nvPr/>
          </p:nvCxnSpPr>
          <p:spPr>
            <a:xfrm>
              <a:off x="8267699" y="2209800"/>
              <a:ext cx="0" cy="1153343"/>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55" name="ZoneTexte 9"/>
            <p:cNvSpPr txBox="1"/>
            <p:nvPr/>
          </p:nvSpPr>
          <p:spPr>
            <a:xfrm>
              <a:off x="6096000" y="3030379"/>
              <a:ext cx="1279517" cy="246221"/>
            </a:xfrm>
            <a:prstGeom prst="rect">
              <a:avLst/>
            </a:prstGeom>
            <a:solidFill>
              <a:srgbClr val="FFFF99"/>
            </a:solidFill>
            <a:ln w="19050">
              <a:solidFill>
                <a:schemeClr val="tx1"/>
              </a:solidFill>
            </a:ln>
          </p:spPr>
          <p:txBody>
            <a:bodyPr wrap="none" rtlCol="0">
              <a:spAutoFit/>
            </a:bodyPr>
            <a:lstStyle/>
            <a:p>
              <a:r>
                <a:rPr lang="fr-FR" sz="1000" b="1" dirty="0" smtClean="0">
                  <a:sym typeface="Symbol"/>
                </a:rPr>
                <a:t>BLUE coefficients</a:t>
              </a:r>
              <a:endParaRPr lang="fr-FR" sz="1000" b="1" dirty="0"/>
            </a:p>
          </p:txBody>
        </p:sp>
        <p:sp>
          <p:nvSpPr>
            <p:cNvPr id="56" name="ZoneTexte 9"/>
            <p:cNvSpPr txBox="1"/>
            <p:nvPr/>
          </p:nvSpPr>
          <p:spPr>
            <a:xfrm>
              <a:off x="6248400" y="1981200"/>
              <a:ext cx="681598" cy="276999"/>
            </a:xfrm>
            <a:prstGeom prst="rect">
              <a:avLst/>
            </a:prstGeom>
            <a:solidFill>
              <a:schemeClr val="accent1"/>
            </a:solidFill>
            <a:ln w="9525">
              <a:solidFill>
                <a:schemeClr val="tx1"/>
              </a:solidFill>
            </a:ln>
          </p:spPr>
          <p:txBody>
            <a:bodyPr wrap="none" rtlCol="0">
              <a:spAutoFit/>
            </a:bodyPr>
            <a:lstStyle/>
            <a:p>
              <a:pPr algn="ctr"/>
              <a:r>
                <a:rPr lang="fr-FR" sz="1200" b="1" dirty="0" smtClean="0">
                  <a:sym typeface="Symbol"/>
                </a:rPr>
                <a:t></a:t>
              </a:r>
              <a:r>
                <a:rPr lang="fr-FR" sz="1050" b="1" baseline="-25000" dirty="0" smtClean="0">
                  <a:sym typeface="Symbol"/>
                </a:rPr>
                <a:t>B</a:t>
              </a:r>
              <a:r>
                <a:rPr lang="fr-FR" sz="1050" b="1" dirty="0" smtClean="0">
                  <a:sym typeface="Symbol"/>
                </a:rPr>
                <a:t>/</a:t>
              </a:r>
              <a:r>
                <a:rPr lang="fr-FR" sz="1200" b="1" dirty="0" smtClean="0">
                  <a:sym typeface="Symbol"/>
                </a:rPr>
                <a:t></a:t>
              </a:r>
              <a:r>
                <a:rPr lang="fr-FR" sz="1050" b="1" baseline="-25000" dirty="0" smtClean="0">
                  <a:sym typeface="Symbol"/>
                </a:rPr>
                <a:t>A</a:t>
              </a:r>
              <a:r>
                <a:rPr lang="fr-FR" sz="1000" b="1" dirty="0" smtClean="0">
                  <a:sym typeface="Symbol"/>
                </a:rPr>
                <a:t>=2</a:t>
              </a:r>
              <a:endParaRPr lang="fr-FR" sz="1000" b="1" dirty="0"/>
            </a:p>
          </p:txBody>
        </p:sp>
      </p:grpSp>
      <p:grpSp>
        <p:nvGrpSpPr>
          <p:cNvPr id="57" name="Group 56"/>
          <p:cNvGrpSpPr/>
          <p:nvPr/>
        </p:nvGrpSpPr>
        <p:grpSpPr>
          <a:xfrm>
            <a:off x="5638801" y="3429000"/>
            <a:ext cx="3505199" cy="1752600"/>
            <a:chOff x="5638801" y="3429000"/>
            <a:chExt cx="3505199" cy="1752600"/>
          </a:xfrm>
        </p:grpSpPr>
        <p:grpSp>
          <p:nvGrpSpPr>
            <p:cNvPr id="58" name="Group 49"/>
            <p:cNvGrpSpPr/>
            <p:nvPr/>
          </p:nvGrpSpPr>
          <p:grpSpPr>
            <a:xfrm>
              <a:off x="5638801" y="3429000"/>
              <a:ext cx="3505199" cy="1752600"/>
              <a:chOff x="877962" y="4793031"/>
              <a:chExt cx="3505199" cy="2144720"/>
            </a:xfrm>
          </p:grpSpPr>
          <p:pic>
            <p:nvPicPr>
              <p:cNvPr id="61" name="Image 3" descr="iw2VsRho.jpg"/>
              <p:cNvPicPr>
                <a:picLocks noChangeAspect="1"/>
              </p:cNvPicPr>
              <p:nvPr/>
            </p:nvPicPr>
            <p:blipFill>
              <a:blip r:embed="rId5" cstate="print"/>
              <a:srcRect t="2941"/>
              <a:stretch>
                <a:fillRect/>
              </a:stretch>
            </p:blipFill>
            <p:spPr>
              <a:xfrm>
                <a:off x="877962" y="4793031"/>
                <a:ext cx="3505199" cy="2144720"/>
              </a:xfrm>
              <a:prstGeom prst="rect">
                <a:avLst/>
              </a:prstGeom>
            </p:spPr>
          </p:pic>
          <p:cxnSp>
            <p:nvCxnSpPr>
              <p:cNvPr id="62" name="Straight Connector 61"/>
              <p:cNvCxnSpPr/>
              <p:nvPr/>
            </p:nvCxnSpPr>
            <p:spPr>
              <a:xfrm>
                <a:off x="3506861" y="5352523"/>
                <a:ext cx="0" cy="1478557"/>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59" name="ZoneTexte 9"/>
            <p:cNvSpPr txBox="1"/>
            <p:nvPr/>
          </p:nvSpPr>
          <p:spPr>
            <a:xfrm>
              <a:off x="6096000" y="4706779"/>
              <a:ext cx="1545616" cy="246221"/>
            </a:xfrm>
            <a:prstGeom prst="rect">
              <a:avLst/>
            </a:prstGeom>
            <a:solidFill>
              <a:srgbClr val="FFFF99"/>
            </a:solidFill>
            <a:ln w="19050">
              <a:solidFill>
                <a:schemeClr val="tx1"/>
              </a:solidFill>
            </a:ln>
          </p:spPr>
          <p:txBody>
            <a:bodyPr wrap="none" rtlCol="0">
              <a:spAutoFit/>
            </a:bodyPr>
            <a:lstStyle/>
            <a:p>
              <a:r>
                <a:rPr lang="fr-FR" sz="1000" b="1" dirty="0" smtClean="0">
                  <a:sym typeface="Symbol"/>
                </a:rPr>
                <a:t>Information Weight IW</a:t>
              </a:r>
              <a:endParaRPr lang="fr-FR" sz="1000" b="1" dirty="0"/>
            </a:p>
          </p:txBody>
        </p:sp>
        <p:sp>
          <p:nvSpPr>
            <p:cNvPr id="60" name="ZoneTexte 9"/>
            <p:cNvSpPr txBox="1"/>
            <p:nvPr/>
          </p:nvSpPr>
          <p:spPr>
            <a:xfrm>
              <a:off x="6248400" y="3685401"/>
              <a:ext cx="681598" cy="276999"/>
            </a:xfrm>
            <a:prstGeom prst="rect">
              <a:avLst/>
            </a:prstGeom>
            <a:solidFill>
              <a:schemeClr val="accent1"/>
            </a:solidFill>
            <a:ln w="9525">
              <a:solidFill>
                <a:schemeClr val="tx1"/>
              </a:solidFill>
            </a:ln>
          </p:spPr>
          <p:txBody>
            <a:bodyPr wrap="none" rtlCol="0">
              <a:spAutoFit/>
            </a:bodyPr>
            <a:lstStyle/>
            <a:p>
              <a:pPr algn="ctr"/>
              <a:r>
                <a:rPr lang="fr-FR" sz="1200" b="1" dirty="0" smtClean="0">
                  <a:sym typeface="Symbol"/>
                </a:rPr>
                <a:t></a:t>
              </a:r>
              <a:r>
                <a:rPr lang="fr-FR" sz="1050" b="1" baseline="-25000" dirty="0" smtClean="0">
                  <a:sym typeface="Symbol"/>
                </a:rPr>
                <a:t>B</a:t>
              </a:r>
              <a:r>
                <a:rPr lang="fr-FR" sz="1050" b="1" dirty="0" smtClean="0">
                  <a:sym typeface="Symbol"/>
                </a:rPr>
                <a:t>/</a:t>
              </a:r>
              <a:r>
                <a:rPr lang="fr-FR" sz="1200" b="1" dirty="0" smtClean="0">
                  <a:sym typeface="Symbol"/>
                </a:rPr>
                <a:t></a:t>
              </a:r>
              <a:r>
                <a:rPr lang="fr-FR" sz="1050" b="1" baseline="-25000" dirty="0" smtClean="0">
                  <a:sym typeface="Symbol"/>
                </a:rPr>
                <a:t>A</a:t>
              </a:r>
              <a:r>
                <a:rPr lang="fr-FR" sz="1000" b="1" dirty="0" smtClean="0">
                  <a:sym typeface="Symbol"/>
                </a:rPr>
                <a:t>=2</a:t>
              </a:r>
              <a:endParaRPr lang="fr-FR" sz="1000" b="1" dirty="0"/>
            </a:p>
          </p:txBody>
        </p:sp>
      </p:grpSp>
      <p:grpSp>
        <p:nvGrpSpPr>
          <p:cNvPr id="63" name="Group 62"/>
          <p:cNvGrpSpPr/>
          <p:nvPr/>
        </p:nvGrpSpPr>
        <p:grpSpPr>
          <a:xfrm>
            <a:off x="5638799" y="5105400"/>
            <a:ext cx="3505200" cy="1752600"/>
            <a:chOff x="5638799" y="5105400"/>
            <a:chExt cx="3505200" cy="1752600"/>
          </a:xfrm>
        </p:grpSpPr>
        <p:grpSp>
          <p:nvGrpSpPr>
            <p:cNvPr id="64" name="Group 52"/>
            <p:cNvGrpSpPr/>
            <p:nvPr/>
          </p:nvGrpSpPr>
          <p:grpSpPr>
            <a:xfrm>
              <a:off x="5638799" y="5105400"/>
              <a:ext cx="3505200" cy="1752600"/>
              <a:chOff x="4533089" y="4793030"/>
              <a:chExt cx="3467911" cy="2253039"/>
            </a:xfrm>
          </p:grpSpPr>
          <p:pic>
            <p:nvPicPr>
              <p:cNvPr id="67" name="Image 5" descr="riw2VsRho.jpg"/>
              <p:cNvPicPr>
                <a:picLocks noChangeAspect="1"/>
              </p:cNvPicPr>
              <p:nvPr/>
            </p:nvPicPr>
            <p:blipFill>
              <a:blip r:embed="rId6" cstate="print"/>
              <a:srcRect t="3030"/>
              <a:stretch>
                <a:fillRect/>
              </a:stretch>
            </p:blipFill>
            <p:spPr>
              <a:xfrm>
                <a:off x="4533089" y="4793030"/>
                <a:ext cx="3467911" cy="2253039"/>
              </a:xfrm>
              <a:prstGeom prst="rect">
                <a:avLst/>
              </a:prstGeom>
            </p:spPr>
          </p:pic>
          <p:cxnSp>
            <p:nvCxnSpPr>
              <p:cNvPr id="68" name="Straight Connector 67"/>
              <p:cNvCxnSpPr/>
              <p:nvPr/>
            </p:nvCxnSpPr>
            <p:spPr>
              <a:xfrm>
                <a:off x="7115175" y="5356290"/>
                <a:ext cx="0" cy="1478557"/>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65" name="ZoneTexte 9"/>
            <p:cNvSpPr txBox="1"/>
            <p:nvPr/>
          </p:nvSpPr>
          <p:spPr>
            <a:xfrm>
              <a:off x="6096000" y="6383179"/>
              <a:ext cx="2057399" cy="246221"/>
            </a:xfrm>
            <a:prstGeom prst="rect">
              <a:avLst/>
            </a:prstGeom>
            <a:solidFill>
              <a:srgbClr val="FFFF99"/>
            </a:solidFill>
            <a:ln w="19050">
              <a:solidFill>
                <a:schemeClr val="tx1"/>
              </a:solidFill>
            </a:ln>
          </p:spPr>
          <p:txBody>
            <a:bodyPr wrap="square" rtlCol="0">
              <a:spAutoFit/>
            </a:bodyPr>
            <a:lstStyle/>
            <a:p>
              <a:r>
                <a:rPr lang="fr-FR" sz="1000" b="1" dirty="0" smtClean="0">
                  <a:sym typeface="Symbol"/>
                </a:rPr>
                <a:t>Relative Importance RI=||/||</a:t>
              </a:r>
              <a:endParaRPr lang="fr-FR" sz="1000" b="1" dirty="0" smtClean="0"/>
            </a:p>
          </p:txBody>
        </p:sp>
        <p:sp>
          <p:nvSpPr>
            <p:cNvPr id="66" name="ZoneTexte 9"/>
            <p:cNvSpPr txBox="1"/>
            <p:nvPr/>
          </p:nvSpPr>
          <p:spPr>
            <a:xfrm>
              <a:off x="6248400" y="5361801"/>
              <a:ext cx="681598" cy="276999"/>
            </a:xfrm>
            <a:prstGeom prst="rect">
              <a:avLst/>
            </a:prstGeom>
            <a:solidFill>
              <a:schemeClr val="accent1"/>
            </a:solidFill>
            <a:ln w="9525">
              <a:solidFill>
                <a:schemeClr val="tx1"/>
              </a:solidFill>
            </a:ln>
          </p:spPr>
          <p:txBody>
            <a:bodyPr wrap="none" rtlCol="0">
              <a:spAutoFit/>
            </a:bodyPr>
            <a:lstStyle/>
            <a:p>
              <a:pPr algn="ctr"/>
              <a:r>
                <a:rPr lang="fr-FR" sz="1200" b="1" dirty="0" smtClean="0">
                  <a:sym typeface="Symbol"/>
                </a:rPr>
                <a:t></a:t>
              </a:r>
              <a:r>
                <a:rPr lang="fr-FR" sz="1050" b="1" baseline="-25000" dirty="0" smtClean="0">
                  <a:sym typeface="Symbol"/>
                </a:rPr>
                <a:t>B</a:t>
              </a:r>
              <a:r>
                <a:rPr lang="fr-FR" sz="1050" b="1" dirty="0" smtClean="0">
                  <a:sym typeface="Symbol"/>
                </a:rPr>
                <a:t>/</a:t>
              </a:r>
              <a:r>
                <a:rPr lang="fr-FR" sz="1200" b="1" dirty="0" smtClean="0">
                  <a:sym typeface="Symbol"/>
                </a:rPr>
                <a:t></a:t>
              </a:r>
              <a:r>
                <a:rPr lang="fr-FR" sz="1050" b="1" baseline="-25000" dirty="0" smtClean="0">
                  <a:sym typeface="Symbol"/>
                </a:rPr>
                <a:t>A</a:t>
              </a:r>
              <a:r>
                <a:rPr lang="fr-FR" sz="1000" b="1" dirty="0" smtClean="0">
                  <a:sym typeface="Symbol"/>
                </a:rPr>
                <a:t>=2</a:t>
              </a:r>
              <a:endParaRPr lang="fr-FR" sz="1000" b="1" dirty="0"/>
            </a:p>
          </p:txBody>
        </p:sp>
      </p:grpSp>
      <p:sp>
        <p:nvSpPr>
          <p:cNvPr id="72" name="Rectangle 71"/>
          <p:cNvSpPr/>
          <p:nvPr/>
        </p:nvSpPr>
        <p:spPr>
          <a:xfrm>
            <a:off x="7772400" y="4572000"/>
            <a:ext cx="457200" cy="304800"/>
          </a:xfrm>
          <a:prstGeom prst="rect">
            <a:avLst/>
          </a:prstGeom>
          <a:solidFill>
            <a:srgbClr val="CC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8305800" y="4572000"/>
            <a:ext cx="457200" cy="304800"/>
          </a:xfrm>
          <a:prstGeom prst="rect">
            <a:avLst/>
          </a:prstGeom>
          <a:solidFill>
            <a:srgbClr val="CC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ZoneTexte 9"/>
          <p:cNvSpPr txBox="1"/>
          <p:nvPr/>
        </p:nvSpPr>
        <p:spPr>
          <a:xfrm>
            <a:off x="8296206" y="4572000"/>
            <a:ext cx="486031" cy="338554"/>
          </a:xfrm>
          <a:prstGeom prst="rect">
            <a:avLst/>
          </a:prstGeom>
          <a:noFill/>
          <a:ln w="9525">
            <a:noFill/>
          </a:ln>
        </p:spPr>
        <p:txBody>
          <a:bodyPr wrap="none" rtlCol="0">
            <a:spAutoFit/>
          </a:bodyPr>
          <a:lstStyle/>
          <a:p>
            <a:pPr algn="ctr"/>
            <a:r>
              <a:rPr lang="fr-FR" sz="800" b="1" dirty="0" smtClean="0">
                <a:sym typeface="Symbol"/>
              </a:rPr>
              <a:t>HIGH</a:t>
            </a:r>
          </a:p>
          <a:p>
            <a:pPr algn="ctr"/>
            <a:r>
              <a:rPr lang="fr-FR" sz="800" b="1" dirty="0" smtClean="0">
                <a:sym typeface="Symbol"/>
              </a:rPr>
              <a:t>CORR</a:t>
            </a:r>
          </a:p>
        </p:txBody>
      </p:sp>
      <p:sp>
        <p:nvSpPr>
          <p:cNvPr id="76" name="ZoneTexte 9"/>
          <p:cNvSpPr txBox="1"/>
          <p:nvPr/>
        </p:nvSpPr>
        <p:spPr>
          <a:xfrm>
            <a:off x="7762806" y="4572000"/>
            <a:ext cx="486031" cy="338554"/>
          </a:xfrm>
          <a:prstGeom prst="rect">
            <a:avLst/>
          </a:prstGeom>
          <a:noFill/>
          <a:ln w="9525">
            <a:noFill/>
          </a:ln>
        </p:spPr>
        <p:txBody>
          <a:bodyPr wrap="none" rtlCol="0">
            <a:spAutoFit/>
          </a:bodyPr>
          <a:lstStyle/>
          <a:p>
            <a:pPr algn="ctr"/>
            <a:r>
              <a:rPr lang="fr-FR" sz="800" b="1" dirty="0" smtClean="0">
                <a:sym typeface="Symbol"/>
              </a:rPr>
              <a:t>LOW</a:t>
            </a:r>
          </a:p>
          <a:p>
            <a:pPr algn="ctr"/>
            <a:r>
              <a:rPr lang="fr-FR" sz="800" b="1" dirty="0" smtClean="0">
                <a:sym typeface="Symbol"/>
              </a:rPr>
              <a:t>CORR</a:t>
            </a:r>
          </a:p>
        </p:txBody>
      </p:sp>
      <p:pic>
        <p:nvPicPr>
          <p:cNvPr id="77" name="Picture 2"/>
          <p:cNvPicPr>
            <a:picLocks noChangeAspect="1" noChangeArrowheads="1"/>
          </p:cNvPicPr>
          <p:nvPr/>
        </p:nvPicPr>
        <p:blipFill>
          <a:blip r:embed="rId7" cstate="print"/>
          <a:srcRect/>
          <a:stretch>
            <a:fillRect/>
          </a:stretch>
        </p:blipFill>
        <p:spPr bwMode="auto">
          <a:xfrm>
            <a:off x="3066287" y="1524000"/>
            <a:ext cx="1962913" cy="914400"/>
          </a:xfrm>
          <a:prstGeom prst="rect">
            <a:avLst/>
          </a:prstGeom>
          <a:noFill/>
          <a:ln w="9525">
            <a:noFill/>
            <a:miter lim="800000"/>
            <a:headEnd/>
            <a:tailEnd/>
          </a:ln>
        </p:spPr>
      </p:pic>
      <p:pic>
        <p:nvPicPr>
          <p:cNvPr id="78" name="Picture 2"/>
          <p:cNvPicPr>
            <a:picLocks noChangeAspect="1" noChangeArrowheads="1"/>
          </p:cNvPicPr>
          <p:nvPr/>
        </p:nvPicPr>
        <p:blipFill>
          <a:blip r:embed="rId8" cstate="print"/>
          <a:srcRect/>
          <a:stretch>
            <a:fillRect/>
          </a:stretch>
        </p:blipFill>
        <p:spPr bwMode="auto">
          <a:xfrm>
            <a:off x="685800" y="1981200"/>
            <a:ext cx="1905000" cy="405798"/>
          </a:xfrm>
          <a:prstGeom prst="rect">
            <a:avLst/>
          </a:prstGeom>
          <a:noFill/>
          <a:ln w="9525">
            <a:noFill/>
            <a:miter lim="800000"/>
            <a:headEnd/>
            <a:tailEnd/>
          </a:ln>
        </p:spPr>
      </p:pic>
      <p:pic>
        <p:nvPicPr>
          <p:cNvPr id="79" name="Picture 3"/>
          <p:cNvPicPr>
            <a:picLocks noChangeAspect="1" noChangeArrowheads="1"/>
          </p:cNvPicPr>
          <p:nvPr/>
        </p:nvPicPr>
        <p:blipFill>
          <a:blip r:embed="rId9" cstate="print"/>
          <a:srcRect/>
          <a:stretch>
            <a:fillRect/>
          </a:stretch>
        </p:blipFill>
        <p:spPr bwMode="auto">
          <a:xfrm>
            <a:off x="914400" y="1600200"/>
            <a:ext cx="1353457" cy="260758"/>
          </a:xfrm>
          <a:prstGeom prst="rect">
            <a:avLst/>
          </a:prstGeom>
          <a:noFill/>
          <a:ln w="9525">
            <a:noFill/>
            <a:miter lim="800000"/>
            <a:headEnd/>
            <a:tailEnd/>
          </a:ln>
        </p:spPr>
      </p:pic>
      <p:cxnSp>
        <p:nvCxnSpPr>
          <p:cNvPr id="81" name="Straight Connector 80"/>
          <p:cNvCxnSpPr/>
          <p:nvPr/>
        </p:nvCxnSpPr>
        <p:spPr>
          <a:xfrm>
            <a:off x="5638800" y="0"/>
            <a:ext cx="0" cy="68580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measurements – interpretation</a:t>
            </a:r>
            <a:endParaRPr lang="en-US" dirty="0"/>
          </a:p>
        </p:txBody>
      </p:sp>
      <p:sp>
        <p:nvSpPr>
          <p:cNvPr id="5" name="Content Placeholder 4"/>
          <p:cNvSpPr>
            <a:spLocks noGrp="1"/>
          </p:cNvSpPr>
          <p:nvPr>
            <p:ph idx="1"/>
          </p:nvPr>
        </p:nvSpPr>
        <p:spPr>
          <a:xfrm>
            <a:off x="152400" y="838200"/>
            <a:ext cx="8991600" cy="5562600"/>
          </a:xfrm>
        </p:spPr>
        <p:txBody>
          <a:bodyPr/>
          <a:lstStyle/>
          <a:p>
            <a:pPr>
              <a:spcBef>
                <a:spcPts val="100"/>
              </a:spcBef>
            </a:pPr>
            <a:r>
              <a:rPr lang="en-US" sz="1800" dirty="0" smtClean="0"/>
              <a:t>Low correlation regime, </a:t>
            </a:r>
            <a:r>
              <a:rPr lang="el-GR" sz="1800" dirty="0" smtClean="0"/>
              <a:t>λ</a:t>
            </a:r>
            <a:r>
              <a:rPr lang="en-US" sz="1600" baseline="-25000" dirty="0" smtClean="0"/>
              <a:t>B</a:t>
            </a:r>
            <a:r>
              <a:rPr lang="en-US" sz="1800" dirty="0" smtClean="0"/>
              <a:t>&gt;0 </a:t>
            </a:r>
            <a:r>
              <a:rPr lang="en-US" sz="1400" dirty="0" smtClean="0"/>
              <a:t>(i.e. </a:t>
            </a:r>
            <a:r>
              <a:rPr lang="el-GR" sz="1400" dirty="0" smtClean="0"/>
              <a:t>σ</a:t>
            </a:r>
            <a:r>
              <a:rPr lang="en-US" sz="1400" baseline="-25000" dirty="0" smtClean="0"/>
              <a:t>A</a:t>
            </a:r>
            <a:r>
              <a:rPr lang="en-US" sz="1400" baseline="30000" dirty="0" smtClean="0"/>
              <a:t>2 </a:t>
            </a:r>
            <a:r>
              <a:rPr lang="en-US" sz="1400" dirty="0" smtClean="0"/>
              <a:t>- </a:t>
            </a:r>
            <a:r>
              <a:rPr lang="el-GR" sz="1400" dirty="0" smtClean="0"/>
              <a:t>ρσ</a:t>
            </a:r>
            <a:r>
              <a:rPr lang="en-US" sz="1400" baseline="-25000" dirty="0" smtClean="0"/>
              <a:t>A</a:t>
            </a:r>
            <a:r>
              <a:rPr lang="el-GR" sz="1400" dirty="0" smtClean="0"/>
              <a:t>σ</a:t>
            </a:r>
            <a:r>
              <a:rPr lang="en-US" sz="1400" baseline="-25000" dirty="0" smtClean="0"/>
              <a:t>B</a:t>
            </a:r>
            <a:r>
              <a:rPr lang="en-US" sz="1400" dirty="0" smtClean="0"/>
              <a:t> &gt; 0)</a:t>
            </a:r>
            <a:endParaRPr lang="en-US" sz="1800" dirty="0" smtClean="0"/>
          </a:p>
          <a:p>
            <a:pPr lvl="1">
              <a:spcBef>
                <a:spcPts val="100"/>
              </a:spcBef>
            </a:pPr>
            <a:r>
              <a:rPr lang="en-US" sz="1400" dirty="0" smtClean="0"/>
              <a:t>The covariance can be seen as the sum of a </a:t>
            </a:r>
            <a:r>
              <a:rPr lang="en-US" sz="1400" u="sng" dirty="0" smtClean="0"/>
              <a:t>common error</a:t>
            </a:r>
            <a:r>
              <a:rPr lang="en-US" sz="1400" dirty="0" smtClean="0"/>
              <a:t> and an </a:t>
            </a:r>
            <a:r>
              <a:rPr lang="en-US" sz="1400" u="sng" dirty="0" smtClean="0"/>
              <a:t>uncorrelated error</a:t>
            </a:r>
          </a:p>
          <a:p>
            <a:pPr lvl="2">
              <a:spcBef>
                <a:spcPts val="100"/>
              </a:spcBef>
            </a:pPr>
            <a:endParaRPr lang="en-US" sz="1100" u="sng" dirty="0" smtClean="0"/>
          </a:p>
          <a:p>
            <a:pPr lvl="2">
              <a:spcBef>
                <a:spcPts val="100"/>
              </a:spcBef>
              <a:buNone/>
            </a:pPr>
            <a:endParaRPr lang="en-US" sz="1400" dirty="0" smtClean="0"/>
          </a:p>
          <a:p>
            <a:pPr lvl="2">
              <a:spcBef>
                <a:spcPts val="100"/>
              </a:spcBef>
              <a:buNone/>
            </a:pPr>
            <a:endParaRPr lang="en-US" sz="1400" dirty="0" smtClean="0"/>
          </a:p>
          <a:p>
            <a:pPr lvl="1">
              <a:spcBef>
                <a:spcPts val="100"/>
              </a:spcBef>
            </a:pPr>
            <a:r>
              <a:rPr lang="en-US" sz="1400" dirty="0" smtClean="0"/>
              <a:t>You can combine based on the uncorrelated error (compute statistical weights from basic error propagation) and add the common error only at the end</a:t>
            </a:r>
          </a:p>
          <a:p>
            <a:pPr lvl="2">
              <a:spcBef>
                <a:spcPts val="100"/>
              </a:spcBef>
            </a:pPr>
            <a:r>
              <a:rPr lang="en-US" sz="1200" i="1" dirty="0" smtClean="0"/>
              <a:t>Remember: this happens if the </a:t>
            </a:r>
            <a:r>
              <a:rPr lang="en-US" sz="1200" i="1" dirty="0" smtClean="0">
                <a:solidFill>
                  <a:srgbClr val="FF0000"/>
                </a:solidFill>
              </a:rPr>
              <a:t>off-diagonal covariance </a:t>
            </a:r>
            <a:r>
              <a:rPr lang="el-GR" sz="1200" dirty="0" smtClean="0">
                <a:solidFill>
                  <a:srgbClr val="FF0000"/>
                </a:solidFill>
              </a:rPr>
              <a:t>ρσ</a:t>
            </a:r>
            <a:r>
              <a:rPr lang="en-US" sz="1200" baseline="-25000" dirty="0" smtClean="0">
                <a:solidFill>
                  <a:srgbClr val="FF0000"/>
                </a:solidFill>
              </a:rPr>
              <a:t>A</a:t>
            </a:r>
            <a:r>
              <a:rPr lang="el-GR" sz="1200" dirty="0" smtClean="0">
                <a:solidFill>
                  <a:srgbClr val="FF0000"/>
                </a:solidFill>
              </a:rPr>
              <a:t>σ</a:t>
            </a:r>
            <a:r>
              <a:rPr lang="en-US" sz="1200" baseline="-25000" dirty="0" smtClean="0">
                <a:solidFill>
                  <a:srgbClr val="FF0000"/>
                </a:solidFill>
              </a:rPr>
              <a:t>B </a:t>
            </a:r>
            <a:r>
              <a:rPr lang="en-US" sz="1200" i="1" dirty="0" smtClean="0">
                <a:solidFill>
                  <a:srgbClr val="FF0000"/>
                </a:solidFill>
              </a:rPr>
              <a:t>is smaller than the smaller of the two variances </a:t>
            </a:r>
            <a:r>
              <a:rPr lang="el-GR" sz="1200" dirty="0" smtClean="0">
                <a:solidFill>
                  <a:srgbClr val="FF0000"/>
                </a:solidFill>
              </a:rPr>
              <a:t>σ</a:t>
            </a:r>
            <a:r>
              <a:rPr lang="en-US" sz="1200" baseline="-25000" dirty="0" smtClean="0">
                <a:solidFill>
                  <a:srgbClr val="FF0000"/>
                </a:solidFill>
              </a:rPr>
              <a:t>A</a:t>
            </a:r>
            <a:r>
              <a:rPr lang="en-US" sz="1200" baseline="30000" dirty="0" smtClean="0">
                <a:solidFill>
                  <a:srgbClr val="FF0000"/>
                </a:solidFill>
              </a:rPr>
              <a:t>2  </a:t>
            </a:r>
            <a:r>
              <a:rPr lang="en-US" sz="1200" i="1" dirty="0" smtClean="0"/>
              <a:t>(this will be used later in our “onionization” prescription proposal)</a:t>
            </a:r>
            <a:endParaRPr lang="en-US" sz="1000" dirty="0" smtClean="0">
              <a:solidFill>
                <a:srgbClr val="FF0000"/>
              </a:solidFill>
            </a:endParaRPr>
          </a:p>
          <a:p>
            <a:pPr lvl="1">
              <a:spcBef>
                <a:spcPts val="100"/>
              </a:spcBef>
            </a:pPr>
            <a:r>
              <a:rPr lang="en-US" sz="1400" b="1" dirty="0" smtClean="0"/>
              <a:t>Adding the less precise measurement B to the combination brings in additional information because </a:t>
            </a:r>
            <a:r>
              <a:rPr lang="en-US" sz="1400" b="1" u="sng" dirty="0" smtClean="0"/>
              <a:t>B contributes independent (uncorrelated) knowledge about the unknown parameter</a:t>
            </a:r>
          </a:p>
          <a:p>
            <a:pPr lvl="1">
              <a:spcBef>
                <a:spcPts val="100"/>
              </a:spcBef>
            </a:pPr>
            <a:endParaRPr lang="en-US" sz="1400" dirty="0" smtClean="0"/>
          </a:p>
          <a:p>
            <a:pPr>
              <a:spcBef>
                <a:spcPts val="100"/>
              </a:spcBef>
            </a:pPr>
            <a:r>
              <a:rPr lang="en-US" sz="1800" dirty="0" smtClean="0"/>
              <a:t>High correlation regime, </a:t>
            </a:r>
            <a:r>
              <a:rPr lang="el-GR" sz="1800" dirty="0" smtClean="0"/>
              <a:t>λ</a:t>
            </a:r>
            <a:r>
              <a:rPr lang="en-US" sz="1600" baseline="-25000" dirty="0" smtClean="0"/>
              <a:t>B</a:t>
            </a:r>
            <a:r>
              <a:rPr lang="en-US" sz="1800" dirty="0" smtClean="0"/>
              <a:t>&lt;0 </a:t>
            </a:r>
            <a:r>
              <a:rPr lang="en-US" sz="1400" dirty="0" smtClean="0"/>
              <a:t>(i.e. </a:t>
            </a:r>
            <a:r>
              <a:rPr lang="el-GR" sz="1400" dirty="0" smtClean="0"/>
              <a:t>σ</a:t>
            </a:r>
            <a:r>
              <a:rPr lang="en-US" sz="1400" baseline="-25000" dirty="0" smtClean="0"/>
              <a:t>A</a:t>
            </a:r>
            <a:r>
              <a:rPr lang="en-US" sz="1400" baseline="30000" dirty="0" smtClean="0"/>
              <a:t>2 </a:t>
            </a:r>
            <a:r>
              <a:rPr lang="en-US" sz="1400" dirty="0" smtClean="0"/>
              <a:t>- </a:t>
            </a:r>
            <a:r>
              <a:rPr lang="el-GR" sz="1400" dirty="0" smtClean="0"/>
              <a:t>ρσ</a:t>
            </a:r>
            <a:r>
              <a:rPr lang="en-US" sz="1400" baseline="-25000" dirty="0" smtClean="0"/>
              <a:t>A</a:t>
            </a:r>
            <a:r>
              <a:rPr lang="el-GR" sz="1400" dirty="0" smtClean="0"/>
              <a:t>σ</a:t>
            </a:r>
            <a:r>
              <a:rPr lang="en-US" sz="1400" baseline="-25000" dirty="0" smtClean="0"/>
              <a:t>B</a:t>
            </a:r>
            <a:r>
              <a:rPr lang="en-US" sz="1400" dirty="0" smtClean="0"/>
              <a:t> &lt; 0)</a:t>
            </a:r>
          </a:p>
          <a:p>
            <a:pPr lvl="1">
              <a:spcBef>
                <a:spcPts val="100"/>
              </a:spcBef>
            </a:pPr>
            <a:r>
              <a:rPr lang="en-US" sz="1400" i="1" dirty="0" smtClean="0"/>
              <a:t>The covariance can NOT be seen as the sum of a common error and an uncorrelated error</a:t>
            </a:r>
          </a:p>
          <a:p>
            <a:pPr lvl="1">
              <a:spcBef>
                <a:spcPts val="100"/>
              </a:spcBef>
            </a:pPr>
            <a:r>
              <a:rPr lang="en-US" sz="1400" b="1" dirty="0" smtClean="0"/>
              <a:t>Adding the less precise measurement B to the combination brings in additional information because </a:t>
            </a:r>
            <a:r>
              <a:rPr lang="en-US" sz="1400" b="1" u="sng" dirty="0" smtClean="0"/>
              <a:t>B helps to constrain a correlated error on A to which it has a different sensitivity</a:t>
            </a:r>
          </a:p>
          <a:p>
            <a:pPr lvl="2">
              <a:spcBef>
                <a:spcPts val="100"/>
              </a:spcBef>
            </a:pPr>
            <a:r>
              <a:rPr lang="el-GR" sz="1200" dirty="0" smtClean="0"/>
              <a:t>ρ</a:t>
            </a:r>
            <a:r>
              <a:rPr lang="en-US" sz="1200" dirty="0" smtClean="0"/>
              <a:t> may be overestimated or this may be perfectly legitimate: </a:t>
            </a:r>
            <a:r>
              <a:rPr lang="en-US" sz="1200" i="1" dirty="0" smtClean="0">
                <a:solidFill>
                  <a:srgbClr val="FF0000"/>
                </a:solidFill>
              </a:rPr>
              <a:t>you may leverage on the different sensitivity of two measurements to a common background or a common MC parameter to reduce the uncertainty on them</a:t>
            </a:r>
          </a:p>
          <a:p>
            <a:pPr lvl="2">
              <a:spcBef>
                <a:spcPts val="100"/>
              </a:spcBef>
            </a:pPr>
            <a:r>
              <a:rPr lang="en-US" sz="1200" dirty="0" smtClean="0"/>
              <a:t>The additional information only comes from the interplay of B with A – neither can claim it as their exclusive merit</a:t>
            </a:r>
          </a:p>
          <a:p>
            <a:pPr lvl="1">
              <a:spcBef>
                <a:spcPts val="100"/>
              </a:spcBef>
            </a:pPr>
            <a:endParaRPr lang="en-US" sz="1400" dirty="0" smtClean="0"/>
          </a:p>
          <a:p>
            <a:pPr>
              <a:spcBef>
                <a:spcPts val="100"/>
              </a:spcBef>
            </a:pPr>
            <a:r>
              <a:rPr lang="en-US" sz="1800" dirty="0" smtClean="0"/>
              <a:t>Boundary is </a:t>
            </a:r>
            <a:r>
              <a:rPr lang="el-GR" sz="1800" dirty="0" smtClean="0"/>
              <a:t>λ</a:t>
            </a:r>
            <a:r>
              <a:rPr lang="en-US" sz="1600" baseline="-25000" dirty="0" smtClean="0"/>
              <a:t>B</a:t>
            </a:r>
            <a:r>
              <a:rPr lang="en-US" sz="1800" dirty="0" smtClean="0"/>
              <a:t>=0 – where B brings no additional information</a:t>
            </a:r>
          </a:p>
          <a:p>
            <a:pPr lvl="1">
              <a:spcBef>
                <a:spcPts val="100"/>
              </a:spcBef>
            </a:pPr>
            <a:r>
              <a:rPr lang="en-US" sz="1400" b="1" dirty="0" smtClean="0"/>
              <a:t>Adding the less precise measurement B to the combination brings in NO additional information because its error has a part common with A plus an additional “uncorrelated” component</a:t>
            </a:r>
          </a:p>
          <a:p>
            <a:pPr lvl="1">
              <a:spcBef>
                <a:spcPts val="100"/>
              </a:spcBef>
            </a:pPr>
            <a:endParaRPr lang="en-US" sz="1400" dirty="0"/>
          </a:p>
        </p:txBody>
      </p:sp>
      <p:pic>
        <p:nvPicPr>
          <p:cNvPr id="11" name="Picture 2"/>
          <p:cNvPicPr>
            <a:picLocks noChangeAspect="1" noChangeArrowheads="1"/>
          </p:cNvPicPr>
          <p:nvPr/>
        </p:nvPicPr>
        <p:blipFill>
          <a:blip r:embed="rId3" cstate="print"/>
          <a:srcRect/>
          <a:stretch>
            <a:fillRect/>
          </a:stretch>
        </p:blipFill>
        <p:spPr bwMode="auto">
          <a:xfrm>
            <a:off x="990600" y="1447800"/>
            <a:ext cx="7162800" cy="565484"/>
          </a:xfrm>
          <a:prstGeom prst="rect">
            <a:avLst/>
          </a:prstGeom>
          <a:noFill/>
          <a:ln w="9525">
            <a:noFill/>
            <a:miter lim="800000"/>
            <a:headEnd/>
            <a:tailEnd/>
          </a:ln>
        </p:spPr>
      </p:pic>
      <p:sp>
        <p:nvSpPr>
          <p:cNvPr id="15" name="Rounded Rectangle 14"/>
          <p:cNvSpPr/>
          <p:nvPr/>
        </p:nvSpPr>
        <p:spPr>
          <a:xfrm>
            <a:off x="5486400" y="1479884"/>
            <a:ext cx="1219200" cy="228600"/>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p:cNvCxnSpPr>
            <a:stCxn id="15" idx="3"/>
            <a:endCxn id="17" idx="2"/>
          </p:cNvCxnSpPr>
          <p:nvPr/>
        </p:nvCxnSpPr>
        <p:spPr>
          <a:xfrm flipV="1">
            <a:off x="6705600" y="1299865"/>
            <a:ext cx="1752600" cy="294319"/>
          </a:xfrm>
          <a:prstGeom prst="straightConnector1">
            <a:avLst/>
          </a:prstGeom>
          <a:ln w="190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772400" y="838200"/>
            <a:ext cx="1371600" cy="461665"/>
          </a:xfrm>
          <a:prstGeom prst="rect">
            <a:avLst/>
          </a:prstGeom>
          <a:noFill/>
        </p:spPr>
        <p:txBody>
          <a:bodyPr wrap="square" rtlCol="0">
            <a:spAutoFit/>
          </a:bodyPr>
          <a:lstStyle/>
          <a:p>
            <a:pPr algn="ctr"/>
            <a:r>
              <a:rPr lang="en-US" sz="1200" b="1" dirty="0" smtClean="0">
                <a:solidFill>
                  <a:srgbClr val="00B050"/>
                </a:solidFill>
              </a:rPr>
              <a:t>&gt;0 (positive definite matrix)</a:t>
            </a:r>
            <a:endParaRPr lang="en-US" sz="1200" b="1" dirty="0">
              <a:solidFill>
                <a:srgbClr val="00B05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066800"/>
            <a:ext cx="8991600" cy="4953000"/>
          </a:xfrm>
        </p:spPr>
        <p:txBody>
          <a:bodyPr/>
          <a:lstStyle/>
          <a:p>
            <a:pPr>
              <a:spcBef>
                <a:spcPts val="0"/>
              </a:spcBef>
            </a:pPr>
            <a:r>
              <a:rPr lang="en-US" dirty="0" smtClean="0"/>
              <a:t>The previous discussion can be generalized from 2 to N measurements</a:t>
            </a:r>
          </a:p>
          <a:p>
            <a:pPr lvl="1">
              <a:spcBef>
                <a:spcPts val="0"/>
              </a:spcBef>
            </a:pPr>
            <a:r>
              <a:rPr lang="en-US" dirty="0" smtClean="0"/>
              <a:t>Fixing the variances on the measurements and </a:t>
            </a:r>
            <a:r>
              <a:rPr lang="en-US" u="sng" dirty="0" smtClean="0"/>
              <a:t>varying only the correlations</a:t>
            </a:r>
            <a:r>
              <a:rPr lang="en-US" dirty="0" smtClean="0"/>
              <a:t> between them, any BLUE combination can fall in one of </a:t>
            </a:r>
            <a:r>
              <a:rPr lang="en-US" u="sng" dirty="0" smtClean="0"/>
              <a:t>two regimes</a:t>
            </a:r>
            <a:r>
              <a:rPr lang="en-US" dirty="0" smtClean="0"/>
              <a:t>:</a:t>
            </a:r>
          </a:p>
          <a:p>
            <a:pPr lvl="2">
              <a:spcBef>
                <a:spcPts val="0"/>
              </a:spcBef>
            </a:pPr>
            <a:r>
              <a:rPr lang="en-US" b="1" i="1" dirty="0" smtClean="0"/>
              <a:t>E</a:t>
            </a:r>
            <a:r>
              <a:rPr lang="en-US" sz="1050" b="1" i="1" dirty="0" smtClean="0"/>
              <a:t>ITHER</a:t>
            </a:r>
            <a:r>
              <a:rPr lang="en-US" b="1" i="1" dirty="0" smtClean="0"/>
              <a:t> Increasing any correlation decreases information </a:t>
            </a:r>
            <a:r>
              <a:rPr lang="en-US" dirty="0" smtClean="0"/>
              <a:t>and increases the combined error</a:t>
            </a:r>
          </a:p>
          <a:p>
            <a:pPr lvl="2">
              <a:spcBef>
                <a:spcPts val="0"/>
              </a:spcBef>
              <a:buNone/>
            </a:pPr>
            <a:r>
              <a:rPr lang="en-US" dirty="0" smtClean="0"/>
              <a:t>	(“low” correlation regime because it includes the case where correlations are all 0)</a:t>
            </a:r>
          </a:p>
          <a:p>
            <a:pPr lvl="2">
              <a:spcBef>
                <a:spcPts val="0"/>
              </a:spcBef>
            </a:pPr>
            <a:r>
              <a:rPr lang="en-US" b="1" i="1" dirty="0" smtClean="0"/>
              <a:t>O</a:t>
            </a:r>
            <a:r>
              <a:rPr lang="en-US" sz="1050" b="1" i="1" dirty="0" smtClean="0"/>
              <a:t>R</a:t>
            </a:r>
            <a:r>
              <a:rPr lang="en-US" b="1" i="1" dirty="0" smtClean="0"/>
              <a:t> Increasing some correlations increases information </a:t>
            </a:r>
            <a:r>
              <a:rPr lang="en-US" dirty="0" smtClean="0"/>
              <a:t>and decreases the combined error</a:t>
            </a:r>
          </a:p>
          <a:p>
            <a:pPr lvl="2">
              <a:spcBef>
                <a:spcPts val="0"/>
              </a:spcBef>
              <a:buNone/>
            </a:pPr>
            <a:r>
              <a:rPr lang="en-US" dirty="0" smtClean="0"/>
              <a:t>	(“high” correlation regime because you must increase a correlation beyond a threshold to enter it) </a:t>
            </a:r>
          </a:p>
          <a:p>
            <a:pPr lvl="2">
              <a:spcBef>
                <a:spcPts val="0"/>
              </a:spcBef>
            </a:pPr>
            <a:endParaRPr lang="en-US" dirty="0" smtClean="0"/>
          </a:p>
          <a:p>
            <a:pPr>
              <a:spcBef>
                <a:spcPts val="0"/>
              </a:spcBef>
            </a:pPr>
            <a:r>
              <a:rPr lang="en-US" dirty="0" smtClean="0"/>
              <a:t>It can be shown that these regimes are defined by the BLUE coefficients:</a:t>
            </a:r>
          </a:p>
          <a:p>
            <a:pPr lvl="1">
              <a:spcBef>
                <a:spcPts val="0"/>
              </a:spcBef>
            </a:pPr>
            <a:r>
              <a:rPr lang="en-US" b="1" dirty="0" smtClean="0">
                <a:solidFill>
                  <a:srgbClr val="FF0000"/>
                </a:solidFill>
              </a:rPr>
              <a:t>Low correlations </a:t>
            </a:r>
            <a:r>
              <a:rPr lang="en-US" sz="1200" b="1" dirty="0" smtClean="0">
                <a:solidFill>
                  <a:srgbClr val="FF0000"/>
                </a:solidFill>
              </a:rPr>
              <a:t>(info decreases if any correlation increases) </a:t>
            </a:r>
            <a:r>
              <a:rPr lang="en-US" b="1" dirty="0" smtClean="0">
                <a:solidFill>
                  <a:srgbClr val="FF0000"/>
                </a:solidFill>
              </a:rPr>
              <a:t>↔ All BLUE coefficients are ≥0</a:t>
            </a:r>
          </a:p>
          <a:p>
            <a:pPr lvl="1">
              <a:spcBef>
                <a:spcPts val="0"/>
              </a:spcBef>
            </a:pPr>
            <a:r>
              <a:rPr lang="en-US" b="1" dirty="0" smtClean="0">
                <a:solidFill>
                  <a:srgbClr val="FF0000"/>
                </a:solidFill>
              </a:rPr>
              <a:t>High correlations </a:t>
            </a:r>
            <a:r>
              <a:rPr lang="en-US" sz="1200" b="1" dirty="0" smtClean="0">
                <a:solidFill>
                  <a:srgbClr val="FF0000"/>
                </a:solidFill>
              </a:rPr>
              <a:t>(info increases if a correlation increases) </a:t>
            </a:r>
            <a:r>
              <a:rPr lang="en-US" b="1" dirty="0" smtClean="0">
                <a:solidFill>
                  <a:srgbClr val="FF0000"/>
                </a:solidFill>
              </a:rPr>
              <a:t>↔ Some BLUE coefficients are &lt;0</a:t>
            </a:r>
          </a:p>
          <a:p>
            <a:pPr lvl="1">
              <a:spcBef>
                <a:spcPts val="0"/>
              </a:spcBef>
            </a:pPr>
            <a:r>
              <a:rPr lang="en-US" dirty="0" smtClean="0"/>
              <a:t>In other words: if any BLUE coefficients are &lt;0, it is because some correlations are high</a:t>
            </a:r>
          </a:p>
          <a:p>
            <a:pPr lvl="2">
              <a:spcBef>
                <a:spcPts val="0"/>
              </a:spcBef>
            </a:pPr>
            <a:endParaRPr lang="en-US" dirty="0" smtClean="0"/>
          </a:p>
          <a:p>
            <a:pPr>
              <a:spcBef>
                <a:spcPts val="0"/>
              </a:spcBef>
            </a:pPr>
            <a:r>
              <a:rPr lang="en-US" dirty="0" smtClean="0"/>
              <a:t>Marginal info from N</a:t>
            </a:r>
            <a:r>
              <a:rPr lang="en-US" baseline="30000" dirty="0" smtClean="0"/>
              <a:t>th </a:t>
            </a:r>
            <a:r>
              <a:rPr lang="en-US" dirty="0" smtClean="0"/>
              <a:t>measurement: fix all variances, vary N-1 correlations ‘c’</a:t>
            </a:r>
          </a:p>
          <a:p>
            <a:pPr>
              <a:spcBef>
                <a:spcPts val="0"/>
              </a:spcBef>
            </a:pPr>
            <a:endParaRPr lang="en-US" dirty="0" smtClean="0"/>
          </a:p>
          <a:p>
            <a:pPr>
              <a:spcBef>
                <a:spcPts val="0"/>
              </a:spcBef>
            </a:pPr>
            <a:endParaRPr lang="en-US" dirty="0" smtClean="0"/>
          </a:p>
          <a:p>
            <a:pPr>
              <a:spcBef>
                <a:spcPts val="0"/>
              </a:spcBef>
            </a:pPr>
            <a:r>
              <a:rPr lang="en-US" dirty="0" smtClean="0"/>
              <a:t>General case: fix variances, vary N</a:t>
            </a:r>
            <a:r>
              <a:rPr lang="en-US" sz="1400" dirty="0" smtClean="0"/>
              <a:t>x</a:t>
            </a:r>
            <a:r>
              <a:rPr lang="en-US" dirty="0" smtClean="0"/>
              <a:t>(N-1)/2 correlations and use derivatives</a:t>
            </a:r>
          </a:p>
          <a:p>
            <a:pPr lvl="1">
              <a:spcBef>
                <a:spcPts val="0"/>
              </a:spcBef>
            </a:pPr>
            <a:r>
              <a:rPr lang="en-US" dirty="0" smtClean="0"/>
              <a:t>Information is minimum when some coefficients are 0</a:t>
            </a:r>
          </a:p>
          <a:p>
            <a:pPr lvl="1">
              <a:spcBef>
                <a:spcPts val="0"/>
              </a:spcBef>
            </a:pPr>
            <a:r>
              <a:rPr lang="en-US" dirty="0" smtClean="0"/>
              <a:t>If it is impossible to properly estimate correlations, the most</a:t>
            </a:r>
          </a:p>
          <a:p>
            <a:pPr lvl="1">
              <a:spcBef>
                <a:spcPts val="0"/>
              </a:spcBef>
              <a:buNone/>
            </a:pPr>
            <a:r>
              <a:rPr lang="en-US" dirty="0" smtClean="0"/>
              <a:t>	“conservative” option is to exclude some measurements… </a:t>
            </a:r>
          </a:p>
          <a:p>
            <a:pPr lvl="1">
              <a:spcBef>
                <a:spcPts val="0"/>
              </a:spcBef>
            </a:pPr>
            <a:endParaRPr lang="en-US" dirty="0" smtClean="0"/>
          </a:p>
          <a:p>
            <a:pPr>
              <a:spcBef>
                <a:spcPts val="0"/>
              </a:spcBef>
            </a:pPr>
            <a:endParaRPr lang="en-US" dirty="0" smtClean="0"/>
          </a:p>
          <a:p>
            <a:pPr>
              <a:spcBef>
                <a:spcPts val="0"/>
              </a:spcBef>
            </a:pPr>
            <a:endParaRPr lang="en-US" dirty="0" smtClean="0"/>
          </a:p>
          <a:p>
            <a:pPr lvl="1">
              <a:spcBef>
                <a:spcPts val="0"/>
              </a:spcBef>
            </a:pPr>
            <a:endParaRPr lang="en-US" dirty="0"/>
          </a:p>
        </p:txBody>
      </p:sp>
      <p:sp>
        <p:nvSpPr>
          <p:cNvPr id="4" name="Title 1"/>
          <p:cNvSpPr>
            <a:spLocks noGrp="1"/>
          </p:cNvSpPr>
          <p:nvPr>
            <p:ph type="title"/>
          </p:nvPr>
        </p:nvSpPr>
        <p:spPr>
          <a:xfrm>
            <a:off x="152400" y="0"/>
            <a:ext cx="6781800" cy="838200"/>
          </a:xfrm>
        </p:spPr>
        <p:txBody>
          <a:bodyPr/>
          <a:lstStyle/>
          <a:p>
            <a:r>
              <a:rPr lang="en-US" dirty="0" smtClean="0"/>
              <a:t>Generalization to N measurements</a:t>
            </a:r>
            <a:endParaRPr lang="en-US" dirty="0"/>
          </a:p>
        </p:txBody>
      </p:sp>
      <p:sp>
        <p:nvSpPr>
          <p:cNvPr id="5" name="TextBox 4"/>
          <p:cNvSpPr txBox="1"/>
          <p:nvPr/>
        </p:nvSpPr>
        <p:spPr>
          <a:xfrm>
            <a:off x="228600" y="838200"/>
            <a:ext cx="8763000" cy="261610"/>
          </a:xfrm>
          <a:prstGeom prst="rect">
            <a:avLst/>
          </a:prstGeom>
          <a:noFill/>
        </p:spPr>
        <p:txBody>
          <a:bodyPr wrap="square" rtlCol="0">
            <a:spAutoFit/>
          </a:bodyPr>
          <a:lstStyle/>
          <a:p>
            <a:pPr algn="ctr"/>
            <a:r>
              <a:rPr lang="en-US" sz="1100" b="1" dirty="0" smtClean="0">
                <a:solidFill>
                  <a:srgbClr val="00B050"/>
                </a:solidFill>
              </a:rPr>
              <a:t>(REMINDER: WE WILL ONLY DISCUSS POSITIVE CORRELATIONS IN THE FOLLOWING)</a:t>
            </a:r>
          </a:p>
        </p:txBody>
      </p:sp>
      <p:pic>
        <p:nvPicPr>
          <p:cNvPr id="1027" name="Picture 3"/>
          <p:cNvPicPr>
            <a:picLocks noChangeAspect="1" noChangeArrowheads="1"/>
          </p:cNvPicPr>
          <p:nvPr/>
        </p:nvPicPr>
        <p:blipFill>
          <a:blip r:embed="rId3" cstate="print"/>
          <a:srcRect/>
          <a:stretch>
            <a:fillRect/>
          </a:stretch>
        </p:blipFill>
        <p:spPr bwMode="auto">
          <a:xfrm>
            <a:off x="533400" y="4430233"/>
            <a:ext cx="2608521" cy="446567"/>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3733800" y="4424916"/>
            <a:ext cx="2282456" cy="375684"/>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6781800" y="4495800"/>
            <a:ext cx="1828800" cy="248093"/>
          </a:xfrm>
          <a:prstGeom prst="rect">
            <a:avLst/>
          </a:prstGeom>
          <a:noFill/>
          <a:ln w="9525">
            <a:noFill/>
            <a:miter lim="800000"/>
            <a:headEnd/>
            <a:tailEnd/>
          </a:ln>
        </p:spPr>
      </p:pic>
      <p:pic>
        <p:nvPicPr>
          <p:cNvPr id="1026" name="Picture 2"/>
          <p:cNvPicPr>
            <a:picLocks noChangeAspect="1" noChangeArrowheads="1"/>
          </p:cNvPicPr>
          <p:nvPr/>
        </p:nvPicPr>
        <p:blipFill>
          <a:blip r:embed="rId6" cstate="print"/>
          <a:srcRect l="5078"/>
          <a:stretch>
            <a:fillRect/>
          </a:stretch>
        </p:blipFill>
        <p:spPr bwMode="auto">
          <a:xfrm>
            <a:off x="6553201" y="5379156"/>
            <a:ext cx="1981200" cy="587022"/>
          </a:xfrm>
          <a:prstGeom prst="rect">
            <a:avLst/>
          </a:prstGeom>
          <a:noFill/>
          <a:ln w="28575">
            <a:solidFill>
              <a:srgbClr val="FF0000"/>
            </a:solid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086600" cy="838200"/>
          </a:xfrm>
        </p:spPr>
        <p:txBody>
          <a:bodyPr/>
          <a:lstStyle/>
          <a:p>
            <a:r>
              <a:rPr lang="en-US" dirty="0" smtClean="0"/>
              <a:t>Summary of part II</a:t>
            </a:r>
            <a:endParaRPr lang="en-US" baseline="-25000" dirty="0"/>
          </a:p>
        </p:txBody>
      </p:sp>
      <p:sp>
        <p:nvSpPr>
          <p:cNvPr id="4" name="Content Placeholder 3"/>
          <p:cNvSpPr>
            <a:spLocks noGrp="1"/>
          </p:cNvSpPr>
          <p:nvPr>
            <p:ph idx="1"/>
          </p:nvPr>
        </p:nvSpPr>
        <p:spPr>
          <a:xfrm>
            <a:off x="76200" y="914400"/>
            <a:ext cx="9067800" cy="5181600"/>
          </a:xfrm>
        </p:spPr>
        <p:txBody>
          <a:bodyPr/>
          <a:lstStyle/>
          <a:p>
            <a:r>
              <a:rPr lang="en-US" sz="1800" dirty="0" smtClean="0"/>
              <a:t>If any BLUE coefficients are &lt;0, it is because some correlations are high</a:t>
            </a:r>
          </a:p>
          <a:p>
            <a:pPr lvl="1"/>
            <a:r>
              <a:rPr lang="en-US" sz="1600" dirty="0" smtClean="0"/>
              <a:t>The BLUE combination is in a “high correlation” regime</a:t>
            </a:r>
          </a:p>
          <a:p>
            <a:pPr lvl="1"/>
            <a:endParaRPr lang="en-US" sz="1400" dirty="0" smtClean="0"/>
          </a:p>
          <a:p>
            <a:r>
              <a:rPr lang="en-US" sz="1800" dirty="0" smtClean="0"/>
              <a:t>The contribution to information from measurements with BLUE coefficients &lt;0 comes only from their interplay with other measurements through correlations</a:t>
            </a:r>
          </a:p>
          <a:p>
            <a:pPr lvl="1"/>
            <a:r>
              <a:rPr lang="en-US" sz="1600" dirty="0" smtClean="0"/>
              <a:t>They help constrain systematic uncertainties on other measurements</a:t>
            </a:r>
          </a:p>
          <a:p>
            <a:pPr lvl="1"/>
            <a:endParaRPr lang="en-US" sz="1400" dirty="0" smtClean="0"/>
          </a:p>
          <a:p>
            <a:r>
              <a:rPr lang="en-US" sz="1800" dirty="0" smtClean="0"/>
              <a:t>If any BLUE coefficients are &lt;0, the total BLUE error is smaller than that which would be obtained if some correlations were smaller </a:t>
            </a:r>
          </a:p>
          <a:p>
            <a:pPr lvl="1"/>
            <a:r>
              <a:rPr lang="en-US" sz="1600" dirty="0" smtClean="0"/>
              <a:t>Are correlations really as high or are they being overestimated?</a:t>
            </a:r>
          </a:p>
          <a:p>
            <a:pPr lvl="1"/>
            <a:endParaRPr lang="en-US" sz="1600" dirty="0" smtClean="0"/>
          </a:p>
          <a:p>
            <a:pPr>
              <a:buNone/>
            </a:pPr>
            <a:endParaRPr lang="en-US" sz="2000" dirty="0" smtClean="0"/>
          </a:p>
          <a:p>
            <a:pPr algn="ctr">
              <a:buNone/>
            </a:pPr>
            <a:r>
              <a:rPr lang="en-US" sz="1800" i="1" dirty="0" smtClean="0">
                <a:solidFill>
                  <a:srgbClr val="FF0000"/>
                </a:solidFill>
              </a:rPr>
              <a:t>IF any BLUE coefficients are &lt;0 </a:t>
            </a:r>
          </a:p>
          <a:p>
            <a:pPr algn="ctr">
              <a:buNone/>
            </a:pPr>
            <a:r>
              <a:rPr lang="en-US" sz="1800" i="1" dirty="0" smtClean="0">
                <a:solidFill>
                  <a:srgbClr val="FF0000"/>
                </a:solidFill>
              </a:rPr>
              <a:t>AND IF correlations were “conservatively” estimated to be 100%, </a:t>
            </a:r>
          </a:p>
          <a:p>
            <a:pPr algn="ctr">
              <a:buNone/>
            </a:pPr>
            <a:r>
              <a:rPr lang="en-US" sz="1800" i="1" dirty="0" smtClean="0">
                <a:solidFill>
                  <a:srgbClr val="FF0000"/>
                </a:solidFill>
              </a:rPr>
              <a:t>THEN correlation estimates should be reassessed</a:t>
            </a:r>
          </a:p>
          <a:p>
            <a:pPr algn="ctr">
              <a:buNone/>
            </a:pPr>
            <a:endParaRPr lang="en-US" sz="800" i="1" dirty="0" smtClean="0">
              <a:solidFill>
                <a:srgbClr val="FF0000"/>
              </a:solidFill>
            </a:endParaRPr>
          </a:p>
          <a:p>
            <a:pPr lvl="1" algn="ctr">
              <a:buNone/>
            </a:pPr>
            <a:r>
              <a:rPr lang="en-US" sz="1600" i="1" dirty="0" smtClean="0"/>
              <a:t>See part III for a few tools and suggestions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371600"/>
            <a:ext cx="8610600" cy="838200"/>
          </a:xfrm>
        </p:spPr>
        <p:txBody>
          <a:bodyPr/>
          <a:lstStyle/>
          <a:p>
            <a:pPr algn="ctr"/>
            <a:r>
              <a:rPr lang="en-US" dirty="0" smtClean="0">
                <a:solidFill>
                  <a:srgbClr val="C00000"/>
                </a:solidFill>
                <a:effectLst>
                  <a:outerShdw blurRad="38100" dist="38100" dir="2700000" algn="tl">
                    <a:srgbClr val="000000">
                      <a:alpha val="43137"/>
                    </a:srgbClr>
                  </a:outerShdw>
                </a:effectLst>
              </a:rPr>
              <a:t>Part III :</a:t>
            </a:r>
            <a:br>
              <a:rPr lang="en-US" dirty="0" smtClean="0">
                <a:solidFill>
                  <a:srgbClr val="C00000"/>
                </a:solidFill>
                <a:effectLst>
                  <a:outerShdw blurRad="38100" dist="38100" dir="2700000" algn="tl">
                    <a:srgbClr val="000000">
                      <a:alpha val="43137"/>
                    </a:srgbClr>
                  </a:outerShdw>
                </a:effectLst>
              </a:rPr>
            </a:br>
            <a:r>
              <a:rPr lang="en-US" dirty="0" smtClean="0">
                <a:solidFill>
                  <a:srgbClr val="C00000"/>
                </a:solidFill>
                <a:effectLst>
                  <a:outerShdw blurRad="38100" dist="38100" dir="2700000" algn="tl">
                    <a:srgbClr val="000000">
                      <a:alpha val="43137"/>
                    </a:srgbClr>
                  </a:outerShdw>
                </a:effectLst>
              </a:rPr>
              <a:t>“conservative” estimates of correlations</a:t>
            </a:r>
            <a:endParaRPr lang="en-US" dirty="0">
              <a:solidFill>
                <a:srgbClr val="C00000"/>
              </a:solidFill>
              <a:effectLst>
                <a:outerShdw blurRad="38100" dist="38100" dir="2700000" algn="tl">
                  <a:srgbClr val="000000">
                    <a:alpha val="43137"/>
                  </a:srgbClr>
                </a:outerShdw>
              </a:effectLst>
            </a:endParaRPr>
          </a:p>
        </p:txBody>
      </p:sp>
      <p:sp>
        <p:nvSpPr>
          <p:cNvPr id="6" name="Content Placeholder 2"/>
          <p:cNvSpPr>
            <a:spLocks noGrp="1"/>
          </p:cNvSpPr>
          <p:nvPr>
            <p:ph idx="1"/>
          </p:nvPr>
        </p:nvSpPr>
        <p:spPr>
          <a:xfrm>
            <a:off x="304800" y="2895600"/>
            <a:ext cx="8686800" cy="2590800"/>
          </a:xfrm>
        </p:spPr>
        <p:txBody>
          <a:bodyPr/>
          <a:lstStyle/>
          <a:p>
            <a:pPr lvl="1"/>
            <a:endParaRPr lang="en-US" sz="1600" dirty="0" smtClean="0"/>
          </a:p>
          <a:p>
            <a:r>
              <a:rPr lang="en-US" sz="2000" dirty="0" smtClean="0"/>
              <a:t>The risks in overestimating correlations and a few hints to try and avoid this – with practical examples from m</a:t>
            </a:r>
            <a:r>
              <a:rPr lang="en-US" sz="2000" baseline="-25000" dirty="0" smtClean="0"/>
              <a:t>top</a:t>
            </a:r>
            <a:r>
              <a:rPr lang="en-US" sz="2000" dirty="0" smtClean="0"/>
              <a:t> @ LHC</a:t>
            </a:r>
          </a:p>
          <a:p>
            <a:pPr lvl="1"/>
            <a:r>
              <a:rPr lang="en-US" sz="1800" dirty="0" smtClean="0"/>
              <a:t>“100%” is not conservative when statistical errors are low</a:t>
            </a:r>
          </a:p>
          <a:p>
            <a:pPr lvl="1"/>
            <a:r>
              <a:rPr lang="en-US" sz="1800" dirty="0" smtClean="0"/>
              <a:t>Using information derivatives to identify the most relevant correlations</a:t>
            </a:r>
          </a:p>
          <a:p>
            <a:pPr lvl="1"/>
            <a:r>
              <a:rPr lang="en-US" sz="1800" dirty="0" smtClean="0"/>
              <a:t>Minimization and “onionization” procedures</a:t>
            </a:r>
          </a:p>
          <a:p>
            <a:pPr lvl="1"/>
            <a:r>
              <a:rPr lang="en-US" sz="1800" dirty="0" smtClean="0"/>
              <a:t>Splitting up the correlation contribution to information using marginal inflow</a:t>
            </a:r>
          </a:p>
          <a:p>
            <a:pPr lvl="1"/>
            <a:r>
              <a:rPr lang="en-US" sz="1800" dirty="0" smtClean="0"/>
              <a:t>Practical recommendations</a:t>
            </a:r>
          </a:p>
        </p:txBody>
      </p:sp>
      <p:sp>
        <p:nvSpPr>
          <p:cNvPr id="5" name="TextBox 4"/>
          <p:cNvSpPr txBox="1"/>
          <p:nvPr/>
        </p:nvSpPr>
        <p:spPr>
          <a:xfrm rot="21130414">
            <a:off x="177130" y="1121564"/>
            <a:ext cx="1979251" cy="498598"/>
          </a:xfrm>
          <a:prstGeom prst="rect">
            <a:avLst/>
          </a:prstGeom>
          <a:solidFill>
            <a:srgbClr val="FFFF00"/>
          </a:solidFill>
        </p:spPr>
        <p:txBody>
          <a:bodyPr wrap="square" rtlCol="0">
            <a:spAutoFit/>
          </a:bodyPr>
          <a:lstStyle/>
          <a:p>
            <a:pPr marL="342900" lvl="0" indent="-342900" algn="ctr" eaLnBrk="0" hangingPunct="0">
              <a:spcBef>
                <a:spcPct val="20000"/>
              </a:spcBef>
              <a:buClr>
                <a:srgbClr val="3861AA"/>
              </a:buClr>
              <a:defRPr/>
            </a:pPr>
            <a:r>
              <a:rPr lang="en-US" sz="1200" b="1" i="1" kern="0" dirty="0" smtClean="0">
                <a:solidFill>
                  <a:srgbClr val="FF0000"/>
                </a:solidFill>
              </a:rPr>
              <a:t>PRELIMINARY!</a:t>
            </a:r>
          </a:p>
          <a:p>
            <a:pPr marL="342900" lvl="0" indent="-342900" algn="ctr" eaLnBrk="0" hangingPunct="0">
              <a:spcBef>
                <a:spcPct val="20000"/>
              </a:spcBef>
              <a:buClr>
                <a:srgbClr val="3861AA"/>
              </a:buClr>
              <a:defRPr/>
            </a:pPr>
            <a:r>
              <a:rPr lang="en-US" sz="1200" b="1" i="1" kern="0" dirty="0" smtClean="0">
                <a:solidFill>
                  <a:srgbClr val="FF0000"/>
                </a:solidFill>
              </a:rPr>
              <a:t>WORK IN PROGRESS!</a:t>
            </a:r>
          </a:p>
        </p:txBody>
      </p:sp>
      <p:sp>
        <p:nvSpPr>
          <p:cNvPr id="7" name="TextBox 6"/>
          <p:cNvSpPr txBox="1"/>
          <p:nvPr/>
        </p:nvSpPr>
        <p:spPr>
          <a:xfrm>
            <a:off x="228600" y="6047601"/>
            <a:ext cx="8763000" cy="276999"/>
          </a:xfrm>
          <a:prstGeom prst="rect">
            <a:avLst/>
          </a:prstGeom>
          <a:noFill/>
        </p:spPr>
        <p:txBody>
          <a:bodyPr wrap="square" rtlCol="0">
            <a:spAutoFit/>
          </a:bodyPr>
          <a:lstStyle/>
          <a:p>
            <a:pPr algn="ctr"/>
            <a:r>
              <a:rPr lang="en-US" sz="1200" b="1" dirty="0" smtClean="0">
                <a:solidFill>
                  <a:srgbClr val="00B050"/>
                </a:solidFill>
              </a:rPr>
              <a:t>WE WILL ONLY DISCUSS POSITIVE CORRELATIONS IN THE FOLLOWING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914400"/>
            <a:ext cx="8991600" cy="5334000"/>
          </a:xfrm>
        </p:spPr>
        <p:txBody>
          <a:bodyPr/>
          <a:lstStyle/>
          <a:p>
            <a:r>
              <a:rPr lang="en-US" sz="2000" dirty="0" smtClean="0"/>
              <a:t>Two measurements AB, each with a statistical and a systematic error</a:t>
            </a:r>
          </a:p>
          <a:p>
            <a:pPr lvl="1"/>
            <a:r>
              <a:rPr lang="en-US" sz="1600" dirty="0" smtClean="0"/>
              <a:t>Statistical errors are uncorrelated, systematic errors are correlated with a correlation </a:t>
            </a:r>
            <a:r>
              <a:rPr lang="el-GR" sz="1600" dirty="0" smtClean="0"/>
              <a:t>ρ</a:t>
            </a:r>
            <a:r>
              <a:rPr lang="en-US" sz="1600" baseline="-25000" dirty="0" smtClean="0"/>
              <a:t>cor</a:t>
            </a:r>
          </a:p>
          <a:p>
            <a:pPr lvl="1"/>
            <a:endParaRPr lang="en-US" sz="1600" dirty="0" smtClean="0"/>
          </a:p>
          <a:p>
            <a:r>
              <a:rPr lang="en-US" sz="2000" dirty="0" smtClean="0"/>
              <a:t>If </a:t>
            </a:r>
            <a:r>
              <a:rPr lang="el-GR" sz="2000" dirty="0" smtClean="0"/>
              <a:t>ρ</a:t>
            </a:r>
            <a:r>
              <a:rPr lang="en-US" sz="2000" baseline="-25000" dirty="0" smtClean="0"/>
              <a:t>cor </a:t>
            </a:r>
            <a:r>
              <a:rPr lang="en-US" sz="2000" dirty="0" smtClean="0"/>
              <a:t>is unknown, we want to look for the most “conservative” of </a:t>
            </a:r>
            <a:r>
              <a:rPr lang="el-GR" sz="2000" dirty="0" smtClean="0"/>
              <a:t>ρ</a:t>
            </a:r>
            <a:r>
              <a:rPr lang="en-US" sz="2000" baseline="-25000" dirty="0" smtClean="0"/>
              <a:t>cor</a:t>
            </a:r>
            <a:r>
              <a:rPr lang="en-US" sz="2000" dirty="0" smtClean="0"/>
              <a:t> i.e. that which makes the combined BLUE error as large as possible</a:t>
            </a:r>
          </a:p>
          <a:p>
            <a:pPr lvl="1"/>
            <a:r>
              <a:rPr lang="en-US" sz="1600" dirty="0" smtClean="0"/>
              <a:t>The most conservative </a:t>
            </a:r>
            <a:r>
              <a:rPr lang="el-GR" sz="1600" dirty="0" smtClean="0"/>
              <a:t>ρ</a:t>
            </a:r>
            <a:r>
              <a:rPr lang="en-US" sz="1600" baseline="-25000" dirty="0" smtClean="0"/>
              <a:t>cor</a:t>
            </a:r>
            <a:r>
              <a:rPr lang="en-US" sz="1600" dirty="0" smtClean="0"/>
              <a:t> is that which makes the </a:t>
            </a:r>
            <a:r>
              <a:rPr lang="en-US" sz="1600" i="1" dirty="0" smtClean="0"/>
              <a:t>total</a:t>
            </a:r>
            <a:r>
              <a:rPr lang="en-US" sz="1600" dirty="0" smtClean="0"/>
              <a:t> correlation </a:t>
            </a:r>
            <a:r>
              <a:rPr lang="el-GR" sz="1600" dirty="0" smtClean="0"/>
              <a:t>ρ</a:t>
            </a:r>
            <a:r>
              <a:rPr lang="en-US" sz="1600" dirty="0" smtClean="0"/>
              <a:t> as large as possible, as long as </a:t>
            </a:r>
            <a:r>
              <a:rPr lang="el-GR" sz="1600" dirty="0" smtClean="0"/>
              <a:t>ρ</a:t>
            </a:r>
            <a:r>
              <a:rPr lang="en-US" sz="1600" dirty="0" smtClean="0"/>
              <a:t> remains in the “region low-correlation”</a:t>
            </a:r>
            <a:r>
              <a:rPr lang="el-GR" sz="1600" dirty="0" smtClean="0"/>
              <a:t>ρ</a:t>
            </a:r>
            <a:r>
              <a:rPr lang="en-US" sz="1600" dirty="0" smtClean="0"/>
              <a:t>&lt;</a:t>
            </a:r>
            <a:r>
              <a:rPr lang="el-GR" sz="1600" dirty="0" smtClean="0"/>
              <a:t>σ</a:t>
            </a:r>
            <a:r>
              <a:rPr lang="en-US" sz="1600" baseline="-25000" dirty="0" smtClean="0"/>
              <a:t>A</a:t>
            </a:r>
            <a:r>
              <a:rPr lang="en-US" sz="1600" dirty="0" smtClean="0"/>
              <a:t>/</a:t>
            </a:r>
            <a:r>
              <a:rPr lang="el-GR" sz="1600" dirty="0" smtClean="0"/>
              <a:t>σ</a:t>
            </a:r>
            <a:r>
              <a:rPr lang="en-US" sz="1600" baseline="-25000" dirty="0" smtClean="0"/>
              <a:t>B</a:t>
            </a:r>
            <a:r>
              <a:rPr lang="en-US" sz="1600" dirty="0" smtClean="0"/>
              <a:t> (assuming </a:t>
            </a:r>
            <a:r>
              <a:rPr lang="el-GR" sz="1600" dirty="0" smtClean="0"/>
              <a:t>σ</a:t>
            </a:r>
            <a:r>
              <a:rPr lang="en-US" sz="1600" baseline="-25000" dirty="0" smtClean="0"/>
              <a:t>A</a:t>
            </a:r>
            <a:r>
              <a:rPr lang="en-US" sz="1600" dirty="0" smtClean="0"/>
              <a:t>&lt;</a:t>
            </a:r>
            <a:r>
              <a:rPr lang="el-GR" sz="1600" dirty="0" smtClean="0"/>
              <a:t>σ</a:t>
            </a:r>
            <a:r>
              <a:rPr lang="en-US" sz="1600" baseline="-25000" dirty="0" smtClean="0"/>
              <a:t>B</a:t>
            </a:r>
            <a:r>
              <a:rPr lang="en-US" sz="1600" dirty="0" smtClean="0"/>
              <a:t>)</a:t>
            </a:r>
          </a:p>
          <a:p>
            <a:pPr lvl="1"/>
            <a:r>
              <a:rPr lang="en-US" sz="1600" b="1" i="1" dirty="0" smtClean="0"/>
              <a:t>If measurements are statistically dominated, the most conservative </a:t>
            </a:r>
            <a:r>
              <a:rPr lang="el-GR" sz="1600" b="1" i="1" dirty="0" smtClean="0"/>
              <a:t>ρ</a:t>
            </a:r>
            <a:r>
              <a:rPr lang="en-US" sz="1600" b="1" i="1" baseline="-25000" dirty="0" smtClean="0"/>
              <a:t>cor</a:t>
            </a:r>
            <a:r>
              <a:rPr lang="en-US" sz="1600" b="1" i="1" dirty="0" smtClean="0"/>
              <a:t> is 100%</a:t>
            </a:r>
          </a:p>
          <a:p>
            <a:pPr lvl="1"/>
            <a:r>
              <a:rPr lang="en-US" sz="1600" b="1" dirty="0" smtClean="0"/>
              <a:t>But the most conservative </a:t>
            </a:r>
            <a:r>
              <a:rPr lang="el-GR" sz="1600" b="1" dirty="0" smtClean="0"/>
              <a:t>ρ</a:t>
            </a:r>
            <a:r>
              <a:rPr lang="en-US" sz="1600" b="1" baseline="-25000" dirty="0" smtClean="0"/>
              <a:t>cor</a:t>
            </a:r>
            <a:r>
              <a:rPr lang="en-US" sz="1600" b="1" dirty="0" smtClean="0"/>
              <a:t> is &lt; 100% if systematic errors are not negligible</a:t>
            </a:r>
          </a:p>
          <a:p>
            <a:pPr lvl="2"/>
            <a:endParaRPr lang="en-US" sz="1200" dirty="0" smtClean="0"/>
          </a:p>
          <a:p>
            <a:pPr lvl="2"/>
            <a:endParaRPr lang="en-US" sz="1200" dirty="0" smtClean="0"/>
          </a:p>
          <a:p>
            <a:pPr lvl="1"/>
            <a:endParaRPr lang="en-US" sz="1600" dirty="0" smtClean="0"/>
          </a:p>
          <a:p>
            <a:pPr lvl="2"/>
            <a:endParaRPr lang="en-US" sz="1200" dirty="0" smtClean="0"/>
          </a:p>
          <a:p>
            <a:pPr lvl="2"/>
            <a:endParaRPr lang="en-US" sz="1200" dirty="0" smtClean="0"/>
          </a:p>
          <a:p>
            <a:pPr lvl="2"/>
            <a:endParaRPr lang="en-US" sz="1200" dirty="0" smtClean="0"/>
          </a:p>
          <a:p>
            <a:pPr lvl="2"/>
            <a:endParaRPr lang="en-US" sz="1200" dirty="0" smtClean="0"/>
          </a:p>
          <a:p>
            <a:pPr lvl="2"/>
            <a:endParaRPr lang="en-US" sz="1200" dirty="0" smtClean="0"/>
          </a:p>
          <a:p>
            <a:pPr lvl="2"/>
            <a:endParaRPr lang="en-US" sz="1200" dirty="0" smtClean="0"/>
          </a:p>
          <a:p>
            <a:pPr algn="ctr">
              <a:buNone/>
            </a:pPr>
            <a:r>
              <a:rPr lang="en-US" sz="1800" i="1" dirty="0" smtClean="0"/>
              <a:t>With N measurements, finding the most conservative correlations is not as easy!</a:t>
            </a:r>
          </a:p>
          <a:p>
            <a:pPr>
              <a:buNone/>
            </a:pPr>
            <a:r>
              <a:rPr lang="en-US" sz="2000" dirty="0" smtClean="0"/>
              <a:t>  </a:t>
            </a:r>
            <a:endParaRPr lang="en-US" sz="2000" dirty="0"/>
          </a:p>
        </p:txBody>
      </p:sp>
      <p:sp>
        <p:nvSpPr>
          <p:cNvPr id="2" name="Title 1"/>
          <p:cNvSpPr>
            <a:spLocks noGrp="1"/>
          </p:cNvSpPr>
          <p:nvPr>
            <p:ph type="title"/>
          </p:nvPr>
        </p:nvSpPr>
        <p:spPr/>
        <p:txBody>
          <a:bodyPr/>
          <a:lstStyle/>
          <a:p>
            <a:r>
              <a:rPr lang="en-US" dirty="0" smtClean="0"/>
              <a:t>Is </a:t>
            </a:r>
            <a:r>
              <a:rPr lang="el-GR" dirty="0" smtClean="0"/>
              <a:t>ρ</a:t>
            </a:r>
            <a:r>
              <a:rPr lang="en-US" dirty="0" smtClean="0"/>
              <a:t>=100% “conservative”?</a:t>
            </a:r>
            <a:endParaRPr lang="en-US" dirty="0"/>
          </a:p>
        </p:txBody>
      </p:sp>
      <p:pic>
        <p:nvPicPr>
          <p:cNvPr id="15" name="Picture 2" descr="\\cern.ch\dfs\Users\a\avalassi\Documents\Blue2\rhoCons.jpg"/>
          <p:cNvPicPr>
            <a:picLocks noChangeAspect="1" noChangeArrowheads="1"/>
          </p:cNvPicPr>
          <p:nvPr/>
        </p:nvPicPr>
        <p:blipFill>
          <a:blip r:embed="rId3" cstate="print"/>
          <a:srcRect t="2857" r="2143" b="2857"/>
          <a:stretch>
            <a:fillRect/>
          </a:stretch>
        </p:blipFill>
        <p:spPr bwMode="auto">
          <a:xfrm>
            <a:off x="6019800" y="3657601"/>
            <a:ext cx="3124200" cy="2057400"/>
          </a:xfrm>
          <a:prstGeom prst="rect">
            <a:avLst/>
          </a:prstGeom>
          <a:noFill/>
        </p:spPr>
      </p:pic>
      <p:sp>
        <p:nvSpPr>
          <p:cNvPr id="16" name="ZoneTexte 9"/>
          <p:cNvSpPr txBox="1"/>
          <p:nvPr/>
        </p:nvSpPr>
        <p:spPr>
          <a:xfrm>
            <a:off x="6437752" y="5181600"/>
            <a:ext cx="1563248" cy="246221"/>
          </a:xfrm>
          <a:prstGeom prst="rect">
            <a:avLst/>
          </a:prstGeom>
          <a:solidFill>
            <a:srgbClr val="FFFF99"/>
          </a:solidFill>
          <a:ln w="19050">
            <a:solidFill>
              <a:schemeClr val="tx1"/>
            </a:solidFill>
          </a:ln>
        </p:spPr>
        <p:txBody>
          <a:bodyPr wrap="none" rtlCol="0">
            <a:spAutoFit/>
          </a:bodyPr>
          <a:lstStyle/>
          <a:p>
            <a:r>
              <a:rPr lang="fr-FR" sz="1000" b="1" dirty="0" smtClean="0">
                <a:sym typeface="Symbol"/>
              </a:rPr>
              <a:t>Most conservative </a:t>
            </a:r>
            <a:r>
              <a:rPr lang="fr-FR" sz="1000" b="1" baseline="-25000" dirty="0" smtClean="0">
                <a:sym typeface="Symbol"/>
              </a:rPr>
              <a:t>cor </a:t>
            </a:r>
            <a:endParaRPr lang="fr-FR" sz="1000" b="1" dirty="0"/>
          </a:p>
        </p:txBody>
      </p:sp>
      <p:pic>
        <p:nvPicPr>
          <p:cNvPr id="11" name="Picture 7" descr="\\cern.ch\dfs\Users\a\avalassi\Documents\Blue2\scVsRho.jpg"/>
          <p:cNvPicPr>
            <a:picLocks noChangeAspect="1" noChangeArrowheads="1"/>
          </p:cNvPicPr>
          <p:nvPr/>
        </p:nvPicPr>
        <p:blipFill>
          <a:blip r:embed="rId4" cstate="print"/>
          <a:srcRect t="2778" r="2381"/>
          <a:stretch>
            <a:fillRect/>
          </a:stretch>
        </p:blipFill>
        <p:spPr bwMode="auto">
          <a:xfrm>
            <a:off x="0" y="3733800"/>
            <a:ext cx="2819400" cy="1981200"/>
          </a:xfrm>
          <a:prstGeom prst="rect">
            <a:avLst/>
          </a:prstGeom>
          <a:noFill/>
        </p:spPr>
      </p:pic>
      <p:pic>
        <p:nvPicPr>
          <p:cNvPr id="1027" name="Picture 3"/>
          <p:cNvPicPr>
            <a:picLocks noChangeAspect="1" noChangeArrowheads="1"/>
          </p:cNvPicPr>
          <p:nvPr/>
        </p:nvPicPr>
        <p:blipFill>
          <a:blip r:embed="rId5" cstate="print"/>
          <a:srcRect/>
          <a:stretch>
            <a:fillRect/>
          </a:stretch>
        </p:blipFill>
        <p:spPr bwMode="auto">
          <a:xfrm>
            <a:off x="2819400" y="3810000"/>
            <a:ext cx="2207536" cy="379868"/>
          </a:xfrm>
          <a:prstGeom prst="rect">
            <a:avLst/>
          </a:prstGeom>
          <a:noFill/>
          <a:ln w="9525">
            <a:noFill/>
            <a:miter lim="800000"/>
            <a:headEnd/>
            <a:tailEnd/>
          </a:ln>
        </p:spPr>
      </p:pic>
      <p:pic>
        <p:nvPicPr>
          <p:cNvPr id="1028" name="Picture 4"/>
          <p:cNvPicPr>
            <a:picLocks noChangeAspect="1" noChangeArrowheads="1"/>
          </p:cNvPicPr>
          <p:nvPr/>
        </p:nvPicPr>
        <p:blipFill>
          <a:blip r:embed="rId6" cstate="print"/>
          <a:srcRect b="-4818"/>
          <a:stretch>
            <a:fillRect/>
          </a:stretch>
        </p:blipFill>
        <p:spPr bwMode="auto">
          <a:xfrm>
            <a:off x="3276600" y="4876800"/>
            <a:ext cx="2895600" cy="533400"/>
          </a:xfrm>
          <a:prstGeom prst="rect">
            <a:avLst/>
          </a:prstGeom>
          <a:noFill/>
          <a:ln w="12700">
            <a:solidFill>
              <a:srgbClr val="FF0000"/>
            </a:solidFill>
            <a:miter lim="800000"/>
            <a:headEnd/>
            <a:tailEnd/>
          </a:ln>
        </p:spPr>
      </p:pic>
      <p:grpSp>
        <p:nvGrpSpPr>
          <p:cNvPr id="30" name="Group 29"/>
          <p:cNvGrpSpPr/>
          <p:nvPr/>
        </p:nvGrpSpPr>
        <p:grpSpPr>
          <a:xfrm>
            <a:off x="6400800" y="4419600"/>
            <a:ext cx="856325" cy="615553"/>
            <a:chOff x="7775915" y="4843046"/>
            <a:chExt cx="856325" cy="615553"/>
          </a:xfrm>
        </p:grpSpPr>
        <p:sp>
          <p:nvSpPr>
            <p:cNvPr id="31" name="Rectangle 30"/>
            <p:cNvSpPr/>
            <p:nvPr/>
          </p:nvSpPr>
          <p:spPr>
            <a:xfrm>
              <a:off x="7848600" y="4843046"/>
              <a:ext cx="762000" cy="490954"/>
            </a:xfrm>
            <a:prstGeom prst="rect">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ZoneTexte 9"/>
            <p:cNvSpPr txBox="1"/>
            <p:nvPr/>
          </p:nvSpPr>
          <p:spPr>
            <a:xfrm>
              <a:off x="7775915" y="4843046"/>
              <a:ext cx="856325" cy="615553"/>
            </a:xfrm>
            <a:prstGeom prst="rect">
              <a:avLst/>
            </a:prstGeom>
            <a:noFill/>
            <a:ln w="9525">
              <a:noFill/>
            </a:ln>
          </p:spPr>
          <p:txBody>
            <a:bodyPr wrap="none" rtlCol="0">
              <a:spAutoFit/>
            </a:bodyPr>
            <a:lstStyle/>
            <a:p>
              <a:pPr algn="ctr"/>
              <a:r>
                <a:rPr lang="fr-FR" sz="800" b="1" dirty="0" smtClean="0">
                  <a:sym typeface="Symbol"/>
                </a:rPr>
                <a:t>SYS</a:t>
              </a:r>
            </a:p>
            <a:p>
              <a:pPr algn="ctr"/>
              <a:r>
                <a:rPr lang="fr-FR" sz="800" b="1" dirty="0" smtClean="0">
                  <a:sym typeface="Symbol"/>
                </a:rPr>
                <a:t>NEGLIGIBLE</a:t>
              </a:r>
            </a:p>
            <a:p>
              <a:pPr algn="ctr"/>
              <a:r>
                <a:rPr lang="fr-FR" sz="1000" b="1" dirty="0" smtClean="0">
                  <a:sym typeface="Symbol"/>
                </a:rPr>
                <a:t></a:t>
              </a:r>
              <a:r>
                <a:rPr lang="fr-FR" sz="800" b="1" baseline="-25000" dirty="0" smtClean="0">
                  <a:sym typeface="Symbol"/>
                </a:rPr>
                <a:t>Bcor</a:t>
              </a:r>
              <a:r>
                <a:rPr lang="fr-FR" sz="800" b="1" dirty="0" smtClean="0">
                  <a:sym typeface="Symbol"/>
                </a:rPr>
                <a:t>/</a:t>
              </a:r>
              <a:r>
                <a:rPr lang="fr-FR" sz="1000" b="1" dirty="0" smtClean="0">
                  <a:sym typeface="Symbol"/>
                </a:rPr>
                <a:t></a:t>
              </a:r>
              <a:r>
                <a:rPr lang="fr-FR" sz="800" b="1" baseline="-25000" dirty="0" smtClean="0">
                  <a:sym typeface="Symbol"/>
                </a:rPr>
                <a:t>Acor</a:t>
              </a:r>
              <a:r>
                <a:rPr lang="fr-FR" sz="800" b="1" dirty="0" smtClean="0">
                  <a:sym typeface="Symbol"/>
                </a:rPr>
                <a:t>=10</a:t>
              </a:r>
              <a:endParaRPr lang="fr-FR" sz="800" b="1" dirty="0" smtClean="0"/>
            </a:p>
            <a:p>
              <a:pPr algn="ctr"/>
              <a:endParaRPr lang="fr-FR" sz="800" b="1" dirty="0" smtClean="0">
                <a:sym typeface="Symbol"/>
              </a:endParaRPr>
            </a:p>
          </p:txBody>
        </p:sp>
      </p:grpSp>
      <p:grpSp>
        <p:nvGrpSpPr>
          <p:cNvPr id="33" name="Group 32"/>
          <p:cNvGrpSpPr/>
          <p:nvPr/>
        </p:nvGrpSpPr>
        <p:grpSpPr>
          <a:xfrm>
            <a:off x="7601875" y="4419600"/>
            <a:ext cx="856325" cy="615553"/>
            <a:chOff x="7775915" y="4843046"/>
            <a:chExt cx="856325" cy="615553"/>
          </a:xfrm>
        </p:grpSpPr>
        <p:sp>
          <p:nvSpPr>
            <p:cNvPr id="34" name="Rectangle 33"/>
            <p:cNvSpPr/>
            <p:nvPr/>
          </p:nvSpPr>
          <p:spPr>
            <a:xfrm>
              <a:off x="7848600" y="4843046"/>
              <a:ext cx="762000" cy="490954"/>
            </a:xfrm>
            <a:prstGeom prst="rect">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ZoneTexte 9"/>
            <p:cNvSpPr txBox="1"/>
            <p:nvPr/>
          </p:nvSpPr>
          <p:spPr>
            <a:xfrm>
              <a:off x="7775915" y="4843046"/>
              <a:ext cx="856325" cy="615553"/>
            </a:xfrm>
            <a:prstGeom prst="rect">
              <a:avLst/>
            </a:prstGeom>
            <a:noFill/>
            <a:ln w="9525">
              <a:noFill/>
            </a:ln>
          </p:spPr>
          <p:txBody>
            <a:bodyPr wrap="none" rtlCol="0">
              <a:spAutoFit/>
            </a:bodyPr>
            <a:lstStyle/>
            <a:p>
              <a:pPr algn="ctr"/>
              <a:r>
                <a:rPr lang="fr-FR" sz="800" b="1" dirty="0" smtClean="0">
                  <a:sym typeface="Symbol"/>
                </a:rPr>
                <a:t>SYST NOT</a:t>
              </a:r>
            </a:p>
            <a:p>
              <a:pPr algn="ctr"/>
              <a:r>
                <a:rPr lang="fr-FR" sz="800" b="1" dirty="0" smtClean="0">
                  <a:sym typeface="Symbol"/>
                </a:rPr>
                <a:t>NEGLIGIBLE</a:t>
              </a:r>
            </a:p>
            <a:p>
              <a:pPr algn="ctr"/>
              <a:r>
                <a:rPr lang="fr-FR" sz="1000" b="1" dirty="0" smtClean="0">
                  <a:sym typeface="Symbol"/>
                </a:rPr>
                <a:t></a:t>
              </a:r>
              <a:r>
                <a:rPr lang="fr-FR" sz="800" b="1" baseline="-25000" dirty="0" smtClean="0">
                  <a:sym typeface="Symbol"/>
                </a:rPr>
                <a:t>Bcor</a:t>
              </a:r>
              <a:r>
                <a:rPr lang="fr-FR" sz="800" b="1" dirty="0" smtClean="0">
                  <a:sym typeface="Symbol"/>
                </a:rPr>
                <a:t>/</a:t>
              </a:r>
              <a:r>
                <a:rPr lang="fr-FR" sz="1000" b="1" dirty="0" smtClean="0">
                  <a:sym typeface="Symbol"/>
                </a:rPr>
                <a:t></a:t>
              </a:r>
              <a:r>
                <a:rPr lang="fr-FR" sz="800" b="1" baseline="-25000" dirty="0" smtClean="0">
                  <a:sym typeface="Symbol"/>
                </a:rPr>
                <a:t>Acor</a:t>
              </a:r>
              <a:r>
                <a:rPr lang="fr-FR" sz="800" b="1" dirty="0" smtClean="0">
                  <a:sym typeface="Symbol"/>
                </a:rPr>
                <a:t>=10</a:t>
              </a:r>
              <a:endParaRPr lang="fr-FR" sz="800" b="1" dirty="0" smtClean="0"/>
            </a:p>
            <a:p>
              <a:pPr algn="ctr"/>
              <a:endParaRPr lang="fr-FR" sz="800" b="1" dirty="0" smtClean="0">
                <a:sym typeface="Symbol"/>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848600" cy="838200"/>
          </a:xfrm>
        </p:spPr>
        <p:txBody>
          <a:bodyPr/>
          <a:lstStyle/>
          <a:p>
            <a:r>
              <a:rPr lang="en-US" sz="2800" dirty="0" smtClean="0"/>
              <a:t>Prioritizing correlations to review</a:t>
            </a:r>
            <a:endParaRPr lang="en-US" sz="2800" dirty="0"/>
          </a:p>
        </p:txBody>
      </p:sp>
      <p:sp>
        <p:nvSpPr>
          <p:cNvPr id="3" name="Content Placeholder 2"/>
          <p:cNvSpPr>
            <a:spLocks noGrp="1"/>
          </p:cNvSpPr>
          <p:nvPr>
            <p:ph idx="1"/>
          </p:nvPr>
        </p:nvSpPr>
        <p:spPr>
          <a:xfrm>
            <a:off x="228600" y="990600"/>
            <a:ext cx="8915400" cy="4953000"/>
          </a:xfrm>
        </p:spPr>
        <p:txBody>
          <a:bodyPr/>
          <a:lstStyle/>
          <a:p>
            <a:r>
              <a:rPr lang="en-US" sz="1800" dirty="0" smtClean="0"/>
              <a:t>So, I think I overestimated my correlations: and now, where do I start?</a:t>
            </a:r>
          </a:p>
          <a:p>
            <a:pPr lvl="1"/>
            <a:r>
              <a:rPr lang="en-US" sz="1400" b="1" i="1" u="sng" dirty="0" smtClean="0"/>
              <a:t>1 - Which correlations should I consider reassessing first?</a:t>
            </a:r>
          </a:p>
          <a:p>
            <a:pPr lvl="1"/>
            <a:endParaRPr lang="en-US" sz="1400" dirty="0" smtClean="0"/>
          </a:p>
          <a:p>
            <a:r>
              <a:rPr lang="en-US" sz="1800" dirty="0" smtClean="0"/>
              <a:t>Use information derivatives to analyze which correlations (between which 2 measurements and for which error sources) have the largest effect</a:t>
            </a:r>
          </a:p>
          <a:p>
            <a:pPr lvl="1"/>
            <a:r>
              <a:rPr lang="en-US" sz="1400" dirty="0" smtClean="0"/>
              <a:t>Rescale the nominal covariance using a different rescaling factor (between 0 and 1 – do not increase correlations or flip their sign) for each off-diagonal element and error source</a:t>
            </a:r>
            <a:endParaRPr lang="en-US" sz="700" dirty="0" smtClean="0"/>
          </a:p>
          <a:p>
            <a:pPr lvl="1"/>
            <a:endParaRPr lang="en-US" sz="1400" dirty="0" smtClean="0"/>
          </a:p>
          <a:p>
            <a:pPr lvl="1"/>
            <a:endParaRPr lang="en-US" sz="1400" dirty="0" smtClean="0"/>
          </a:p>
          <a:p>
            <a:pPr lvl="1"/>
            <a:r>
              <a:rPr lang="en-US" sz="1400" dirty="0" smtClean="0"/>
              <a:t>Will show in the following the derivatives (at nominal correlations) with respect to these scale factors</a:t>
            </a:r>
          </a:p>
          <a:p>
            <a:pPr lvl="1"/>
            <a:endParaRPr lang="en-US" sz="1400" dirty="0" smtClean="0"/>
          </a:p>
          <a:p>
            <a:pPr lvl="1"/>
            <a:endParaRPr lang="en-US" sz="1450" dirty="0" smtClean="0"/>
          </a:p>
          <a:p>
            <a:pPr lvl="1"/>
            <a:r>
              <a:rPr lang="en-US" sz="1450" dirty="0" smtClean="0"/>
              <a:t>Will normalize derivatives to total information at nominal correlations to make them a-dimensional</a:t>
            </a:r>
            <a:endParaRPr lang="en-US" sz="1800" dirty="0" smtClean="0"/>
          </a:p>
          <a:p>
            <a:pPr lvl="1"/>
            <a:endParaRPr lang="en-US" sz="1400" dirty="0" smtClean="0"/>
          </a:p>
          <a:p>
            <a:r>
              <a:rPr lang="en-US" sz="1800" dirty="0" smtClean="0"/>
              <a:t>For the top measurement at LHC there would be 21x16 derivatives </a:t>
            </a:r>
          </a:p>
          <a:p>
            <a:pPr lvl="1"/>
            <a:r>
              <a:rPr lang="en-US" sz="1400" dirty="0" smtClean="0"/>
              <a:t>21 combinations (of 7 measurements) and 16 correlated error sources</a:t>
            </a:r>
          </a:p>
          <a:p>
            <a:pPr lvl="1"/>
            <a:r>
              <a:rPr lang="en-US" sz="1400" dirty="0" smtClean="0"/>
              <a:t>They should be studied individually, but in the following will show them summed by off-diagonal element (21) and by error source (16); the grand-total is always the derivative by a global scale factor</a:t>
            </a:r>
          </a:p>
        </p:txBody>
      </p:sp>
      <p:pic>
        <p:nvPicPr>
          <p:cNvPr id="6147" name="Picture 3"/>
          <p:cNvPicPr>
            <a:picLocks noChangeAspect="1" noChangeArrowheads="1"/>
          </p:cNvPicPr>
          <p:nvPr/>
        </p:nvPicPr>
        <p:blipFill>
          <a:blip r:embed="rId3" cstate="print"/>
          <a:srcRect l="2941"/>
          <a:stretch>
            <a:fillRect/>
          </a:stretch>
        </p:blipFill>
        <p:spPr bwMode="auto">
          <a:xfrm>
            <a:off x="1295400" y="2895600"/>
            <a:ext cx="2514600" cy="482144"/>
          </a:xfrm>
          <a:prstGeom prst="rect">
            <a:avLst/>
          </a:prstGeom>
          <a:noFill/>
          <a:ln w="9525">
            <a:noFill/>
            <a:miter lim="800000"/>
            <a:headEnd/>
            <a:tailEnd/>
          </a:ln>
        </p:spPr>
      </p:pic>
      <p:pic>
        <p:nvPicPr>
          <p:cNvPr id="6148" name="Picture 4"/>
          <p:cNvPicPr>
            <a:picLocks noChangeAspect="1" noChangeArrowheads="1"/>
          </p:cNvPicPr>
          <p:nvPr/>
        </p:nvPicPr>
        <p:blipFill>
          <a:blip r:embed="rId4" cstate="print"/>
          <a:srcRect/>
          <a:stretch>
            <a:fillRect/>
          </a:stretch>
        </p:blipFill>
        <p:spPr bwMode="auto">
          <a:xfrm>
            <a:off x="4419600" y="3001370"/>
            <a:ext cx="838200" cy="275230"/>
          </a:xfrm>
          <a:prstGeom prst="rect">
            <a:avLst/>
          </a:prstGeom>
          <a:noFill/>
          <a:ln w="9525">
            <a:noFill/>
            <a:miter lim="800000"/>
            <a:headEnd/>
            <a:tailEnd/>
          </a:ln>
        </p:spPr>
      </p:pic>
      <p:pic>
        <p:nvPicPr>
          <p:cNvPr id="6152" name="Picture 8"/>
          <p:cNvPicPr>
            <a:picLocks noChangeAspect="1" noChangeArrowheads="1"/>
          </p:cNvPicPr>
          <p:nvPr/>
        </p:nvPicPr>
        <p:blipFill>
          <a:blip r:embed="rId5" cstate="print"/>
          <a:srcRect/>
          <a:stretch>
            <a:fillRect/>
          </a:stretch>
        </p:blipFill>
        <p:spPr bwMode="auto">
          <a:xfrm>
            <a:off x="1524000" y="3657600"/>
            <a:ext cx="1752600" cy="488224"/>
          </a:xfrm>
          <a:prstGeom prst="rect">
            <a:avLst/>
          </a:prstGeom>
          <a:noFill/>
          <a:ln w="19050">
            <a:solidFill>
              <a:srgbClr val="FF0000"/>
            </a:solid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a:t>
            </a:r>
            <a:endParaRPr lang="en-US" dirty="0"/>
          </a:p>
        </p:txBody>
      </p:sp>
      <p:sp>
        <p:nvSpPr>
          <p:cNvPr id="3" name="Content Placeholder 2"/>
          <p:cNvSpPr>
            <a:spLocks noGrp="1"/>
          </p:cNvSpPr>
          <p:nvPr>
            <p:ph idx="1"/>
          </p:nvPr>
        </p:nvSpPr>
        <p:spPr>
          <a:xfrm>
            <a:off x="228600" y="914400"/>
            <a:ext cx="8839200" cy="5334000"/>
          </a:xfrm>
        </p:spPr>
        <p:txBody>
          <a:bodyPr/>
          <a:lstStyle/>
          <a:p>
            <a:r>
              <a:rPr lang="en-US" sz="1800" dirty="0" smtClean="0"/>
              <a:t>Best Linear Unbiased Estimators (BLUE) are widely used for precision measurement combinations</a:t>
            </a:r>
          </a:p>
          <a:p>
            <a:pPr lvl="1"/>
            <a:r>
              <a:rPr lang="en-US" sz="1600" dirty="0" smtClean="0"/>
              <a:t>e.g. top mass @ Tevatron and @ LHC</a:t>
            </a:r>
          </a:p>
          <a:p>
            <a:pPr lvl="1"/>
            <a:endParaRPr lang="en-US" sz="900" dirty="0" smtClean="0"/>
          </a:p>
          <a:p>
            <a:r>
              <a:rPr lang="en-US" sz="1800" dirty="0" smtClean="0"/>
              <a:t>Larger event statistics have led (and will lead more and more) to combinations dominated by systematic errors</a:t>
            </a:r>
          </a:p>
          <a:p>
            <a:pPr lvl="1"/>
            <a:r>
              <a:rPr lang="en-US" sz="1600" dirty="0" smtClean="0"/>
              <a:t>And by the </a:t>
            </a:r>
            <a:r>
              <a:rPr lang="en-US" sz="1600" i="1" u="sng" dirty="0" smtClean="0"/>
              <a:t>correlations</a:t>
            </a:r>
            <a:r>
              <a:rPr lang="en-US" sz="1600" dirty="0" smtClean="0"/>
              <a:t> between those systematics…</a:t>
            </a:r>
          </a:p>
          <a:p>
            <a:pPr lvl="1"/>
            <a:endParaRPr lang="en-US" sz="900" dirty="0" smtClean="0"/>
          </a:p>
          <a:p>
            <a:r>
              <a:rPr lang="en-US" sz="1800" dirty="0" smtClean="0"/>
              <a:t>In parallel, negative combination coefficients are appearing (and may appear more and more) in BLUE averages </a:t>
            </a:r>
          </a:p>
          <a:p>
            <a:pPr lvl="1"/>
            <a:r>
              <a:rPr lang="en-US" sz="1600" dirty="0" smtClean="0"/>
              <a:t>We should not confuse these coefficients (“weights” in BLUE weighted central values) with the statistical impact (another type of “weight”) of a measurement </a:t>
            </a:r>
          </a:p>
          <a:p>
            <a:pPr lvl="1"/>
            <a:endParaRPr lang="en-US" sz="900" dirty="0" smtClean="0"/>
          </a:p>
          <a:p>
            <a:r>
              <a:rPr lang="en-US" sz="1800" dirty="0" smtClean="0"/>
              <a:t>Answer to typical questions  </a:t>
            </a:r>
          </a:p>
          <a:p>
            <a:pPr lvl="1"/>
            <a:r>
              <a:rPr lang="en-US" sz="1600" dirty="0" smtClean="0"/>
              <a:t>How can we assess the “relative importance” of  a measurement </a:t>
            </a:r>
          </a:p>
          <a:p>
            <a:pPr lvl="1">
              <a:buNone/>
            </a:pPr>
            <a:r>
              <a:rPr lang="en-US" sz="1600" dirty="0" smtClean="0"/>
              <a:t>	(“</a:t>
            </a:r>
            <a:r>
              <a:rPr lang="en-US" sz="1600" dirty="0" smtClean="0">
                <a:solidFill>
                  <a:srgbClr val="FF0000"/>
                </a:solidFill>
              </a:rPr>
              <a:t>how much is my experiment/measurement contributing to a combination</a:t>
            </a:r>
            <a:r>
              <a:rPr lang="en-US" sz="1600" dirty="0" smtClean="0"/>
              <a:t>”)?</a:t>
            </a:r>
          </a:p>
          <a:p>
            <a:pPr lvl="1"/>
            <a:r>
              <a:rPr lang="en-US" sz="1600" dirty="0" smtClean="0"/>
              <a:t>What is the scientific interpretation of negative BLUE coefficients </a:t>
            </a:r>
          </a:p>
          <a:p>
            <a:pPr lvl="1">
              <a:buNone/>
            </a:pPr>
            <a:r>
              <a:rPr lang="en-US" sz="1600" dirty="0" smtClean="0"/>
              <a:t>	(“</a:t>
            </a:r>
            <a:r>
              <a:rPr lang="en-US" sz="1600" dirty="0" smtClean="0">
                <a:solidFill>
                  <a:srgbClr val="FF0000"/>
                </a:solidFill>
              </a:rPr>
              <a:t>are we correctly estimating the correlations used as inputs to the combination</a:t>
            </a:r>
            <a:r>
              <a:rPr lang="en-US" sz="1600" dirty="0" smtClean="0"/>
              <a:t>”)?</a:t>
            </a:r>
          </a:p>
          <a:p>
            <a:endParaRPr lang="en-US" sz="1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m</a:t>
            </a:r>
            <a:r>
              <a:rPr lang="en-US" baseline="-25000" dirty="0" smtClean="0"/>
              <a:t>top</a:t>
            </a:r>
            <a:r>
              <a:rPr lang="en-US" dirty="0" smtClean="0"/>
              <a:t> information derivatives</a:t>
            </a:r>
            <a:endParaRPr lang="en-US" dirty="0"/>
          </a:p>
        </p:txBody>
      </p:sp>
      <p:sp>
        <p:nvSpPr>
          <p:cNvPr id="3" name="Content Placeholder 2"/>
          <p:cNvSpPr>
            <a:spLocks noGrp="1"/>
          </p:cNvSpPr>
          <p:nvPr>
            <p:ph idx="1"/>
          </p:nvPr>
        </p:nvSpPr>
        <p:spPr>
          <a:xfrm>
            <a:off x="76200" y="4724400"/>
            <a:ext cx="9067800" cy="1295400"/>
          </a:xfrm>
        </p:spPr>
        <p:txBody>
          <a:bodyPr/>
          <a:lstStyle/>
          <a:p>
            <a:r>
              <a:rPr lang="en-US" sz="1800" dirty="0" smtClean="0"/>
              <a:t>The first correlations that should be reviewed (if needed) are:</a:t>
            </a:r>
          </a:p>
          <a:p>
            <a:pPr lvl="1"/>
            <a:r>
              <a:rPr lang="en-US" sz="1400" dirty="0" smtClean="0"/>
              <a:t>Those between ATL10lj/ATL11lj, ATL10lj/CMS11mj, CMS11mj/CMS11ll</a:t>
            </a:r>
          </a:p>
          <a:p>
            <a:pPr lvl="1"/>
            <a:r>
              <a:rPr lang="en-US" sz="1400" dirty="0" smtClean="0"/>
              <a:t>Those for the bJES, dJES and RAD error sources</a:t>
            </a:r>
          </a:p>
          <a:p>
            <a:r>
              <a:rPr lang="en-US" sz="1800" dirty="0" smtClean="0"/>
              <a:t>Next slides: look at dJES and bJES for ATL10lj/ATL11lj and CMS11mj/CMS11ll</a:t>
            </a:r>
          </a:p>
          <a:p>
            <a:pPr lvl="1">
              <a:buNone/>
            </a:pPr>
            <a:endParaRPr lang="en-US" sz="1400" dirty="0"/>
          </a:p>
        </p:txBody>
      </p:sp>
      <p:pic>
        <p:nvPicPr>
          <p:cNvPr id="3075" name="Picture 3"/>
          <p:cNvPicPr>
            <a:picLocks noChangeAspect="1" noChangeArrowheads="1"/>
          </p:cNvPicPr>
          <p:nvPr/>
        </p:nvPicPr>
        <p:blipFill>
          <a:blip r:embed="rId3" cstate="print"/>
          <a:srcRect/>
          <a:stretch>
            <a:fillRect/>
          </a:stretch>
        </p:blipFill>
        <p:spPr bwMode="auto">
          <a:xfrm>
            <a:off x="1752600" y="3733800"/>
            <a:ext cx="2038350" cy="711805"/>
          </a:xfrm>
          <a:prstGeom prst="rect">
            <a:avLst/>
          </a:prstGeom>
          <a:noFill/>
          <a:ln w="9525">
            <a:noFill/>
            <a:miter lim="800000"/>
            <a:headEnd/>
            <a:tailEnd/>
          </a:ln>
        </p:spPr>
      </p:pic>
      <p:pic>
        <p:nvPicPr>
          <p:cNvPr id="3077" name="Picture 5"/>
          <p:cNvPicPr>
            <a:picLocks noChangeAspect="1" noChangeArrowheads="1"/>
          </p:cNvPicPr>
          <p:nvPr/>
        </p:nvPicPr>
        <p:blipFill>
          <a:blip r:embed="rId4" cstate="print"/>
          <a:srcRect/>
          <a:stretch>
            <a:fillRect/>
          </a:stretch>
        </p:blipFill>
        <p:spPr bwMode="auto">
          <a:xfrm>
            <a:off x="9526" y="914400"/>
            <a:ext cx="9058274" cy="668106"/>
          </a:xfrm>
          <a:prstGeom prst="rect">
            <a:avLst/>
          </a:prstGeom>
          <a:noFill/>
          <a:ln w="9525">
            <a:noFill/>
            <a:miter lim="800000"/>
            <a:headEnd/>
            <a:tailEnd/>
          </a:ln>
        </p:spPr>
      </p:pic>
      <p:sp>
        <p:nvSpPr>
          <p:cNvPr id="8" name="TextBox 7"/>
          <p:cNvSpPr txBox="1"/>
          <p:nvPr/>
        </p:nvSpPr>
        <p:spPr>
          <a:xfrm rot="21130414">
            <a:off x="253330" y="2951839"/>
            <a:ext cx="1979251" cy="498598"/>
          </a:xfrm>
          <a:prstGeom prst="rect">
            <a:avLst/>
          </a:prstGeom>
          <a:solidFill>
            <a:srgbClr val="FFFF00"/>
          </a:solidFill>
        </p:spPr>
        <p:txBody>
          <a:bodyPr wrap="square" rtlCol="0">
            <a:spAutoFit/>
          </a:bodyPr>
          <a:lstStyle/>
          <a:p>
            <a:pPr marL="342900" lvl="0" indent="-342900" algn="ctr" eaLnBrk="0" hangingPunct="0">
              <a:spcBef>
                <a:spcPct val="20000"/>
              </a:spcBef>
              <a:buClr>
                <a:srgbClr val="3861AA"/>
              </a:buClr>
              <a:defRPr/>
            </a:pPr>
            <a:r>
              <a:rPr lang="en-US" sz="1200" b="1" i="1" kern="0" dirty="0" smtClean="0">
                <a:solidFill>
                  <a:srgbClr val="FF0000"/>
                </a:solidFill>
              </a:rPr>
              <a:t>PRELIMINARY!</a:t>
            </a:r>
          </a:p>
          <a:p>
            <a:pPr marL="342900" lvl="0" indent="-342900" algn="ctr" eaLnBrk="0" hangingPunct="0">
              <a:spcBef>
                <a:spcPct val="20000"/>
              </a:spcBef>
              <a:buClr>
                <a:srgbClr val="3861AA"/>
              </a:buClr>
              <a:defRPr/>
            </a:pPr>
            <a:r>
              <a:rPr lang="en-US" sz="1200" b="1" i="1" kern="0" dirty="0" smtClean="0">
                <a:solidFill>
                  <a:srgbClr val="FF0000"/>
                </a:solidFill>
              </a:rPr>
              <a:t>WORK IN PROGRESS!</a:t>
            </a:r>
          </a:p>
        </p:txBody>
      </p:sp>
      <p:sp>
        <p:nvSpPr>
          <p:cNvPr id="9" name="Rectangle 8"/>
          <p:cNvSpPr/>
          <p:nvPr/>
        </p:nvSpPr>
        <p:spPr>
          <a:xfrm>
            <a:off x="1828800" y="914400"/>
            <a:ext cx="457200" cy="609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286000" y="914400"/>
            <a:ext cx="457200" cy="609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191000" y="914400"/>
            <a:ext cx="457200" cy="609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17"/>
          <p:cNvGrpSpPr/>
          <p:nvPr/>
        </p:nvGrpSpPr>
        <p:grpSpPr>
          <a:xfrm>
            <a:off x="3810000" y="1676400"/>
            <a:ext cx="5105400" cy="2784763"/>
            <a:chOff x="2590800" y="1524000"/>
            <a:chExt cx="5105400" cy="2784763"/>
          </a:xfrm>
        </p:grpSpPr>
        <p:pic>
          <p:nvPicPr>
            <p:cNvPr id="4098" name="Picture 2"/>
            <p:cNvPicPr>
              <a:picLocks noChangeAspect="1" noChangeArrowheads="1"/>
            </p:cNvPicPr>
            <p:nvPr/>
          </p:nvPicPr>
          <p:blipFill>
            <a:blip r:embed="rId5" cstate="print"/>
            <a:srcRect/>
            <a:stretch>
              <a:fillRect/>
            </a:stretch>
          </p:blipFill>
          <p:spPr bwMode="auto">
            <a:xfrm>
              <a:off x="2590800" y="1524000"/>
              <a:ext cx="5105400" cy="2784763"/>
            </a:xfrm>
            <a:prstGeom prst="rect">
              <a:avLst/>
            </a:prstGeom>
            <a:noFill/>
            <a:ln w="9525">
              <a:noFill/>
              <a:miter lim="800000"/>
              <a:headEnd/>
              <a:tailEnd/>
            </a:ln>
          </p:spPr>
        </p:pic>
        <p:sp>
          <p:nvSpPr>
            <p:cNvPr id="15" name="Rectangle 14"/>
            <p:cNvSpPr/>
            <p:nvPr/>
          </p:nvSpPr>
          <p:spPr>
            <a:xfrm>
              <a:off x="3581400" y="3276600"/>
              <a:ext cx="457200" cy="152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581400" y="4114800"/>
              <a:ext cx="457200" cy="152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553200" y="4114800"/>
              <a:ext cx="457200" cy="152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Rounded Rectangle 17"/>
          <p:cNvSpPr/>
          <p:nvPr/>
        </p:nvSpPr>
        <p:spPr>
          <a:xfrm>
            <a:off x="76200" y="1066800"/>
            <a:ext cx="838200" cy="533400"/>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p:cNvCxnSpPr>
            <a:stCxn id="18" idx="2"/>
            <a:endCxn id="20" idx="0"/>
          </p:cNvCxnSpPr>
          <p:nvPr/>
        </p:nvCxnSpPr>
        <p:spPr>
          <a:xfrm>
            <a:off x="495300" y="1600200"/>
            <a:ext cx="1485900" cy="304800"/>
          </a:xfrm>
          <a:prstGeom prst="straightConnector1">
            <a:avLst/>
          </a:prstGeom>
          <a:ln w="190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52400" y="1905000"/>
            <a:ext cx="3657600" cy="577081"/>
          </a:xfrm>
          <a:prstGeom prst="rect">
            <a:avLst/>
          </a:prstGeom>
          <a:noFill/>
        </p:spPr>
        <p:txBody>
          <a:bodyPr wrap="square" rtlCol="0">
            <a:spAutoFit/>
          </a:bodyPr>
          <a:lstStyle/>
          <a:p>
            <a:r>
              <a:rPr lang="en-US" sz="1050" b="1" dirty="0" smtClean="0">
                <a:solidFill>
                  <a:srgbClr val="00B050"/>
                </a:solidFill>
              </a:rPr>
              <a:t>1</a:t>
            </a:r>
            <a:r>
              <a:rPr lang="en-US" sz="1050" b="1" baseline="30000" dirty="0" smtClean="0">
                <a:solidFill>
                  <a:srgbClr val="00B050"/>
                </a:solidFill>
              </a:rPr>
              <a:t>st</a:t>
            </a:r>
            <a:r>
              <a:rPr lang="en-US" sz="1050" b="1" dirty="0" smtClean="0">
                <a:solidFill>
                  <a:srgbClr val="00B050"/>
                </a:solidFill>
              </a:rPr>
              <a:t> line: derivatives (all &lt;0 !) at 0 correlations</a:t>
            </a:r>
          </a:p>
          <a:p>
            <a:r>
              <a:rPr lang="en-US" sz="1050" b="1" dirty="0" smtClean="0">
                <a:solidFill>
                  <a:srgbClr val="00B050"/>
                </a:solidFill>
              </a:rPr>
              <a:t>2</a:t>
            </a:r>
            <a:r>
              <a:rPr lang="en-US" sz="1050" b="1" baseline="30000" dirty="0" smtClean="0">
                <a:solidFill>
                  <a:srgbClr val="00B050"/>
                </a:solidFill>
              </a:rPr>
              <a:t>nd</a:t>
            </a:r>
            <a:r>
              <a:rPr lang="en-US" sz="1050" b="1" dirty="0" smtClean="0">
                <a:solidFill>
                  <a:srgbClr val="00B050"/>
                </a:solidFill>
              </a:rPr>
              <a:t> line: derivatives (most &gt;0 !) at nominal correlations</a:t>
            </a:r>
          </a:p>
          <a:p>
            <a:r>
              <a:rPr lang="en-US" sz="1050" b="1" dirty="0" smtClean="0">
                <a:solidFill>
                  <a:srgbClr val="00B050"/>
                </a:solidFill>
              </a:rPr>
              <a:t>Both normalized by info at nominal correlations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m</a:t>
            </a:r>
            <a:r>
              <a:rPr lang="en-US" baseline="-25000" dirty="0" smtClean="0"/>
              <a:t>top</a:t>
            </a:r>
            <a:r>
              <a:rPr lang="en-US" dirty="0" smtClean="0"/>
              <a:t> systematics</a:t>
            </a:r>
            <a:endParaRPr lang="en-US" dirty="0"/>
          </a:p>
        </p:txBody>
      </p:sp>
      <p:grpSp>
        <p:nvGrpSpPr>
          <p:cNvPr id="14" name="Group 13"/>
          <p:cNvGrpSpPr/>
          <p:nvPr/>
        </p:nvGrpSpPr>
        <p:grpSpPr>
          <a:xfrm>
            <a:off x="0" y="914400"/>
            <a:ext cx="6858000" cy="5562600"/>
            <a:chOff x="152400" y="914400"/>
            <a:chExt cx="6858000" cy="5562600"/>
          </a:xfrm>
        </p:grpSpPr>
        <p:pic>
          <p:nvPicPr>
            <p:cNvPr id="7170" name="Picture 2"/>
            <p:cNvPicPr>
              <a:picLocks noChangeAspect="1" noChangeArrowheads="1"/>
            </p:cNvPicPr>
            <p:nvPr/>
          </p:nvPicPr>
          <p:blipFill>
            <a:blip r:embed="rId3" cstate="print"/>
            <a:srcRect/>
            <a:stretch>
              <a:fillRect/>
            </a:stretch>
          </p:blipFill>
          <p:spPr bwMode="auto">
            <a:xfrm>
              <a:off x="504826" y="914400"/>
              <a:ext cx="6505574" cy="5562600"/>
            </a:xfrm>
            <a:prstGeom prst="rect">
              <a:avLst/>
            </a:prstGeom>
            <a:noFill/>
            <a:ln w="9525">
              <a:noFill/>
              <a:miter lim="800000"/>
              <a:headEnd/>
              <a:tailEnd/>
            </a:ln>
          </p:spPr>
        </p:pic>
        <p:sp>
          <p:nvSpPr>
            <p:cNvPr id="5" name="TextBox 4"/>
            <p:cNvSpPr txBox="1"/>
            <p:nvPr/>
          </p:nvSpPr>
          <p:spPr>
            <a:xfrm rot="16200000">
              <a:off x="-1332011" y="2475012"/>
              <a:ext cx="3276600" cy="307777"/>
            </a:xfrm>
            <a:prstGeom prst="rect">
              <a:avLst/>
            </a:prstGeom>
            <a:noFill/>
          </p:spPr>
          <p:txBody>
            <a:bodyPr wrap="square" rtlCol="0">
              <a:spAutoFit/>
            </a:bodyPr>
            <a:lstStyle/>
            <a:p>
              <a:r>
                <a:rPr lang="en-US" sz="1400" dirty="0" smtClean="0">
                  <a:hlinkClick r:id="rId4"/>
                </a:rPr>
                <a:t>http://cdsweb.cern.ch/record/1460097</a:t>
              </a:r>
              <a:endParaRPr lang="en-US" sz="1400" dirty="0"/>
            </a:p>
          </p:txBody>
        </p:sp>
        <p:sp>
          <p:nvSpPr>
            <p:cNvPr id="6" name="Rectangle 5"/>
            <p:cNvSpPr/>
            <p:nvPr/>
          </p:nvSpPr>
          <p:spPr>
            <a:xfrm>
              <a:off x="2971800" y="1981200"/>
              <a:ext cx="990600" cy="152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971800" y="2286000"/>
              <a:ext cx="990600" cy="152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72200" y="1981200"/>
              <a:ext cx="381000" cy="152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172200" y="2286000"/>
              <a:ext cx="381000" cy="152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Content Placeholder 6"/>
          <p:cNvSpPr txBox="1">
            <a:spLocks/>
          </p:cNvSpPr>
          <p:nvPr/>
        </p:nvSpPr>
        <p:spPr bwMode="auto">
          <a:xfrm>
            <a:off x="6553200" y="990600"/>
            <a:ext cx="25146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rgbClr val="3861AA"/>
              </a:buClr>
              <a:buSzTx/>
              <a:buFontTx/>
              <a:buNone/>
              <a:tabLst/>
              <a:defRPr/>
            </a:pPr>
            <a:r>
              <a:rPr kumimoji="0" lang="en-US" sz="1200" i="0" u="none" strike="noStrike" kern="0" cap="none" spc="0" normalizeH="0" baseline="0" noProof="0" dirty="0" smtClean="0">
                <a:ln>
                  <a:noFill/>
                </a:ln>
                <a:effectLst/>
                <a:uLnTx/>
                <a:uFillTx/>
                <a:latin typeface="+mn-lt"/>
                <a:ea typeface="+mn-ea"/>
                <a:cs typeface="+mn-cs"/>
              </a:rPr>
              <a:t>	Example:</a:t>
            </a:r>
          </a:p>
          <a:p>
            <a:pPr marL="342900" lvl="0" indent="-342900" eaLnBrk="0" hangingPunct="0">
              <a:spcBef>
                <a:spcPct val="20000"/>
              </a:spcBef>
              <a:buClr>
                <a:srgbClr val="3861AA"/>
              </a:buClr>
              <a:defRPr/>
            </a:pPr>
            <a:r>
              <a:rPr lang="en-US" sz="1200" kern="0" dirty="0" smtClean="0">
                <a:latin typeface="+mn-lt"/>
              </a:rPr>
              <a:t>	</a:t>
            </a:r>
          </a:p>
          <a:p>
            <a:pPr marL="342900" lvl="0" indent="-342900" eaLnBrk="0" hangingPunct="0">
              <a:spcBef>
                <a:spcPct val="20000"/>
              </a:spcBef>
              <a:buClr>
                <a:srgbClr val="3861AA"/>
              </a:buClr>
              <a:defRPr/>
            </a:pPr>
            <a:r>
              <a:rPr lang="en-US" sz="1200" kern="0" dirty="0" smtClean="0">
                <a:latin typeface="+mn-lt"/>
              </a:rPr>
              <a:t>	</a:t>
            </a:r>
            <a:r>
              <a:rPr lang="en-US" sz="1200" kern="0" dirty="0" smtClean="0"/>
              <a:t>- bJES and dJES are 100% correlated between ATL11lj and ATL10lj, or CMS11mj and CMS11ll, but have very </a:t>
            </a:r>
            <a:r>
              <a:rPr lang="en-US" sz="1200" b="1" kern="0" dirty="0" smtClean="0"/>
              <a:t>different variances </a:t>
            </a:r>
            <a:r>
              <a:rPr lang="en-US" sz="1200" kern="0" dirty="0" smtClean="0"/>
              <a:t>in the 2 measurements in each exp.</a:t>
            </a:r>
          </a:p>
          <a:p>
            <a:pPr marL="342900" lvl="0" indent="-342900" eaLnBrk="0" hangingPunct="0">
              <a:spcBef>
                <a:spcPct val="20000"/>
              </a:spcBef>
              <a:buClr>
                <a:srgbClr val="3861AA"/>
              </a:buClr>
              <a:defRPr/>
            </a:pPr>
            <a:r>
              <a:rPr lang="en-US" sz="1200" kern="0" dirty="0" smtClean="0"/>
              <a:t>	</a:t>
            </a:r>
          </a:p>
          <a:p>
            <a:pPr marL="342900" lvl="0" indent="-342900" eaLnBrk="0" hangingPunct="0">
              <a:spcBef>
                <a:spcPct val="20000"/>
              </a:spcBef>
              <a:buClr>
                <a:srgbClr val="3861AA"/>
              </a:buClr>
              <a:defRPr/>
            </a:pPr>
            <a:r>
              <a:rPr lang="en-US" sz="1200" kern="0" dirty="0" smtClean="0"/>
              <a:t>	- The larger sensitivities of ATL10lj and CMS11ll to bJES and dJES with respect to ATL11lj and CMS11mj makes the former (overall less precise) measurements contribute information and reduce the combined error by </a:t>
            </a:r>
            <a:r>
              <a:rPr lang="en-US" sz="1200" b="1" kern="0" dirty="0" smtClean="0"/>
              <a:t>constraining the dJES and bJES systematics </a:t>
            </a:r>
            <a:r>
              <a:rPr lang="en-US" sz="1200" kern="0" dirty="0" smtClean="0"/>
              <a:t>in the latter (overall more precise) measurements</a:t>
            </a:r>
          </a:p>
          <a:p>
            <a:pPr marL="342900" indent="-342900" eaLnBrk="0" hangingPunct="0">
              <a:spcBef>
                <a:spcPct val="20000"/>
              </a:spcBef>
              <a:buClr>
                <a:srgbClr val="3861AA"/>
              </a:buClr>
              <a:defRPr/>
            </a:pPr>
            <a:r>
              <a:rPr lang="en-US" sz="1200" kern="0" dirty="0" smtClean="0"/>
              <a:t>	</a:t>
            </a:r>
          </a:p>
          <a:p>
            <a:pPr marL="342900" marR="0" lvl="0" indent="-342900" algn="l" defTabSz="914400" rtl="0" eaLnBrk="0" fontAlgn="base" latinLnBrk="0" hangingPunct="0">
              <a:lnSpc>
                <a:spcPct val="100000"/>
              </a:lnSpc>
              <a:spcBef>
                <a:spcPct val="20000"/>
              </a:spcBef>
              <a:spcAft>
                <a:spcPct val="0"/>
              </a:spcAft>
              <a:buClr>
                <a:srgbClr val="3861AA"/>
              </a:buClr>
              <a:buSzTx/>
              <a:buFontTx/>
              <a:buNone/>
              <a:tabLst/>
              <a:defRPr/>
            </a:pPr>
            <a:endParaRPr kumimoji="0" lang="en-US" sz="1200" i="0" u="none" strike="noStrike" kern="0" cap="none" spc="0" normalizeH="0" noProof="0" dirty="0" smtClean="0">
              <a:ln>
                <a:noFill/>
              </a:ln>
              <a:effectLst/>
              <a:uLnTx/>
              <a:uFillTx/>
              <a:latin typeface="+mn-lt"/>
              <a:ea typeface="+mn-ea"/>
              <a:cs typeface="+mn-cs"/>
            </a:endParaRPr>
          </a:p>
        </p:txBody>
      </p:sp>
      <p:sp>
        <p:nvSpPr>
          <p:cNvPr id="15" name="Rectangle 14"/>
          <p:cNvSpPr/>
          <p:nvPr/>
        </p:nvSpPr>
        <p:spPr>
          <a:xfrm>
            <a:off x="5105400" y="2286000"/>
            <a:ext cx="914400" cy="152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105400" y="1981200"/>
            <a:ext cx="914400" cy="152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m</a:t>
            </a:r>
            <a:r>
              <a:rPr lang="en-US" baseline="-25000" dirty="0" smtClean="0"/>
              <a:t>top</a:t>
            </a:r>
            <a:r>
              <a:rPr lang="en-US" dirty="0" smtClean="0"/>
              <a:t> marginal combinations</a:t>
            </a:r>
            <a:endParaRPr lang="en-US" dirty="0"/>
          </a:p>
        </p:txBody>
      </p:sp>
      <p:sp>
        <p:nvSpPr>
          <p:cNvPr id="3" name="Content Placeholder 2"/>
          <p:cNvSpPr>
            <a:spLocks noGrp="1"/>
          </p:cNvSpPr>
          <p:nvPr>
            <p:ph idx="1"/>
          </p:nvPr>
        </p:nvSpPr>
        <p:spPr>
          <a:xfrm>
            <a:off x="152400" y="2971800"/>
            <a:ext cx="8915400" cy="3276600"/>
          </a:xfrm>
        </p:spPr>
        <p:txBody>
          <a:bodyPr/>
          <a:lstStyle/>
          <a:p>
            <a:pPr>
              <a:spcBef>
                <a:spcPts val="200"/>
              </a:spcBef>
            </a:pPr>
            <a:r>
              <a:rPr lang="en-US" sz="1800" dirty="0" smtClean="0"/>
              <a:t>The large effect of bJES and dJES correlations can also be seen by adding measurements one by one (order by decreasing </a:t>
            </a:r>
            <a:r>
              <a:rPr lang="el-GR" sz="1800" dirty="0" smtClean="0"/>
              <a:t>λ</a:t>
            </a:r>
            <a:r>
              <a:rPr lang="en-US" sz="1800" dirty="0" smtClean="0"/>
              <a:t>&gt;0 and then decreasing |</a:t>
            </a:r>
            <a:r>
              <a:rPr lang="el-GR" sz="1800" dirty="0" smtClean="0"/>
              <a:t>λ</a:t>
            </a:r>
            <a:r>
              <a:rPr lang="en-US" sz="1800" dirty="0" smtClean="0"/>
              <a:t>|)</a:t>
            </a:r>
          </a:p>
          <a:p>
            <a:pPr lvl="1">
              <a:spcBef>
                <a:spcPts val="200"/>
              </a:spcBef>
            </a:pPr>
            <a:r>
              <a:rPr lang="en-US" sz="1600" dirty="0" smtClean="0"/>
              <a:t>The first 2 measurements (</a:t>
            </a:r>
            <a:r>
              <a:rPr lang="el-GR" sz="1600" dirty="0" smtClean="0"/>
              <a:t>λ</a:t>
            </a:r>
            <a:r>
              <a:rPr lang="en-US" sz="1600" dirty="0" smtClean="0"/>
              <a:t>&gt;0)</a:t>
            </a:r>
            <a:r>
              <a:rPr lang="el-GR" sz="1600" dirty="0" smtClean="0"/>
              <a:t> </a:t>
            </a:r>
            <a:r>
              <a:rPr lang="en-US" sz="1600" u="sng" dirty="0" smtClean="0"/>
              <a:t>bring uncorrelated information</a:t>
            </a:r>
            <a:r>
              <a:rPr lang="en-US" sz="1600" dirty="0" smtClean="0"/>
              <a:t> (reduce statistical errors)</a:t>
            </a:r>
            <a:endParaRPr lang="en-US" sz="1050" dirty="0" smtClean="0"/>
          </a:p>
          <a:p>
            <a:pPr lvl="1">
              <a:spcBef>
                <a:spcPts val="200"/>
              </a:spcBef>
            </a:pPr>
            <a:r>
              <a:rPr lang="en-US" sz="1600" dirty="0" smtClean="0"/>
              <a:t>The next 2 (</a:t>
            </a:r>
            <a:r>
              <a:rPr lang="el-GR" sz="1600" dirty="0" smtClean="0"/>
              <a:t>λ</a:t>
            </a:r>
            <a:r>
              <a:rPr lang="en-US" sz="1600" dirty="0" smtClean="0"/>
              <a:t>&lt;0) </a:t>
            </a:r>
            <a:r>
              <a:rPr lang="en-US" sz="1600" u="sng" dirty="0" smtClean="0"/>
              <a:t>reduce common systematics because of high correlations</a:t>
            </a:r>
          </a:p>
          <a:p>
            <a:pPr lvl="2">
              <a:spcBef>
                <a:spcPts val="200"/>
              </a:spcBef>
            </a:pPr>
            <a:r>
              <a:rPr lang="en-US" sz="1400" i="1" dirty="0" smtClean="0">
                <a:solidFill>
                  <a:srgbClr val="FF0000"/>
                </a:solidFill>
              </a:rPr>
              <a:t>The third measurement (</a:t>
            </a:r>
            <a:r>
              <a:rPr lang="el-GR" sz="1400" i="1" dirty="0" smtClean="0">
                <a:solidFill>
                  <a:srgbClr val="FF0000"/>
                </a:solidFill>
              </a:rPr>
              <a:t>λ</a:t>
            </a:r>
            <a:r>
              <a:rPr lang="en-US" sz="1400" i="1" dirty="0" smtClean="0">
                <a:solidFill>
                  <a:srgbClr val="FF0000"/>
                </a:solidFill>
              </a:rPr>
              <a:t> = -7%) has a small effect on the combined error, but it reduces systematics (bJES, dJES, RAD…) and pushes the statistical error much higher! It also shifts the central value significantly. </a:t>
            </a:r>
            <a:r>
              <a:rPr lang="en-US" sz="1400" i="1" u="sng" dirty="0" smtClean="0">
                <a:solidFill>
                  <a:srgbClr val="FF0000"/>
                </a:solidFill>
              </a:rPr>
              <a:t>Is this reasonable or are correlations overestimated?</a:t>
            </a:r>
            <a:r>
              <a:rPr lang="en-US" sz="1400" i="1" dirty="0" smtClean="0">
                <a:solidFill>
                  <a:srgbClr val="FF0000"/>
                </a:solidFill>
              </a:rPr>
              <a:t> </a:t>
            </a:r>
          </a:p>
          <a:p>
            <a:pPr lvl="1">
              <a:spcBef>
                <a:spcPts val="200"/>
              </a:spcBef>
            </a:pPr>
            <a:r>
              <a:rPr lang="en-US" sz="1600" dirty="0" smtClean="0"/>
              <a:t>The last 3 (</a:t>
            </a:r>
            <a:r>
              <a:rPr lang="el-GR" sz="1600" dirty="0" smtClean="0"/>
              <a:t>λ</a:t>
            </a:r>
            <a:r>
              <a:rPr lang="en-US" sz="1600" dirty="0" smtClean="0"/>
              <a:t>&lt;0, |</a:t>
            </a:r>
            <a:r>
              <a:rPr lang="el-GR" sz="1600" dirty="0" smtClean="0"/>
              <a:t>λ</a:t>
            </a:r>
            <a:r>
              <a:rPr lang="en-US" sz="1600" dirty="0" smtClean="0"/>
              <a:t>|&lt;2%) have virtually no effect on the combination</a:t>
            </a:r>
          </a:p>
          <a:p>
            <a:pPr lvl="2">
              <a:spcBef>
                <a:spcPts val="200"/>
              </a:spcBef>
            </a:pPr>
            <a:endParaRPr lang="en-US" sz="1000" dirty="0" smtClean="0"/>
          </a:p>
          <a:p>
            <a:pPr>
              <a:spcBef>
                <a:spcPts val="200"/>
              </a:spcBef>
            </a:pPr>
            <a:r>
              <a:rPr lang="en-US" sz="1800" dirty="0" smtClean="0"/>
              <a:t>Note that (in general) all measurements contribute to </a:t>
            </a:r>
            <a:r>
              <a:rPr lang="el-GR" sz="1800" dirty="0" smtClean="0"/>
              <a:t>χ</a:t>
            </a:r>
            <a:r>
              <a:rPr lang="en-US" sz="1600" baseline="30000" dirty="0" smtClean="0"/>
              <a:t>2 </a:t>
            </a:r>
            <a:r>
              <a:rPr lang="en-US" sz="1800" dirty="0" smtClean="0"/>
              <a:t>even if </a:t>
            </a:r>
            <a:r>
              <a:rPr lang="el-GR" sz="1800" dirty="0" smtClean="0"/>
              <a:t>λ</a:t>
            </a:r>
            <a:r>
              <a:rPr lang="en-US" sz="1800" dirty="0" smtClean="0"/>
              <a:t>≤0</a:t>
            </a:r>
          </a:p>
          <a:p>
            <a:pPr lvl="1">
              <a:spcBef>
                <a:spcPts val="200"/>
              </a:spcBef>
            </a:pPr>
            <a:r>
              <a:rPr lang="en-US" sz="1600" dirty="0" smtClean="0"/>
              <a:t>It is not true that a measurement with </a:t>
            </a:r>
            <a:r>
              <a:rPr lang="el-GR" sz="1600" dirty="0" smtClean="0"/>
              <a:t>λ</a:t>
            </a:r>
            <a:r>
              <a:rPr lang="en-US" sz="1600" dirty="0" smtClean="0"/>
              <a:t>=0 is effectively ignored</a:t>
            </a:r>
          </a:p>
          <a:p>
            <a:pPr lvl="1">
              <a:spcBef>
                <a:spcPts val="200"/>
              </a:spcBef>
            </a:pPr>
            <a:r>
              <a:rPr lang="en-US" sz="1600" i="1" dirty="0" smtClean="0"/>
              <a:t>Why does </a:t>
            </a:r>
            <a:r>
              <a:rPr lang="el-GR" sz="1600" i="1" dirty="0" smtClean="0"/>
              <a:t>χ</a:t>
            </a:r>
            <a:r>
              <a:rPr lang="en-US" sz="1400" i="1" baseline="30000" dirty="0" smtClean="0"/>
              <a:t>2 </a:t>
            </a:r>
            <a:r>
              <a:rPr lang="en-US" sz="1600" i="1" dirty="0" smtClean="0"/>
              <a:t>not change here for a growing number of degrees of freedom?</a:t>
            </a:r>
          </a:p>
          <a:p>
            <a:pPr>
              <a:spcBef>
                <a:spcPts val="200"/>
              </a:spcBef>
            </a:pPr>
            <a:endParaRPr lang="en-US" sz="1800" dirty="0"/>
          </a:p>
        </p:txBody>
      </p:sp>
      <p:grpSp>
        <p:nvGrpSpPr>
          <p:cNvPr id="4" name="Group 12"/>
          <p:cNvGrpSpPr/>
          <p:nvPr/>
        </p:nvGrpSpPr>
        <p:grpSpPr>
          <a:xfrm>
            <a:off x="0" y="1052730"/>
            <a:ext cx="9067800" cy="1842870"/>
            <a:chOff x="0" y="914400"/>
            <a:chExt cx="9067800" cy="1842870"/>
          </a:xfrm>
        </p:grpSpPr>
        <p:pic>
          <p:nvPicPr>
            <p:cNvPr id="2052" name="Picture 4"/>
            <p:cNvPicPr>
              <a:picLocks noChangeAspect="1" noChangeArrowheads="1"/>
            </p:cNvPicPr>
            <p:nvPr/>
          </p:nvPicPr>
          <p:blipFill>
            <a:blip r:embed="rId3" cstate="print"/>
            <a:srcRect/>
            <a:stretch>
              <a:fillRect/>
            </a:stretch>
          </p:blipFill>
          <p:spPr bwMode="auto">
            <a:xfrm>
              <a:off x="0" y="2362200"/>
              <a:ext cx="9067800" cy="395070"/>
            </a:xfrm>
            <a:prstGeom prst="rect">
              <a:avLst/>
            </a:prstGeom>
            <a:noFill/>
            <a:ln w="9525">
              <a:noFill/>
              <a:miter lim="800000"/>
              <a:headEnd/>
              <a:tailEnd/>
            </a:ln>
          </p:spPr>
        </p:pic>
        <p:pic>
          <p:nvPicPr>
            <p:cNvPr id="7" name="Picture 3"/>
            <p:cNvPicPr>
              <a:picLocks noChangeAspect="1" noChangeArrowheads="1"/>
            </p:cNvPicPr>
            <p:nvPr/>
          </p:nvPicPr>
          <p:blipFill>
            <a:blip r:embed="rId4" cstate="print"/>
            <a:srcRect/>
            <a:stretch>
              <a:fillRect/>
            </a:stretch>
          </p:blipFill>
          <p:spPr bwMode="auto">
            <a:xfrm>
              <a:off x="0" y="914400"/>
              <a:ext cx="9067800" cy="1503705"/>
            </a:xfrm>
            <a:prstGeom prst="rect">
              <a:avLst/>
            </a:prstGeom>
            <a:noFill/>
            <a:ln w="9525">
              <a:noFill/>
              <a:miter lim="800000"/>
              <a:headEnd/>
              <a:tailEnd/>
            </a:ln>
          </p:spPr>
        </p:pic>
        <p:sp>
          <p:nvSpPr>
            <p:cNvPr id="8" name="Rectangle 7"/>
            <p:cNvSpPr/>
            <p:nvPr/>
          </p:nvSpPr>
          <p:spPr>
            <a:xfrm>
              <a:off x="8534400" y="990600"/>
              <a:ext cx="457200" cy="1447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819400" y="990600"/>
              <a:ext cx="304800"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752600" y="990600"/>
              <a:ext cx="304800"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029200" y="990600"/>
              <a:ext cx="304800"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p:cNvSpPr txBox="1"/>
          <p:nvPr/>
        </p:nvSpPr>
        <p:spPr>
          <a:xfrm rot="21130414">
            <a:off x="4015819" y="6226964"/>
            <a:ext cx="1979251" cy="498598"/>
          </a:xfrm>
          <a:prstGeom prst="rect">
            <a:avLst/>
          </a:prstGeom>
          <a:solidFill>
            <a:srgbClr val="FFFF00"/>
          </a:solidFill>
        </p:spPr>
        <p:txBody>
          <a:bodyPr wrap="square" rtlCol="0">
            <a:spAutoFit/>
          </a:bodyPr>
          <a:lstStyle/>
          <a:p>
            <a:pPr marL="342900" lvl="0" indent="-342900" algn="ctr" eaLnBrk="0" hangingPunct="0">
              <a:spcBef>
                <a:spcPct val="20000"/>
              </a:spcBef>
              <a:buClr>
                <a:srgbClr val="3861AA"/>
              </a:buClr>
              <a:defRPr/>
            </a:pPr>
            <a:r>
              <a:rPr lang="en-US" sz="1200" b="1" i="1" kern="0" dirty="0" smtClean="0">
                <a:solidFill>
                  <a:srgbClr val="FF0000"/>
                </a:solidFill>
              </a:rPr>
              <a:t>PRELIMINARY!</a:t>
            </a:r>
          </a:p>
          <a:p>
            <a:pPr marL="342900" lvl="0" indent="-342900" algn="ctr" eaLnBrk="0" hangingPunct="0">
              <a:spcBef>
                <a:spcPct val="20000"/>
              </a:spcBef>
              <a:buClr>
                <a:srgbClr val="3861AA"/>
              </a:buClr>
              <a:defRPr/>
            </a:pPr>
            <a:r>
              <a:rPr lang="en-US" sz="1200" b="1" i="1" kern="0" dirty="0" smtClean="0">
                <a:solidFill>
                  <a:srgbClr val="FF0000"/>
                </a:solidFill>
              </a:rPr>
              <a:t>WORK IN PROGRESS!</a:t>
            </a:r>
          </a:p>
        </p:txBody>
      </p:sp>
      <p:sp>
        <p:nvSpPr>
          <p:cNvPr id="13" name="Rectangle 12"/>
          <p:cNvSpPr/>
          <p:nvPr/>
        </p:nvSpPr>
        <p:spPr>
          <a:xfrm>
            <a:off x="3581400" y="1143000"/>
            <a:ext cx="304800"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086600" cy="838200"/>
          </a:xfrm>
        </p:spPr>
        <p:txBody>
          <a:bodyPr/>
          <a:lstStyle/>
          <a:p>
            <a:r>
              <a:rPr lang="en-US" sz="2800" dirty="0" smtClean="0"/>
              <a:t>Making correlations more conservative?</a:t>
            </a:r>
            <a:endParaRPr lang="en-US" sz="2800" dirty="0"/>
          </a:p>
        </p:txBody>
      </p:sp>
      <p:sp>
        <p:nvSpPr>
          <p:cNvPr id="3" name="Content Placeholder 2"/>
          <p:cNvSpPr>
            <a:spLocks noGrp="1"/>
          </p:cNvSpPr>
          <p:nvPr>
            <p:ph idx="1"/>
          </p:nvPr>
        </p:nvSpPr>
        <p:spPr>
          <a:xfrm>
            <a:off x="228600" y="1066800"/>
            <a:ext cx="8915400" cy="4953000"/>
          </a:xfrm>
        </p:spPr>
        <p:txBody>
          <a:bodyPr/>
          <a:lstStyle/>
          <a:p>
            <a:r>
              <a:rPr lang="en-US" sz="1800" dirty="0" smtClean="0"/>
              <a:t>So, I think I overestimated my correlations: and now, where do I start?</a:t>
            </a:r>
          </a:p>
          <a:p>
            <a:pPr lvl="1"/>
            <a:r>
              <a:rPr lang="en-US" sz="1400" b="1" i="1" u="sng" dirty="0" smtClean="0"/>
              <a:t>2 – Is there a way to (blindly) make correlations more conservative?</a:t>
            </a:r>
          </a:p>
          <a:p>
            <a:pPr lvl="1"/>
            <a:endParaRPr lang="en-US" sz="1400" dirty="0" smtClean="0"/>
          </a:p>
          <a:p>
            <a:r>
              <a:rPr lang="en-US" sz="1800" dirty="0" smtClean="0"/>
              <a:t>We tested four procedures to reduce the nominal correlations</a:t>
            </a:r>
          </a:p>
          <a:p>
            <a:pPr lvl="1"/>
            <a:r>
              <a:rPr lang="en-US" sz="1600" i="1" dirty="0" smtClean="0"/>
              <a:t>Minimize information by varying one scale factor per error source (16 for m</a:t>
            </a:r>
            <a:r>
              <a:rPr lang="en-US" sz="1600" i="1" baseline="-25000" dirty="0" smtClean="0"/>
              <a:t>top</a:t>
            </a:r>
            <a:r>
              <a:rPr lang="en-US" sz="1600" i="1" dirty="0" smtClean="0"/>
              <a:t>)</a:t>
            </a:r>
          </a:p>
          <a:p>
            <a:pPr lvl="1"/>
            <a:r>
              <a:rPr lang="en-US" sz="1600" i="1" dirty="0" smtClean="0"/>
              <a:t>Minimize information by varying one scale factor per measurement pair (21 for m</a:t>
            </a:r>
            <a:r>
              <a:rPr lang="en-US" sz="1600" i="1" baseline="-25000" dirty="0" smtClean="0"/>
              <a:t>top</a:t>
            </a:r>
            <a:r>
              <a:rPr lang="en-US" sz="1600" i="1" dirty="0" smtClean="0"/>
              <a:t>)</a:t>
            </a:r>
          </a:p>
          <a:p>
            <a:pPr lvl="2"/>
            <a:r>
              <a:rPr lang="en-US" sz="1400" dirty="0" smtClean="0"/>
              <a:t>This may lead into non-physical space (non positive definite covariances) – give up in that case</a:t>
            </a:r>
          </a:p>
          <a:p>
            <a:pPr lvl="1"/>
            <a:r>
              <a:rPr lang="en-US" sz="1600" i="1" dirty="0" smtClean="0"/>
              <a:t>Minimize information by varying one global scale factor (1 for m</a:t>
            </a:r>
            <a:r>
              <a:rPr lang="en-US" sz="1600" i="1" baseline="-25000" dirty="0" smtClean="0"/>
              <a:t>top</a:t>
            </a:r>
            <a:r>
              <a:rPr lang="en-US" sz="1600" i="1" dirty="0" smtClean="0"/>
              <a:t>)</a:t>
            </a:r>
          </a:p>
          <a:p>
            <a:pPr lvl="1"/>
            <a:r>
              <a:rPr lang="en-US" sz="1600" i="1" dirty="0" smtClean="0"/>
              <a:t>“Onionize” covariance matrices </a:t>
            </a:r>
            <a:r>
              <a:rPr lang="en-US" sz="1600" dirty="0" smtClean="0"/>
              <a:t>as described in the next slide</a:t>
            </a:r>
          </a:p>
          <a:p>
            <a:pPr lvl="1"/>
            <a:endParaRPr lang="en-US" sz="1600" dirty="0" smtClean="0"/>
          </a:p>
          <a:p>
            <a:pPr algn="ctr">
              <a:buNone/>
            </a:pPr>
            <a:endParaRPr lang="en-US" sz="1800" i="1" u="sng" dirty="0" smtClean="0">
              <a:solidFill>
                <a:srgbClr val="FF0000"/>
              </a:solidFill>
            </a:endParaRPr>
          </a:p>
          <a:p>
            <a:pPr algn="ctr">
              <a:buNone/>
            </a:pPr>
            <a:r>
              <a:rPr lang="en-US" sz="1800" i="1" u="sng" dirty="0" smtClean="0">
                <a:solidFill>
                  <a:srgbClr val="FF0000"/>
                </a:solidFill>
              </a:rPr>
              <a:t>But carefully measuring correlations is much better than any rule of thumb!  </a:t>
            </a:r>
          </a:p>
          <a:p>
            <a:endParaRPr lang="en-US" sz="2000" dirty="0" smtClean="0"/>
          </a:p>
          <a:p>
            <a:pPr lvl="1"/>
            <a:endParaRPr lang="en-US" sz="16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“onionization” prescription</a:t>
            </a:r>
            <a:endParaRPr lang="en-US" dirty="0"/>
          </a:p>
        </p:txBody>
      </p:sp>
      <p:sp>
        <p:nvSpPr>
          <p:cNvPr id="9" name="Content Placeholder 8"/>
          <p:cNvSpPr>
            <a:spLocks noGrp="1"/>
          </p:cNvSpPr>
          <p:nvPr>
            <p:ph idx="1"/>
          </p:nvPr>
        </p:nvSpPr>
        <p:spPr>
          <a:xfrm>
            <a:off x="76200" y="914400"/>
            <a:ext cx="9067800" cy="5486400"/>
          </a:xfrm>
        </p:spPr>
        <p:txBody>
          <a:bodyPr/>
          <a:lstStyle/>
          <a:p>
            <a:pPr>
              <a:spcBef>
                <a:spcPts val="0"/>
              </a:spcBef>
              <a:spcAft>
                <a:spcPts val="300"/>
              </a:spcAft>
            </a:pPr>
            <a:r>
              <a:rPr lang="en-US" sz="1800" dirty="0" smtClean="0"/>
              <a:t>Generalize to N measurements an observation made for two: keep each off-diagonal covariance </a:t>
            </a:r>
            <a:r>
              <a:rPr lang="el-GR" sz="1800" dirty="0" smtClean="0"/>
              <a:t>ρ</a:t>
            </a:r>
            <a:r>
              <a:rPr lang="en-US" sz="1800" baseline="-25000" dirty="0" smtClean="0"/>
              <a:t>ij</a:t>
            </a:r>
            <a:r>
              <a:rPr lang="el-GR" sz="1800" dirty="0" smtClean="0"/>
              <a:t>σ</a:t>
            </a:r>
            <a:r>
              <a:rPr lang="en-US" sz="1800" baseline="-25000" dirty="0" smtClean="0"/>
              <a:t>i</a:t>
            </a:r>
            <a:r>
              <a:rPr lang="el-GR" sz="1800" dirty="0" smtClean="0"/>
              <a:t>σ</a:t>
            </a:r>
            <a:r>
              <a:rPr lang="en-US" sz="1800" baseline="-25000" dirty="0" smtClean="0"/>
              <a:t>j </a:t>
            </a:r>
            <a:r>
              <a:rPr lang="en-US" sz="1800" dirty="0" smtClean="0"/>
              <a:t>smaller than both variances </a:t>
            </a:r>
            <a:r>
              <a:rPr lang="el-GR" sz="1800" dirty="0" smtClean="0"/>
              <a:t>σ</a:t>
            </a:r>
            <a:r>
              <a:rPr lang="en-US" sz="1800" baseline="-25000" dirty="0" smtClean="0"/>
              <a:t>i</a:t>
            </a:r>
            <a:r>
              <a:rPr lang="en-US" sz="1800" baseline="30000" dirty="0" smtClean="0"/>
              <a:t>2 </a:t>
            </a:r>
            <a:r>
              <a:rPr lang="en-US" sz="1800" dirty="0" smtClean="0"/>
              <a:t>and </a:t>
            </a:r>
            <a:r>
              <a:rPr lang="el-GR" sz="1800" dirty="0" smtClean="0"/>
              <a:t>σ</a:t>
            </a:r>
            <a:r>
              <a:rPr lang="en-US" sz="1800" baseline="-25000" dirty="0" smtClean="0"/>
              <a:t>j</a:t>
            </a:r>
            <a:r>
              <a:rPr lang="en-US" sz="1800" baseline="30000" dirty="0" smtClean="0"/>
              <a:t>2 </a:t>
            </a:r>
            <a:r>
              <a:rPr lang="en-US" sz="1800" dirty="0" smtClean="0"/>
              <a:t> </a:t>
            </a:r>
          </a:p>
          <a:p>
            <a:pPr lvl="1">
              <a:spcBef>
                <a:spcPts val="0"/>
              </a:spcBef>
              <a:spcAft>
                <a:spcPts val="300"/>
              </a:spcAft>
            </a:pPr>
            <a:r>
              <a:rPr lang="en-US" sz="1600" dirty="0" smtClean="0"/>
              <a:t>We do this for each error source of uncertainty [s]</a:t>
            </a:r>
          </a:p>
          <a:p>
            <a:pPr lvl="1">
              <a:spcBef>
                <a:spcPts val="0"/>
              </a:spcBef>
              <a:spcAft>
                <a:spcPts val="300"/>
              </a:spcAft>
            </a:pPr>
            <a:endParaRPr lang="en-US" sz="1400" dirty="0" smtClean="0"/>
          </a:p>
          <a:p>
            <a:pPr lvl="1">
              <a:spcBef>
                <a:spcPts val="0"/>
              </a:spcBef>
              <a:spcAft>
                <a:spcPts val="300"/>
              </a:spcAft>
            </a:pPr>
            <a:endParaRPr lang="en-US" sz="1400" dirty="0" smtClean="0"/>
          </a:p>
          <a:p>
            <a:pPr lvl="1">
              <a:spcBef>
                <a:spcPts val="0"/>
              </a:spcBef>
              <a:spcAft>
                <a:spcPts val="300"/>
              </a:spcAft>
            </a:pPr>
            <a:endParaRPr lang="en-US" sz="1400" dirty="0" smtClean="0"/>
          </a:p>
          <a:p>
            <a:pPr>
              <a:spcBef>
                <a:spcPts val="0"/>
              </a:spcBef>
              <a:spcAft>
                <a:spcPts val="300"/>
              </a:spcAft>
            </a:pPr>
            <a:endParaRPr lang="en-US" sz="1800" dirty="0" smtClean="0"/>
          </a:p>
          <a:p>
            <a:pPr lvl="1">
              <a:spcBef>
                <a:spcPts val="0"/>
              </a:spcBef>
              <a:spcAft>
                <a:spcPts val="300"/>
              </a:spcAft>
            </a:pPr>
            <a:r>
              <a:rPr lang="en-US" sz="1600" dirty="0" smtClean="0"/>
              <a:t>This may lead to underestimated </a:t>
            </a:r>
            <a:r>
              <a:rPr lang="el-GR" sz="1600" dirty="0" smtClean="0"/>
              <a:t>ρ</a:t>
            </a:r>
            <a:r>
              <a:rPr lang="en-US" sz="1600" dirty="0" smtClean="0"/>
              <a:t> and is not even enough to ensure “conservativeness”</a:t>
            </a:r>
          </a:p>
          <a:p>
            <a:pPr lvl="2">
              <a:spcBef>
                <a:spcPts val="0"/>
              </a:spcBef>
              <a:spcAft>
                <a:spcPts val="300"/>
              </a:spcAft>
            </a:pPr>
            <a:r>
              <a:rPr lang="en-US" sz="1400" dirty="0" smtClean="0"/>
              <a:t>But it may help avoid strange effects with highly correlated errors of very different sizes  </a:t>
            </a:r>
          </a:p>
          <a:p>
            <a:pPr>
              <a:spcBef>
                <a:spcPts val="0"/>
              </a:spcBef>
              <a:spcAft>
                <a:spcPts val="300"/>
              </a:spcAft>
              <a:buNone/>
            </a:pPr>
            <a:endParaRPr lang="en-US" sz="1800" dirty="0" smtClean="0"/>
          </a:p>
          <a:p>
            <a:pPr>
              <a:spcBef>
                <a:spcPts val="0"/>
              </a:spcBef>
              <a:spcAft>
                <a:spcPts val="300"/>
              </a:spcAft>
            </a:pPr>
            <a:r>
              <a:rPr lang="en-US" sz="1800" dirty="0" smtClean="0"/>
              <a:t>Example: covariance for the RAD uncertainty</a:t>
            </a:r>
          </a:p>
          <a:p>
            <a:pPr lvl="1">
              <a:spcBef>
                <a:spcPts val="0"/>
              </a:spcBef>
              <a:spcAft>
                <a:spcPts val="300"/>
              </a:spcAft>
            </a:pPr>
            <a:r>
              <a:rPr lang="en-US" sz="1600" dirty="0" smtClean="0"/>
              <a:t>e.g. reduce the covariance for ATL10lj and ATL11lj (very different variances: 2.5 and 1.0) </a:t>
            </a:r>
          </a:p>
        </p:txBody>
      </p:sp>
      <p:pic>
        <p:nvPicPr>
          <p:cNvPr id="10247" name="Picture 7"/>
          <p:cNvPicPr>
            <a:picLocks noChangeAspect="1" noChangeArrowheads="1"/>
          </p:cNvPicPr>
          <p:nvPr/>
        </p:nvPicPr>
        <p:blipFill>
          <a:blip r:embed="rId3" cstate="print"/>
          <a:srcRect/>
          <a:stretch>
            <a:fillRect/>
          </a:stretch>
        </p:blipFill>
        <p:spPr bwMode="auto">
          <a:xfrm>
            <a:off x="5878313" y="2589932"/>
            <a:ext cx="2069099" cy="153267"/>
          </a:xfrm>
          <a:prstGeom prst="rect">
            <a:avLst/>
          </a:prstGeom>
          <a:noFill/>
          <a:ln w="9525">
            <a:noFill/>
            <a:miter lim="800000"/>
            <a:headEnd/>
            <a:tailEnd/>
          </a:ln>
        </p:spPr>
      </p:pic>
      <p:pic>
        <p:nvPicPr>
          <p:cNvPr id="9218" name="Picture 2"/>
          <p:cNvPicPr>
            <a:picLocks noChangeAspect="1" noChangeArrowheads="1"/>
          </p:cNvPicPr>
          <p:nvPr/>
        </p:nvPicPr>
        <p:blipFill>
          <a:blip r:embed="rId4" cstate="print"/>
          <a:srcRect/>
          <a:stretch>
            <a:fillRect/>
          </a:stretch>
        </p:blipFill>
        <p:spPr bwMode="auto">
          <a:xfrm>
            <a:off x="1600200" y="1828801"/>
            <a:ext cx="2616034" cy="546635"/>
          </a:xfrm>
          <a:prstGeom prst="rect">
            <a:avLst/>
          </a:prstGeom>
          <a:noFill/>
          <a:ln w="9525">
            <a:noFill/>
            <a:miter lim="800000"/>
            <a:headEnd/>
            <a:tailEnd/>
          </a:ln>
        </p:spPr>
      </p:pic>
      <p:pic>
        <p:nvPicPr>
          <p:cNvPr id="9219" name="Picture 3"/>
          <p:cNvPicPr>
            <a:picLocks noChangeAspect="1" noChangeArrowheads="1"/>
          </p:cNvPicPr>
          <p:nvPr/>
        </p:nvPicPr>
        <p:blipFill>
          <a:blip r:embed="rId5" cstate="print"/>
          <a:srcRect/>
          <a:stretch>
            <a:fillRect/>
          </a:stretch>
        </p:blipFill>
        <p:spPr bwMode="auto">
          <a:xfrm>
            <a:off x="5638800" y="1524000"/>
            <a:ext cx="2689612" cy="1092952"/>
          </a:xfrm>
          <a:prstGeom prst="rect">
            <a:avLst/>
          </a:prstGeom>
          <a:noFill/>
          <a:ln w="9525">
            <a:noFill/>
            <a:miter lim="800000"/>
            <a:headEnd/>
            <a:tailEnd/>
          </a:ln>
        </p:spPr>
      </p:pic>
      <p:pic>
        <p:nvPicPr>
          <p:cNvPr id="10" name="Picture 2"/>
          <p:cNvPicPr>
            <a:picLocks noChangeAspect="1" noChangeArrowheads="1"/>
          </p:cNvPicPr>
          <p:nvPr/>
        </p:nvPicPr>
        <p:blipFill>
          <a:blip r:embed="rId6" cstate="print"/>
          <a:srcRect/>
          <a:stretch>
            <a:fillRect/>
          </a:stretch>
        </p:blipFill>
        <p:spPr bwMode="auto">
          <a:xfrm>
            <a:off x="109953" y="4343400"/>
            <a:ext cx="2861847" cy="1661387"/>
          </a:xfrm>
          <a:prstGeom prst="rect">
            <a:avLst/>
          </a:prstGeom>
          <a:noFill/>
          <a:ln w="9525">
            <a:noFill/>
            <a:miter lim="800000"/>
            <a:headEnd/>
            <a:tailEnd/>
          </a:ln>
        </p:spPr>
      </p:pic>
      <p:pic>
        <p:nvPicPr>
          <p:cNvPr id="11" name="Picture 3"/>
          <p:cNvPicPr>
            <a:picLocks noChangeAspect="1" noChangeArrowheads="1"/>
          </p:cNvPicPr>
          <p:nvPr/>
        </p:nvPicPr>
        <p:blipFill>
          <a:blip r:embed="rId7" cstate="print"/>
          <a:srcRect/>
          <a:stretch>
            <a:fillRect/>
          </a:stretch>
        </p:blipFill>
        <p:spPr bwMode="auto">
          <a:xfrm>
            <a:off x="3069479" y="4343400"/>
            <a:ext cx="2950321" cy="1676400"/>
          </a:xfrm>
          <a:prstGeom prst="rect">
            <a:avLst/>
          </a:prstGeom>
          <a:noFill/>
          <a:ln w="9525">
            <a:noFill/>
            <a:miter lim="800000"/>
            <a:headEnd/>
            <a:tailEnd/>
          </a:ln>
        </p:spPr>
      </p:pic>
      <p:pic>
        <p:nvPicPr>
          <p:cNvPr id="14" name="Picture 4"/>
          <p:cNvPicPr>
            <a:picLocks noChangeAspect="1" noChangeArrowheads="1"/>
          </p:cNvPicPr>
          <p:nvPr/>
        </p:nvPicPr>
        <p:blipFill>
          <a:blip r:embed="rId8" cstate="print"/>
          <a:srcRect/>
          <a:stretch>
            <a:fillRect/>
          </a:stretch>
        </p:blipFill>
        <p:spPr bwMode="auto">
          <a:xfrm>
            <a:off x="6172200" y="4345949"/>
            <a:ext cx="2923592" cy="1673851"/>
          </a:xfrm>
          <a:prstGeom prst="rect">
            <a:avLst/>
          </a:prstGeom>
          <a:noFill/>
          <a:ln w="12700">
            <a:solidFill>
              <a:srgbClr val="FF0000"/>
            </a:solidFill>
            <a:miter lim="800000"/>
            <a:headEnd/>
            <a:tailEnd/>
          </a:ln>
        </p:spPr>
      </p:pic>
      <p:sp>
        <p:nvSpPr>
          <p:cNvPr id="15" name="Rectangle 14"/>
          <p:cNvSpPr/>
          <p:nvPr/>
        </p:nvSpPr>
        <p:spPr>
          <a:xfrm>
            <a:off x="1676400" y="5562600"/>
            <a:ext cx="3048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648200" y="5562600"/>
            <a:ext cx="3048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7772400" y="5562600"/>
            <a:ext cx="3048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rot="21130414">
            <a:off x="7063819" y="3409038"/>
            <a:ext cx="1979251" cy="498598"/>
          </a:xfrm>
          <a:prstGeom prst="rect">
            <a:avLst/>
          </a:prstGeom>
          <a:solidFill>
            <a:srgbClr val="FFFF00"/>
          </a:solidFill>
        </p:spPr>
        <p:txBody>
          <a:bodyPr wrap="square" rtlCol="0">
            <a:spAutoFit/>
          </a:bodyPr>
          <a:lstStyle/>
          <a:p>
            <a:pPr marL="342900" lvl="0" indent="-342900" algn="ctr" eaLnBrk="0" hangingPunct="0">
              <a:spcBef>
                <a:spcPct val="20000"/>
              </a:spcBef>
              <a:buClr>
                <a:srgbClr val="3861AA"/>
              </a:buClr>
              <a:defRPr/>
            </a:pPr>
            <a:r>
              <a:rPr lang="en-US" sz="1200" b="1" i="1" kern="0" dirty="0" smtClean="0">
                <a:solidFill>
                  <a:srgbClr val="FF0000"/>
                </a:solidFill>
              </a:rPr>
              <a:t>PRELIMINARY!</a:t>
            </a:r>
          </a:p>
          <a:p>
            <a:pPr marL="342900" lvl="0" indent="-342900" algn="ctr" eaLnBrk="0" hangingPunct="0">
              <a:spcBef>
                <a:spcPct val="20000"/>
              </a:spcBef>
              <a:buClr>
                <a:srgbClr val="3861AA"/>
              </a:buClr>
              <a:defRPr/>
            </a:pPr>
            <a:r>
              <a:rPr lang="en-US" sz="1200" b="1" i="1" kern="0" dirty="0" smtClean="0">
                <a:solidFill>
                  <a:srgbClr val="FF0000"/>
                </a:solidFill>
              </a:rPr>
              <a:t>WORK IN PROGRESS!</a:t>
            </a:r>
          </a:p>
        </p:txBody>
      </p:sp>
      <p:sp>
        <p:nvSpPr>
          <p:cNvPr id="19" name="Rectangle 18"/>
          <p:cNvSpPr/>
          <p:nvPr/>
        </p:nvSpPr>
        <p:spPr>
          <a:xfrm>
            <a:off x="1676400" y="4953000"/>
            <a:ext cx="304800" cy="2286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648200" y="4953000"/>
            <a:ext cx="304800" cy="2286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7772400" y="4953000"/>
            <a:ext cx="304800" cy="2286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2590800" y="5562600"/>
            <a:ext cx="304800" cy="2286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5562600" y="5562600"/>
            <a:ext cx="304800" cy="2286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8686800" y="5562600"/>
            <a:ext cx="304800" cy="2286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1600200" y="5971401"/>
            <a:ext cx="533400" cy="276999"/>
          </a:xfrm>
          <a:prstGeom prst="rect">
            <a:avLst/>
          </a:prstGeom>
          <a:noFill/>
        </p:spPr>
        <p:txBody>
          <a:bodyPr wrap="square" rtlCol="0">
            <a:spAutoFit/>
          </a:bodyPr>
          <a:lstStyle/>
          <a:p>
            <a:r>
              <a:rPr lang="en-US" sz="1200" b="1" dirty="0" smtClean="0">
                <a:solidFill>
                  <a:srgbClr val="FF0000"/>
                </a:solidFill>
              </a:rPr>
              <a:t>OLD</a:t>
            </a:r>
            <a:endParaRPr lang="en-US" sz="1200" b="1" dirty="0">
              <a:solidFill>
                <a:srgbClr val="FF0000"/>
              </a:solidFill>
            </a:endParaRPr>
          </a:p>
        </p:txBody>
      </p:sp>
      <p:sp>
        <p:nvSpPr>
          <p:cNvPr id="26" name="TextBox 25"/>
          <p:cNvSpPr txBox="1"/>
          <p:nvPr/>
        </p:nvSpPr>
        <p:spPr>
          <a:xfrm>
            <a:off x="7696200" y="6047601"/>
            <a:ext cx="762000" cy="307777"/>
          </a:xfrm>
          <a:prstGeom prst="rect">
            <a:avLst/>
          </a:prstGeom>
          <a:noFill/>
        </p:spPr>
        <p:txBody>
          <a:bodyPr wrap="square" rtlCol="0">
            <a:spAutoFit/>
          </a:bodyPr>
          <a:lstStyle/>
          <a:p>
            <a:r>
              <a:rPr lang="en-US" sz="1400" b="1" i="1" dirty="0" smtClean="0">
                <a:solidFill>
                  <a:srgbClr val="FF0000"/>
                </a:solidFill>
              </a:rPr>
              <a:t>NEW!</a:t>
            </a:r>
            <a:endParaRPr lang="en-US" sz="1400" b="1" i="1" dirty="0">
              <a:solidFill>
                <a:srgbClr val="FF0000"/>
              </a:solidFill>
            </a:endParaRPr>
          </a:p>
        </p:txBody>
      </p:sp>
      <p:sp>
        <p:nvSpPr>
          <p:cNvPr id="27" name="TextBox 26"/>
          <p:cNvSpPr txBox="1"/>
          <p:nvPr/>
        </p:nvSpPr>
        <p:spPr>
          <a:xfrm>
            <a:off x="4572000" y="5971401"/>
            <a:ext cx="533400" cy="276999"/>
          </a:xfrm>
          <a:prstGeom prst="rect">
            <a:avLst/>
          </a:prstGeom>
          <a:noFill/>
        </p:spPr>
        <p:txBody>
          <a:bodyPr wrap="square" rtlCol="0">
            <a:spAutoFit/>
          </a:bodyPr>
          <a:lstStyle/>
          <a:p>
            <a:r>
              <a:rPr lang="en-US" sz="1200" b="1" dirty="0" smtClean="0">
                <a:solidFill>
                  <a:srgbClr val="FF0000"/>
                </a:solidFill>
              </a:rPr>
              <a:t>MAX</a:t>
            </a:r>
            <a:endParaRPr lang="en-US" sz="1200" b="1" dirty="0">
              <a:solidFill>
                <a:srgbClr val="FF000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467600" cy="838200"/>
          </a:xfrm>
        </p:spPr>
        <p:txBody>
          <a:bodyPr/>
          <a:lstStyle/>
          <a:p>
            <a:r>
              <a:rPr lang="en-US" dirty="0" smtClean="0"/>
              <a:t>LHC m</a:t>
            </a:r>
            <a:r>
              <a:rPr lang="en-US" baseline="-25000" dirty="0" smtClean="0"/>
              <a:t>top</a:t>
            </a:r>
            <a:r>
              <a:rPr lang="en-US" dirty="0" smtClean="0"/>
              <a:t> – conservative correlations?</a:t>
            </a:r>
            <a:endParaRPr lang="en-US" dirty="0"/>
          </a:p>
        </p:txBody>
      </p:sp>
      <p:sp>
        <p:nvSpPr>
          <p:cNvPr id="3" name="Content Placeholder 2"/>
          <p:cNvSpPr>
            <a:spLocks noGrp="1"/>
          </p:cNvSpPr>
          <p:nvPr>
            <p:ph idx="1"/>
          </p:nvPr>
        </p:nvSpPr>
        <p:spPr>
          <a:xfrm>
            <a:off x="228600" y="2514600"/>
            <a:ext cx="8839200" cy="3505200"/>
          </a:xfrm>
        </p:spPr>
        <p:txBody>
          <a:bodyPr/>
          <a:lstStyle/>
          <a:p>
            <a:pPr>
              <a:spcBef>
                <a:spcPts val="0"/>
              </a:spcBef>
              <a:spcAft>
                <a:spcPts val="300"/>
              </a:spcAft>
            </a:pPr>
            <a:r>
              <a:rPr lang="en-US" sz="1800" dirty="0" smtClean="0"/>
              <a:t>Largest combined error (most “conservative” result) is found by minimizing information when rescaling correlations independently for the 21 pairs</a:t>
            </a:r>
          </a:p>
          <a:p>
            <a:pPr lvl="1">
              <a:spcBef>
                <a:spcPts val="0"/>
              </a:spcBef>
              <a:spcAft>
                <a:spcPts val="300"/>
              </a:spcAft>
            </a:pPr>
            <a:r>
              <a:rPr lang="en-US" sz="1400" dirty="0" smtClean="0"/>
              <a:t>Result is identical (but for the </a:t>
            </a:r>
            <a:r>
              <a:rPr lang="el-GR" sz="1400" dirty="0" smtClean="0"/>
              <a:t>χ</a:t>
            </a:r>
            <a:r>
              <a:rPr lang="en-US" sz="1200" baseline="30000" dirty="0" smtClean="0"/>
              <a:t>2</a:t>
            </a:r>
            <a:r>
              <a:rPr lang="en-US" sz="1400" dirty="0" smtClean="0"/>
              <a:t>) with the combination of CMS11</a:t>
            </a:r>
            <a:r>
              <a:rPr lang="el-GR" sz="1400" dirty="0" smtClean="0"/>
              <a:t>μ</a:t>
            </a:r>
            <a:r>
              <a:rPr lang="en-US" sz="1400" dirty="0" smtClean="0"/>
              <a:t>j and ATL11jl alone</a:t>
            </a:r>
          </a:p>
          <a:p>
            <a:pPr lvl="1">
              <a:spcBef>
                <a:spcPts val="0"/>
              </a:spcBef>
              <a:spcAft>
                <a:spcPts val="300"/>
              </a:spcAft>
            </a:pPr>
            <a:r>
              <a:rPr lang="en-US" sz="1400" dirty="0" smtClean="0"/>
              <a:t>Checked that 20 information derivatives are 0 (for all covariances but that of CMS11</a:t>
            </a:r>
            <a:r>
              <a:rPr lang="el-GR" sz="1400" dirty="0" smtClean="0"/>
              <a:t>μ</a:t>
            </a:r>
            <a:r>
              <a:rPr lang="en-US" sz="1400" dirty="0" smtClean="0"/>
              <a:t>j and ATL11jl)</a:t>
            </a:r>
          </a:p>
          <a:p>
            <a:pPr lvl="1">
              <a:spcBef>
                <a:spcPts val="0"/>
              </a:spcBef>
              <a:spcAft>
                <a:spcPts val="300"/>
              </a:spcAft>
            </a:pPr>
            <a:r>
              <a:rPr lang="en-US" sz="1400" dirty="0" smtClean="0"/>
              <a:t>Two BLUE coefficients for CMS11</a:t>
            </a:r>
            <a:r>
              <a:rPr lang="el-GR" sz="1400" dirty="0" smtClean="0"/>
              <a:t>μ</a:t>
            </a:r>
            <a:r>
              <a:rPr lang="en-US" sz="1400" dirty="0" smtClean="0"/>
              <a:t>j and ATL11jl are &gt; 0; five others are 0 (remember dI/dM</a:t>
            </a:r>
            <a:r>
              <a:rPr lang="en-US" sz="1400" baseline="-25000" dirty="0" smtClean="0"/>
              <a:t>ij </a:t>
            </a:r>
            <a:r>
              <a:rPr lang="en-US" sz="1400" dirty="0" smtClean="0"/>
              <a:t>~</a:t>
            </a:r>
            <a:r>
              <a:rPr lang="el-GR" sz="1400" dirty="0" smtClean="0"/>
              <a:t> </a:t>
            </a:r>
            <a:r>
              <a:rPr lang="en-US" sz="1400" dirty="0" smtClean="0"/>
              <a:t>-</a:t>
            </a:r>
            <a:r>
              <a:rPr lang="el-GR" sz="1400" dirty="0" smtClean="0"/>
              <a:t>λ</a:t>
            </a:r>
            <a:r>
              <a:rPr lang="en-US" sz="1400" baseline="-25000" dirty="0" smtClean="0"/>
              <a:t>i</a:t>
            </a:r>
            <a:r>
              <a:rPr lang="el-GR" sz="1400" dirty="0" smtClean="0"/>
              <a:t>λ</a:t>
            </a:r>
            <a:r>
              <a:rPr lang="en-US" sz="1400" baseline="-25000" dirty="0" smtClean="0"/>
              <a:t>j</a:t>
            </a:r>
            <a:r>
              <a:rPr lang="en-US" sz="1400" dirty="0" smtClean="0"/>
              <a:t>)</a:t>
            </a:r>
          </a:p>
          <a:p>
            <a:pPr lvl="1">
              <a:spcBef>
                <a:spcPts val="0"/>
              </a:spcBef>
              <a:spcAft>
                <a:spcPts val="300"/>
              </a:spcAft>
            </a:pPr>
            <a:r>
              <a:rPr lang="en-US" sz="1400" i="1" dirty="0" smtClean="0">
                <a:solidFill>
                  <a:srgbClr val="FF0000"/>
                </a:solidFill>
              </a:rPr>
              <a:t>The most conservative option consists in not using the results with </a:t>
            </a:r>
            <a:r>
              <a:rPr lang="el-GR" sz="1400" i="1" dirty="0" smtClean="0">
                <a:solidFill>
                  <a:srgbClr val="FF0000"/>
                </a:solidFill>
              </a:rPr>
              <a:t>λ</a:t>
            </a:r>
            <a:r>
              <a:rPr lang="en-US" sz="1400" i="1" dirty="0" smtClean="0">
                <a:solidFill>
                  <a:srgbClr val="FF0000"/>
                </a:solidFill>
              </a:rPr>
              <a:t>&lt;0!</a:t>
            </a:r>
          </a:p>
          <a:p>
            <a:pPr lvl="1">
              <a:spcBef>
                <a:spcPts val="0"/>
              </a:spcBef>
              <a:spcAft>
                <a:spcPts val="300"/>
              </a:spcAft>
            </a:pPr>
            <a:endParaRPr lang="en-US" sz="1000" i="1" dirty="0" smtClean="0">
              <a:solidFill>
                <a:srgbClr val="FF0000"/>
              </a:solidFill>
            </a:endParaRPr>
          </a:p>
          <a:p>
            <a:pPr>
              <a:spcBef>
                <a:spcPts val="0"/>
              </a:spcBef>
              <a:spcAft>
                <a:spcPts val="300"/>
              </a:spcAft>
            </a:pPr>
            <a:r>
              <a:rPr lang="en-US" sz="1800" dirty="0" smtClean="0"/>
              <a:t>Some negative BLUE coefficients remain for the other two minimizations and (fewer) for the onionization procedure</a:t>
            </a:r>
          </a:p>
          <a:p>
            <a:pPr lvl="1">
              <a:spcBef>
                <a:spcPts val="0"/>
              </a:spcBef>
              <a:spcAft>
                <a:spcPts val="300"/>
              </a:spcAft>
            </a:pPr>
            <a:endParaRPr lang="en-US" sz="1400" i="1" dirty="0" smtClean="0">
              <a:solidFill>
                <a:srgbClr val="FF0000"/>
              </a:solidFill>
            </a:endParaRPr>
          </a:p>
          <a:p>
            <a:pPr>
              <a:spcBef>
                <a:spcPts val="0"/>
              </a:spcBef>
              <a:spcAft>
                <a:spcPts val="300"/>
              </a:spcAft>
            </a:pPr>
            <a:r>
              <a:rPr lang="en-US" sz="1800" i="1" dirty="0" smtClean="0"/>
              <a:t>All of these procedures change the sys/stat balance, not only the total error!</a:t>
            </a:r>
          </a:p>
          <a:p>
            <a:pPr lvl="1">
              <a:spcBef>
                <a:spcPts val="0"/>
              </a:spcBef>
              <a:spcAft>
                <a:spcPts val="300"/>
              </a:spcAft>
            </a:pPr>
            <a:r>
              <a:rPr lang="en-US" sz="1400" dirty="0" smtClean="0"/>
              <a:t>Nominal correlations: lower total error and systematics, higher statistical error</a:t>
            </a:r>
          </a:p>
          <a:p>
            <a:pPr lvl="1">
              <a:spcBef>
                <a:spcPts val="0"/>
              </a:spcBef>
              <a:spcAft>
                <a:spcPts val="300"/>
              </a:spcAft>
            </a:pPr>
            <a:r>
              <a:rPr lang="en-US" sz="1400" dirty="0" smtClean="0"/>
              <a:t>Modified correlations: higher total error and systematics, lower statistical error</a:t>
            </a:r>
          </a:p>
          <a:p>
            <a:pPr lvl="1">
              <a:spcBef>
                <a:spcPts val="0"/>
              </a:spcBef>
              <a:spcAft>
                <a:spcPts val="300"/>
              </a:spcAft>
            </a:pPr>
            <a:endParaRPr lang="en-US" sz="1400" dirty="0" smtClean="0"/>
          </a:p>
          <a:p>
            <a:pPr>
              <a:spcBef>
                <a:spcPts val="0"/>
              </a:spcBef>
              <a:spcAft>
                <a:spcPts val="300"/>
              </a:spcAft>
            </a:pPr>
            <a:endParaRPr lang="en-US" sz="1400" dirty="0" smtClean="0"/>
          </a:p>
        </p:txBody>
      </p:sp>
      <p:sp>
        <p:nvSpPr>
          <p:cNvPr id="18" name="TextBox 17"/>
          <p:cNvSpPr txBox="1"/>
          <p:nvPr/>
        </p:nvSpPr>
        <p:spPr>
          <a:xfrm rot="21130414">
            <a:off x="4015819" y="6226964"/>
            <a:ext cx="1979251" cy="498598"/>
          </a:xfrm>
          <a:prstGeom prst="rect">
            <a:avLst/>
          </a:prstGeom>
          <a:solidFill>
            <a:srgbClr val="FFFF00"/>
          </a:solidFill>
        </p:spPr>
        <p:txBody>
          <a:bodyPr wrap="square" rtlCol="0">
            <a:spAutoFit/>
          </a:bodyPr>
          <a:lstStyle/>
          <a:p>
            <a:pPr marL="342900" lvl="0" indent="-342900" algn="ctr" eaLnBrk="0" hangingPunct="0">
              <a:spcBef>
                <a:spcPct val="20000"/>
              </a:spcBef>
              <a:buClr>
                <a:srgbClr val="3861AA"/>
              </a:buClr>
              <a:defRPr/>
            </a:pPr>
            <a:r>
              <a:rPr lang="en-US" sz="1200" b="1" i="1" kern="0" dirty="0" smtClean="0">
                <a:solidFill>
                  <a:srgbClr val="FF0000"/>
                </a:solidFill>
              </a:rPr>
              <a:t>PRELIMINARY!</a:t>
            </a:r>
          </a:p>
          <a:p>
            <a:pPr marL="342900" lvl="0" indent="-342900" algn="ctr" eaLnBrk="0" hangingPunct="0">
              <a:spcBef>
                <a:spcPct val="20000"/>
              </a:spcBef>
              <a:buClr>
                <a:srgbClr val="3861AA"/>
              </a:buClr>
              <a:defRPr/>
            </a:pPr>
            <a:r>
              <a:rPr lang="en-US" sz="1200" b="1" i="1" kern="0" dirty="0" smtClean="0">
                <a:solidFill>
                  <a:srgbClr val="FF0000"/>
                </a:solidFill>
              </a:rPr>
              <a:t>WORK IN PROGRESS!</a:t>
            </a:r>
          </a:p>
        </p:txBody>
      </p:sp>
      <p:grpSp>
        <p:nvGrpSpPr>
          <p:cNvPr id="12" name="Group 11"/>
          <p:cNvGrpSpPr/>
          <p:nvPr/>
        </p:nvGrpSpPr>
        <p:grpSpPr>
          <a:xfrm>
            <a:off x="76199" y="914400"/>
            <a:ext cx="9067801" cy="1600200"/>
            <a:chOff x="76199" y="914400"/>
            <a:chExt cx="9067801" cy="1600200"/>
          </a:xfrm>
        </p:grpSpPr>
        <p:grpSp>
          <p:nvGrpSpPr>
            <p:cNvPr id="11" name="Group 10"/>
            <p:cNvGrpSpPr/>
            <p:nvPr/>
          </p:nvGrpSpPr>
          <p:grpSpPr>
            <a:xfrm>
              <a:off x="76199" y="914400"/>
              <a:ext cx="9067801" cy="1600200"/>
              <a:chOff x="76199" y="914400"/>
              <a:chExt cx="9067801" cy="1600200"/>
            </a:xfrm>
          </p:grpSpPr>
          <p:grpSp>
            <p:nvGrpSpPr>
              <p:cNvPr id="9" name="Group 8"/>
              <p:cNvGrpSpPr/>
              <p:nvPr/>
            </p:nvGrpSpPr>
            <p:grpSpPr>
              <a:xfrm>
                <a:off x="76199" y="914400"/>
                <a:ext cx="9067801" cy="1600200"/>
                <a:chOff x="76199" y="914400"/>
                <a:chExt cx="9067801" cy="1600200"/>
              </a:xfrm>
            </p:grpSpPr>
            <p:pic>
              <p:nvPicPr>
                <p:cNvPr id="2053" name="Picture 5"/>
                <p:cNvPicPr>
                  <a:picLocks noChangeAspect="1" noChangeArrowheads="1"/>
                </p:cNvPicPr>
                <p:nvPr/>
              </p:nvPicPr>
              <p:blipFill>
                <a:blip r:embed="rId3" cstate="print"/>
                <a:srcRect b="33032"/>
                <a:stretch>
                  <a:fillRect/>
                </a:stretch>
              </p:blipFill>
              <p:spPr bwMode="auto">
                <a:xfrm>
                  <a:off x="76199" y="914400"/>
                  <a:ext cx="9067801" cy="1600200"/>
                </a:xfrm>
                <a:prstGeom prst="rect">
                  <a:avLst/>
                </a:prstGeom>
                <a:noFill/>
                <a:ln w="9525">
                  <a:noFill/>
                  <a:miter lim="800000"/>
                  <a:headEnd/>
                  <a:tailEnd/>
                </a:ln>
              </p:spPr>
            </p:pic>
            <p:sp>
              <p:nvSpPr>
                <p:cNvPr id="8" name="Rectangle 7"/>
                <p:cNvSpPr/>
                <p:nvPr/>
              </p:nvSpPr>
              <p:spPr>
                <a:xfrm>
                  <a:off x="152400" y="1143000"/>
                  <a:ext cx="8382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p:cNvSpPr txBox="1"/>
              <p:nvPr/>
            </p:nvSpPr>
            <p:spPr>
              <a:xfrm>
                <a:off x="76200" y="914400"/>
                <a:ext cx="1981200" cy="441146"/>
              </a:xfrm>
              <a:prstGeom prst="rect">
                <a:avLst/>
              </a:prstGeom>
              <a:noFill/>
            </p:spPr>
            <p:txBody>
              <a:bodyPr wrap="square" rtlCol="0">
                <a:spAutoFit/>
              </a:bodyPr>
              <a:lstStyle/>
              <a:p>
                <a:pPr>
                  <a:spcBef>
                    <a:spcPts val="200"/>
                  </a:spcBef>
                </a:pPr>
                <a:endParaRPr lang="en-US" sz="1050" dirty="0" smtClean="0">
                  <a:latin typeface="Arial Unicode MS" pitchFamily="34" charset="-128"/>
                  <a:ea typeface="Arial Unicode MS" pitchFamily="34" charset="-128"/>
                  <a:cs typeface="Arial Unicode MS" pitchFamily="34" charset="-128"/>
                </a:endParaRPr>
              </a:p>
              <a:p>
                <a:pPr>
                  <a:spcBef>
                    <a:spcPts val="200"/>
                  </a:spcBef>
                </a:pPr>
                <a:r>
                  <a:rPr lang="en-US" sz="1050" dirty="0" smtClean="0">
                    <a:latin typeface="Arial Unicode MS" pitchFamily="34" charset="-128"/>
                    <a:ea typeface="Arial Unicode MS" pitchFamily="34" charset="-128"/>
                    <a:cs typeface="Arial Unicode MS" pitchFamily="34" charset="-128"/>
                  </a:rPr>
                  <a:t> JUNE 2012 TOP WG</a:t>
                </a:r>
                <a:endParaRPr lang="en-US" sz="1050" dirty="0">
                  <a:latin typeface="Arial Unicode MS" pitchFamily="34" charset="-128"/>
                  <a:ea typeface="Arial Unicode MS" pitchFamily="34" charset="-128"/>
                  <a:cs typeface="Arial Unicode MS" pitchFamily="34" charset="-128"/>
                </a:endParaRPr>
              </a:p>
            </p:txBody>
          </p:sp>
        </p:grpSp>
        <p:sp>
          <p:nvSpPr>
            <p:cNvPr id="6" name="Rectangle 5"/>
            <p:cNvSpPr/>
            <p:nvPr/>
          </p:nvSpPr>
          <p:spPr>
            <a:xfrm>
              <a:off x="76200" y="1828800"/>
              <a:ext cx="23622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ectangle 12"/>
          <p:cNvSpPr/>
          <p:nvPr/>
        </p:nvSpPr>
        <p:spPr>
          <a:xfrm>
            <a:off x="3581400" y="914400"/>
            <a:ext cx="381000" cy="1447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438400" y="914400"/>
            <a:ext cx="381000" cy="1447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idx="1"/>
          </p:nvPr>
        </p:nvSpPr>
        <p:spPr>
          <a:xfrm>
            <a:off x="76200" y="990600"/>
            <a:ext cx="8991600" cy="5334000"/>
          </a:xfrm>
        </p:spPr>
        <p:txBody>
          <a:bodyPr/>
          <a:lstStyle/>
          <a:p>
            <a:pPr>
              <a:spcBef>
                <a:spcPts val="0"/>
              </a:spcBef>
            </a:pPr>
            <a:r>
              <a:rPr lang="en-US" sz="1800" dirty="0" smtClean="0"/>
              <a:t>Assume you have chosen your best estimate of correlations (“nominal”)</a:t>
            </a:r>
          </a:p>
          <a:p>
            <a:pPr lvl="2">
              <a:spcBef>
                <a:spcPts val="0"/>
              </a:spcBef>
            </a:pPr>
            <a:endParaRPr lang="en-US" sz="1000" dirty="0" smtClean="0"/>
          </a:p>
          <a:p>
            <a:pPr>
              <a:spcBef>
                <a:spcPts val="0"/>
              </a:spcBef>
            </a:pPr>
            <a:r>
              <a:rPr lang="en-US" sz="1800" dirty="0" smtClean="0"/>
              <a:t>If all </a:t>
            </a:r>
            <a:r>
              <a:rPr lang="el-GR" sz="1800" dirty="0" smtClean="0"/>
              <a:t>λ</a:t>
            </a:r>
            <a:r>
              <a:rPr lang="en-US" sz="1800" dirty="0" smtClean="0"/>
              <a:t>&gt;0 at “nominal” correlations, you are in a low-correlation regime</a:t>
            </a:r>
          </a:p>
          <a:p>
            <a:pPr lvl="1">
              <a:spcBef>
                <a:spcPts val="0"/>
              </a:spcBef>
            </a:pPr>
            <a:r>
              <a:rPr lang="en-US" sz="1600" dirty="0" smtClean="0"/>
              <a:t>Even if correlations are high, their estimates are “conservative” enough: they do not increase the available information, they decrease it – </a:t>
            </a:r>
            <a:r>
              <a:rPr lang="en-US" sz="1600" dirty="0" smtClean="0">
                <a:solidFill>
                  <a:srgbClr val="009900"/>
                </a:solidFill>
              </a:rPr>
              <a:t>nothing to worry about! </a:t>
            </a:r>
            <a:r>
              <a:rPr lang="en-US" sz="1600" dirty="0" smtClean="0">
                <a:solidFill>
                  <a:srgbClr val="009900"/>
                </a:solidFill>
                <a:sym typeface="Wingdings" pitchFamily="2" charset="2"/>
              </a:rPr>
              <a:t></a:t>
            </a:r>
            <a:endParaRPr lang="en-US" sz="2000" dirty="0" smtClean="0">
              <a:solidFill>
                <a:srgbClr val="009900"/>
              </a:solidFill>
            </a:endParaRPr>
          </a:p>
          <a:p>
            <a:pPr lvl="2">
              <a:spcBef>
                <a:spcPts val="0"/>
              </a:spcBef>
            </a:pPr>
            <a:endParaRPr lang="en-US" sz="1000" dirty="0" smtClean="0"/>
          </a:p>
          <a:p>
            <a:pPr>
              <a:spcBef>
                <a:spcPts val="0"/>
              </a:spcBef>
            </a:pPr>
            <a:r>
              <a:rPr lang="en-US" sz="1800" dirty="0" smtClean="0"/>
              <a:t>If some </a:t>
            </a:r>
            <a:r>
              <a:rPr lang="el-GR" sz="1800" dirty="0" smtClean="0"/>
              <a:t>λ</a:t>
            </a:r>
            <a:r>
              <a:rPr lang="en-US" sz="1800" dirty="0" smtClean="0"/>
              <a:t> are negative, you are in a high-correlation regime</a:t>
            </a:r>
          </a:p>
          <a:p>
            <a:pPr lvl="1">
              <a:spcBef>
                <a:spcPts val="0"/>
              </a:spcBef>
            </a:pPr>
            <a:r>
              <a:rPr lang="en-US" sz="1600" dirty="0" smtClean="0"/>
              <a:t>You should be aware that these high correlations are adding information!</a:t>
            </a:r>
          </a:p>
          <a:p>
            <a:pPr lvl="2">
              <a:spcBef>
                <a:spcPts val="0"/>
              </a:spcBef>
            </a:pPr>
            <a:r>
              <a:rPr lang="en-US" sz="1400" dirty="0" smtClean="0"/>
              <a:t>Effectively, the measurements with </a:t>
            </a:r>
            <a:r>
              <a:rPr lang="el-GR" sz="1400" dirty="0" smtClean="0"/>
              <a:t>λ</a:t>
            </a:r>
            <a:r>
              <a:rPr lang="en-US" sz="1400" dirty="0" smtClean="0"/>
              <a:t> &lt;0 are only adding information through these correlations </a:t>
            </a:r>
          </a:p>
          <a:p>
            <a:pPr lvl="1">
              <a:spcBef>
                <a:spcPts val="0"/>
              </a:spcBef>
            </a:pPr>
            <a:r>
              <a:rPr lang="en-US" sz="1600" i="1" dirty="0" smtClean="0"/>
              <a:t>We advise that all correlations should then be reviewed on a case by case basis</a:t>
            </a:r>
          </a:p>
          <a:p>
            <a:pPr lvl="2">
              <a:spcBef>
                <a:spcPts val="0"/>
              </a:spcBef>
            </a:pPr>
            <a:r>
              <a:rPr lang="en-US" sz="1400" dirty="0" smtClean="0"/>
              <a:t>There are legitimate cases where high correlations exist and may help you constrain common systematics (e.g. you varied same MC parameter or depend on a common E</a:t>
            </a:r>
            <a:r>
              <a:rPr lang="en-US" sz="1400" baseline="-25000" dirty="0" smtClean="0"/>
              <a:t>beam</a:t>
            </a:r>
            <a:r>
              <a:rPr lang="en-US" sz="1400" dirty="0" smtClean="0"/>
              <a:t> measurement)</a:t>
            </a:r>
          </a:p>
          <a:p>
            <a:pPr lvl="2">
              <a:spcBef>
                <a:spcPts val="0"/>
              </a:spcBef>
            </a:pPr>
            <a:r>
              <a:rPr lang="en-US" sz="1400" dirty="0" smtClean="0"/>
              <a:t>But if you </a:t>
            </a:r>
            <a:r>
              <a:rPr lang="en-US" sz="1400" i="1" u="sng" dirty="0" smtClean="0"/>
              <a:t>“conservatively” </a:t>
            </a:r>
            <a:r>
              <a:rPr lang="en-US" sz="1400" dirty="0" smtClean="0"/>
              <a:t> estimated correlations to be 100%, then you are definitely wrong!</a:t>
            </a:r>
          </a:p>
          <a:p>
            <a:pPr lvl="3">
              <a:spcBef>
                <a:spcPts val="0"/>
              </a:spcBef>
            </a:pPr>
            <a:r>
              <a:rPr lang="en-US" sz="1200" dirty="0" smtClean="0"/>
              <a:t>If correlations are overestimated, you are certainly underestimating the combined systematics, even more than you are underestimating the total combined error – and your central values are shifted, too</a:t>
            </a:r>
            <a:endParaRPr lang="en-US" sz="1600" dirty="0" smtClean="0"/>
          </a:p>
          <a:p>
            <a:pPr lvl="2">
              <a:spcBef>
                <a:spcPts val="0"/>
              </a:spcBef>
            </a:pPr>
            <a:endParaRPr lang="en-US" sz="1000" dirty="0" smtClean="0"/>
          </a:p>
          <a:p>
            <a:pPr>
              <a:spcBef>
                <a:spcPts val="0"/>
              </a:spcBef>
            </a:pPr>
            <a:r>
              <a:rPr lang="en-US" sz="1800" dirty="0" smtClean="0"/>
              <a:t>What can you do to provide a more realistic (or “conservative”) estimate?</a:t>
            </a:r>
          </a:p>
          <a:p>
            <a:pPr lvl="1">
              <a:spcBef>
                <a:spcPts val="0"/>
              </a:spcBef>
            </a:pPr>
            <a:r>
              <a:rPr lang="en-US" sz="1600" u="sng" dirty="0" smtClean="0">
                <a:solidFill>
                  <a:srgbClr val="FF0000"/>
                </a:solidFill>
              </a:rPr>
              <a:t>Prioritize the correlations to analyze, using information derivatives</a:t>
            </a:r>
          </a:p>
          <a:p>
            <a:pPr lvl="2">
              <a:spcBef>
                <a:spcPts val="0"/>
              </a:spcBef>
            </a:pPr>
            <a:r>
              <a:rPr lang="en-US" sz="1400" dirty="0" smtClean="0"/>
              <a:t>Then </a:t>
            </a:r>
            <a:r>
              <a:rPr lang="en-US" sz="1400" i="1" dirty="0" smtClean="0"/>
              <a:t>measure</a:t>
            </a:r>
            <a:r>
              <a:rPr lang="en-US" sz="1400" dirty="0" smtClean="0"/>
              <a:t> these correlations with your data and MC if this is possible</a:t>
            </a:r>
          </a:p>
          <a:p>
            <a:pPr lvl="1">
              <a:spcBef>
                <a:spcPts val="0"/>
              </a:spcBef>
            </a:pPr>
            <a:r>
              <a:rPr lang="en-US" sz="1600" dirty="0" smtClean="0"/>
              <a:t>For correlations you cannot measure precisely, consider some of the tools we presented</a:t>
            </a:r>
          </a:p>
          <a:p>
            <a:pPr lvl="2">
              <a:spcBef>
                <a:spcPts val="0"/>
              </a:spcBef>
            </a:pPr>
            <a:r>
              <a:rPr lang="en-US" sz="1400" dirty="0" smtClean="0"/>
              <a:t>You may try to </a:t>
            </a:r>
            <a:r>
              <a:rPr lang="en-US" sz="1400" u="sng" dirty="0" smtClean="0"/>
              <a:t>minimize information </a:t>
            </a:r>
            <a:r>
              <a:rPr lang="en-US" sz="1400" dirty="0" smtClean="0"/>
              <a:t>in those correlations alone, or try the </a:t>
            </a:r>
            <a:r>
              <a:rPr lang="en-US" sz="1400" u="sng" dirty="0" smtClean="0"/>
              <a:t>onionization procedure </a:t>
            </a:r>
            <a:r>
              <a:rPr lang="en-US" sz="1400" dirty="0" smtClean="0"/>
              <a:t>(if </a:t>
            </a:r>
            <a:r>
              <a:rPr lang="el-GR" sz="1400" dirty="0" smtClean="0"/>
              <a:t>σ</a:t>
            </a:r>
            <a:r>
              <a:rPr lang="en-US" sz="1400" baseline="-25000" dirty="0" smtClean="0"/>
              <a:t>S</a:t>
            </a:r>
            <a:r>
              <a:rPr lang="en-US" sz="1400" dirty="0" smtClean="0"/>
              <a:t> for A and B is correlated, and </a:t>
            </a:r>
            <a:r>
              <a:rPr lang="el-GR" sz="1400" dirty="0" smtClean="0"/>
              <a:t>σ</a:t>
            </a:r>
            <a:r>
              <a:rPr lang="en-US" sz="1400" baseline="-25000" dirty="0" smtClean="0"/>
              <a:t>S,B</a:t>
            </a:r>
            <a:r>
              <a:rPr lang="en-US" sz="1400" dirty="0" smtClean="0"/>
              <a:t> &gt; </a:t>
            </a:r>
            <a:r>
              <a:rPr lang="el-GR" sz="1400" dirty="0" smtClean="0"/>
              <a:t>σ</a:t>
            </a:r>
            <a:r>
              <a:rPr lang="en-US" sz="1400" baseline="-25000" dirty="0" smtClean="0"/>
              <a:t>S,A</a:t>
            </a:r>
            <a:r>
              <a:rPr lang="en-US" sz="1400" dirty="0" smtClean="0"/>
              <a:t>, strip out </a:t>
            </a:r>
            <a:r>
              <a:rPr lang="el-GR" sz="1400" dirty="0" smtClean="0"/>
              <a:t>σ</a:t>
            </a:r>
            <a:r>
              <a:rPr lang="en-US" sz="1400" baseline="30000" dirty="0" smtClean="0"/>
              <a:t>2</a:t>
            </a:r>
            <a:r>
              <a:rPr lang="en-US" sz="1400" baseline="-25000" dirty="0" smtClean="0"/>
              <a:t>S’,B</a:t>
            </a:r>
            <a:r>
              <a:rPr lang="el-GR" sz="1400" dirty="0" smtClean="0"/>
              <a:t> </a:t>
            </a:r>
            <a:r>
              <a:rPr lang="en-US" sz="1400" dirty="0" smtClean="0"/>
              <a:t>= </a:t>
            </a:r>
            <a:r>
              <a:rPr lang="el-GR" sz="1400" dirty="0" smtClean="0"/>
              <a:t>σ</a:t>
            </a:r>
            <a:r>
              <a:rPr lang="en-US" sz="1400" baseline="30000" dirty="0" smtClean="0"/>
              <a:t>2</a:t>
            </a:r>
            <a:r>
              <a:rPr lang="en-US" sz="1400" baseline="-25000" dirty="0" smtClean="0"/>
              <a:t>S,B</a:t>
            </a:r>
            <a:r>
              <a:rPr lang="en-US" sz="1400" dirty="0" smtClean="0"/>
              <a:t>-</a:t>
            </a:r>
            <a:r>
              <a:rPr lang="el-GR" sz="1400" dirty="0" smtClean="0"/>
              <a:t>σ</a:t>
            </a:r>
            <a:r>
              <a:rPr lang="en-US" sz="1400" baseline="30000" dirty="0" smtClean="0"/>
              <a:t>2</a:t>
            </a:r>
            <a:r>
              <a:rPr lang="en-US" sz="1400" baseline="-25000" dirty="0" smtClean="0"/>
              <a:t>S,A</a:t>
            </a:r>
            <a:r>
              <a:rPr lang="el-GR" sz="1400" dirty="0" smtClean="0"/>
              <a:t> </a:t>
            </a:r>
            <a:r>
              <a:rPr lang="en-US" sz="1400" dirty="0" smtClean="0"/>
              <a:t>as uncorrelated)</a:t>
            </a:r>
          </a:p>
          <a:p>
            <a:pPr lvl="1">
              <a:spcBef>
                <a:spcPts val="0"/>
              </a:spcBef>
            </a:pPr>
            <a:r>
              <a:rPr lang="en-US" sz="1600" u="sng" dirty="0" smtClean="0">
                <a:solidFill>
                  <a:srgbClr val="FF0000"/>
                </a:solidFill>
              </a:rPr>
              <a:t>If you have no clue, omitting the measurements with </a:t>
            </a:r>
            <a:r>
              <a:rPr lang="el-GR" sz="1600" u="sng" dirty="0" smtClean="0">
                <a:solidFill>
                  <a:srgbClr val="FF0000"/>
                </a:solidFill>
              </a:rPr>
              <a:t>λ</a:t>
            </a:r>
            <a:r>
              <a:rPr lang="en-US" sz="1600" u="sng" dirty="0" smtClean="0">
                <a:solidFill>
                  <a:srgbClr val="FF0000"/>
                </a:solidFill>
              </a:rPr>
              <a:t> &lt;0 is the most conservative option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371600"/>
            <a:ext cx="8610600" cy="838200"/>
          </a:xfrm>
        </p:spPr>
        <p:txBody>
          <a:bodyPr/>
          <a:lstStyle/>
          <a:p>
            <a:pPr algn="ctr"/>
            <a:r>
              <a:rPr lang="en-US" dirty="0" smtClean="0">
                <a:solidFill>
                  <a:srgbClr val="C00000"/>
                </a:solidFill>
                <a:effectLst>
                  <a:outerShdw blurRad="38100" dist="38100" dir="2700000" algn="tl">
                    <a:srgbClr val="000000">
                      <a:alpha val="43137"/>
                    </a:srgbClr>
                  </a:outerShdw>
                </a:effectLst>
              </a:rPr>
              <a:t>Summary:</a:t>
            </a:r>
            <a:br>
              <a:rPr lang="en-US" dirty="0" smtClean="0">
                <a:solidFill>
                  <a:srgbClr val="C00000"/>
                </a:solidFill>
                <a:effectLst>
                  <a:outerShdw blurRad="38100" dist="38100" dir="2700000" algn="tl">
                    <a:srgbClr val="000000">
                      <a:alpha val="43137"/>
                    </a:srgbClr>
                  </a:outerShdw>
                </a:effectLst>
              </a:rPr>
            </a:br>
            <a:r>
              <a:rPr lang="en-US" dirty="0" smtClean="0">
                <a:solidFill>
                  <a:srgbClr val="C00000"/>
                </a:solidFill>
                <a:effectLst>
                  <a:outerShdw blurRad="38100" dist="38100" dir="2700000" algn="tl">
                    <a:srgbClr val="000000">
                      <a:alpha val="43137"/>
                    </a:srgbClr>
                  </a:outerShdw>
                </a:effectLst>
              </a:rPr>
              <a:t>“relative importance” revisited and conclusions</a:t>
            </a:r>
            <a:endParaRPr lang="en-US" dirty="0">
              <a:solidFill>
                <a:srgbClr val="C00000"/>
              </a:solidFill>
              <a:effectLst>
                <a:outerShdw blurRad="38100" dist="38100" dir="2700000" algn="tl">
                  <a:srgbClr val="000000">
                    <a:alpha val="43137"/>
                  </a:srgbClr>
                </a:outerShdw>
              </a:effectLs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Content Placeholder 2"/>
          <p:cNvSpPr>
            <a:spLocks noGrp="1"/>
          </p:cNvSpPr>
          <p:nvPr>
            <p:ph idx="1"/>
          </p:nvPr>
        </p:nvSpPr>
        <p:spPr>
          <a:xfrm>
            <a:off x="-228600" y="3733800"/>
            <a:ext cx="5791200" cy="2743200"/>
          </a:xfrm>
        </p:spPr>
        <p:txBody>
          <a:bodyPr/>
          <a:lstStyle/>
          <a:p>
            <a:pPr>
              <a:spcBef>
                <a:spcPts val="0"/>
              </a:spcBef>
            </a:pPr>
            <a:endParaRPr lang="en-US" sz="1400" dirty="0" smtClean="0"/>
          </a:p>
          <a:p>
            <a:pPr>
              <a:spcBef>
                <a:spcPts val="0"/>
              </a:spcBef>
              <a:buNone/>
            </a:pPr>
            <a:r>
              <a:rPr lang="en-US" sz="1400" dirty="0" smtClean="0"/>
              <a:t>	“Split #0”: information weights (IW) from Part I of this talk</a:t>
            </a:r>
          </a:p>
          <a:p>
            <a:pPr lvl="1">
              <a:spcBef>
                <a:spcPts val="0"/>
              </a:spcBef>
            </a:pPr>
            <a:r>
              <a:rPr lang="en-US" sz="1200" dirty="0" smtClean="0"/>
              <a:t>One IW per measurement and one for all correlations together</a:t>
            </a:r>
            <a:endParaRPr lang="en-US" sz="800" dirty="0" smtClean="0"/>
          </a:p>
          <a:p>
            <a:pPr lvl="2">
              <a:spcBef>
                <a:spcPts val="0"/>
              </a:spcBef>
            </a:pPr>
            <a:endParaRPr lang="en-US" sz="800" dirty="0" smtClean="0"/>
          </a:p>
          <a:p>
            <a:pPr>
              <a:spcBef>
                <a:spcPts val="0"/>
              </a:spcBef>
              <a:buNone/>
            </a:pPr>
            <a:r>
              <a:rPr lang="en-US" sz="1400" dirty="0" smtClean="0"/>
              <a:t>	“Split #1”: one possible way to split up IW for correlations</a:t>
            </a:r>
          </a:p>
          <a:p>
            <a:pPr lvl="1">
              <a:spcBef>
                <a:spcPts val="0"/>
              </a:spcBef>
            </a:pPr>
            <a:r>
              <a:rPr lang="en-US" sz="1200" dirty="0" smtClean="0"/>
              <a:t>Split it up completely amongst all measurements</a:t>
            </a:r>
          </a:p>
          <a:p>
            <a:pPr lvl="1">
              <a:spcBef>
                <a:spcPts val="0"/>
              </a:spcBef>
            </a:pPr>
            <a:r>
              <a:rPr lang="en-US" sz="1200" dirty="0" smtClean="0"/>
              <a:t>Use “marginal information inflow” </a:t>
            </a:r>
          </a:p>
          <a:p>
            <a:pPr lvl="2">
              <a:spcBef>
                <a:spcPts val="0"/>
              </a:spcBef>
            </a:pPr>
            <a:r>
              <a:rPr lang="en-US" sz="1100" dirty="0" smtClean="0"/>
              <a:t>This requires a </a:t>
            </a:r>
            <a:r>
              <a:rPr lang="en-US" sz="1100" b="1" dirty="0" smtClean="0"/>
              <a:t>ranking</a:t>
            </a:r>
            <a:r>
              <a:rPr lang="en-US" sz="1100" dirty="0" smtClean="0"/>
              <a:t> by BLUE coefficient</a:t>
            </a:r>
          </a:p>
          <a:p>
            <a:pPr lvl="2">
              <a:spcBef>
                <a:spcPts val="0"/>
              </a:spcBef>
            </a:pPr>
            <a:r>
              <a:rPr lang="en-US" sz="1100" dirty="0" smtClean="0"/>
              <a:t>Two measurements contribute 0.0% information if they are added last</a:t>
            </a:r>
            <a:endParaRPr lang="en-US" sz="900" dirty="0" smtClean="0"/>
          </a:p>
          <a:p>
            <a:pPr lvl="2">
              <a:spcBef>
                <a:spcPts val="0"/>
              </a:spcBef>
            </a:pPr>
            <a:endParaRPr lang="en-US" sz="700" dirty="0" smtClean="0"/>
          </a:p>
          <a:p>
            <a:pPr>
              <a:spcBef>
                <a:spcPts val="0"/>
              </a:spcBef>
              <a:buNone/>
            </a:pPr>
            <a:r>
              <a:rPr lang="en-US" sz="1400" dirty="0" smtClean="0"/>
              <a:t>	More complex ways to split this up may be more satisfactory</a:t>
            </a:r>
          </a:p>
          <a:p>
            <a:pPr lvl="1">
              <a:spcBef>
                <a:spcPts val="0"/>
              </a:spcBef>
            </a:pPr>
            <a:r>
              <a:rPr lang="en-US" sz="1200" dirty="0" smtClean="0"/>
              <a:t>It would be nice to treat differently negative/positive information contributions in low/high correlation regimes</a:t>
            </a:r>
          </a:p>
        </p:txBody>
      </p:sp>
      <p:sp>
        <p:nvSpPr>
          <p:cNvPr id="2" name="Title 1"/>
          <p:cNvSpPr>
            <a:spLocks noGrp="1"/>
          </p:cNvSpPr>
          <p:nvPr>
            <p:ph type="title"/>
          </p:nvPr>
        </p:nvSpPr>
        <p:spPr>
          <a:xfrm>
            <a:off x="0" y="0"/>
            <a:ext cx="9144000" cy="838200"/>
          </a:xfrm>
        </p:spPr>
        <p:txBody>
          <a:bodyPr/>
          <a:lstStyle/>
          <a:p>
            <a:r>
              <a:rPr lang="en-US" dirty="0" smtClean="0"/>
              <a:t>LHC m</a:t>
            </a:r>
            <a:r>
              <a:rPr lang="en-US" baseline="-25000" dirty="0" smtClean="0"/>
              <a:t>top</a:t>
            </a:r>
            <a:r>
              <a:rPr lang="en-US" dirty="0" smtClean="0"/>
              <a:t> marginal information weights</a:t>
            </a:r>
            <a:endParaRPr lang="en-US" dirty="0"/>
          </a:p>
        </p:txBody>
      </p:sp>
      <p:sp>
        <p:nvSpPr>
          <p:cNvPr id="21" name="TextBox 20"/>
          <p:cNvSpPr txBox="1"/>
          <p:nvPr/>
        </p:nvSpPr>
        <p:spPr>
          <a:xfrm rot="20763060">
            <a:off x="6371836" y="5594796"/>
            <a:ext cx="1979251" cy="498598"/>
          </a:xfrm>
          <a:prstGeom prst="rect">
            <a:avLst/>
          </a:prstGeom>
          <a:solidFill>
            <a:srgbClr val="FFFF00"/>
          </a:solidFill>
        </p:spPr>
        <p:txBody>
          <a:bodyPr wrap="square" rtlCol="0">
            <a:spAutoFit/>
          </a:bodyPr>
          <a:lstStyle/>
          <a:p>
            <a:pPr marL="342900" lvl="0" indent="-342900" algn="ctr" eaLnBrk="0" hangingPunct="0">
              <a:spcBef>
                <a:spcPct val="20000"/>
              </a:spcBef>
              <a:buClr>
                <a:srgbClr val="3861AA"/>
              </a:buClr>
              <a:defRPr/>
            </a:pPr>
            <a:r>
              <a:rPr lang="en-US" sz="1200" b="1" i="1" kern="0" dirty="0" smtClean="0">
                <a:solidFill>
                  <a:srgbClr val="FF0000"/>
                </a:solidFill>
              </a:rPr>
              <a:t>PRELIMINARY!</a:t>
            </a:r>
          </a:p>
          <a:p>
            <a:pPr marL="342900" lvl="0" indent="-342900" algn="ctr" eaLnBrk="0" hangingPunct="0">
              <a:spcBef>
                <a:spcPct val="20000"/>
              </a:spcBef>
              <a:buClr>
                <a:srgbClr val="3861AA"/>
              </a:buClr>
              <a:defRPr/>
            </a:pPr>
            <a:r>
              <a:rPr lang="en-US" sz="1200" b="1" i="1" kern="0" dirty="0" smtClean="0">
                <a:solidFill>
                  <a:srgbClr val="FF0000"/>
                </a:solidFill>
              </a:rPr>
              <a:t>WORK IN PROGRESS!</a:t>
            </a:r>
          </a:p>
        </p:txBody>
      </p:sp>
      <p:grpSp>
        <p:nvGrpSpPr>
          <p:cNvPr id="38" name="Group 37"/>
          <p:cNvGrpSpPr/>
          <p:nvPr/>
        </p:nvGrpSpPr>
        <p:grpSpPr>
          <a:xfrm>
            <a:off x="76200" y="914400"/>
            <a:ext cx="3581400" cy="2514600"/>
            <a:chOff x="76200" y="914400"/>
            <a:chExt cx="3276600" cy="2090410"/>
          </a:xfrm>
        </p:grpSpPr>
        <p:grpSp>
          <p:nvGrpSpPr>
            <p:cNvPr id="58" name="Group 57"/>
            <p:cNvGrpSpPr/>
            <p:nvPr/>
          </p:nvGrpSpPr>
          <p:grpSpPr>
            <a:xfrm>
              <a:off x="76200" y="914400"/>
              <a:ext cx="3124200" cy="1828800"/>
              <a:chOff x="76200" y="914400"/>
              <a:chExt cx="3124200" cy="1828800"/>
            </a:xfrm>
          </p:grpSpPr>
          <p:grpSp>
            <p:nvGrpSpPr>
              <p:cNvPr id="3" name="Group 16"/>
              <p:cNvGrpSpPr/>
              <p:nvPr/>
            </p:nvGrpSpPr>
            <p:grpSpPr>
              <a:xfrm>
                <a:off x="76200" y="914400"/>
                <a:ext cx="3124200" cy="1828800"/>
                <a:chOff x="5943600" y="914400"/>
                <a:chExt cx="3124200" cy="1828800"/>
              </a:xfrm>
            </p:grpSpPr>
            <p:pic>
              <p:nvPicPr>
                <p:cNvPr id="1027" name="Picture 3"/>
                <p:cNvPicPr>
                  <a:picLocks noChangeAspect="1" noChangeArrowheads="1"/>
                </p:cNvPicPr>
                <p:nvPr/>
              </p:nvPicPr>
              <p:blipFill>
                <a:blip r:embed="rId3" cstate="print"/>
                <a:srcRect/>
                <a:stretch>
                  <a:fillRect/>
                </a:stretch>
              </p:blipFill>
              <p:spPr bwMode="auto">
                <a:xfrm>
                  <a:off x="5971572" y="914400"/>
                  <a:ext cx="3096227" cy="1828800"/>
                </a:xfrm>
                <a:prstGeom prst="rect">
                  <a:avLst/>
                </a:prstGeom>
                <a:noFill/>
                <a:ln w="9525">
                  <a:noFill/>
                  <a:miter lim="800000"/>
                  <a:headEnd/>
                  <a:tailEnd/>
                </a:ln>
              </p:spPr>
            </p:pic>
            <p:sp>
              <p:nvSpPr>
                <p:cNvPr id="6" name="Rectangle 5"/>
                <p:cNvSpPr/>
                <p:nvPr/>
              </p:nvSpPr>
              <p:spPr>
                <a:xfrm>
                  <a:off x="5943600" y="2362200"/>
                  <a:ext cx="3124200" cy="152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6" name="Rectangle 55"/>
              <p:cNvSpPr/>
              <p:nvPr/>
            </p:nvSpPr>
            <p:spPr>
              <a:xfrm>
                <a:off x="2743200" y="914400"/>
                <a:ext cx="457200" cy="1828800"/>
              </a:xfrm>
              <a:prstGeom prst="rect">
                <a:avLst/>
              </a:prstGeom>
              <a:noFill/>
              <a:ln>
                <a:solidFill>
                  <a:srgbClr val="33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3" name="TextBox 72"/>
            <p:cNvSpPr txBox="1"/>
            <p:nvPr/>
          </p:nvSpPr>
          <p:spPr>
            <a:xfrm>
              <a:off x="2590800" y="2743200"/>
              <a:ext cx="762000" cy="261610"/>
            </a:xfrm>
            <a:prstGeom prst="rect">
              <a:avLst/>
            </a:prstGeom>
            <a:noFill/>
          </p:spPr>
          <p:txBody>
            <a:bodyPr wrap="square" rtlCol="0">
              <a:spAutoFit/>
            </a:bodyPr>
            <a:lstStyle/>
            <a:p>
              <a:pPr algn="ctr"/>
              <a:r>
                <a:rPr lang="en-US" sz="1100" b="1" dirty="0" smtClean="0">
                  <a:solidFill>
                    <a:schemeClr val="accent2"/>
                  </a:solidFill>
                </a:rPr>
                <a:t>Split #0</a:t>
              </a:r>
              <a:endParaRPr lang="en-US" sz="1100" b="1" dirty="0">
                <a:solidFill>
                  <a:schemeClr val="accent2"/>
                </a:solidFill>
              </a:endParaRPr>
            </a:p>
          </p:txBody>
        </p:sp>
      </p:grpSp>
      <p:grpSp>
        <p:nvGrpSpPr>
          <p:cNvPr id="35" name="Group 34"/>
          <p:cNvGrpSpPr/>
          <p:nvPr/>
        </p:nvGrpSpPr>
        <p:grpSpPr>
          <a:xfrm>
            <a:off x="3346268" y="805190"/>
            <a:ext cx="5721532" cy="4300210"/>
            <a:chOff x="3769488" y="805190"/>
            <a:chExt cx="5069712" cy="3538210"/>
          </a:xfrm>
        </p:grpSpPr>
        <p:grpSp>
          <p:nvGrpSpPr>
            <p:cNvPr id="70" name="Group 69"/>
            <p:cNvGrpSpPr/>
            <p:nvPr/>
          </p:nvGrpSpPr>
          <p:grpSpPr>
            <a:xfrm>
              <a:off x="3769488" y="838200"/>
              <a:ext cx="4917312" cy="3505200"/>
              <a:chOff x="4074288" y="838200"/>
              <a:chExt cx="4917312" cy="3505200"/>
            </a:xfrm>
          </p:grpSpPr>
          <p:sp>
            <p:nvSpPr>
              <p:cNvPr id="23" name="Content Placeholder 6"/>
              <p:cNvSpPr txBox="1">
                <a:spLocks/>
              </p:cNvSpPr>
              <p:nvPr/>
            </p:nvSpPr>
            <p:spPr bwMode="auto">
              <a:xfrm>
                <a:off x="4074288" y="1673475"/>
                <a:ext cx="1626243" cy="91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rgbClr val="3861AA"/>
                  </a:buClr>
                  <a:buSzTx/>
                  <a:buFontTx/>
                  <a:buNone/>
                  <a:tabLst/>
                  <a:defRPr/>
                </a:pPr>
                <a:r>
                  <a:rPr kumimoji="0" lang="en-US" sz="1050" b="1" i="0" u="none" strike="noStrike" kern="0" cap="none" spc="0" normalizeH="0" baseline="0" noProof="0" dirty="0" smtClean="0">
                    <a:ln>
                      <a:noFill/>
                    </a:ln>
                    <a:effectLst/>
                    <a:uLnTx/>
                    <a:uFillTx/>
                    <a:latin typeface="+mn-lt"/>
                    <a:ea typeface="+mn-ea"/>
                    <a:cs typeface="+mn-cs"/>
                  </a:rPr>
                  <a:t>	Split low and high correlations by rescaling c as</a:t>
                </a:r>
              </a:p>
              <a:p>
                <a:pPr marL="342900" marR="0" lvl="0" indent="-342900" algn="l" defTabSz="914400" rtl="0" eaLnBrk="0" fontAlgn="base" latinLnBrk="0" hangingPunct="0">
                  <a:lnSpc>
                    <a:spcPct val="100000"/>
                  </a:lnSpc>
                  <a:spcBef>
                    <a:spcPct val="20000"/>
                  </a:spcBef>
                  <a:spcAft>
                    <a:spcPct val="0"/>
                  </a:spcAft>
                  <a:buClr>
                    <a:srgbClr val="3861AA"/>
                  </a:buClr>
                  <a:buSzTx/>
                  <a:buFontTx/>
                  <a:buNone/>
                  <a:tabLst/>
                  <a:defRPr/>
                </a:pPr>
                <a:r>
                  <a:rPr kumimoji="0" lang="en-US" sz="1050" b="1" i="0" u="none" strike="noStrike" kern="0" cap="none" spc="0" normalizeH="0" baseline="0" noProof="0" dirty="0" smtClean="0">
                    <a:ln>
                      <a:noFill/>
                    </a:ln>
                    <a:effectLst/>
                    <a:uLnTx/>
                    <a:uFillTx/>
                    <a:latin typeface="+mn-lt"/>
                    <a:ea typeface="+mn-ea"/>
                    <a:cs typeface="+mn-cs"/>
                  </a:rPr>
                  <a:t> </a:t>
                </a:r>
              </a:p>
              <a:p>
                <a:pPr marL="342900" marR="0" lvl="0" indent="-342900" algn="l" defTabSz="914400" rtl="0" eaLnBrk="0" fontAlgn="base" latinLnBrk="0" hangingPunct="0">
                  <a:lnSpc>
                    <a:spcPct val="100000"/>
                  </a:lnSpc>
                  <a:spcBef>
                    <a:spcPct val="20000"/>
                  </a:spcBef>
                  <a:spcAft>
                    <a:spcPct val="0"/>
                  </a:spcAft>
                  <a:buClr>
                    <a:srgbClr val="3861AA"/>
                  </a:buClr>
                  <a:buSzTx/>
                  <a:buFontTx/>
                  <a:buNone/>
                  <a:tabLst/>
                  <a:defRPr/>
                </a:pPr>
                <a:endParaRPr lang="en-US" sz="1050" b="1" kern="0" dirty="0" smtClean="0">
                  <a:latin typeface="+mn-lt"/>
                </a:endParaRPr>
              </a:p>
              <a:p>
                <a:pPr marL="342900" marR="0" lvl="0" indent="-342900" algn="l" defTabSz="914400" rtl="0" eaLnBrk="0" fontAlgn="base" latinLnBrk="0" hangingPunct="0">
                  <a:lnSpc>
                    <a:spcPct val="100000"/>
                  </a:lnSpc>
                  <a:spcBef>
                    <a:spcPct val="20000"/>
                  </a:spcBef>
                  <a:spcAft>
                    <a:spcPct val="0"/>
                  </a:spcAft>
                  <a:buClr>
                    <a:srgbClr val="3861AA"/>
                  </a:buClr>
                  <a:buSzTx/>
                  <a:buFontTx/>
                  <a:buNone/>
                  <a:tabLst/>
                  <a:defRPr/>
                </a:pPr>
                <a:r>
                  <a:rPr lang="en-US" sz="1050" b="1" kern="0" dirty="0" smtClean="0">
                    <a:latin typeface="+mn-lt"/>
                  </a:rPr>
                  <a:t>	For adding ATL10lj, this factor is 0.543</a:t>
                </a:r>
                <a:endParaRPr kumimoji="0" lang="en-US" sz="1050" b="1" i="0" u="none" strike="noStrike" kern="0" cap="none" spc="0" normalizeH="0" baseline="0" noProof="0" dirty="0" smtClean="0">
                  <a:ln>
                    <a:noFill/>
                  </a:ln>
                  <a:effectLst/>
                  <a:uLnTx/>
                  <a:uFillTx/>
                  <a:latin typeface="+mn-lt"/>
                  <a:ea typeface="+mn-ea"/>
                  <a:cs typeface="+mn-cs"/>
                </a:endParaRPr>
              </a:p>
            </p:txBody>
          </p:sp>
          <p:cxnSp>
            <p:nvCxnSpPr>
              <p:cNvPr id="20" name="Straight Arrow Connector 19"/>
              <p:cNvCxnSpPr>
                <a:stCxn id="65" idx="2"/>
              </p:cNvCxnSpPr>
              <p:nvPr/>
            </p:nvCxnSpPr>
            <p:spPr>
              <a:xfrm flipH="1" flipV="1">
                <a:off x="5430456" y="1898205"/>
                <a:ext cx="360745" cy="38779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5" name="Picture 2"/>
              <p:cNvPicPr>
                <a:picLocks noChangeAspect="1" noChangeArrowheads="1"/>
              </p:cNvPicPr>
              <p:nvPr/>
            </p:nvPicPr>
            <p:blipFill>
              <a:blip r:embed="rId4" cstate="print"/>
              <a:srcRect/>
              <a:stretch>
                <a:fillRect/>
              </a:stretch>
            </p:blipFill>
            <p:spPr bwMode="auto">
              <a:xfrm>
                <a:off x="4505445" y="2118299"/>
                <a:ext cx="789972" cy="281485"/>
              </a:xfrm>
              <a:prstGeom prst="rect">
                <a:avLst/>
              </a:prstGeom>
              <a:noFill/>
              <a:ln w="9525">
                <a:noFill/>
                <a:miter lim="800000"/>
                <a:headEnd/>
                <a:tailEnd/>
              </a:ln>
            </p:spPr>
          </p:pic>
          <p:pic>
            <p:nvPicPr>
              <p:cNvPr id="11266" name="Picture 2"/>
              <p:cNvPicPr>
                <a:picLocks noChangeAspect="1" noChangeArrowheads="1"/>
              </p:cNvPicPr>
              <p:nvPr/>
            </p:nvPicPr>
            <p:blipFill>
              <a:blip r:embed="rId5" cstate="print"/>
              <a:srcRect/>
              <a:stretch>
                <a:fillRect/>
              </a:stretch>
            </p:blipFill>
            <p:spPr bwMode="auto">
              <a:xfrm>
                <a:off x="4335684" y="1083140"/>
                <a:ext cx="1432367" cy="227251"/>
              </a:xfrm>
              <a:prstGeom prst="rect">
                <a:avLst/>
              </a:prstGeom>
              <a:noFill/>
              <a:ln w="9525">
                <a:solidFill>
                  <a:srgbClr val="FFFF00"/>
                </a:solidFill>
                <a:miter lim="800000"/>
                <a:headEnd/>
                <a:tailEnd/>
              </a:ln>
            </p:spPr>
          </p:pic>
          <p:grpSp>
            <p:nvGrpSpPr>
              <p:cNvPr id="57" name="Group 56"/>
              <p:cNvGrpSpPr/>
              <p:nvPr/>
            </p:nvGrpSpPr>
            <p:grpSpPr>
              <a:xfrm>
                <a:off x="5787205" y="838200"/>
                <a:ext cx="3204395" cy="3505200"/>
                <a:chOff x="5105400" y="838200"/>
                <a:chExt cx="3204395" cy="3505200"/>
              </a:xfrm>
            </p:grpSpPr>
            <p:grpSp>
              <p:nvGrpSpPr>
                <p:cNvPr id="40" name="Group 39"/>
                <p:cNvGrpSpPr/>
                <p:nvPr/>
              </p:nvGrpSpPr>
              <p:grpSpPr>
                <a:xfrm>
                  <a:off x="5105400" y="838200"/>
                  <a:ext cx="3200399" cy="3505200"/>
                  <a:chOff x="381001" y="2743200"/>
                  <a:chExt cx="3200399" cy="3505200"/>
                </a:xfrm>
              </p:grpSpPr>
              <p:grpSp>
                <p:nvGrpSpPr>
                  <p:cNvPr id="28" name="Group 27"/>
                  <p:cNvGrpSpPr/>
                  <p:nvPr/>
                </p:nvGrpSpPr>
                <p:grpSpPr>
                  <a:xfrm>
                    <a:off x="381001" y="2971800"/>
                    <a:ext cx="3200399" cy="3276600"/>
                    <a:chOff x="152400" y="914400"/>
                    <a:chExt cx="4434060" cy="4114800"/>
                  </a:xfrm>
                </p:grpSpPr>
                <p:pic>
                  <p:nvPicPr>
                    <p:cNvPr id="1026" name="Picture 2"/>
                    <p:cNvPicPr>
                      <a:picLocks noChangeAspect="1" noChangeArrowheads="1"/>
                    </p:cNvPicPr>
                    <p:nvPr/>
                  </p:nvPicPr>
                  <p:blipFill>
                    <a:blip r:embed="rId6" cstate="print"/>
                    <a:srcRect r="22222" b="25000"/>
                    <a:stretch>
                      <a:fillRect/>
                    </a:stretch>
                  </p:blipFill>
                  <p:spPr bwMode="auto">
                    <a:xfrm>
                      <a:off x="152400" y="914400"/>
                      <a:ext cx="4434060" cy="4114800"/>
                    </a:xfrm>
                    <a:prstGeom prst="rect">
                      <a:avLst/>
                    </a:prstGeom>
                    <a:noFill/>
                    <a:ln w="28575">
                      <a:noFill/>
                      <a:miter lim="800000"/>
                      <a:headEnd/>
                      <a:tailEnd/>
                    </a:ln>
                  </p:spPr>
                </p:pic>
                <p:sp>
                  <p:nvSpPr>
                    <p:cNvPr id="10" name="Rectangle 9"/>
                    <p:cNvSpPr/>
                    <p:nvPr/>
                  </p:nvSpPr>
                  <p:spPr>
                    <a:xfrm>
                      <a:off x="3505200" y="1828800"/>
                      <a:ext cx="5334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505200" y="2209800"/>
                      <a:ext cx="5334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505200" y="2743200"/>
                      <a:ext cx="5334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505200" y="3276600"/>
                      <a:ext cx="5334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505200" y="3810000"/>
                      <a:ext cx="5334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505200" y="4343400"/>
                      <a:ext cx="5334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3657600" y="1104900"/>
                      <a:ext cx="228600" cy="228600"/>
                    </a:xfrm>
                    <a:prstGeom prst="ellipse">
                      <a:avLst/>
                    </a:prstGeom>
                    <a:no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Arrow Connector 26"/>
                    <p:cNvCxnSpPr>
                      <a:stCxn id="26" idx="2"/>
                    </p:cNvCxnSpPr>
                    <p:nvPr/>
                  </p:nvCxnSpPr>
                  <p:spPr>
                    <a:xfrm flipH="1" flipV="1">
                      <a:off x="3425160" y="914400"/>
                      <a:ext cx="232440" cy="304800"/>
                    </a:xfrm>
                    <a:prstGeom prst="straightConnector1">
                      <a:avLst/>
                    </a:prstGeom>
                    <a:ln w="19050">
                      <a:solidFill>
                        <a:srgbClr val="009900"/>
                      </a:solidFill>
                      <a:tailEnd type="arrow"/>
                    </a:ln>
                  </p:spPr>
                  <p:style>
                    <a:lnRef idx="1">
                      <a:schemeClr val="accent1"/>
                    </a:lnRef>
                    <a:fillRef idx="0">
                      <a:schemeClr val="accent1"/>
                    </a:fillRef>
                    <a:effectRef idx="0">
                      <a:schemeClr val="accent1"/>
                    </a:effectRef>
                    <a:fontRef idx="minor">
                      <a:schemeClr val="tx1"/>
                    </a:fontRef>
                  </p:style>
                </p:cxnSp>
              </p:grpSp>
              <p:sp>
                <p:nvSpPr>
                  <p:cNvPr id="34" name="TextBox 33"/>
                  <p:cNvSpPr txBox="1"/>
                  <p:nvPr/>
                </p:nvSpPr>
                <p:spPr>
                  <a:xfrm>
                    <a:off x="2209801" y="2743200"/>
                    <a:ext cx="762000" cy="276999"/>
                  </a:xfrm>
                  <a:prstGeom prst="rect">
                    <a:avLst/>
                  </a:prstGeom>
                  <a:noFill/>
                </p:spPr>
                <p:txBody>
                  <a:bodyPr wrap="square" rtlCol="0">
                    <a:spAutoFit/>
                  </a:bodyPr>
                  <a:lstStyle/>
                  <a:p>
                    <a:pPr algn="ctr"/>
                    <a:r>
                      <a:rPr lang="en-US" sz="1200" b="1" dirty="0" smtClean="0">
                        <a:solidFill>
                          <a:srgbClr val="009900"/>
                        </a:solidFill>
                      </a:rPr>
                      <a:t>I</a:t>
                    </a:r>
                    <a:r>
                      <a:rPr lang="en-US" sz="1200" b="1" baseline="-25000" dirty="0" smtClean="0">
                        <a:solidFill>
                          <a:srgbClr val="009900"/>
                        </a:solidFill>
                      </a:rPr>
                      <a:t>tot</a:t>
                    </a:r>
                    <a:r>
                      <a:rPr lang="en-US" sz="1000" b="1" dirty="0" smtClean="0">
                        <a:solidFill>
                          <a:srgbClr val="009900"/>
                        </a:solidFill>
                      </a:rPr>
                      <a:t>=0.507</a:t>
                    </a:r>
                    <a:endParaRPr lang="en-US" sz="1100" b="1" dirty="0">
                      <a:solidFill>
                        <a:srgbClr val="009900"/>
                      </a:solidFill>
                    </a:endParaRPr>
                  </a:p>
                </p:txBody>
              </p:sp>
            </p:grpSp>
            <p:sp>
              <p:nvSpPr>
                <p:cNvPr id="55" name="Rectangle 54"/>
                <p:cNvSpPr/>
                <p:nvPr/>
              </p:nvSpPr>
              <p:spPr>
                <a:xfrm>
                  <a:off x="7924800" y="1066800"/>
                  <a:ext cx="384995" cy="3200400"/>
                </a:xfrm>
                <a:prstGeom prst="rect">
                  <a:avLst/>
                </a:prstGeom>
                <a:noFill/>
                <a:ln>
                  <a:solidFill>
                    <a:srgbClr val="33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0" name="Oval 59"/>
              <p:cNvSpPr/>
              <p:nvPr/>
            </p:nvSpPr>
            <p:spPr>
              <a:xfrm>
                <a:off x="7010400" y="1828800"/>
                <a:ext cx="457200" cy="15240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2" name="Straight Arrow Connector 61"/>
              <p:cNvCxnSpPr>
                <a:stCxn id="60" idx="2"/>
                <a:endCxn id="11266" idx="2"/>
              </p:cNvCxnSpPr>
              <p:nvPr/>
            </p:nvCxnSpPr>
            <p:spPr>
              <a:xfrm flipH="1" flipV="1">
                <a:off x="5051867" y="1310391"/>
                <a:ext cx="1958533" cy="594610"/>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65" name="Oval 64"/>
              <p:cNvSpPr/>
              <p:nvPr/>
            </p:nvSpPr>
            <p:spPr>
              <a:xfrm>
                <a:off x="5791200" y="2133600"/>
                <a:ext cx="533400" cy="304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4" name="TextBox 73"/>
            <p:cNvSpPr txBox="1"/>
            <p:nvPr/>
          </p:nvSpPr>
          <p:spPr>
            <a:xfrm>
              <a:off x="8077200" y="805190"/>
              <a:ext cx="762000" cy="261610"/>
            </a:xfrm>
            <a:prstGeom prst="rect">
              <a:avLst/>
            </a:prstGeom>
            <a:noFill/>
          </p:spPr>
          <p:txBody>
            <a:bodyPr wrap="square" rtlCol="0">
              <a:spAutoFit/>
            </a:bodyPr>
            <a:lstStyle/>
            <a:p>
              <a:pPr algn="ctr"/>
              <a:r>
                <a:rPr lang="en-US" sz="1100" b="1" dirty="0" smtClean="0">
                  <a:solidFill>
                    <a:schemeClr val="accent2"/>
                  </a:solidFill>
                </a:rPr>
                <a:t>Split #1</a:t>
              </a:r>
              <a:endParaRPr lang="en-US" sz="1100" b="1" dirty="0">
                <a:solidFill>
                  <a:schemeClr val="accent2"/>
                </a:solidFill>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152400" y="990600"/>
            <a:ext cx="8839200" cy="5181600"/>
          </a:xfrm>
        </p:spPr>
        <p:txBody>
          <a:bodyPr/>
          <a:lstStyle/>
          <a:p>
            <a:pPr>
              <a:spcBef>
                <a:spcPts val="200"/>
              </a:spcBef>
            </a:pPr>
            <a:r>
              <a:rPr lang="en-US" sz="1800" dirty="0" smtClean="0"/>
              <a:t>We propose to use information contributions (instead of absolute BLUE coefficients) to assess the “relative importance” of measurements</a:t>
            </a:r>
          </a:p>
          <a:p>
            <a:pPr lvl="1">
              <a:spcBef>
                <a:spcPts val="200"/>
              </a:spcBef>
            </a:pPr>
            <a:r>
              <a:rPr lang="en-US" sz="1600" dirty="0" smtClean="0"/>
              <a:t>One contribution to information comes from the correlations between the measurements and cannot generally be attributed to any one of them individually</a:t>
            </a:r>
          </a:p>
          <a:p>
            <a:pPr lvl="1">
              <a:spcBef>
                <a:spcPts val="200"/>
              </a:spcBef>
            </a:pPr>
            <a:r>
              <a:rPr lang="en-US" sz="1600" dirty="0" smtClean="0"/>
              <a:t>Marginal information inflow is a possible alternative but implies a ranking </a:t>
            </a:r>
          </a:p>
          <a:p>
            <a:pPr lvl="1">
              <a:spcBef>
                <a:spcPts val="200"/>
              </a:spcBef>
            </a:pPr>
            <a:endParaRPr lang="en-US" sz="1400" dirty="0" smtClean="0"/>
          </a:p>
          <a:p>
            <a:pPr>
              <a:spcBef>
                <a:spcPts val="200"/>
              </a:spcBef>
            </a:pPr>
            <a:r>
              <a:rPr lang="en-US" sz="1800" dirty="0" smtClean="0"/>
              <a:t>Negative BLUE coefficients indicate a “high correlation” regime</a:t>
            </a:r>
            <a:endParaRPr lang="en-US" sz="1600" dirty="0" smtClean="0"/>
          </a:p>
          <a:p>
            <a:pPr lvl="1">
              <a:spcBef>
                <a:spcPts val="200"/>
              </a:spcBef>
            </a:pPr>
            <a:r>
              <a:rPr lang="en-US" sz="1600" dirty="0" smtClean="0"/>
              <a:t>It is crucial to properly assess correlations in this regime: overestimated correlations may lead to largely underestimated combined systematics</a:t>
            </a:r>
          </a:p>
          <a:p>
            <a:pPr lvl="1">
              <a:spcBef>
                <a:spcPts val="200"/>
              </a:spcBef>
            </a:pPr>
            <a:endParaRPr lang="en-US" sz="1400" dirty="0" smtClean="0"/>
          </a:p>
          <a:p>
            <a:pPr>
              <a:spcBef>
                <a:spcPts val="200"/>
              </a:spcBef>
            </a:pPr>
            <a:r>
              <a:rPr lang="en-US" sz="1800" dirty="0" smtClean="0"/>
              <a:t>We propose a few tools to help a critical review of correlation estimates</a:t>
            </a:r>
          </a:p>
          <a:p>
            <a:pPr lvl="1">
              <a:spcBef>
                <a:spcPts val="200"/>
              </a:spcBef>
            </a:pPr>
            <a:r>
              <a:rPr lang="en-US" sz="1600" dirty="0" smtClean="0"/>
              <a:t>Derivatives of information may help to prioritize the most sensitive correlations</a:t>
            </a:r>
          </a:p>
          <a:p>
            <a:pPr lvl="1">
              <a:spcBef>
                <a:spcPts val="200"/>
              </a:spcBef>
            </a:pPr>
            <a:r>
              <a:rPr lang="en-US" sz="1600" dirty="0" smtClean="0"/>
              <a:t>Information minimization and covariance onionization may help be more conservative</a:t>
            </a:r>
          </a:p>
          <a:p>
            <a:pPr lvl="1">
              <a:spcBef>
                <a:spcPts val="200"/>
              </a:spcBef>
            </a:pPr>
            <a:r>
              <a:rPr lang="en-US" sz="1600" dirty="0" smtClean="0"/>
              <a:t>Understanding the marginal inflow of information from the addition of one measurement to the combination may help decide what to do with it</a:t>
            </a:r>
          </a:p>
          <a:p>
            <a:pPr lvl="1">
              <a:spcBef>
                <a:spcPts val="200"/>
              </a:spcBef>
            </a:pPr>
            <a:r>
              <a:rPr lang="en-US" sz="1600" b="1" dirty="0" smtClean="0"/>
              <a:t>Of course the ideal solution is to measure correlations in the data and MC</a:t>
            </a:r>
          </a:p>
          <a:p>
            <a:pPr lvl="1" algn="ctr">
              <a:spcBef>
                <a:spcPts val="200"/>
              </a:spcBef>
              <a:buNone/>
            </a:pPr>
            <a:endParaRPr lang="en-US" sz="1600" b="1" dirty="0" smtClean="0">
              <a:solidFill>
                <a:srgbClr val="FF0000"/>
              </a:solidFill>
            </a:endParaRPr>
          </a:p>
          <a:p>
            <a:pPr lvl="1" algn="ctr">
              <a:spcBef>
                <a:spcPts val="200"/>
              </a:spcBef>
              <a:buNone/>
            </a:pPr>
            <a:r>
              <a:rPr lang="en-US" sz="1600" b="1" dirty="0" smtClean="0">
                <a:solidFill>
                  <a:srgbClr val="FF0000"/>
                </a:solidFill>
              </a:rPr>
              <a:t>High correlations have a large effect on the combination: </a:t>
            </a:r>
          </a:p>
          <a:p>
            <a:pPr lvl="1" algn="ctr">
              <a:spcBef>
                <a:spcPts val="200"/>
              </a:spcBef>
              <a:buNone/>
            </a:pPr>
            <a:r>
              <a:rPr lang="en-US" sz="1600" b="1" dirty="0" smtClean="0">
                <a:solidFill>
                  <a:srgbClr val="FF0000"/>
                </a:solidFill>
              </a:rPr>
              <a:t>as much effort should go into properly estimating correlations than individual errors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messages in this talk</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sz="2000" dirty="0" smtClean="0"/>
              <a:t>Absolute values of (negative) BLUE coefficients should not be used to assess the “relative importance” of measurements</a:t>
            </a:r>
          </a:p>
          <a:p>
            <a:pPr lvl="1"/>
            <a:r>
              <a:rPr lang="en-US" sz="1800" dirty="0" smtClean="0"/>
              <a:t>We suggest an alternative procedure based on Fisher’s information</a:t>
            </a:r>
          </a:p>
          <a:p>
            <a:pPr lvl="1"/>
            <a:endParaRPr lang="en-US" sz="1600" dirty="0" smtClean="0"/>
          </a:p>
          <a:p>
            <a:pPr marL="457200" indent="-457200">
              <a:buFont typeface="+mj-lt"/>
              <a:buAutoNum type="arabicPeriod"/>
            </a:pPr>
            <a:r>
              <a:rPr lang="en-US" sz="2000" dirty="0" smtClean="0"/>
              <a:t>Negative BLUE coefficients indicate a “high correlation” regime</a:t>
            </a:r>
            <a:endParaRPr lang="en-US" sz="1800" dirty="0" smtClean="0"/>
          </a:p>
          <a:p>
            <a:pPr lvl="1"/>
            <a:r>
              <a:rPr lang="en-US" sz="1800" dirty="0" smtClean="0"/>
              <a:t>We show that this is true in general for N measurements of one observable</a:t>
            </a:r>
          </a:p>
          <a:p>
            <a:pPr lvl="1"/>
            <a:endParaRPr lang="en-US" sz="1600" dirty="0" smtClean="0"/>
          </a:p>
          <a:p>
            <a:pPr marL="457200" indent="-457200">
              <a:buFont typeface="+mj-lt"/>
              <a:buAutoNum type="arabicPeriod"/>
            </a:pPr>
            <a:r>
              <a:rPr lang="en-US" sz="2000" dirty="0" smtClean="0"/>
              <a:t>Correlation estimates in this regime are not at all “conservative” and may need to be critically reassessed</a:t>
            </a:r>
          </a:p>
          <a:p>
            <a:pPr lvl="1"/>
            <a:r>
              <a:rPr lang="en-US" sz="1800" dirty="0" smtClean="0"/>
              <a:t>Overestimated correlations may lead to largely underestimated combined systematics and total errors</a:t>
            </a:r>
          </a:p>
          <a:p>
            <a:pPr lvl="1"/>
            <a:r>
              <a:rPr lang="en-US" sz="1800" dirty="0" smtClean="0"/>
              <a:t>We propose a few tools to help in this critical review of correlations (derivatives of information, information minimization, covariance “onionization”, marginal inflow of information)</a:t>
            </a:r>
          </a:p>
          <a:p>
            <a:pPr lvl="1"/>
            <a:r>
              <a:rPr lang="en-US" sz="1800" b="1" dirty="0" smtClean="0">
                <a:solidFill>
                  <a:srgbClr val="FF0000"/>
                </a:solidFill>
              </a:rPr>
              <a:t>But the ideal solution is still to measure correlations in data and MC</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useful references</a:t>
            </a:r>
            <a:endParaRPr lang="en-US" dirty="0"/>
          </a:p>
        </p:txBody>
      </p:sp>
      <p:sp>
        <p:nvSpPr>
          <p:cNvPr id="3" name="Content Placeholder 2"/>
          <p:cNvSpPr>
            <a:spLocks noGrp="1"/>
          </p:cNvSpPr>
          <p:nvPr>
            <p:ph idx="1"/>
          </p:nvPr>
        </p:nvSpPr>
        <p:spPr>
          <a:xfrm>
            <a:off x="228600" y="990600"/>
            <a:ext cx="8686800" cy="5334000"/>
          </a:xfrm>
        </p:spPr>
        <p:txBody>
          <a:bodyPr/>
          <a:lstStyle/>
          <a:p>
            <a:pPr>
              <a:spcBef>
                <a:spcPts val="0"/>
              </a:spcBef>
            </a:pPr>
            <a:r>
              <a:rPr lang="en-US" sz="1800" dirty="0" smtClean="0"/>
              <a:t>A. C. Aitken, </a:t>
            </a:r>
            <a:r>
              <a:rPr lang="en-US" sz="1800" i="1" dirty="0" smtClean="0"/>
              <a:t>On Least Squares and Linear Combinations of Observations</a:t>
            </a:r>
            <a:r>
              <a:rPr lang="en-US" sz="1800" dirty="0" smtClean="0"/>
              <a:t>, </a:t>
            </a:r>
            <a:r>
              <a:rPr lang="en-US" sz="1600" dirty="0" smtClean="0"/>
              <a:t>Proc. Roy. Soc. Edinburgh 55 (1935), 42</a:t>
            </a:r>
          </a:p>
          <a:p>
            <a:pPr lvl="1">
              <a:spcBef>
                <a:spcPts val="0"/>
              </a:spcBef>
            </a:pPr>
            <a:r>
              <a:rPr lang="en-US" sz="1600" dirty="0" smtClean="0"/>
              <a:t>The first published description of the BLUE technique (AFAIK)</a:t>
            </a:r>
          </a:p>
          <a:p>
            <a:pPr lvl="2">
              <a:spcBef>
                <a:spcPts val="0"/>
              </a:spcBef>
            </a:pPr>
            <a:endParaRPr lang="en-US" sz="1200" dirty="0" smtClean="0"/>
          </a:p>
          <a:p>
            <a:pPr>
              <a:spcBef>
                <a:spcPts val="0"/>
              </a:spcBef>
            </a:pPr>
            <a:r>
              <a:rPr lang="en-US" sz="1800" dirty="0" smtClean="0"/>
              <a:t>L. Lyons, D. Gibaut, P. Clifford, </a:t>
            </a:r>
            <a:r>
              <a:rPr lang="en-US" sz="1800" i="1" dirty="0" smtClean="0"/>
              <a:t>How to combine correlated estimates of a single physical quantity</a:t>
            </a:r>
            <a:r>
              <a:rPr lang="en-US" sz="1800" dirty="0" smtClean="0"/>
              <a:t>, </a:t>
            </a:r>
            <a:r>
              <a:rPr lang="en-US" sz="1600" dirty="0" smtClean="0"/>
              <a:t>Nucl. Instr. Meth. A270 (1988) 110</a:t>
            </a:r>
          </a:p>
          <a:p>
            <a:pPr lvl="1">
              <a:spcBef>
                <a:spcPts val="0"/>
              </a:spcBef>
            </a:pPr>
            <a:r>
              <a:rPr lang="en-US" sz="1600" dirty="0" smtClean="0"/>
              <a:t>Extensive discussion of correlations and negative weights for two measurements of a single observable! </a:t>
            </a:r>
            <a:r>
              <a:rPr lang="en-US" sz="1600" dirty="0" smtClean="0">
                <a:solidFill>
                  <a:srgbClr val="FF0000"/>
                </a:solidFill>
              </a:rPr>
              <a:t>A very useful read! </a:t>
            </a:r>
            <a:r>
              <a:rPr lang="en-US" sz="1600" dirty="0" smtClean="0">
                <a:solidFill>
                  <a:srgbClr val="FF0000"/>
                </a:solidFill>
                <a:sym typeface="Wingdings" pitchFamily="2" charset="2"/>
              </a:rPr>
              <a:t></a:t>
            </a:r>
            <a:endParaRPr lang="en-US" sz="1600" dirty="0" smtClean="0">
              <a:solidFill>
                <a:srgbClr val="FF0000"/>
              </a:solidFill>
            </a:endParaRPr>
          </a:p>
          <a:p>
            <a:pPr lvl="2">
              <a:spcBef>
                <a:spcPts val="0"/>
              </a:spcBef>
            </a:pPr>
            <a:endParaRPr lang="en-US" sz="1200" dirty="0" smtClean="0"/>
          </a:p>
          <a:p>
            <a:pPr>
              <a:spcBef>
                <a:spcPts val="0"/>
              </a:spcBef>
            </a:pPr>
            <a:r>
              <a:rPr lang="en-US" sz="1800" dirty="0" smtClean="0"/>
              <a:t>A. Valassi, </a:t>
            </a:r>
            <a:r>
              <a:rPr lang="en-US" sz="1800" i="1" dirty="0" smtClean="0"/>
              <a:t>Combining correlated measurements of several different physical quantities</a:t>
            </a:r>
            <a:r>
              <a:rPr lang="en-US" sz="1800" dirty="0" smtClean="0"/>
              <a:t>, </a:t>
            </a:r>
            <a:r>
              <a:rPr lang="en-US" sz="1600" dirty="0" smtClean="0"/>
              <a:t>Nucl. Instr. Meth. A500 (2003) 391</a:t>
            </a:r>
          </a:p>
          <a:p>
            <a:pPr lvl="1">
              <a:spcBef>
                <a:spcPts val="0"/>
              </a:spcBef>
            </a:pPr>
            <a:r>
              <a:rPr lang="en-US" sz="1600" dirty="0" smtClean="0"/>
              <a:t>Generalization of Lyons formulas and computation of individual error contributions for many observables (e.g. LEPEWWG)</a:t>
            </a:r>
          </a:p>
          <a:p>
            <a:pPr lvl="2">
              <a:spcBef>
                <a:spcPts val="0"/>
              </a:spcBef>
            </a:pPr>
            <a:endParaRPr lang="en-US" sz="1200" dirty="0" smtClean="0"/>
          </a:p>
          <a:p>
            <a:pPr>
              <a:spcBef>
                <a:spcPts val="0"/>
              </a:spcBef>
            </a:pPr>
            <a:r>
              <a:rPr lang="en-US" sz="1800" dirty="0" smtClean="0"/>
              <a:t>F. James, </a:t>
            </a:r>
            <a:r>
              <a:rPr lang="en-US" sz="1800" i="1" dirty="0" smtClean="0"/>
              <a:t>Statistical Methods in Experimental Physics (2</a:t>
            </a:r>
            <a:r>
              <a:rPr lang="en-US" sz="1800" i="1" baseline="30000" dirty="0" smtClean="0"/>
              <a:t>nd</a:t>
            </a:r>
            <a:r>
              <a:rPr lang="en-US" sz="1800" i="1" dirty="0" smtClean="0"/>
              <a:t> Edition)</a:t>
            </a:r>
            <a:r>
              <a:rPr lang="en-US" sz="1800" dirty="0" smtClean="0"/>
              <a:t>, </a:t>
            </a:r>
            <a:r>
              <a:rPr lang="en-US" sz="1600" dirty="0" smtClean="0"/>
              <a:t>World Scientific (2006)</a:t>
            </a:r>
          </a:p>
          <a:p>
            <a:pPr lvl="1">
              <a:spcBef>
                <a:spcPts val="0"/>
              </a:spcBef>
            </a:pPr>
            <a:r>
              <a:rPr lang="en-US" sz="1600" dirty="0" smtClean="0"/>
              <a:t>A very useful textbook covering information and estimation</a:t>
            </a:r>
          </a:p>
          <a:p>
            <a:pPr lvl="1">
              <a:spcBef>
                <a:spcPts val="0"/>
              </a:spcBef>
            </a:pPr>
            <a:endParaRPr lang="en-US" sz="1400" dirty="0" smtClean="0"/>
          </a:p>
          <a:p>
            <a:pPr>
              <a:spcBef>
                <a:spcPts val="0"/>
              </a:spcBef>
            </a:pPr>
            <a:r>
              <a:rPr lang="en-US" sz="1800" dirty="0" smtClean="0"/>
              <a:t>A. van den Bos, </a:t>
            </a:r>
            <a:r>
              <a:rPr lang="en-US" sz="1800" i="1" dirty="0" smtClean="0"/>
              <a:t>Parameter Estimation for Scientists and Engineers, </a:t>
            </a:r>
            <a:r>
              <a:rPr lang="en-US" sz="1600" dirty="0" smtClean="0"/>
              <a:t>Wiley-Interscience (2007)</a:t>
            </a:r>
          </a:p>
          <a:p>
            <a:pPr lvl="1">
              <a:spcBef>
                <a:spcPts val="0"/>
              </a:spcBef>
            </a:pPr>
            <a:r>
              <a:rPr lang="en-US" sz="1600" dirty="0" smtClean="0"/>
              <a:t>Another </a:t>
            </a:r>
            <a:r>
              <a:rPr lang="en-US" sz="1600" dirty="0" smtClean="0">
                <a:solidFill>
                  <a:srgbClr val="FF0000"/>
                </a:solidFill>
              </a:rPr>
              <a:t>very useful textbook covering information and estimation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endParaRPr lang="en-US" sz="3600" dirty="0" smtClean="0"/>
          </a:p>
          <a:p>
            <a:pPr algn="ctr">
              <a:buNone/>
            </a:pPr>
            <a:endParaRPr lang="en-US" sz="3600" dirty="0" smtClean="0"/>
          </a:p>
          <a:p>
            <a:pPr algn="ctr">
              <a:buNone/>
            </a:pPr>
            <a:endParaRPr lang="en-US" sz="3600" dirty="0" smtClean="0"/>
          </a:p>
          <a:p>
            <a:pPr algn="ctr">
              <a:buNone/>
            </a:pPr>
            <a:r>
              <a:rPr lang="en-US" sz="3600" dirty="0" smtClean="0"/>
              <a:t>RESERVE SLIDES</a:t>
            </a:r>
            <a:endParaRPr lang="en-US" sz="36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315200" cy="838200"/>
          </a:xfrm>
        </p:spPr>
        <p:txBody>
          <a:bodyPr/>
          <a:lstStyle/>
          <a:p>
            <a:r>
              <a:rPr lang="en-US" sz="2800" dirty="0" smtClean="0"/>
              <a:t>Negative weights </a:t>
            </a:r>
            <a:r>
              <a:rPr lang="en-US" sz="1600" dirty="0" smtClean="0"/>
              <a:t>(and absolute weights) </a:t>
            </a:r>
            <a:r>
              <a:rPr lang="en-US" sz="2800" dirty="0" smtClean="0"/>
              <a:t>@Tevatron</a:t>
            </a:r>
            <a:endParaRPr lang="en-US" sz="2800" dirty="0"/>
          </a:p>
        </p:txBody>
      </p:sp>
      <p:pic>
        <p:nvPicPr>
          <p:cNvPr id="1026" name="Picture 2"/>
          <p:cNvPicPr>
            <a:picLocks noChangeAspect="1" noChangeArrowheads="1"/>
          </p:cNvPicPr>
          <p:nvPr/>
        </p:nvPicPr>
        <p:blipFill>
          <a:blip r:embed="rId3" cstate="print"/>
          <a:srcRect/>
          <a:stretch>
            <a:fillRect/>
          </a:stretch>
        </p:blipFill>
        <p:spPr bwMode="auto">
          <a:xfrm>
            <a:off x="828673" y="4572000"/>
            <a:ext cx="7486652" cy="1828800"/>
          </a:xfrm>
          <a:prstGeom prst="rect">
            <a:avLst/>
          </a:prstGeom>
          <a:noFill/>
          <a:ln w="9525">
            <a:noFill/>
            <a:miter lim="800000"/>
            <a:headEnd/>
            <a:tailEnd/>
          </a:ln>
        </p:spPr>
      </p:pic>
      <p:cxnSp>
        <p:nvCxnSpPr>
          <p:cNvPr id="10" name="Straight Connector 9"/>
          <p:cNvCxnSpPr/>
          <p:nvPr/>
        </p:nvCxnSpPr>
        <p:spPr>
          <a:xfrm>
            <a:off x="3810000" y="5867400"/>
            <a:ext cx="42672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066800" y="6096000"/>
            <a:ext cx="70104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066800" y="6324600"/>
            <a:ext cx="54102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 name="Group 26"/>
          <p:cNvGrpSpPr/>
          <p:nvPr/>
        </p:nvGrpSpPr>
        <p:grpSpPr>
          <a:xfrm>
            <a:off x="1295400" y="1066800"/>
            <a:ext cx="6553200" cy="3543300"/>
            <a:chOff x="228600" y="1066800"/>
            <a:chExt cx="6553200" cy="3543300"/>
          </a:xfrm>
        </p:grpSpPr>
        <p:grpSp>
          <p:nvGrpSpPr>
            <p:cNvPr id="4" name="Group 6"/>
            <p:cNvGrpSpPr/>
            <p:nvPr/>
          </p:nvGrpSpPr>
          <p:grpSpPr>
            <a:xfrm>
              <a:off x="228600" y="1066800"/>
              <a:ext cx="5105400" cy="3352800"/>
              <a:chOff x="228600" y="1066800"/>
              <a:chExt cx="7714960" cy="5181600"/>
            </a:xfrm>
          </p:grpSpPr>
          <p:pic>
            <p:nvPicPr>
              <p:cNvPr id="30" name="Picture 7"/>
              <p:cNvPicPr>
                <a:picLocks noChangeAspect="1" noChangeArrowheads="1"/>
              </p:cNvPicPr>
              <p:nvPr/>
            </p:nvPicPr>
            <p:blipFill>
              <a:blip r:embed="rId4" cstate="print"/>
              <a:srcRect/>
              <a:stretch>
                <a:fillRect/>
              </a:stretch>
            </p:blipFill>
            <p:spPr bwMode="auto">
              <a:xfrm>
                <a:off x="228600" y="1066800"/>
                <a:ext cx="7714960" cy="5181600"/>
              </a:xfrm>
              <a:prstGeom prst="rect">
                <a:avLst/>
              </a:prstGeom>
              <a:noFill/>
              <a:ln w="9525">
                <a:noFill/>
                <a:miter lim="800000"/>
                <a:headEnd/>
                <a:tailEnd/>
              </a:ln>
            </p:spPr>
          </p:pic>
          <p:sp>
            <p:nvSpPr>
              <p:cNvPr id="31" name="Rectangle 30"/>
              <p:cNvSpPr/>
              <p:nvPr/>
            </p:nvSpPr>
            <p:spPr>
              <a:xfrm>
                <a:off x="1219200" y="3962400"/>
                <a:ext cx="381000" cy="9906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9" name="Picture 3"/>
            <p:cNvPicPr>
              <a:picLocks noChangeAspect="1" noChangeArrowheads="1"/>
            </p:cNvPicPr>
            <p:nvPr/>
          </p:nvPicPr>
          <p:blipFill>
            <a:blip r:embed="rId5" cstate="print"/>
            <a:srcRect/>
            <a:stretch>
              <a:fillRect/>
            </a:stretch>
          </p:blipFill>
          <p:spPr bwMode="auto">
            <a:xfrm>
              <a:off x="304800" y="3657600"/>
              <a:ext cx="6477000" cy="952500"/>
            </a:xfrm>
            <a:prstGeom prst="rect">
              <a:avLst/>
            </a:prstGeom>
            <a:noFill/>
            <a:ln w="9525">
              <a:noFill/>
              <a:miter lim="800000"/>
              <a:headEnd/>
              <a:tailEnd/>
            </a:ln>
          </p:spPr>
        </p:pic>
      </p:grpSp>
      <p:grpSp>
        <p:nvGrpSpPr>
          <p:cNvPr id="5" name="Group 31"/>
          <p:cNvGrpSpPr/>
          <p:nvPr/>
        </p:nvGrpSpPr>
        <p:grpSpPr>
          <a:xfrm>
            <a:off x="4267200" y="1066800"/>
            <a:ext cx="2971800" cy="1524000"/>
            <a:chOff x="1905000" y="1066800"/>
            <a:chExt cx="2971800" cy="1524000"/>
          </a:xfrm>
        </p:grpSpPr>
        <p:pic>
          <p:nvPicPr>
            <p:cNvPr id="33" name="Picture 6"/>
            <p:cNvPicPr>
              <a:picLocks noChangeAspect="1" noChangeArrowheads="1"/>
            </p:cNvPicPr>
            <p:nvPr/>
          </p:nvPicPr>
          <p:blipFill>
            <a:blip r:embed="rId6" cstate="print"/>
            <a:srcRect/>
            <a:stretch>
              <a:fillRect/>
            </a:stretch>
          </p:blipFill>
          <p:spPr bwMode="auto">
            <a:xfrm>
              <a:off x="2667000" y="1383323"/>
              <a:ext cx="2209800" cy="1207477"/>
            </a:xfrm>
            <a:prstGeom prst="rect">
              <a:avLst/>
            </a:prstGeom>
            <a:noFill/>
            <a:ln w="9525">
              <a:noFill/>
              <a:miter lim="800000"/>
              <a:headEnd/>
              <a:tailEnd/>
            </a:ln>
          </p:spPr>
        </p:pic>
        <p:sp>
          <p:nvSpPr>
            <p:cNvPr id="34" name="TextBox 33"/>
            <p:cNvSpPr txBox="1"/>
            <p:nvPr/>
          </p:nvSpPr>
          <p:spPr>
            <a:xfrm>
              <a:off x="1905000" y="1066800"/>
              <a:ext cx="2971800" cy="307777"/>
            </a:xfrm>
            <a:prstGeom prst="rect">
              <a:avLst/>
            </a:prstGeom>
            <a:noFill/>
          </p:spPr>
          <p:txBody>
            <a:bodyPr wrap="square" rtlCol="0">
              <a:spAutoFit/>
            </a:bodyPr>
            <a:lstStyle/>
            <a:p>
              <a:pPr algn="r"/>
              <a:r>
                <a:rPr lang="en-US" sz="1400" dirty="0" smtClean="0">
                  <a:hlinkClick r:id="rId7"/>
                </a:rPr>
                <a:t>http://arxiv.org/pdf/1107.5255.pdf</a:t>
              </a:r>
              <a:endParaRPr lang="en-US" sz="1400" dirty="0"/>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a:t>
            </a:r>
            <a:endParaRPr lang="en-US" dirty="0"/>
          </a:p>
        </p:txBody>
      </p:sp>
      <p:sp>
        <p:nvSpPr>
          <p:cNvPr id="3" name="Content Placeholder 2"/>
          <p:cNvSpPr>
            <a:spLocks noGrp="1"/>
          </p:cNvSpPr>
          <p:nvPr>
            <p:ph idx="1"/>
          </p:nvPr>
        </p:nvSpPr>
        <p:spPr>
          <a:xfrm>
            <a:off x="228600" y="990600"/>
            <a:ext cx="8686800" cy="5181600"/>
          </a:xfrm>
        </p:spPr>
        <p:txBody>
          <a:bodyPr/>
          <a:lstStyle/>
          <a:p>
            <a:r>
              <a:rPr lang="en-US" sz="2000" dirty="0" smtClean="0"/>
              <a:t>General definition for many observables</a:t>
            </a:r>
          </a:p>
          <a:p>
            <a:pPr lvl="1"/>
            <a:endParaRPr lang="en-US" sz="1600" dirty="0" smtClean="0"/>
          </a:p>
          <a:p>
            <a:endParaRPr lang="en-US" sz="2000" dirty="0" smtClean="0"/>
          </a:p>
          <a:p>
            <a:endParaRPr lang="en-US" sz="2000" dirty="0" smtClean="0"/>
          </a:p>
          <a:p>
            <a:r>
              <a:rPr lang="en-US" sz="2000" dirty="0" smtClean="0"/>
              <a:t>For multivariate Gaussians (as in BLUE assumption) everything becomes much easier</a:t>
            </a:r>
          </a:p>
          <a:p>
            <a:pPr lvl="1"/>
            <a:endParaRPr lang="en-US" sz="1600" dirty="0" smtClean="0"/>
          </a:p>
          <a:p>
            <a:pPr lvl="1"/>
            <a:endParaRPr lang="en-US" sz="1600" dirty="0" smtClean="0"/>
          </a:p>
          <a:p>
            <a:r>
              <a:rPr lang="en-US" sz="2000" dirty="0" smtClean="0"/>
              <a:t>Information becomes</a:t>
            </a:r>
          </a:p>
          <a:p>
            <a:endParaRPr lang="en-US" sz="2000" dirty="0" smtClean="0"/>
          </a:p>
          <a:p>
            <a:pPr>
              <a:buNone/>
            </a:pPr>
            <a:r>
              <a:rPr lang="en-US" sz="2000" dirty="0" smtClean="0"/>
              <a:t>	related to the BLUE covariance</a:t>
            </a:r>
          </a:p>
          <a:p>
            <a:pPr lvl="2"/>
            <a:endParaRPr lang="en-US" sz="1200" dirty="0" smtClean="0"/>
          </a:p>
          <a:p>
            <a:pPr>
              <a:buNone/>
            </a:pPr>
            <a:r>
              <a:rPr lang="en-US" sz="2000" dirty="0" smtClean="0"/>
              <a:t>	by</a:t>
            </a:r>
          </a:p>
          <a:p>
            <a:pPr>
              <a:buNone/>
            </a:pPr>
            <a:endParaRPr lang="en-US" sz="2000" dirty="0" smtClean="0"/>
          </a:p>
          <a:p>
            <a:pPr>
              <a:buNone/>
            </a:pPr>
            <a:r>
              <a:rPr lang="en-US" sz="2000" dirty="0" smtClean="0"/>
              <a:t>	i.e. BLUE is efficient (satisfies the Cramer Rao lower bound)</a:t>
            </a:r>
            <a:endParaRPr lang="en-US" sz="2000" dirty="0"/>
          </a:p>
        </p:txBody>
      </p:sp>
      <p:pic>
        <p:nvPicPr>
          <p:cNvPr id="4098" name="Picture 2"/>
          <p:cNvPicPr>
            <a:picLocks noChangeAspect="1" noChangeArrowheads="1"/>
          </p:cNvPicPr>
          <p:nvPr/>
        </p:nvPicPr>
        <p:blipFill>
          <a:blip r:embed="rId3" cstate="print"/>
          <a:srcRect/>
          <a:stretch>
            <a:fillRect/>
          </a:stretch>
        </p:blipFill>
        <p:spPr bwMode="auto">
          <a:xfrm>
            <a:off x="838200" y="1447800"/>
            <a:ext cx="4267200" cy="949796"/>
          </a:xfrm>
          <a:prstGeom prst="rect">
            <a:avLst/>
          </a:prstGeom>
          <a:noFill/>
          <a:ln w="9525">
            <a:noFill/>
            <a:miter lim="800000"/>
            <a:headEnd/>
            <a:tailEnd/>
          </a:ln>
        </p:spPr>
      </p:pic>
      <p:pic>
        <p:nvPicPr>
          <p:cNvPr id="4100" name="Picture 4"/>
          <p:cNvPicPr>
            <a:picLocks noChangeAspect="1" noChangeArrowheads="1"/>
          </p:cNvPicPr>
          <p:nvPr/>
        </p:nvPicPr>
        <p:blipFill>
          <a:blip r:embed="rId4" cstate="print"/>
          <a:srcRect/>
          <a:stretch>
            <a:fillRect/>
          </a:stretch>
        </p:blipFill>
        <p:spPr bwMode="auto">
          <a:xfrm>
            <a:off x="1076325" y="3016918"/>
            <a:ext cx="6086475" cy="640682"/>
          </a:xfrm>
          <a:prstGeom prst="rect">
            <a:avLst/>
          </a:prstGeom>
          <a:noFill/>
          <a:ln w="9525">
            <a:noFill/>
            <a:miter lim="800000"/>
            <a:headEnd/>
            <a:tailEnd/>
          </a:ln>
        </p:spPr>
      </p:pic>
      <p:pic>
        <p:nvPicPr>
          <p:cNvPr id="4101" name="Picture 5"/>
          <p:cNvPicPr>
            <a:picLocks noChangeAspect="1" noChangeArrowheads="1"/>
          </p:cNvPicPr>
          <p:nvPr/>
        </p:nvPicPr>
        <p:blipFill>
          <a:blip r:embed="rId5" cstate="print"/>
          <a:srcRect/>
          <a:stretch>
            <a:fillRect/>
          </a:stretch>
        </p:blipFill>
        <p:spPr bwMode="auto">
          <a:xfrm>
            <a:off x="4495800" y="4379987"/>
            <a:ext cx="4495800" cy="649213"/>
          </a:xfrm>
          <a:prstGeom prst="rect">
            <a:avLst/>
          </a:prstGeom>
          <a:noFill/>
          <a:ln w="9525">
            <a:noFill/>
            <a:miter lim="800000"/>
            <a:headEnd/>
            <a:tailEnd/>
          </a:ln>
        </p:spPr>
      </p:pic>
      <p:pic>
        <p:nvPicPr>
          <p:cNvPr id="4102" name="Picture 6"/>
          <p:cNvPicPr>
            <a:picLocks noChangeAspect="1" noChangeArrowheads="1"/>
          </p:cNvPicPr>
          <p:nvPr/>
        </p:nvPicPr>
        <p:blipFill>
          <a:blip r:embed="rId6" cstate="print"/>
          <a:srcRect/>
          <a:stretch>
            <a:fillRect/>
          </a:stretch>
        </p:blipFill>
        <p:spPr bwMode="auto">
          <a:xfrm>
            <a:off x="1143000" y="4953000"/>
            <a:ext cx="2400300" cy="495300"/>
          </a:xfrm>
          <a:prstGeom prst="rect">
            <a:avLst/>
          </a:prstGeom>
          <a:noFill/>
          <a:ln w="28575">
            <a:solidFill>
              <a:srgbClr val="FF0000"/>
            </a:solidFill>
            <a:miter lim="800000"/>
            <a:headEnd/>
            <a:tailEnd/>
          </a:ln>
        </p:spPr>
      </p:pic>
      <p:pic>
        <p:nvPicPr>
          <p:cNvPr id="4103" name="Picture 7"/>
          <p:cNvPicPr>
            <a:picLocks noChangeAspect="1" noChangeArrowheads="1"/>
          </p:cNvPicPr>
          <p:nvPr/>
        </p:nvPicPr>
        <p:blipFill>
          <a:blip r:embed="rId7" cstate="print"/>
          <a:srcRect/>
          <a:stretch>
            <a:fillRect/>
          </a:stretch>
        </p:blipFill>
        <p:spPr bwMode="auto">
          <a:xfrm>
            <a:off x="3457575" y="3829050"/>
            <a:ext cx="2228850" cy="43815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162800" cy="838200"/>
          </a:xfrm>
        </p:spPr>
        <p:txBody>
          <a:bodyPr/>
          <a:lstStyle/>
          <a:p>
            <a:r>
              <a:rPr lang="en-US" dirty="0" smtClean="0"/>
              <a:t>What if correlations are fixed a priori? </a:t>
            </a:r>
            <a:endParaRPr lang="en-US" dirty="0"/>
          </a:p>
        </p:txBody>
      </p:sp>
      <p:sp>
        <p:nvSpPr>
          <p:cNvPr id="3" name="Content Placeholder 2"/>
          <p:cNvSpPr>
            <a:spLocks noGrp="1"/>
          </p:cNvSpPr>
          <p:nvPr>
            <p:ph idx="1"/>
          </p:nvPr>
        </p:nvSpPr>
        <p:spPr>
          <a:xfrm>
            <a:off x="228600" y="990600"/>
            <a:ext cx="8686800" cy="5257800"/>
          </a:xfrm>
        </p:spPr>
        <p:txBody>
          <a:bodyPr/>
          <a:lstStyle/>
          <a:p>
            <a:pPr>
              <a:spcBef>
                <a:spcPts val="400"/>
              </a:spcBef>
            </a:pPr>
            <a:r>
              <a:rPr lang="en-US" sz="2000" dirty="0" smtClean="0"/>
              <a:t>Fixing </a:t>
            </a:r>
            <a:r>
              <a:rPr lang="el-GR" sz="2000" dirty="0" smtClean="0"/>
              <a:t>σ</a:t>
            </a:r>
            <a:r>
              <a:rPr lang="en-US" sz="2000" baseline="-25000" dirty="0" smtClean="0"/>
              <a:t>A </a:t>
            </a:r>
            <a:r>
              <a:rPr lang="en-US" sz="2000" dirty="0" smtClean="0"/>
              <a:t>and </a:t>
            </a:r>
            <a:r>
              <a:rPr lang="el-GR" sz="2000" dirty="0" smtClean="0"/>
              <a:t>ρ </a:t>
            </a:r>
            <a:r>
              <a:rPr lang="en-US" sz="2000" dirty="0" smtClean="0"/>
              <a:t>and varying </a:t>
            </a:r>
            <a:r>
              <a:rPr lang="el-GR" sz="2000" dirty="0" smtClean="0"/>
              <a:t>σ</a:t>
            </a:r>
            <a:r>
              <a:rPr lang="en-US" sz="2000" baseline="-25000" dirty="0" smtClean="0"/>
              <a:t>B</a:t>
            </a:r>
            <a:r>
              <a:rPr lang="en-US" sz="2000" dirty="0" smtClean="0"/>
              <a:t>, the result is somewhat surprising, but completely in line with the previous comments:</a:t>
            </a:r>
          </a:p>
          <a:p>
            <a:pPr>
              <a:spcBef>
                <a:spcPts val="400"/>
              </a:spcBef>
            </a:pPr>
            <a:endParaRPr lang="en-US" sz="2000" dirty="0" smtClean="0"/>
          </a:p>
          <a:p>
            <a:pPr>
              <a:spcBef>
                <a:spcPts val="400"/>
              </a:spcBef>
            </a:pPr>
            <a:endParaRPr lang="en-US" sz="2000" dirty="0" smtClean="0"/>
          </a:p>
          <a:p>
            <a:pPr>
              <a:spcBef>
                <a:spcPts val="400"/>
              </a:spcBef>
            </a:pPr>
            <a:endParaRPr lang="en-US" sz="2000" dirty="0" smtClean="0"/>
          </a:p>
          <a:p>
            <a:pPr>
              <a:spcBef>
                <a:spcPts val="400"/>
              </a:spcBef>
            </a:pPr>
            <a:endParaRPr lang="en-US" sz="2000" dirty="0" smtClean="0"/>
          </a:p>
          <a:p>
            <a:pPr>
              <a:spcBef>
                <a:spcPts val="400"/>
              </a:spcBef>
            </a:pPr>
            <a:endParaRPr lang="en-US" sz="2000" dirty="0" smtClean="0"/>
          </a:p>
          <a:p>
            <a:pPr>
              <a:spcBef>
                <a:spcPts val="400"/>
              </a:spcBef>
            </a:pPr>
            <a:endParaRPr lang="en-US" sz="2000" dirty="0" smtClean="0"/>
          </a:p>
          <a:p>
            <a:pPr>
              <a:spcBef>
                <a:spcPts val="400"/>
              </a:spcBef>
            </a:pPr>
            <a:endParaRPr lang="en-US" sz="2000" dirty="0" smtClean="0"/>
          </a:p>
          <a:p>
            <a:pPr>
              <a:spcBef>
                <a:spcPts val="400"/>
              </a:spcBef>
            </a:pPr>
            <a:endParaRPr lang="en-US" sz="2000" dirty="0" smtClean="0"/>
          </a:p>
          <a:p>
            <a:pPr>
              <a:spcBef>
                <a:spcPts val="400"/>
              </a:spcBef>
              <a:buNone/>
            </a:pPr>
            <a:endParaRPr lang="en-US" sz="2000" dirty="0" smtClean="0"/>
          </a:p>
          <a:p>
            <a:pPr>
              <a:spcBef>
                <a:spcPts val="400"/>
              </a:spcBef>
            </a:pPr>
            <a:r>
              <a:rPr lang="en-US" sz="2000" dirty="0" smtClean="0">
                <a:solidFill>
                  <a:srgbClr val="FF0000"/>
                </a:solidFill>
              </a:rPr>
              <a:t>Once in the high-correlation regime (</a:t>
            </a:r>
            <a:r>
              <a:rPr lang="el-GR" sz="2000" dirty="0" smtClean="0">
                <a:solidFill>
                  <a:srgbClr val="FF0000"/>
                </a:solidFill>
              </a:rPr>
              <a:t>σ</a:t>
            </a:r>
            <a:r>
              <a:rPr lang="en-US" sz="2000" baseline="-25000" dirty="0" smtClean="0">
                <a:solidFill>
                  <a:srgbClr val="FF0000"/>
                </a:solidFill>
              </a:rPr>
              <a:t>B</a:t>
            </a:r>
            <a:r>
              <a:rPr lang="en-US" sz="2000" dirty="0" smtClean="0">
                <a:solidFill>
                  <a:srgbClr val="FF0000"/>
                </a:solidFill>
              </a:rPr>
              <a:t>&gt;</a:t>
            </a:r>
            <a:r>
              <a:rPr lang="el-GR" sz="2000" dirty="0" smtClean="0">
                <a:solidFill>
                  <a:srgbClr val="FF0000"/>
                </a:solidFill>
              </a:rPr>
              <a:t>σ</a:t>
            </a:r>
            <a:r>
              <a:rPr lang="en-US" sz="2000" baseline="-25000" dirty="0" smtClean="0">
                <a:solidFill>
                  <a:srgbClr val="FF0000"/>
                </a:solidFill>
              </a:rPr>
              <a:t>A</a:t>
            </a:r>
            <a:r>
              <a:rPr lang="en-US" sz="2000" dirty="0" smtClean="0">
                <a:solidFill>
                  <a:srgbClr val="FF0000"/>
                </a:solidFill>
              </a:rPr>
              <a:t>/</a:t>
            </a:r>
            <a:r>
              <a:rPr lang="el-GR" sz="2000" dirty="0" smtClean="0">
                <a:solidFill>
                  <a:srgbClr val="FF0000"/>
                </a:solidFill>
              </a:rPr>
              <a:t>ρ</a:t>
            </a:r>
            <a:r>
              <a:rPr lang="en-US" sz="2000" dirty="0" smtClean="0">
                <a:solidFill>
                  <a:srgbClr val="FF0000"/>
                </a:solidFill>
              </a:rPr>
              <a:t>), the higher is </a:t>
            </a:r>
            <a:r>
              <a:rPr lang="el-GR" sz="2000" dirty="0" smtClean="0">
                <a:solidFill>
                  <a:srgbClr val="FF0000"/>
                </a:solidFill>
              </a:rPr>
              <a:t>σ</a:t>
            </a:r>
            <a:r>
              <a:rPr lang="en-US" sz="2000" baseline="-25000" dirty="0" smtClean="0">
                <a:solidFill>
                  <a:srgbClr val="FF0000"/>
                </a:solidFill>
              </a:rPr>
              <a:t>B</a:t>
            </a:r>
            <a:r>
              <a:rPr lang="en-US" sz="2000" dirty="0" smtClean="0">
                <a:solidFill>
                  <a:srgbClr val="FF0000"/>
                </a:solidFill>
              </a:rPr>
              <a:t>,   the higher the total information and the lower the combined error! </a:t>
            </a:r>
          </a:p>
          <a:p>
            <a:pPr lvl="1">
              <a:spcBef>
                <a:spcPts val="400"/>
              </a:spcBef>
            </a:pPr>
            <a:r>
              <a:rPr lang="en-US" sz="1600" dirty="0" smtClean="0"/>
              <a:t>The better you measure B (as long as </a:t>
            </a:r>
            <a:r>
              <a:rPr lang="el-GR" sz="1600" dirty="0" smtClean="0"/>
              <a:t>σ</a:t>
            </a:r>
            <a:r>
              <a:rPr lang="en-US" sz="1600" baseline="-25000" dirty="0" smtClean="0"/>
              <a:t>B</a:t>
            </a:r>
            <a:r>
              <a:rPr lang="en-US" sz="1600" dirty="0" smtClean="0"/>
              <a:t>&gt;</a:t>
            </a:r>
            <a:r>
              <a:rPr lang="el-GR" sz="1600" dirty="0" smtClean="0"/>
              <a:t>σ</a:t>
            </a:r>
            <a:r>
              <a:rPr lang="en-US" sz="1600" baseline="-25000" dirty="0" smtClean="0"/>
              <a:t>A</a:t>
            </a:r>
            <a:r>
              <a:rPr lang="en-US" sz="1600" dirty="0" smtClean="0"/>
              <a:t>/</a:t>
            </a:r>
            <a:r>
              <a:rPr lang="el-GR" sz="1600" dirty="0" smtClean="0"/>
              <a:t>ρ</a:t>
            </a:r>
            <a:r>
              <a:rPr lang="en-US" sz="1600" dirty="0" smtClean="0"/>
              <a:t>), the worse the combination!</a:t>
            </a:r>
          </a:p>
          <a:p>
            <a:pPr lvl="1">
              <a:spcBef>
                <a:spcPts val="400"/>
              </a:spcBef>
            </a:pPr>
            <a:r>
              <a:rPr lang="en-US" sz="1600" dirty="0" smtClean="0"/>
              <a:t>The derivative of total information with respect to (1/</a:t>
            </a:r>
            <a:r>
              <a:rPr lang="el-GR" sz="1600" dirty="0" smtClean="0"/>
              <a:t>σ</a:t>
            </a:r>
            <a:r>
              <a:rPr lang="en-US" sz="1600" baseline="-25000" dirty="0" smtClean="0"/>
              <a:t>B</a:t>
            </a:r>
            <a:r>
              <a:rPr lang="en-US" sz="1600" dirty="0" smtClean="0"/>
              <a:t>)</a:t>
            </a:r>
            <a:r>
              <a:rPr lang="en-US" sz="1600" baseline="30000" dirty="0" smtClean="0"/>
              <a:t>2</a:t>
            </a:r>
            <a:r>
              <a:rPr lang="en-US" sz="1600" dirty="0" smtClean="0"/>
              <a:t> is negative – it is actually </a:t>
            </a:r>
            <a:r>
              <a:rPr lang="el-GR" sz="1600" dirty="0" smtClean="0"/>
              <a:t>λ</a:t>
            </a:r>
            <a:r>
              <a:rPr lang="en-US" sz="1600" baseline="-25000" dirty="0" smtClean="0"/>
              <a:t>B</a:t>
            </a:r>
            <a:r>
              <a:rPr lang="en-US" sz="1600" dirty="0" smtClean="0"/>
              <a:t>!</a:t>
            </a:r>
          </a:p>
        </p:txBody>
      </p:sp>
      <p:pic>
        <p:nvPicPr>
          <p:cNvPr id="8194" name="Picture 2" descr="\\cern.ch\dfs\Users\a\avalassi\Documents\Blue2\fixedRho.jpg"/>
          <p:cNvPicPr>
            <a:picLocks noChangeAspect="1" noChangeArrowheads="1"/>
          </p:cNvPicPr>
          <p:nvPr/>
        </p:nvPicPr>
        <p:blipFill>
          <a:blip r:embed="rId3" cstate="print"/>
          <a:srcRect/>
          <a:stretch>
            <a:fillRect/>
          </a:stretch>
        </p:blipFill>
        <p:spPr bwMode="auto">
          <a:xfrm>
            <a:off x="2209800" y="1676400"/>
            <a:ext cx="4267200" cy="3200400"/>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Integrals</a:t>
            </a:r>
            <a:endParaRPr lang="en-US" dirty="0"/>
          </a:p>
        </p:txBody>
      </p:sp>
      <p:sp>
        <p:nvSpPr>
          <p:cNvPr id="3" name="Content Placeholder 2"/>
          <p:cNvSpPr>
            <a:spLocks noGrp="1"/>
          </p:cNvSpPr>
          <p:nvPr>
            <p:ph idx="1"/>
          </p:nvPr>
        </p:nvSpPr>
        <p:spPr/>
        <p:txBody>
          <a:bodyPr/>
          <a:lstStyle/>
          <a:p>
            <a:r>
              <a:rPr lang="en-US" sz="2000" dirty="0" smtClean="0"/>
              <a:t>We also considered using integrals of the dI/df information derivatives to split up the information weight of correlations</a:t>
            </a:r>
          </a:p>
          <a:p>
            <a:pPr lvl="1"/>
            <a:r>
              <a:rPr lang="en-US" sz="1600" dirty="0" smtClean="0"/>
              <a:t>The differential of I for a step in the multi dimensional space of rescaling factors can be easily written as the sum of contributions from each off-diagonal element in each error source, individually</a:t>
            </a:r>
          </a:p>
          <a:p>
            <a:pPr lvl="1"/>
            <a:r>
              <a:rPr lang="en-US" sz="1600" dirty="0" smtClean="0"/>
              <a:t>Integrate this by defining a “path” to transform 0 correlations (all scale factors = 0) to nominal correlations (all scale factors = 1)</a:t>
            </a:r>
          </a:p>
          <a:p>
            <a:pPr lvl="1"/>
            <a:r>
              <a:rPr lang="en-US" sz="1600" dirty="0" smtClean="0"/>
              <a:t>Use two segments of straight lines, from 0 to a minimum (e.g. minimum by off-diagonal element) and then up to nominal values, to further split up two separate contributions in the low-correlation and high-correlation regimes</a:t>
            </a:r>
          </a:p>
          <a:p>
            <a:pPr lvl="1"/>
            <a:endParaRPr lang="en-US" sz="1600" dirty="0" smtClean="0"/>
          </a:p>
          <a:p>
            <a:r>
              <a:rPr lang="en-US" sz="2000" dirty="0" smtClean="0"/>
              <a:t>Some interesting results but in the end why bother?</a:t>
            </a:r>
          </a:p>
          <a:p>
            <a:pPr lvl="1"/>
            <a:r>
              <a:rPr lang="en-US" sz="1600" dirty="0" smtClean="0"/>
              <a:t>Derivatives alone provide useful tool to prioritize correlations to re-analyze</a:t>
            </a:r>
          </a:p>
          <a:p>
            <a:pPr lvl="1"/>
            <a:r>
              <a:rPr lang="en-US" sz="1600" dirty="0" smtClean="0"/>
              <a:t>Marginal information analysis seems to be a more natural and better fit to split up “contributions to knowledge” if really needed </a:t>
            </a:r>
          </a:p>
          <a:p>
            <a:pPr lvl="2"/>
            <a:r>
              <a:rPr lang="en-US" sz="1400" dirty="0" smtClean="0"/>
              <a:t>series converges quite fast in high-correlation regime because we start from minimum (only </a:t>
            </a:r>
            <a:r>
              <a:rPr lang="el-GR" sz="1400" dirty="0" smtClean="0"/>
              <a:t>λ</a:t>
            </a:r>
            <a:r>
              <a:rPr lang="en-US" sz="1400" dirty="0" smtClean="0"/>
              <a:t>&gt;0) and we then add measurements in a carefully chosen order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λ</a:t>
            </a:r>
            <a:r>
              <a:rPr lang="en-US" dirty="0" smtClean="0"/>
              <a:t>=0 – information vs. </a:t>
            </a:r>
            <a:r>
              <a:rPr lang="el-GR" dirty="0" smtClean="0"/>
              <a:t>χ</a:t>
            </a:r>
            <a:r>
              <a:rPr lang="en-US" sz="3200" baseline="30000" dirty="0" smtClean="0"/>
              <a:t>2</a:t>
            </a:r>
            <a:endParaRPr lang="en-US" sz="3200" baseline="30000" dirty="0"/>
          </a:p>
        </p:txBody>
      </p:sp>
      <p:sp>
        <p:nvSpPr>
          <p:cNvPr id="3" name="Content Placeholder 2"/>
          <p:cNvSpPr>
            <a:spLocks noGrp="1"/>
          </p:cNvSpPr>
          <p:nvPr>
            <p:ph idx="1"/>
          </p:nvPr>
        </p:nvSpPr>
        <p:spPr>
          <a:xfrm>
            <a:off x="228600" y="990600"/>
            <a:ext cx="8686800" cy="4953000"/>
          </a:xfrm>
        </p:spPr>
        <p:txBody>
          <a:bodyPr/>
          <a:lstStyle/>
          <a:p>
            <a:r>
              <a:rPr lang="en-US" sz="2000" dirty="0" smtClean="0"/>
              <a:t>A measurement with a zero weight </a:t>
            </a:r>
            <a:r>
              <a:rPr lang="el-GR" sz="2000" dirty="0" smtClean="0"/>
              <a:t>λ</a:t>
            </a:r>
            <a:r>
              <a:rPr lang="en-US" sz="2000" baseline="-25000" dirty="0" smtClean="0"/>
              <a:t>i</a:t>
            </a:r>
            <a:r>
              <a:rPr lang="en-US" sz="2000" dirty="0" smtClean="0"/>
              <a:t>=0 in a BLUE combination does not contribute any </a:t>
            </a:r>
            <a:r>
              <a:rPr lang="en-US" sz="2000" i="1" dirty="0" smtClean="0"/>
              <a:t>information</a:t>
            </a:r>
            <a:r>
              <a:rPr lang="en-US" sz="2000" dirty="0" smtClean="0"/>
              <a:t>…</a:t>
            </a:r>
            <a:endParaRPr lang="en-US" sz="2000" i="1" dirty="0" smtClean="0"/>
          </a:p>
          <a:p>
            <a:pPr lvl="1"/>
            <a:r>
              <a:rPr lang="en-US" sz="1800" dirty="0" smtClean="0"/>
              <a:t>i.e. it does not reduce the variance of the combined estimate</a:t>
            </a:r>
          </a:p>
          <a:p>
            <a:pPr lvl="1"/>
            <a:endParaRPr lang="en-US" sz="1800" dirty="0" smtClean="0"/>
          </a:p>
          <a:p>
            <a:r>
              <a:rPr lang="en-US" sz="2000" dirty="0" smtClean="0"/>
              <a:t>… but note that it does contribute to the </a:t>
            </a:r>
            <a:r>
              <a:rPr lang="el-GR" sz="2000" i="1" dirty="0" smtClean="0"/>
              <a:t>χ</a:t>
            </a:r>
            <a:r>
              <a:rPr lang="en-US" sz="1800" i="1" baseline="30000" dirty="0" smtClean="0"/>
              <a:t>2</a:t>
            </a:r>
            <a:r>
              <a:rPr lang="en-US" sz="2000" i="1" baseline="30000" dirty="0" smtClean="0"/>
              <a:t> </a:t>
            </a:r>
            <a:r>
              <a:rPr lang="en-US" sz="2000" i="1" dirty="0" smtClean="0"/>
              <a:t>calculation</a:t>
            </a:r>
            <a:endParaRPr lang="en-US" sz="2000" dirty="0" smtClean="0"/>
          </a:p>
          <a:p>
            <a:pPr lvl="1"/>
            <a:r>
              <a:rPr lang="en-US" sz="1800" dirty="0" smtClean="0"/>
              <a:t>the </a:t>
            </a:r>
            <a:r>
              <a:rPr lang="el-GR" sz="1800" dirty="0" smtClean="0"/>
              <a:t>χ</a:t>
            </a:r>
            <a:r>
              <a:rPr lang="en-US" sz="1600" baseline="30000" dirty="0" smtClean="0"/>
              <a:t>2</a:t>
            </a:r>
            <a:r>
              <a:rPr lang="en-US" sz="1800" baseline="30000" dirty="0" smtClean="0"/>
              <a:t> </a:t>
            </a:r>
            <a:r>
              <a:rPr lang="en-US" sz="1800" dirty="0" smtClean="0"/>
              <a:t>is essentially a weighted sum of the products of the differences to the estimate, with weights (M</a:t>
            </a:r>
            <a:r>
              <a:rPr lang="en-US" sz="1600" baseline="30000" dirty="0" smtClean="0"/>
              <a:t>-1</a:t>
            </a:r>
            <a:r>
              <a:rPr lang="en-US" sz="1600" dirty="0" smtClean="0"/>
              <a:t>)</a:t>
            </a:r>
            <a:r>
              <a:rPr lang="en-US" sz="1600" baseline="-25000" dirty="0" smtClean="0"/>
              <a:t>ij</a:t>
            </a:r>
            <a:r>
              <a:rPr lang="en-US" sz="1800" dirty="0" smtClean="0"/>
              <a:t> given by the inverse of the covariance matrix</a:t>
            </a:r>
          </a:p>
          <a:p>
            <a:pPr lvl="1"/>
            <a:r>
              <a:rPr lang="en-US" sz="1800" dirty="0" smtClean="0"/>
              <a:t>the three sets of “weights”, BLUE coefficients, information weights and </a:t>
            </a:r>
            <a:r>
              <a:rPr lang="el-GR" sz="1800" dirty="0" smtClean="0"/>
              <a:t>χ</a:t>
            </a:r>
            <a:r>
              <a:rPr lang="en-US" sz="1600" baseline="30000" dirty="0" smtClean="0"/>
              <a:t>2</a:t>
            </a:r>
            <a:r>
              <a:rPr lang="en-US" sz="1800" baseline="30000" dirty="0" smtClean="0"/>
              <a:t> </a:t>
            </a:r>
            <a:r>
              <a:rPr lang="en-US" sz="1800" dirty="0" smtClean="0"/>
              <a:t>weights are all equal to 1/</a:t>
            </a:r>
            <a:r>
              <a:rPr lang="el-GR" sz="1800" dirty="0" smtClean="0"/>
              <a:t>σ</a:t>
            </a:r>
            <a:r>
              <a:rPr lang="en-US" sz="1600" baseline="-25000" dirty="0" smtClean="0"/>
              <a:t>i</a:t>
            </a:r>
            <a:r>
              <a:rPr lang="en-US" sz="1600" baseline="30000" dirty="0" smtClean="0"/>
              <a:t>2</a:t>
            </a:r>
            <a:r>
              <a:rPr lang="en-US" sz="1800" dirty="0" smtClean="0"/>
              <a:t> if there are no correlations </a:t>
            </a:r>
          </a:p>
          <a:p>
            <a:pPr lvl="1"/>
            <a:endParaRPr lang="en-US" sz="1800" dirty="0" smtClean="0"/>
          </a:p>
          <a:p>
            <a:r>
              <a:rPr lang="en-US" sz="2000" dirty="0" smtClean="0"/>
              <a:t>Useful to assess if correlations are correctly estimated</a:t>
            </a:r>
          </a:p>
          <a:p>
            <a:pPr lvl="1"/>
            <a:r>
              <a:rPr lang="en-US" sz="1800" dirty="0" smtClean="0"/>
              <a:t>similarly, measurements with </a:t>
            </a:r>
            <a:r>
              <a:rPr lang="el-GR" sz="1800" dirty="0" smtClean="0"/>
              <a:t>λ</a:t>
            </a:r>
            <a:r>
              <a:rPr lang="en-US" sz="1800" baseline="-25000" dirty="0" smtClean="0"/>
              <a:t>i</a:t>
            </a:r>
            <a:r>
              <a:rPr lang="en-US" sz="1800" dirty="0" smtClean="0"/>
              <a:t>&lt;0 also contribute to the </a:t>
            </a:r>
            <a:r>
              <a:rPr lang="el-GR" sz="1800" dirty="0" smtClean="0"/>
              <a:t>χ</a:t>
            </a:r>
            <a:r>
              <a:rPr lang="en-US" sz="1600" baseline="30000" dirty="0" smtClean="0"/>
              <a:t>2</a:t>
            </a:r>
            <a:endParaRPr lang="en-US" sz="1800" dirty="0"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 with absolute values</a:t>
            </a:r>
            <a:endParaRPr lang="en-US" dirty="0"/>
          </a:p>
        </p:txBody>
      </p:sp>
      <p:sp>
        <p:nvSpPr>
          <p:cNvPr id="3" name="Content Placeholder 2"/>
          <p:cNvSpPr>
            <a:spLocks noGrp="1"/>
          </p:cNvSpPr>
          <p:nvPr>
            <p:ph idx="1"/>
          </p:nvPr>
        </p:nvSpPr>
        <p:spPr>
          <a:xfrm>
            <a:off x="76200" y="990600"/>
            <a:ext cx="9067800" cy="5410200"/>
          </a:xfrm>
        </p:spPr>
        <p:txBody>
          <a:bodyPr/>
          <a:lstStyle/>
          <a:p>
            <a:pPr>
              <a:spcBef>
                <a:spcPts val="0"/>
              </a:spcBef>
            </a:pPr>
            <a:r>
              <a:rPr lang="en-US" sz="2000" dirty="0" smtClean="0"/>
              <a:t>Take A, B</a:t>
            </a:r>
            <a:r>
              <a:rPr lang="en-US" sz="2000" dirty="0" smtClean="0">
                <a:solidFill>
                  <a:srgbClr val="333399"/>
                </a:solidFill>
              </a:rPr>
              <a:t>, C, </a:t>
            </a:r>
            <a:r>
              <a:rPr lang="en-US" sz="2000" dirty="0" smtClean="0"/>
              <a:t>with </a:t>
            </a:r>
            <a:r>
              <a:rPr lang="en-US" sz="2000" i="1" u="sng" dirty="0" smtClean="0"/>
              <a:t>C uncorrelated to A or B</a:t>
            </a:r>
            <a:r>
              <a:rPr lang="en-US" sz="2000" dirty="0" smtClean="0"/>
              <a:t>:</a:t>
            </a:r>
          </a:p>
          <a:p>
            <a:pPr lvl="2">
              <a:spcBef>
                <a:spcPts val="0"/>
              </a:spcBef>
            </a:pPr>
            <a:endParaRPr lang="en-US" sz="1200" dirty="0" smtClean="0"/>
          </a:p>
          <a:p>
            <a:pPr lvl="2">
              <a:spcBef>
                <a:spcPts val="0"/>
              </a:spcBef>
            </a:pPr>
            <a:endParaRPr lang="en-US" sz="1200" dirty="0" smtClean="0"/>
          </a:p>
          <a:p>
            <a:pPr>
              <a:spcBef>
                <a:spcPts val="0"/>
              </a:spcBef>
            </a:pPr>
            <a:r>
              <a:rPr lang="en-US" sz="2000" dirty="0" smtClean="0"/>
              <a:t>Combining A, B, C gives the same result </a:t>
            </a:r>
          </a:p>
          <a:p>
            <a:pPr>
              <a:spcBef>
                <a:spcPts val="0"/>
              </a:spcBef>
              <a:buNone/>
            </a:pPr>
            <a:r>
              <a:rPr lang="en-US" sz="2000" dirty="0" smtClean="0"/>
              <a:t>	as first combining A,B and then adding C:</a:t>
            </a:r>
          </a:p>
          <a:p>
            <a:pPr lvl="2">
              <a:spcBef>
                <a:spcPts val="0"/>
              </a:spcBef>
            </a:pPr>
            <a:endParaRPr lang="en-US" sz="1200" dirty="0" smtClean="0"/>
          </a:p>
          <a:p>
            <a:pPr lvl="2">
              <a:spcBef>
                <a:spcPts val="0"/>
              </a:spcBef>
            </a:pPr>
            <a:endParaRPr lang="en-US" sz="1200" dirty="0" smtClean="0"/>
          </a:p>
          <a:p>
            <a:pPr lvl="2">
              <a:spcBef>
                <a:spcPts val="0"/>
              </a:spcBef>
            </a:pPr>
            <a:endParaRPr lang="en-US" sz="1200" dirty="0" smtClean="0"/>
          </a:p>
          <a:p>
            <a:pPr lvl="1">
              <a:spcBef>
                <a:spcPts val="0"/>
              </a:spcBef>
            </a:pPr>
            <a:endParaRPr lang="en-US" sz="1600" dirty="0" smtClean="0"/>
          </a:p>
          <a:p>
            <a:pPr lvl="1">
              <a:spcBef>
                <a:spcPts val="0"/>
              </a:spcBef>
            </a:pPr>
            <a:endParaRPr lang="en-US" sz="1600" dirty="0" smtClean="0"/>
          </a:p>
          <a:p>
            <a:pPr>
              <a:spcBef>
                <a:spcPts val="0"/>
              </a:spcBef>
            </a:pPr>
            <a:r>
              <a:rPr lang="en-US" sz="2000" dirty="0" smtClean="0"/>
              <a:t>Intuitively, the relative contribution of C is its “information weight” </a:t>
            </a:r>
          </a:p>
          <a:p>
            <a:pPr>
              <a:spcBef>
                <a:spcPts val="0"/>
              </a:spcBef>
            </a:pPr>
            <a:endParaRPr lang="en-US" sz="2000" dirty="0" smtClean="0"/>
          </a:p>
          <a:p>
            <a:pPr lvl="2">
              <a:spcBef>
                <a:spcPts val="0"/>
              </a:spcBef>
            </a:pPr>
            <a:endParaRPr lang="en-US" sz="1200" dirty="0" smtClean="0"/>
          </a:p>
          <a:p>
            <a:pPr>
              <a:spcBef>
                <a:spcPts val="0"/>
              </a:spcBef>
              <a:buNone/>
            </a:pPr>
            <a:r>
              <a:rPr lang="en-US" sz="2000" dirty="0" smtClean="0"/>
              <a:t>	while the “relative importance” based on absolute values is</a:t>
            </a:r>
          </a:p>
          <a:p>
            <a:pPr>
              <a:spcBef>
                <a:spcPts val="0"/>
              </a:spcBef>
              <a:buNone/>
            </a:pPr>
            <a:endParaRPr lang="en-US" sz="2000" dirty="0" smtClean="0"/>
          </a:p>
          <a:p>
            <a:pPr>
              <a:spcBef>
                <a:spcPts val="0"/>
              </a:spcBef>
              <a:buNone/>
            </a:pPr>
            <a:endParaRPr lang="en-US" sz="2000" dirty="0" smtClean="0"/>
          </a:p>
          <a:p>
            <a:pPr>
              <a:spcBef>
                <a:spcPts val="0"/>
              </a:spcBef>
            </a:pPr>
            <a:r>
              <a:rPr lang="en-US" sz="2000" dirty="0" smtClean="0"/>
              <a:t>Two issues if </a:t>
            </a:r>
            <a:r>
              <a:rPr lang="el-GR" sz="2000" dirty="0" smtClean="0"/>
              <a:t>ρ</a:t>
            </a:r>
            <a:r>
              <a:rPr lang="en-US" sz="2000" baseline="-25000" dirty="0" smtClean="0"/>
              <a:t>AB</a:t>
            </a:r>
            <a:r>
              <a:rPr lang="en-US" sz="2000" dirty="0" smtClean="0"/>
              <a:t>&gt;</a:t>
            </a:r>
            <a:r>
              <a:rPr lang="el-GR" sz="2000" dirty="0" smtClean="0"/>
              <a:t>σ</a:t>
            </a:r>
            <a:r>
              <a:rPr lang="en-US" sz="2000" baseline="-25000" dirty="0" smtClean="0"/>
              <a:t>A</a:t>
            </a:r>
            <a:r>
              <a:rPr lang="en-US" sz="2000" dirty="0" smtClean="0"/>
              <a:t>/</a:t>
            </a:r>
            <a:r>
              <a:rPr lang="el-GR" sz="2000" dirty="0" smtClean="0"/>
              <a:t>σ</a:t>
            </a:r>
            <a:r>
              <a:rPr lang="en-US" sz="2000" baseline="-25000" dirty="0" smtClean="0"/>
              <a:t>B </a:t>
            </a:r>
            <a:r>
              <a:rPr lang="en-US" sz="2000" dirty="0" smtClean="0"/>
              <a:t>: first, </a:t>
            </a:r>
            <a:r>
              <a:rPr lang="en-US" sz="2000" dirty="0" smtClean="0">
                <a:solidFill>
                  <a:srgbClr val="FF0000"/>
                </a:solidFill>
              </a:rPr>
              <a:t>RI underestimates the contribution of C</a:t>
            </a:r>
            <a:r>
              <a:rPr lang="en-US" sz="2000" dirty="0" smtClean="0"/>
              <a:t>;</a:t>
            </a:r>
          </a:p>
          <a:p>
            <a:pPr>
              <a:spcBef>
                <a:spcPts val="0"/>
              </a:spcBef>
              <a:buNone/>
            </a:pPr>
            <a:r>
              <a:rPr lang="en-US" sz="2000" dirty="0" smtClean="0"/>
              <a:t>	second, </a:t>
            </a:r>
            <a:r>
              <a:rPr lang="en-US" sz="2000" dirty="0" smtClean="0">
                <a:solidFill>
                  <a:srgbClr val="FF0000"/>
                </a:solidFill>
              </a:rPr>
              <a:t>RI gives different results for (A,B,C) and for (AB,C)</a:t>
            </a:r>
            <a:r>
              <a:rPr lang="en-US" sz="2000" dirty="0" smtClean="0"/>
              <a:t>!</a:t>
            </a:r>
          </a:p>
        </p:txBody>
      </p:sp>
      <p:pic>
        <p:nvPicPr>
          <p:cNvPr id="11266" name="Picture 2"/>
          <p:cNvPicPr>
            <a:picLocks noChangeAspect="1" noChangeArrowheads="1"/>
          </p:cNvPicPr>
          <p:nvPr/>
        </p:nvPicPr>
        <p:blipFill>
          <a:blip r:embed="rId3" cstate="print"/>
          <a:srcRect/>
          <a:stretch>
            <a:fillRect/>
          </a:stretch>
        </p:blipFill>
        <p:spPr bwMode="auto">
          <a:xfrm>
            <a:off x="5943600" y="914400"/>
            <a:ext cx="2141623" cy="685800"/>
          </a:xfrm>
          <a:prstGeom prst="rect">
            <a:avLst/>
          </a:prstGeom>
          <a:noFill/>
          <a:ln w="9525">
            <a:noFill/>
            <a:miter lim="800000"/>
            <a:headEnd/>
            <a:tailEnd/>
          </a:ln>
        </p:spPr>
      </p:pic>
      <p:pic>
        <p:nvPicPr>
          <p:cNvPr id="11267" name="Picture 3"/>
          <p:cNvPicPr>
            <a:picLocks noChangeAspect="1" noChangeArrowheads="1"/>
          </p:cNvPicPr>
          <p:nvPr/>
        </p:nvPicPr>
        <p:blipFill>
          <a:blip r:embed="rId4" cstate="print"/>
          <a:srcRect/>
          <a:stretch>
            <a:fillRect/>
          </a:stretch>
        </p:blipFill>
        <p:spPr bwMode="auto">
          <a:xfrm>
            <a:off x="1905000" y="2362200"/>
            <a:ext cx="2362200" cy="566281"/>
          </a:xfrm>
          <a:prstGeom prst="rect">
            <a:avLst/>
          </a:prstGeom>
          <a:noFill/>
          <a:ln w="9525">
            <a:noFill/>
            <a:miter lim="800000"/>
            <a:headEnd/>
            <a:tailEnd/>
          </a:ln>
        </p:spPr>
      </p:pic>
      <p:pic>
        <p:nvPicPr>
          <p:cNvPr id="11268" name="Picture 4"/>
          <p:cNvPicPr>
            <a:picLocks noChangeAspect="1" noChangeArrowheads="1"/>
          </p:cNvPicPr>
          <p:nvPr/>
        </p:nvPicPr>
        <p:blipFill>
          <a:blip r:embed="rId5" cstate="print"/>
          <a:srcRect/>
          <a:stretch>
            <a:fillRect/>
          </a:stretch>
        </p:blipFill>
        <p:spPr bwMode="auto">
          <a:xfrm>
            <a:off x="5715000" y="1752600"/>
            <a:ext cx="1969477" cy="1524000"/>
          </a:xfrm>
          <a:prstGeom prst="rect">
            <a:avLst/>
          </a:prstGeom>
          <a:noFill/>
          <a:ln w="9525">
            <a:noFill/>
            <a:miter lim="800000"/>
            <a:headEnd/>
            <a:tailEnd/>
          </a:ln>
        </p:spPr>
      </p:pic>
      <p:pic>
        <p:nvPicPr>
          <p:cNvPr id="11272" name="Picture 8"/>
          <p:cNvPicPr>
            <a:picLocks noChangeAspect="1" noChangeArrowheads="1"/>
          </p:cNvPicPr>
          <p:nvPr/>
        </p:nvPicPr>
        <p:blipFill>
          <a:blip r:embed="rId6" cstate="print"/>
          <a:srcRect/>
          <a:stretch>
            <a:fillRect/>
          </a:stretch>
        </p:blipFill>
        <p:spPr bwMode="auto">
          <a:xfrm>
            <a:off x="914400" y="3674385"/>
            <a:ext cx="7162800" cy="516615"/>
          </a:xfrm>
          <a:prstGeom prst="rect">
            <a:avLst/>
          </a:prstGeom>
          <a:noFill/>
          <a:ln w="9525">
            <a:noFill/>
            <a:miter lim="800000"/>
            <a:headEnd/>
            <a:tailEnd/>
          </a:ln>
        </p:spPr>
      </p:pic>
      <p:pic>
        <p:nvPicPr>
          <p:cNvPr id="11273" name="Picture 9"/>
          <p:cNvPicPr>
            <a:picLocks noChangeAspect="1" noChangeArrowheads="1"/>
          </p:cNvPicPr>
          <p:nvPr/>
        </p:nvPicPr>
        <p:blipFill>
          <a:blip r:embed="rId7" cstate="print"/>
          <a:srcRect/>
          <a:stretch>
            <a:fillRect/>
          </a:stretch>
        </p:blipFill>
        <p:spPr bwMode="auto">
          <a:xfrm>
            <a:off x="2057400" y="4470400"/>
            <a:ext cx="4343400" cy="482600"/>
          </a:xfrm>
          <a:prstGeom prst="rect">
            <a:avLst/>
          </a:prstGeom>
          <a:noFill/>
          <a:ln w="9525">
            <a:noFill/>
            <a:miter lim="800000"/>
            <a:headEnd/>
            <a:tailEnd/>
          </a:ln>
        </p:spPr>
      </p:pic>
      <p:pic>
        <p:nvPicPr>
          <p:cNvPr id="11274" name="Picture 10"/>
          <p:cNvPicPr>
            <a:picLocks noChangeAspect="1" noChangeArrowheads="1"/>
          </p:cNvPicPr>
          <p:nvPr/>
        </p:nvPicPr>
        <p:blipFill>
          <a:blip r:embed="rId8" cstate="print"/>
          <a:srcRect/>
          <a:stretch>
            <a:fillRect/>
          </a:stretch>
        </p:blipFill>
        <p:spPr bwMode="auto">
          <a:xfrm>
            <a:off x="923925" y="5715000"/>
            <a:ext cx="7296150" cy="533400"/>
          </a:xfrm>
          <a:prstGeom prst="rect">
            <a:avLst/>
          </a:prstGeom>
          <a:noFill/>
          <a:ln w="19050">
            <a:solidFill>
              <a:srgbClr val="FF0000"/>
            </a:solidFill>
            <a:miter lim="800000"/>
            <a:headEnd/>
            <a:tailEnd/>
          </a:ln>
        </p:spPr>
      </p:pic>
      <p:sp>
        <p:nvSpPr>
          <p:cNvPr id="14" name="Rounded Rectangle 13"/>
          <p:cNvSpPr/>
          <p:nvPr/>
        </p:nvSpPr>
        <p:spPr>
          <a:xfrm>
            <a:off x="5562600" y="3886200"/>
            <a:ext cx="2514600" cy="304800"/>
          </a:xfrm>
          <a:prstGeom prst="roundRect">
            <a:avLst/>
          </a:prstGeom>
          <a:solidFill>
            <a:srgbClr val="FFFF99">
              <a:alpha val="50196"/>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3276600" y="4724400"/>
            <a:ext cx="3124200" cy="304800"/>
          </a:xfrm>
          <a:prstGeom prst="roundRect">
            <a:avLst/>
          </a:prstGeom>
          <a:solidFill>
            <a:srgbClr val="FFFF99">
              <a:alpha val="50196"/>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8382000" y="4267200"/>
            <a:ext cx="457200" cy="369332"/>
          </a:xfrm>
          <a:prstGeom prst="rect">
            <a:avLst/>
          </a:prstGeom>
          <a:solidFill>
            <a:srgbClr val="FFFF99">
              <a:alpha val="50196"/>
            </a:srgbClr>
          </a:solidFill>
          <a:ln>
            <a:solidFill>
              <a:srgbClr val="FF0000"/>
            </a:solidFill>
          </a:ln>
        </p:spPr>
        <p:txBody>
          <a:bodyPr wrap="square" rtlCol="0">
            <a:spAutoFit/>
          </a:bodyPr>
          <a:lstStyle/>
          <a:p>
            <a:r>
              <a:rPr lang="en-US" b="1" dirty="0" smtClean="0">
                <a:solidFill>
                  <a:srgbClr val="FF0000"/>
                </a:solidFill>
              </a:rPr>
              <a:t>=1</a:t>
            </a:r>
            <a:endParaRPr lang="en-US" b="1" dirty="0">
              <a:solidFill>
                <a:srgbClr val="FF0000"/>
              </a:solidFill>
            </a:endParaRPr>
          </a:p>
        </p:txBody>
      </p:sp>
      <p:sp>
        <p:nvSpPr>
          <p:cNvPr id="17" name="TextBox 16"/>
          <p:cNvSpPr txBox="1"/>
          <p:nvPr/>
        </p:nvSpPr>
        <p:spPr>
          <a:xfrm>
            <a:off x="1600200" y="4659868"/>
            <a:ext cx="457200" cy="369332"/>
          </a:xfrm>
          <a:prstGeom prst="rect">
            <a:avLst/>
          </a:prstGeom>
          <a:solidFill>
            <a:srgbClr val="FFFF99">
              <a:alpha val="50196"/>
            </a:srgbClr>
          </a:solidFill>
          <a:ln>
            <a:solidFill>
              <a:srgbClr val="FF0000"/>
            </a:solidFill>
          </a:ln>
        </p:spPr>
        <p:txBody>
          <a:bodyPr wrap="square" rtlCol="0">
            <a:spAutoFit/>
          </a:bodyPr>
          <a:lstStyle/>
          <a:p>
            <a:r>
              <a:rPr lang="en-US" b="1" dirty="0" smtClean="0">
                <a:solidFill>
                  <a:srgbClr val="FF0000"/>
                </a:solidFill>
              </a:rPr>
              <a:t>&gt;1</a:t>
            </a:r>
            <a:endParaRPr lang="en-US" b="1" dirty="0">
              <a:solidFill>
                <a:srgbClr val="FF0000"/>
              </a:solidFill>
            </a:endParaRPr>
          </a:p>
        </p:txBody>
      </p:sp>
      <p:cxnSp>
        <p:nvCxnSpPr>
          <p:cNvPr id="19" name="Straight Connector 18"/>
          <p:cNvCxnSpPr>
            <a:stCxn id="14" idx="3"/>
            <a:endCxn id="16" idx="1"/>
          </p:cNvCxnSpPr>
          <p:nvPr/>
        </p:nvCxnSpPr>
        <p:spPr>
          <a:xfrm>
            <a:off x="8077200" y="4038600"/>
            <a:ext cx="304800" cy="41326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7" idx="3"/>
            <a:endCxn id="15" idx="1"/>
          </p:cNvCxnSpPr>
          <p:nvPr/>
        </p:nvCxnSpPr>
        <p:spPr>
          <a:xfrm>
            <a:off x="2057400" y="4844534"/>
            <a:ext cx="1219200" cy="3226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measurements of 1 observable</a:t>
            </a:r>
            <a:endParaRPr lang="en-US" dirty="0"/>
          </a:p>
        </p:txBody>
      </p:sp>
      <p:sp>
        <p:nvSpPr>
          <p:cNvPr id="5" name="Content Placeholder 4"/>
          <p:cNvSpPr>
            <a:spLocks noGrp="1"/>
          </p:cNvSpPr>
          <p:nvPr>
            <p:ph idx="1"/>
          </p:nvPr>
        </p:nvSpPr>
        <p:spPr>
          <a:xfrm>
            <a:off x="228600" y="990600"/>
            <a:ext cx="8763000" cy="5562600"/>
          </a:xfrm>
        </p:spPr>
        <p:txBody>
          <a:bodyPr/>
          <a:lstStyle/>
          <a:p>
            <a:r>
              <a:rPr lang="en-US" sz="1800" dirty="0" smtClean="0"/>
              <a:t>For two measurements A, B with errors </a:t>
            </a:r>
            <a:r>
              <a:rPr lang="el-GR" sz="1800" dirty="0" smtClean="0"/>
              <a:t>σ</a:t>
            </a:r>
            <a:r>
              <a:rPr lang="en-US" sz="1800" baseline="-25000" dirty="0" smtClean="0"/>
              <a:t>A</a:t>
            </a:r>
            <a:r>
              <a:rPr lang="en-US" sz="1800" dirty="0" smtClean="0"/>
              <a:t>&lt; </a:t>
            </a:r>
            <a:r>
              <a:rPr lang="el-GR" sz="1800" dirty="0" smtClean="0"/>
              <a:t>σ</a:t>
            </a:r>
            <a:r>
              <a:rPr lang="en-US" sz="1800" baseline="-25000" dirty="0" smtClean="0"/>
              <a:t>B</a:t>
            </a:r>
            <a:r>
              <a:rPr lang="en-US" sz="1800" dirty="0" smtClean="0"/>
              <a:t> and correlation </a:t>
            </a:r>
            <a:r>
              <a:rPr lang="el-GR" sz="1800" dirty="0" smtClean="0"/>
              <a:t>ρ</a:t>
            </a:r>
            <a:r>
              <a:rPr lang="en-US" sz="1800" dirty="0" smtClean="0"/>
              <a:t>:</a:t>
            </a:r>
          </a:p>
          <a:p>
            <a:pPr lvl="1"/>
            <a:endParaRPr lang="en-US" sz="1400" dirty="0" smtClean="0"/>
          </a:p>
          <a:p>
            <a:pPr lvl="1"/>
            <a:endParaRPr lang="en-US" sz="1400" dirty="0" smtClean="0"/>
          </a:p>
          <a:p>
            <a:pPr lvl="1"/>
            <a:endParaRPr lang="en-US" sz="1400" dirty="0" smtClean="0"/>
          </a:p>
          <a:p>
            <a:pPr lvl="1"/>
            <a:endParaRPr lang="en-US" sz="1400" dirty="0" smtClean="0"/>
          </a:p>
          <a:p>
            <a:pPr lvl="1"/>
            <a:endParaRPr lang="en-US" sz="1400" dirty="0" smtClean="0"/>
          </a:p>
          <a:p>
            <a:pPr lvl="1"/>
            <a:endParaRPr lang="en-US" sz="1400" dirty="0" smtClean="0"/>
          </a:p>
          <a:p>
            <a:r>
              <a:rPr lang="en-US" sz="1800" dirty="0" smtClean="0"/>
              <a:t>The effect of correlations was extensively discussed by </a:t>
            </a:r>
            <a:r>
              <a:rPr lang="en-US" sz="1800" i="1" dirty="0" smtClean="0"/>
              <a:t>Lyons et al</a:t>
            </a:r>
            <a:r>
              <a:rPr lang="en-US" sz="1800" dirty="0" smtClean="0"/>
              <a:t>. </a:t>
            </a:r>
          </a:p>
          <a:p>
            <a:pPr lvl="1"/>
            <a:r>
              <a:rPr lang="en-US" sz="1400" i="1" dirty="0" smtClean="0">
                <a:solidFill>
                  <a:srgbClr val="FF0000"/>
                </a:solidFill>
              </a:rPr>
              <a:t>Fixing </a:t>
            </a:r>
            <a:r>
              <a:rPr lang="el-GR" sz="1400" i="1" dirty="0" smtClean="0">
                <a:solidFill>
                  <a:srgbClr val="FF0000"/>
                </a:solidFill>
              </a:rPr>
              <a:t>σ</a:t>
            </a:r>
            <a:r>
              <a:rPr lang="en-US" sz="1400" i="1" baseline="-25000" dirty="0" smtClean="0">
                <a:solidFill>
                  <a:srgbClr val="FF0000"/>
                </a:solidFill>
              </a:rPr>
              <a:t>A</a:t>
            </a:r>
            <a:r>
              <a:rPr lang="en-US" sz="1400" i="1" dirty="0" smtClean="0">
                <a:solidFill>
                  <a:srgbClr val="FF0000"/>
                </a:solidFill>
              </a:rPr>
              <a:t> and </a:t>
            </a:r>
            <a:r>
              <a:rPr lang="el-GR" sz="1400" i="1" dirty="0" smtClean="0">
                <a:solidFill>
                  <a:srgbClr val="FF0000"/>
                </a:solidFill>
              </a:rPr>
              <a:t>σ</a:t>
            </a:r>
            <a:r>
              <a:rPr lang="en-US" sz="1400" i="1" baseline="-25000" dirty="0" smtClean="0">
                <a:solidFill>
                  <a:srgbClr val="FF0000"/>
                </a:solidFill>
              </a:rPr>
              <a:t>B</a:t>
            </a:r>
            <a:r>
              <a:rPr lang="en-US" sz="1400" i="1" dirty="0" smtClean="0">
                <a:solidFill>
                  <a:srgbClr val="FF0000"/>
                </a:solidFill>
              </a:rPr>
              <a:t> and varying </a:t>
            </a:r>
            <a:r>
              <a:rPr lang="el-GR" sz="1400" i="1" dirty="0" smtClean="0">
                <a:solidFill>
                  <a:srgbClr val="FF0000"/>
                </a:solidFill>
              </a:rPr>
              <a:t>ρ</a:t>
            </a:r>
            <a:r>
              <a:rPr lang="en-US" sz="1400" i="1" dirty="0" smtClean="0">
                <a:solidFill>
                  <a:srgbClr val="FF0000"/>
                </a:solidFill>
              </a:rPr>
              <a:t>, the combined error has a maximum (equal to </a:t>
            </a:r>
            <a:r>
              <a:rPr lang="el-GR" sz="1400" i="1" dirty="0" smtClean="0">
                <a:solidFill>
                  <a:srgbClr val="FF0000"/>
                </a:solidFill>
              </a:rPr>
              <a:t>σ</a:t>
            </a:r>
            <a:r>
              <a:rPr lang="en-US" sz="1400" i="1" baseline="-25000" dirty="0" smtClean="0">
                <a:solidFill>
                  <a:srgbClr val="FF0000"/>
                </a:solidFill>
              </a:rPr>
              <a:t>A</a:t>
            </a:r>
            <a:r>
              <a:rPr lang="en-US" sz="1400" i="1" dirty="0" smtClean="0">
                <a:solidFill>
                  <a:srgbClr val="FF0000"/>
                </a:solidFill>
              </a:rPr>
              <a:t>) for </a:t>
            </a:r>
            <a:r>
              <a:rPr lang="el-GR" sz="1400" i="1" dirty="0" smtClean="0">
                <a:solidFill>
                  <a:srgbClr val="FF0000"/>
                </a:solidFill>
              </a:rPr>
              <a:t>ρ</a:t>
            </a:r>
            <a:r>
              <a:rPr lang="en-US" sz="1400" i="1" dirty="0" smtClean="0">
                <a:solidFill>
                  <a:srgbClr val="FF0000"/>
                </a:solidFill>
              </a:rPr>
              <a:t>=</a:t>
            </a:r>
            <a:r>
              <a:rPr lang="el-GR" sz="1400" i="1" dirty="0" smtClean="0">
                <a:solidFill>
                  <a:srgbClr val="FF0000"/>
                </a:solidFill>
              </a:rPr>
              <a:t>σ</a:t>
            </a:r>
            <a:r>
              <a:rPr lang="en-US" sz="1400" i="1" baseline="-25000" dirty="0" smtClean="0">
                <a:solidFill>
                  <a:srgbClr val="FF0000"/>
                </a:solidFill>
              </a:rPr>
              <a:t>A</a:t>
            </a:r>
            <a:r>
              <a:rPr lang="en-US" sz="1400" i="1" dirty="0" smtClean="0">
                <a:solidFill>
                  <a:srgbClr val="FF0000"/>
                </a:solidFill>
              </a:rPr>
              <a:t>/</a:t>
            </a:r>
            <a:r>
              <a:rPr lang="el-GR" sz="1400" i="1" dirty="0" smtClean="0">
                <a:solidFill>
                  <a:srgbClr val="FF0000"/>
                </a:solidFill>
              </a:rPr>
              <a:t>σ</a:t>
            </a:r>
            <a:r>
              <a:rPr lang="en-US" sz="1400" i="1" baseline="-25000" dirty="0" smtClean="0">
                <a:solidFill>
                  <a:srgbClr val="FF0000"/>
                </a:solidFill>
              </a:rPr>
              <a:t>B</a:t>
            </a:r>
            <a:r>
              <a:rPr lang="en-US" sz="1400" i="1" dirty="0" smtClean="0">
                <a:solidFill>
                  <a:srgbClr val="FF0000"/>
                </a:solidFill>
              </a:rPr>
              <a:t>, which is where λ</a:t>
            </a:r>
            <a:r>
              <a:rPr lang="en-US" sz="1400" i="1" baseline="-25000" dirty="0" smtClean="0">
                <a:solidFill>
                  <a:srgbClr val="FF0000"/>
                </a:solidFill>
              </a:rPr>
              <a:t>B </a:t>
            </a:r>
            <a:r>
              <a:rPr lang="en-US" sz="1400" i="1" dirty="0" smtClean="0">
                <a:solidFill>
                  <a:srgbClr val="FF0000"/>
                </a:solidFill>
              </a:rPr>
              <a:t>flips sign from &gt;0 to &lt;0</a:t>
            </a:r>
          </a:p>
        </p:txBody>
      </p:sp>
      <p:pic>
        <p:nvPicPr>
          <p:cNvPr id="5122" name="Picture 2"/>
          <p:cNvPicPr>
            <a:picLocks noChangeAspect="1" noChangeArrowheads="1"/>
          </p:cNvPicPr>
          <p:nvPr/>
        </p:nvPicPr>
        <p:blipFill>
          <a:blip r:embed="rId3" cstate="print"/>
          <a:srcRect/>
          <a:stretch>
            <a:fillRect/>
          </a:stretch>
        </p:blipFill>
        <p:spPr bwMode="auto">
          <a:xfrm>
            <a:off x="4876800" y="1348409"/>
            <a:ext cx="2667000" cy="1242391"/>
          </a:xfrm>
          <a:prstGeom prst="rect">
            <a:avLst/>
          </a:prstGeom>
          <a:noFill/>
          <a:ln w="9525">
            <a:noFill/>
            <a:miter lim="800000"/>
            <a:headEnd/>
            <a:tailEnd/>
          </a:ln>
        </p:spPr>
      </p:pic>
      <p:pic>
        <p:nvPicPr>
          <p:cNvPr id="6146" name="Picture 2"/>
          <p:cNvPicPr>
            <a:picLocks noChangeAspect="1" noChangeArrowheads="1"/>
          </p:cNvPicPr>
          <p:nvPr/>
        </p:nvPicPr>
        <p:blipFill>
          <a:blip r:embed="rId4" cstate="print"/>
          <a:srcRect/>
          <a:stretch>
            <a:fillRect/>
          </a:stretch>
        </p:blipFill>
        <p:spPr bwMode="auto">
          <a:xfrm>
            <a:off x="762000" y="1833760"/>
            <a:ext cx="2838450" cy="604640"/>
          </a:xfrm>
          <a:prstGeom prst="rect">
            <a:avLst/>
          </a:prstGeom>
          <a:noFill/>
          <a:ln w="9525">
            <a:noFill/>
            <a:miter lim="800000"/>
            <a:headEnd/>
            <a:tailEnd/>
          </a:ln>
        </p:spPr>
      </p:pic>
      <p:pic>
        <p:nvPicPr>
          <p:cNvPr id="6147" name="Picture 3"/>
          <p:cNvPicPr>
            <a:picLocks noChangeAspect="1" noChangeArrowheads="1"/>
          </p:cNvPicPr>
          <p:nvPr/>
        </p:nvPicPr>
        <p:blipFill>
          <a:blip r:embed="rId5" cstate="print"/>
          <a:srcRect/>
          <a:stretch>
            <a:fillRect/>
          </a:stretch>
        </p:blipFill>
        <p:spPr bwMode="auto">
          <a:xfrm>
            <a:off x="1123950" y="1371600"/>
            <a:ext cx="1771650" cy="341327"/>
          </a:xfrm>
          <a:prstGeom prst="rect">
            <a:avLst/>
          </a:prstGeom>
          <a:noFill/>
          <a:ln w="9525">
            <a:noFill/>
            <a:miter lim="800000"/>
            <a:headEnd/>
            <a:tailEnd/>
          </a:ln>
        </p:spPr>
      </p:pic>
      <p:grpSp>
        <p:nvGrpSpPr>
          <p:cNvPr id="3" name="Group 12"/>
          <p:cNvGrpSpPr/>
          <p:nvPr/>
        </p:nvGrpSpPr>
        <p:grpSpPr>
          <a:xfrm>
            <a:off x="0" y="3829050"/>
            <a:ext cx="3962400" cy="3028950"/>
            <a:chOff x="76200" y="3829050"/>
            <a:chExt cx="3962400" cy="3028950"/>
          </a:xfrm>
        </p:grpSpPr>
        <p:pic>
          <p:nvPicPr>
            <p:cNvPr id="6151" name="Picture 7" descr="\\cern.ch\dfs\Users\a\avalassi\Documents\Blue2\scVsRho.jpg"/>
            <p:cNvPicPr>
              <a:picLocks noChangeAspect="1" noChangeArrowheads="1"/>
            </p:cNvPicPr>
            <p:nvPr/>
          </p:nvPicPr>
          <p:blipFill>
            <a:blip r:embed="rId6" cstate="print"/>
            <a:srcRect/>
            <a:stretch>
              <a:fillRect/>
            </a:stretch>
          </p:blipFill>
          <p:spPr bwMode="auto">
            <a:xfrm>
              <a:off x="76200" y="3829050"/>
              <a:ext cx="3962400" cy="3028950"/>
            </a:xfrm>
            <a:prstGeom prst="rect">
              <a:avLst/>
            </a:prstGeom>
            <a:noFill/>
          </p:spPr>
        </p:pic>
        <p:cxnSp>
          <p:nvCxnSpPr>
            <p:cNvPr id="12" name="Straight Connector 11"/>
            <p:cNvCxnSpPr/>
            <p:nvPr/>
          </p:nvCxnSpPr>
          <p:spPr>
            <a:xfrm>
              <a:off x="3048000" y="4876800"/>
              <a:ext cx="0" cy="19050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15" name="Straight Arrow Connector 14"/>
          <p:cNvCxnSpPr/>
          <p:nvPr/>
        </p:nvCxnSpPr>
        <p:spPr>
          <a:xfrm flipV="1">
            <a:off x="2667000" y="4724400"/>
            <a:ext cx="1524000" cy="1295400"/>
          </a:xfrm>
          <a:prstGeom prst="straightConnector1">
            <a:avLst/>
          </a:prstGeom>
          <a:ln w="127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3276600" y="5779532"/>
            <a:ext cx="838200" cy="240268"/>
          </a:xfrm>
          <a:prstGeom prst="straightConnector1">
            <a:avLst/>
          </a:prstGeom>
          <a:ln w="127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886200" y="3962400"/>
            <a:ext cx="3048000" cy="738664"/>
          </a:xfrm>
          <a:prstGeom prst="rect">
            <a:avLst/>
          </a:prstGeom>
          <a:noFill/>
        </p:spPr>
        <p:txBody>
          <a:bodyPr wrap="square" rtlCol="0">
            <a:spAutoFit/>
          </a:bodyPr>
          <a:lstStyle/>
          <a:p>
            <a:r>
              <a:rPr lang="en-US" sz="1400" dirty="0" smtClean="0"/>
              <a:t>For </a:t>
            </a:r>
            <a:r>
              <a:rPr lang="el-GR" sz="1400" dirty="0" smtClean="0"/>
              <a:t>σ</a:t>
            </a:r>
            <a:r>
              <a:rPr lang="en-US" sz="1400" baseline="-25000" dirty="0" smtClean="0"/>
              <a:t>B</a:t>
            </a:r>
            <a:r>
              <a:rPr lang="en-US" sz="1400" dirty="0" smtClean="0"/>
              <a:t>/</a:t>
            </a:r>
            <a:r>
              <a:rPr lang="el-GR" sz="1400" dirty="0" smtClean="0"/>
              <a:t>σ</a:t>
            </a:r>
            <a:r>
              <a:rPr lang="en-US" sz="1400" baseline="-25000" dirty="0" smtClean="0"/>
              <a:t>A</a:t>
            </a:r>
            <a:r>
              <a:rPr lang="en-US" sz="1400" dirty="0" smtClean="0"/>
              <a:t>=2, </a:t>
            </a:r>
            <a:r>
              <a:rPr lang="el-GR" sz="1400" dirty="0" smtClean="0"/>
              <a:t>ρ</a:t>
            </a:r>
            <a:r>
              <a:rPr lang="en-US" sz="1400" dirty="0" smtClean="0"/>
              <a:t>&lt;0.5 is a </a:t>
            </a:r>
          </a:p>
          <a:p>
            <a:r>
              <a:rPr lang="en-US" sz="1400" b="1" dirty="0" smtClean="0"/>
              <a:t>low-correlation regime</a:t>
            </a:r>
          </a:p>
          <a:p>
            <a:r>
              <a:rPr lang="en-US" sz="1400" dirty="0" smtClean="0"/>
              <a:t>where all </a:t>
            </a:r>
            <a:r>
              <a:rPr lang="el-GR" sz="1400" dirty="0" smtClean="0"/>
              <a:t>λ</a:t>
            </a:r>
            <a:r>
              <a:rPr lang="en-US" sz="1400" dirty="0" smtClean="0"/>
              <a:t>&gt;0  </a:t>
            </a:r>
            <a:endParaRPr lang="en-US" sz="1400" dirty="0"/>
          </a:p>
        </p:txBody>
      </p:sp>
      <p:sp>
        <p:nvSpPr>
          <p:cNvPr id="28" name="Rectangle 27"/>
          <p:cNvSpPr/>
          <p:nvPr/>
        </p:nvSpPr>
        <p:spPr>
          <a:xfrm>
            <a:off x="8305800" y="6019800"/>
            <a:ext cx="8382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6"/>
          <p:cNvGrpSpPr/>
          <p:nvPr/>
        </p:nvGrpSpPr>
        <p:grpSpPr>
          <a:xfrm>
            <a:off x="6019800" y="4038600"/>
            <a:ext cx="3124200" cy="2400300"/>
            <a:chOff x="5791200" y="4038600"/>
            <a:chExt cx="3352800" cy="2400300"/>
          </a:xfrm>
        </p:grpSpPr>
        <p:pic>
          <p:nvPicPr>
            <p:cNvPr id="29" name="Picture 8" descr="\\cern.ch\dfs\Users\a\avalassi\Documents\Blue2\l2VsRho.jpg"/>
            <p:cNvPicPr>
              <a:picLocks noChangeAspect="1" noChangeArrowheads="1"/>
            </p:cNvPicPr>
            <p:nvPr/>
          </p:nvPicPr>
          <p:blipFill>
            <a:blip r:embed="rId7" cstate="print"/>
            <a:srcRect/>
            <a:stretch>
              <a:fillRect/>
            </a:stretch>
          </p:blipFill>
          <p:spPr bwMode="auto">
            <a:xfrm>
              <a:off x="5791200" y="4038600"/>
              <a:ext cx="3352800" cy="2400300"/>
            </a:xfrm>
            <a:prstGeom prst="rect">
              <a:avLst/>
            </a:prstGeom>
            <a:noFill/>
          </p:spPr>
        </p:pic>
        <p:cxnSp>
          <p:nvCxnSpPr>
            <p:cNvPr id="34" name="Straight Connector 33"/>
            <p:cNvCxnSpPr/>
            <p:nvPr/>
          </p:nvCxnSpPr>
          <p:spPr>
            <a:xfrm>
              <a:off x="8305800" y="4800600"/>
              <a:ext cx="0" cy="14478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38" name="TextBox 37"/>
          <p:cNvSpPr txBox="1"/>
          <p:nvPr/>
        </p:nvSpPr>
        <p:spPr>
          <a:xfrm>
            <a:off x="4114800" y="5410200"/>
            <a:ext cx="2286000" cy="738664"/>
          </a:xfrm>
          <a:prstGeom prst="rect">
            <a:avLst/>
          </a:prstGeom>
          <a:noFill/>
        </p:spPr>
        <p:txBody>
          <a:bodyPr wrap="square" rtlCol="0">
            <a:spAutoFit/>
          </a:bodyPr>
          <a:lstStyle/>
          <a:p>
            <a:r>
              <a:rPr lang="en-US" sz="1400" dirty="0" smtClean="0"/>
              <a:t>For </a:t>
            </a:r>
            <a:r>
              <a:rPr lang="el-GR" sz="1400" dirty="0" smtClean="0"/>
              <a:t>σ</a:t>
            </a:r>
            <a:r>
              <a:rPr lang="en-US" sz="1400" baseline="-25000" dirty="0" smtClean="0"/>
              <a:t>B</a:t>
            </a:r>
            <a:r>
              <a:rPr lang="en-US" sz="1400" dirty="0" smtClean="0"/>
              <a:t>/</a:t>
            </a:r>
            <a:r>
              <a:rPr lang="el-GR" sz="1400" dirty="0" smtClean="0"/>
              <a:t>σ</a:t>
            </a:r>
            <a:r>
              <a:rPr lang="en-US" sz="1400" baseline="-25000" dirty="0" smtClean="0"/>
              <a:t>A</a:t>
            </a:r>
            <a:r>
              <a:rPr lang="en-US" sz="1400" dirty="0" smtClean="0"/>
              <a:t>=2, </a:t>
            </a:r>
            <a:r>
              <a:rPr lang="el-GR" sz="1400" dirty="0" smtClean="0"/>
              <a:t>ρ</a:t>
            </a:r>
            <a:r>
              <a:rPr lang="en-US" sz="1400" dirty="0" smtClean="0"/>
              <a:t>&gt;0.5 is a </a:t>
            </a:r>
          </a:p>
          <a:p>
            <a:r>
              <a:rPr lang="en-US" sz="1400" b="1" dirty="0" smtClean="0"/>
              <a:t>high-correlation regime</a:t>
            </a:r>
          </a:p>
          <a:p>
            <a:r>
              <a:rPr lang="en-US" sz="1400" dirty="0" smtClean="0"/>
              <a:t>where </a:t>
            </a:r>
            <a:r>
              <a:rPr lang="el-GR" sz="1400" dirty="0" smtClean="0"/>
              <a:t>λ</a:t>
            </a:r>
            <a:r>
              <a:rPr lang="en-US" sz="1400" baseline="-25000" dirty="0" smtClean="0"/>
              <a:t>B</a:t>
            </a:r>
            <a:r>
              <a:rPr lang="en-US" sz="1400" dirty="0" smtClean="0"/>
              <a:t>&lt;0  </a:t>
            </a:r>
            <a:endParaRPr lang="en-US" sz="1400" dirty="0"/>
          </a:p>
        </p:txBody>
      </p:sp>
      <p:sp>
        <p:nvSpPr>
          <p:cNvPr id="20" name="ZoneTexte 9"/>
          <p:cNvSpPr txBox="1"/>
          <p:nvPr/>
        </p:nvSpPr>
        <p:spPr>
          <a:xfrm>
            <a:off x="685800" y="4297830"/>
            <a:ext cx="1277914" cy="338554"/>
          </a:xfrm>
          <a:prstGeom prst="rect">
            <a:avLst/>
          </a:prstGeom>
          <a:solidFill>
            <a:srgbClr val="FFFF99"/>
          </a:solidFill>
        </p:spPr>
        <p:txBody>
          <a:bodyPr wrap="none" rtlCol="0">
            <a:spAutoFit/>
          </a:bodyPr>
          <a:lstStyle/>
          <a:p>
            <a:r>
              <a:rPr lang="fr-FR" sz="1600" b="1" dirty="0" smtClean="0">
                <a:sym typeface="Symbol"/>
              </a:rPr>
              <a:t>BLUE error</a:t>
            </a:r>
            <a:endParaRPr lang="fr-FR" sz="1600" b="1" dirty="0"/>
          </a:p>
        </p:txBody>
      </p:sp>
      <p:sp>
        <p:nvSpPr>
          <p:cNvPr id="21" name="ZoneTexte 9"/>
          <p:cNvSpPr txBox="1"/>
          <p:nvPr/>
        </p:nvSpPr>
        <p:spPr>
          <a:xfrm>
            <a:off x="6518245" y="4724400"/>
            <a:ext cx="1939955" cy="338554"/>
          </a:xfrm>
          <a:prstGeom prst="rect">
            <a:avLst/>
          </a:prstGeom>
          <a:solidFill>
            <a:srgbClr val="FFFF99"/>
          </a:solidFill>
        </p:spPr>
        <p:txBody>
          <a:bodyPr wrap="none" rtlCol="0">
            <a:spAutoFit/>
          </a:bodyPr>
          <a:lstStyle/>
          <a:p>
            <a:r>
              <a:rPr lang="fr-FR" sz="1600" b="1" dirty="0" smtClean="0">
                <a:sym typeface="Symbol"/>
              </a:rPr>
              <a:t>BLUE coefficients</a:t>
            </a:r>
            <a:endParaRPr lang="fr-FR" sz="1600" b="1"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239000" cy="838200"/>
          </a:xfrm>
        </p:spPr>
        <p:txBody>
          <a:bodyPr/>
          <a:lstStyle/>
          <a:p>
            <a:r>
              <a:rPr lang="en-US" sz="2800" dirty="0" smtClean="0"/>
              <a:t>IW’s in two measurements of 1 observable</a:t>
            </a:r>
            <a:endParaRPr lang="en-US" sz="2800" dirty="0"/>
          </a:p>
        </p:txBody>
      </p:sp>
      <p:sp>
        <p:nvSpPr>
          <p:cNvPr id="3" name="Content Placeholder 2"/>
          <p:cNvSpPr>
            <a:spLocks noGrp="1"/>
          </p:cNvSpPr>
          <p:nvPr>
            <p:ph idx="1"/>
          </p:nvPr>
        </p:nvSpPr>
        <p:spPr>
          <a:xfrm>
            <a:off x="0" y="914400"/>
            <a:ext cx="9144000" cy="838200"/>
          </a:xfrm>
        </p:spPr>
        <p:txBody>
          <a:bodyPr/>
          <a:lstStyle/>
          <a:p>
            <a:pPr algn="ctr">
              <a:buNone/>
            </a:pPr>
            <a:r>
              <a:rPr lang="en-US" sz="1800" dirty="0" smtClean="0"/>
              <a:t>By construction the sum of all information weights (N meas. + 1 correlation) is = 1</a:t>
            </a:r>
          </a:p>
          <a:p>
            <a:endParaRPr lang="en-US" sz="1800" dirty="0" smtClean="0"/>
          </a:p>
        </p:txBody>
      </p:sp>
      <p:grpSp>
        <p:nvGrpSpPr>
          <p:cNvPr id="4" name="Group 24"/>
          <p:cNvGrpSpPr/>
          <p:nvPr/>
        </p:nvGrpSpPr>
        <p:grpSpPr>
          <a:xfrm>
            <a:off x="914400" y="1295401"/>
            <a:ext cx="7620000" cy="4724400"/>
            <a:chOff x="914400" y="1295400"/>
            <a:chExt cx="7620000" cy="5036771"/>
          </a:xfrm>
        </p:grpSpPr>
        <p:grpSp>
          <p:nvGrpSpPr>
            <p:cNvPr id="5" name="Group 40"/>
            <p:cNvGrpSpPr/>
            <p:nvPr/>
          </p:nvGrpSpPr>
          <p:grpSpPr>
            <a:xfrm>
              <a:off x="914400" y="1295400"/>
              <a:ext cx="7086600" cy="5029200"/>
              <a:chOff x="914400" y="1447800"/>
              <a:chExt cx="7086600" cy="5105400"/>
            </a:xfrm>
          </p:grpSpPr>
          <p:grpSp>
            <p:nvGrpSpPr>
              <p:cNvPr id="6" name="Group 23"/>
              <p:cNvGrpSpPr/>
              <p:nvPr/>
            </p:nvGrpSpPr>
            <p:grpSpPr>
              <a:xfrm>
                <a:off x="914400" y="1447800"/>
                <a:ext cx="7086600" cy="5105400"/>
                <a:chOff x="990600" y="1447800"/>
                <a:chExt cx="6705600" cy="5105400"/>
              </a:xfrm>
            </p:grpSpPr>
            <p:grpSp>
              <p:nvGrpSpPr>
                <p:cNvPr id="7" name="Group 14"/>
                <p:cNvGrpSpPr/>
                <p:nvPr/>
              </p:nvGrpSpPr>
              <p:grpSpPr>
                <a:xfrm>
                  <a:off x="990600" y="1447800"/>
                  <a:ext cx="6705600" cy="5105400"/>
                  <a:chOff x="2438400" y="1524000"/>
                  <a:chExt cx="6705600" cy="5105400"/>
                </a:xfrm>
              </p:grpSpPr>
              <p:pic>
                <p:nvPicPr>
                  <p:cNvPr id="30" name="Image 3" descr="iw2VsRho.jpg"/>
                  <p:cNvPicPr>
                    <a:picLocks noChangeAspect="1"/>
                  </p:cNvPicPr>
                  <p:nvPr/>
                </p:nvPicPr>
                <p:blipFill>
                  <a:blip r:embed="rId3" cstate="print"/>
                  <a:srcRect t="2941"/>
                  <a:stretch>
                    <a:fillRect/>
                  </a:stretch>
                </p:blipFill>
                <p:spPr>
                  <a:xfrm>
                    <a:off x="2438400" y="1524000"/>
                    <a:ext cx="3454400" cy="2514600"/>
                  </a:xfrm>
                  <a:prstGeom prst="rect">
                    <a:avLst/>
                  </a:prstGeom>
                </p:spPr>
              </p:pic>
              <p:pic>
                <p:nvPicPr>
                  <p:cNvPr id="31" name="Image 4" descr="iw11VsRho.jpg"/>
                  <p:cNvPicPr>
                    <a:picLocks noChangeAspect="1"/>
                  </p:cNvPicPr>
                  <p:nvPr/>
                </p:nvPicPr>
                <p:blipFill>
                  <a:blip r:embed="rId4" cstate="print"/>
                  <a:stretch>
                    <a:fillRect/>
                  </a:stretch>
                </p:blipFill>
                <p:spPr>
                  <a:xfrm>
                    <a:off x="2489200" y="4038600"/>
                    <a:ext cx="3454400" cy="2590800"/>
                  </a:xfrm>
                  <a:prstGeom prst="rect">
                    <a:avLst/>
                  </a:prstGeom>
                </p:spPr>
              </p:pic>
              <p:pic>
                <p:nvPicPr>
                  <p:cNvPr id="32" name="Image 5" descr="riw2VsRho.jpg"/>
                  <p:cNvPicPr>
                    <a:picLocks noChangeAspect="1"/>
                  </p:cNvPicPr>
                  <p:nvPr/>
                </p:nvPicPr>
                <p:blipFill>
                  <a:blip r:embed="rId5" cstate="print"/>
                  <a:srcRect t="3030"/>
                  <a:stretch>
                    <a:fillRect/>
                  </a:stretch>
                </p:blipFill>
                <p:spPr>
                  <a:xfrm>
                    <a:off x="5791200" y="1524000"/>
                    <a:ext cx="3352800" cy="2438400"/>
                  </a:xfrm>
                  <a:prstGeom prst="rect">
                    <a:avLst/>
                  </a:prstGeom>
                </p:spPr>
              </p:pic>
              <p:pic>
                <p:nvPicPr>
                  <p:cNvPr id="33" name="Image 6" descr="riw11VsRho.jpg"/>
                  <p:cNvPicPr>
                    <a:picLocks noChangeAspect="1"/>
                  </p:cNvPicPr>
                  <p:nvPr/>
                </p:nvPicPr>
                <p:blipFill>
                  <a:blip r:embed="rId6" cstate="print"/>
                  <a:stretch>
                    <a:fillRect/>
                  </a:stretch>
                </p:blipFill>
                <p:spPr>
                  <a:xfrm>
                    <a:off x="5791200" y="4038600"/>
                    <a:ext cx="3352800" cy="2514600"/>
                  </a:xfrm>
                  <a:prstGeom prst="rect">
                    <a:avLst/>
                  </a:prstGeom>
                </p:spPr>
              </p:pic>
              <p:sp>
                <p:nvSpPr>
                  <p:cNvPr id="34" name="ZoneTexte 7"/>
                  <p:cNvSpPr txBox="1"/>
                  <p:nvPr/>
                </p:nvSpPr>
                <p:spPr>
                  <a:xfrm>
                    <a:off x="6934200" y="5410200"/>
                    <a:ext cx="1109599" cy="461665"/>
                  </a:xfrm>
                  <a:prstGeom prst="rect">
                    <a:avLst/>
                  </a:prstGeom>
                  <a:solidFill>
                    <a:srgbClr val="FFFF99"/>
                  </a:solidFill>
                </p:spPr>
                <p:txBody>
                  <a:bodyPr wrap="none" rtlCol="0">
                    <a:spAutoFit/>
                  </a:bodyPr>
                  <a:lstStyle/>
                  <a:p>
                    <a:r>
                      <a:rPr lang="fr-FR" sz="2400" dirty="0" smtClean="0">
                        <a:sym typeface="Symbol"/>
                      </a:rPr>
                      <a:t>||/||</a:t>
                    </a:r>
                    <a:endParaRPr lang="fr-FR" sz="2400" dirty="0"/>
                  </a:p>
                </p:txBody>
              </p:sp>
              <p:sp>
                <p:nvSpPr>
                  <p:cNvPr id="35" name="ZoneTexte 8"/>
                  <p:cNvSpPr txBox="1"/>
                  <p:nvPr/>
                </p:nvSpPr>
                <p:spPr>
                  <a:xfrm>
                    <a:off x="6781800" y="3048000"/>
                    <a:ext cx="1109599" cy="461665"/>
                  </a:xfrm>
                  <a:prstGeom prst="rect">
                    <a:avLst/>
                  </a:prstGeom>
                  <a:solidFill>
                    <a:srgbClr val="FFFF99"/>
                  </a:solidFill>
                </p:spPr>
                <p:txBody>
                  <a:bodyPr wrap="none" rtlCol="0">
                    <a:spAutoFit/>
                  </a:bodyPr>
                  <a:lstStyle/>
                  <a:p>
                    <a:r>
                      <a:rPr lang="fr-FR" sz="2400" dirty="0" smtClean="0">
                        <a:sym typeface="Symbol"/>
                      </a:rPr>
                      <a:t>||/||</a:t>
                    </a:r>
                    <a:endParaRPr lang="fr-FR" sz="2400" dirty="0"/>
                  </a:p>
                </p:txBody>
              </p:sp>
              <p:sp>
                <p:nvSpPr>
                  <p:cNvPr id="36" name="ZoneTexte 9"/>
                  <p:cNvSpPr txBox="1"/>
                  <p:nvPr/>
                </p:nvSpPr>
                <p:spPr>
                  <a:xfrm>
                    <a:off x="3581400" y="3048000"/>
                    <a:ext cx="559769" cy="461665"/>
                  </a:xfrm>
                  <a:prstGeom prst="rect">
                    <a:avLst/>
                  </a:prstGeom>
                  <a:solidFill>
                    <a:srgbClr val="FFFF99"/>
                  </a:solidFill>
                </p:spPr>
                <p:txBody>
                  <a:bodyPr wrap="none" rtlCol="0">
                    <a:spAutoFit/>
                  </a:bodyPr>
                  <a:lstStyle/>
                  <a:p>
                    <a:r>
                      <a:rPr lang="fr-FR" sz="2400" dirty="0" smtClean="0">
                        <a:sym typeface="Symbol"/>
                      </a:rPr>
                      <a:t>IW</a:t>
                    </a:r>
                    <a:endParaRPr lang="fr-FR" sz="2400" dirty="0"/>
                  </a:p>
                </p:txBody>
              </p:sp>
              <p:sp>
                <p:nvSpPr>
                  <p:cNvPr id="37" name="ZoneTexte 11"/>
                  <p:cNvSpPr txBox="1"/>
                  <p:nvPr/>
                </p:nvSpPr>
                <p:spPr>
                  <a:xfrm>
                    <a:off x="3505200" y="5410200"/>
                    <a:ext cx="559769" cy="461665"/>
                  </a:xfrm>
                  <a:prstGeom prst="rect">
                    <a:avLst/>
                  </a:prstGeom>
                  <a:solidFill>
                    <a:srgbClr val="FFFF99"/>
                  </a:solidFill>
                </p:spPr>
                <p:txBody>
                  <a:bodyPr wrap="none" rtlCol="0">
                    <a:spAutoFit/>
                  </a:bodyPr>
                  <a:lstStyle/>
                  <a:p>
                    <a:r>
                      <a:rPr lang="fr-FR" sz="2400" dirty="0" smtClean="0">
                        <a:sym typeface="Symbol"/>
                      </a:rPr>
                      <a:t>IW</a:t>
                    </a:r>
                    <a:endParaRPr lang="fr-FR" sz="2400" dirty="0"/>
                  </a:p>
                </p:txBody>
              </p:sp>
              <p:sp>
                <p:nvSpPr>
                  <p:cNvPr id="39" name="ZoneTexte 15"/>
                  <p:cNvSpPr txBox="1"/>
                  <p:nvPr/>
                </p:nvSpPr>
                <p:spPr>
                  <a:xfrm>
                    <a:off x="5683045" y="4267200"/>
                    <a:ext cx="1124267" cy="369332"/>
                  </a:xfrm>
                  <a:prstGeom prst="rect">
                    <a:avLst/>
                  </a:prstGeom>
                  <a:solidFill>
                    <a:schemeClr val="accent5">
                      <a:lumMod val="90000"/>
                    </a:schemeClr>
                  </a:solidFill>
                </p:spPr>
                <p:txBody>
                  <a:bodyPr wrap="none" rtlCol="0">
                    <a:spAutoFit/>
                  </a:bodyPr>
                  <a:lstStyle/>
                  <a:p>
                    <a:r>
                      <a:rPr lang="fr-FR" dirty="0" smtClean="0">
                        <a:sym typeface="Symbol"/>
                      </a:rPr>
                      <a:t></a:t>
                    </a:r>
                    <a:r>
                      <a:rPr lang="fr-FR" baseline="-25000" dirty="0" smtClean="0">
                        <a:sym typeface="Symbol"/>
                      </a:rPr>
                      <a:t>B</a:t>
                    </a:r>
                    <a:r>
                      <a:rPr lang="fr-FR" dirty="0" smtClean="0">
                        <a:sym typeface="Symbol"/>
                      </a:rPr>
                      <a:t>/</a:t>
                    </a:r>
                    <a:r>
                      <a:rPr lang="fr-FR" baseline="-25000" dirty="0" smtClean="0">
                        <a:sym typeface="Symbol"/>
                      </a:rPr>
                      <a:t>A</a:t>
                    </a:r>
                    <a:r>
                      <a:rPr lang="fr-FR" dirty="0" smtClean="0">
                        <a:sym typeface="Symbol"/>
                      </a:rPr>
                      <a:t>=1.1</a:t>
                    </a:r>
                    <a:endParaRPr lang="fr-FR" dirty="0"/>
                  </a:p>
                </p:txBody>
              </p:sp>
            </p:grpSp>
            <p:grpSp>
              <p:nvGrpSpPr>
                <p:cNvPr id="8" name="Group 21"/>
                <p:cNvGrpSpPr/>
                <p:nvPr/>
              </p:nvGrpSpPr>
              <p:grpSpPr>
                <a:xfrm>
                  <a:off x="3581400" y="2057400"/>
                  <a:ext cx="3276600" cy="4267200"/>
                  <a:chOff x="3581400" y="2057400"/>
                  <a:chExt cx="3276600" cy="4267200"/>
                </a:xfrm>
              </p:grpSpPr>
              <p:cxnSp>
                <p:nvCxnSpPr>
                  <p:cNvPr id="27" name="Straight Connector 26"/>
                  <p:cNvCxnSpPr/>
                  <p:nvPr/>
                </p:nvCxnSpPr>
                <p:spPr>
                  <a:xfrm>
                    <a:off x="4191000" y="4724400"/>
                    <a:ext cx="0" cy="16002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3581400" y="2133600"/>
                    <a:ext cx="0" cy="16002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858000" y="2057400"/>
                    <a:ext cx="0" cy="16002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cxnSp>
            <p:nvCxnSpPr>
              <p:cNvPr id="40" name="Straight Connector 39"/>
              <p:cNvCxnSpPr/>
              <p:nvPr/>
            </p:nvCxnSpPr>
            <p:spPr>
              <a:xfrm>
                <a:off x="7696200" y="4648200"/>
                <a:ext cx="0" cy="16002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42" name="TextBox 41"/>
            <p:cNvSpPr txBox="1"/>
            <p:nvPr/>
          </p:nvSpPr>
          <p:spPr>
            <a:xfrm>
              <a:off x="7162800" y="6024394"/>
              <a:ext cx="1371600" cy="307777"/>
            </a:xfrm>
            <a:prstGeom prst="rect">
              <a:avLst/>
            </a:prstGeom>
            <a:noFill/>
          </p:spPr>
          <p:txBody>
            <a:bodyPr wrap="square" rtlCol="0">
              <a:spAutoFit/>
            </a:bodyPr>
            <a:lstStyle/>
            <a:p>
              <a:r>
                <a:rPr lang="el-GR" sz="1400" b="1" i="1" dirty="0" smtClean="0">
                  <a:solidFill>
                    <a:schemeClr val="accent2"/>
                  </a:solidFill>
                </a:rPr>
                <a:t>ρ</a:t>
              </a:r>
              <a:r>
                <a:rPr lang="en-US" sz="1400" b="1" i="1" dirty="0" smtClean="0">
                  <a:solidFill>
                    <a:schemeClr val="accent2"/>
                  </a:solidFill>
                </a:rPr>
                <a:t>=</a:t>
              </a:r>
              <a:r>
                <a:rPr lang="el-GR" sz="1400" b="1" i="1" dirty="0" smtClean="0">
                  <a:solidFill>
                    <a:schemeClr val="accent2"/>
                  </a:solidFill>
                </a:rPr>
                <a:t>σ</a:t>
              </a:r>
              <a:r>
                <a:rPr lang="en-US" sz="1400" b="1" i="1" baseline="-25000" dirty="0" smtClean="0">
                  <a:solidFill>
                    <a:schemeClr val="accent2"/>
                  </a:solidFill>
                </a:rPr>
                <a:t>A</a:t>
              </a:r>
              <a:r>
                <a:rPr lang="en-US" sz="1400" b="1" i="1" dirty="0" smtClean="0">
                  <a:solidFill>
                    <a:schemeClr val="accent2"/>
                  </a:solidFill>
                </a:rPr>
                <a:t>/</a:t>
              </a:r>
              <a:r>
                <a:rPr lang="el-GR" sz="1400" b="1" i="1" dirty="0" smtClean="0">
                  <a:solidFill>
                    <a:schemeClr val="accent2"/>
                  </a:solidFill>
                </a:rPr>
                <a:t>σ</a:t>
              </a:r>
              <a:r>
                <a:rPr lang="en-US" sz="1400" b="1" i="1" baseline="-25000" dirty="0" smtClean="0">
                  <a:solidFill>
                    <a:schemeClr val="accent2"/>
                  </a:solidFill>
                </a:rPr>
                <a:t>B</a:t>
              </a:r>
              <a:r>
                <a:rPr lang="en-US" sz="1400" b="1" i="1" dirty="0" smtClean="0">
                  <a:solidFill>
                    <a:schemeClr val="accent2"/>
                  </a:solidFill>
                </a:rPr>
                <a:t>=0.91</a:t>
              </a:r>
              <a:endParaRPr lang="en-US" sz="1400" b="1" dirty="0">
                <a:solidFill>
                  <a:schemeClr val="accent2"/>
                </a:solidFill>
              </a:endParaRPr>
            </a:p>
          </p:txBody>
        </p:sp>
      </p:grpSp>
      <p:sp>
        <p:nvSpPr>
          <p:cNvPr id="43" name="TextBox 42"/>
          <p:cNvSpPr txBox="1"/>
          <p:nvPr/>
        </p:nvSpPr>
        <p:spPr>
          <a:xfrm>
            <a:off x="6629400" y="3433594"/>
            <a:ext cx="1371600" cy="307777"/>
          </a:xfrm>
          <a:prstGeom prst="rect">
            <a:avLst/>
          </a:prstGeom>
          <a:noFill/>
        </p:spPr>
        <p:txBody>
          <a:bodyPr wrap="square" rtlCol="0">
            <a:spAutoFit/>
          </a:bodyPr>
          <a:lstStyle/>
          <a:p>
            <a:r>
              <a:rPr lang="el-GR" sz="1400" b="1" i="1" dirty="0" smtClean="0">
                <a:solidFill>
                  <a:schemeClr val="accent2"/>
                </a:solidFill>
              </a:rPr>
              <a:t>ρ</a:t>
            </a:r>
            <a:r>
              <a:rPr lang="en-US" sz="1400" b="1" i="1" dirty="0" smtClean="0">
                <a:solidFill>
                  <a:schemeClr val="accent2"/>
                </a:solidFill>
              </a:rPr>
              <a:t>=</a:t>
            </a:r>
            <a:r>
              <a:rPr lang="el-GR" sz="1400" b="1" i="1" dirty="0" smtClean="0">
                <a:solidFill>
                  <a:schemeClr val="accent2"/>
                </a:solidFill>
              </a:rPr>
              <a:t>σ</a:t>
            </a:r>
            <a:r>
              <a:rPr lang="en-US" sz="1400" b="1" i="1" baseline="-25000" dirty="0" smtClean="0">
                <a:solidFill>
                  <a:schemeClr val="accent2"/>
                </a:solidFill>
              </a:rPr>
              <a:t>A</a:t>
            </a:r>
            <a:r>
              <a:rPr lang="en-US" sz="1400" b="1" i="1" dirty="0" smtClean="0">
                <a:solidFill>
                  <a:schemeClr val="accent2"/>
                </a:solidFill>
              </a:rPr>
              <a:t>/</a:t>
            </a:r>
            <a:r>
              <a:rPr lang="el-GR" sz="1400" b="1" i="1" dirty="0" smtClean="0">
                <a:solidFill>
                  <a:schemeClr val="accent2"/>
                </a:solidFill>
              </a:rPr>
              <a:t>σ</a:t>
            </a:r>
            <a:r>
              <a:rPr lang="en-US" sz="1400" b="1" i="1" baseline="-25000" dirty="0" smtClean="0">
                <a:solidFill>
                  <a:schemeClr val="accent2"/>
                </a:solidFill>
              </a:rPr>
              <a:t>B</a:t>
            </a:r>
            <a:r>
              <a:rPr lang="en-US" sz="1400" b="1" i="1" dirty="0" smtClean="0">
                <a:solidFill>
                  <a:schemeClr val="accent2"/>
                </a:solidFill>
              </a:rPr>
              <a:t>=0.50</a:t>
            </a:r>
            <a:endParaRPr lang="en-US" sz="1400" b="1" dirty="0">
              <a:solidFill>
                <a:schemeClr val="accent2"/>
              </a:solidFill>
            </a:endParaRPr>
          </a:p>
        </p:txBody>
      </p:sp>
      <p:sp>
        <p:nvSpPr>
          <p:cNvPr id="44" name="ZoneTexte 15"/>
          <p:cNvSpPr txBox="1"/>
          <p:nvPr/>
        </p:nvSpPr>
        <p:spPr>
          <a:xfrm>
            <a:off x="4286174" y="1377112"/>
            <a:ext cx="1124026" cy="369332"/>
          </a:xfrm>
          <a:prstGeom prst="rect">
            <a:avLst/>
          </a:prstGeom>
          <a:solidFill>
            <a:schemeClr val="accent5">
              <a:lumMod val="90000"/>
            </a:schemeClr>
          </a:solidFill>
        </p:spPr>
        <p:txBody>
          <a:bodyPr wrap="square" rtlCol="0">
            <a:spAutoFit/>
          </a:bodyPr>
          <a:lstStyle/>
          <a:p>
            <a:r>
              <a:rPr lang="fr-FR" dirty="0" smtClean="0">
                <a:sym typeface="Symbol"/>
              </a:rPr>
              <a:t></a:t>
            </a:r>
            <a:r>
              <a:rPr lang="fr-FR" baseline="-25000" dirty="0" smtClean="0">
                <a:sym typeface="Symbol"/>
              </a:rPr>
              <a:t>B</a:t>
            </a:r>
            <a:r>
              <a:rPr lang="fr-FR" dirty="0" smtClean="0">
                <a:sym typeface="Symbol"/>
              </a:rPr>
              <a:t>/</a:t>
            </a:r>
            <a:r>
              <a:rPr lang="fr-FR" baseline="-25000" dirty="0" smtClean="0">
                <a:sym typeface="Symbol"/>
              </a:rPr>
              <a:t>A</a:t>
            </a:r>
            <a:r>
              <a:rPr lang="fr-FR" dirty="0" smtClean="0">
                <a:sym typeface="Symbol"/>
              </a:rPr>
              <a:t>=2  </a:t>
            </a:r>
            <a:endParaRPr lang="fr-FR" dirty="0"/>
          </a:p>
        </p:txBody>
      </p:sp>
      <p:sp>
        <p:nvSpPr>
          <p:cNvPr id="24" name="TextBox 23"/>
          <p:cNvSpPr txBox="1"/>
          <p:nvPr/>
        </p:nvSpPr>
        <p:spPr>
          <a:xfrm>
            <a:off x="1447800" y="5943600"/>
            <a:ext cx="5715000" cy="523220"/>
          </a:xfrm>
          <a:prstGeom prst="rect">
            <a:avLst/>
          </a:prstGeom>
          <a:noFill/>
        </p:spPr>
        <p:txBody>
          <a:bodyPr wrap="square" rtlCol="0">
            <a:spAutoFit/>
          </a:bodyPr>
          <a:lstStyle/>
          <a:p>
            <a:r>
              <a:rPr lang="en-US" sz="1400" b="1" i="1" dirty="0" smtClean="0">
                <a:solidFill>
                  <a:schemeClr val="accent2"/>
                </a:solidFill>
              </a:rPr>
              <a:t>Most “conservative” correlation: largest combined error,</a:t>
            </a:r>
          </a:p>
          <a:p>
            <a:r>
              <a:rPr lang="en-US" sz="1400" b="1" i="1" dirty="0" smtClean="0">
                <a:solidFill>
                  <a:schemeClr val="accent2"/>
                </a:solidFill>
              </a:rPr>
              <a:t>minimum (largest negative) information weight  from correlations</a:t>
            </a:r>
            <a:endParaRPr lang="en-US" sz="1400" b="1" dirty="0">
              <a:solidFill>
                <a:schemeClr val="accent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152400" y="1066800"/>
            <a:ext cx="8839200" cy="4953000"/>
          </a:xfrm>
        </p:spPr>
        <p:txBody>
          <a:bodyPr/>
          <a:lstStyle/>
          <a:p>
            <a:r>
              <a:rPr lang="en-US" sz="2000" dirty="0" smtClean="0"/>
              <a:t>Part 1 – information in BLUE</a:t>
            </a:r>
            <a:endParaRPr lang="en-US" sz="1800" dirty="0" smtClean="0"/>
          </a:p>
          <a:p>
            <a:pPr lvl="1"/>
            <a:r>
              <a:rPr lang="en-US" sz="1800" dirty="0" smtClean="0"/>
              <a:t>“Relative importance” of the measurements in the presence of correlations</a:t>
            </a:r>
          </a:p>
          <a:p>
            <a:pPr lvl="1"/>
            <a:endParaRPr lang="en-US" sz="1600" dirty="0" smtClean="0"/>
          </a:p>
          <a:p>
            <a:r>
              <a:rPr lang="en-US" sz="2000" dirty="0" smtClean="0"/>
              <a:t>Part 2 – interpretation of negative BLUE coefficients</a:t>
            </a:r>
            <a:endParaRPr lang="en-US" sz="1800" dirty="0" smtClean="0"/>
          </a:p>
          <a:p>
            <a:pPr lvl="1"/>
            <a:r>
              <a:rPr lang="en-US" sz="1800" dirty="0" smtClean="0"/>
              <a:t>“Low-correlation” and “high-correlation” regimes</a:t>
            </a:r>
          </a:p>
          <a:p>
            <a:pPr lvl="1"/>
            <a:endParaRPr lang="en-US" sz="1600" dirty="0" smtClean="0"/>
          </a:p>
          <a:p>
            <a:r>
              <a:rPr lang="en-US" sz="2000" dirty="0" smtClean="0"/>
              <a:t>Part 3 – “conservative” estimates of correlations?</a:t>
            </a:r>
            <a:endParaRPr lang="en-US" sz="1800" dirty="0" smtClean="0"/>
          </a:p>
          <a:p>
            <a:pPr lvl="1"/>
            <a:r>
              <a:rPr lang="en-US" sz="1800" dirty="0" smtClean="0"/>
              <a:t>The risks in overestimating correlations and a few hints to try and avoid this</a:t>
            </a:r>
          </a:p>
          <a:p>
            <a:pPr lvl="1"/>
            <a:endParaRPr lang="en-US" sz="1600" dirty="0" smtClean="0"/>
          </a:p>
          <a:p>
            <a:r>
              <a:rPr lang="en-US" sz="2000" dirty="0" smtClean="0"/>
              <a:t>Conclusions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measurements – interpretation</a:t>
            </a:r>
            <a:endParaRPr lang="en-US" dirty="0"/>
          </a:p>
        </p:txBody>
      </p:sp>
      <p:sp>
        <p:nvSpPr>
          <p:cNvPr id="5" name="Content Placeholder 4"/>
          <p:cNvSpPr>
            <a:spLocks noGrp="1"/>
          </p:cNvSpPr>
          <p:nvPr>
            <p:ph idx="1"/>
          </p:nvPr>
        </p:nvSpPr>
        <p:spPr>
          <a:xfrm>
            <a:off x="152400" y="914400"/>
            <a:ext cx="8991600" cy="5562600"/>
          </a:xfrm>
        </p:spPr>
        <p:txBody>
          <a:bodyPr/>
          <a:lstStyle/>
          <a:p>
            <a:pPr>
              <a:spcBef>
                <a:spcPts val="0"/>
              </a:spcBef>
            </a:pPr>
            <a:r>
              <a:rPr lang="en-US" sz="1800" dirty="0" smtClean="0"/>
              <a:t>Low correlation regime, </a:t>
            </a:r>
            <a:r>
              <a:rPr lang="el-GR" sz="1800" dirty="0" smtClean="0"/>
              <a:t>λ</a:t>
            </a:r>
            <a:r>
              <a:rPr lang="en-US" sz="1600" baseline="-25000" dirty="0" smtClean="0"/>
              <a:t>B</a:t>
            </a:r>
            <a:r>
              <a:rPr lang="en-US" sz="1800" dirty="0" smtClean="0"/>
              <a:t>&gt;0 </a:t>
            </a:r>
            <a:r>
              <a:rPr lang="en-US" sz="1400" dirty="0" smtClean="0"/>
              <a:t>(i.e. </a:t>
            </a:r>
            <a:r>
              <a:rPr lang="el-GR" sz="1400" dirty="0" smtClean="0"/>
              <a:t>σ</a:t>
            </a:r>
            <a:r>
              <a:rPr lang="en-US" sz="1400" baseline="-25000" dirty="0" smtClean="0"/>
              <a:t>A</a:t>
            </a:r>
            <a:r>
              <a:rPr lang="en-US" sz="1400" baseline="30000" dirty="0" smtClean="0"/>
              <a:t>2 </a:t>
            </a:r>
            <a:r>
              <a:rPr lang="en-US" sz="1400" dirty="0" smtClean="0"/>
              <a:t>- </a:t>
            </a:r>
            <a:r>
              <a:rPr lang="el-GR" sz="1400" dirty="0" smtClean="0"/>
              <a:t>ρσ</a:t>
            </a:r>
            <a:r>
              <a:rPr lang="en-US" sz="1400" baseline="-25000" dirty="0" smtClean="0"/>
              <a:t>A</a:t>
            </a:r>
            <a:r>
              <a:rPr lang="el-GR" sz="1400" dirty="0" smtClean="0"/>
              <a:t>σ</a:t>
            </a:r>
            <a:r>
              <a:rPr lang="en-US" sz="1400" baseline="-25000" dirty="0" smtClean="0"/>
              <a:t>B</a:t>
            </a:r>
            <a:r>
              <a:rPr lang="en-US" sz="1400" dirty="0" smtClean="0"/>
              <a:t> &gt; 0)</a:t>
            </a:r>
            <a:endParaRPr lang="en-US" sz="1800" dirty="0" smtClean="0"/>
          </a:p>
          <a:p>
            <a:pPr lvl="1">
              <a:spcBef>
                <a:spcPts val="0"/>
              </a:spcBef>
            </a:pPr>
            <a:r>
              <a:rPr lang="en-US" sz="1400" dirty="0" smtClean="0"/>
              <a:t>The covariance can be seen as the sum of a </a:t>
            </a:r>
            <a:r>
              <a:rPr lang="en-US" sz="1400" u="sng" dirty="0" smtClean="0"/>
              <a:t>common error</a:t>
            </a:r>
            <a:r>
              <a:rPr lang="en-US" sz="1400" dirty="0" smtClean="0"/>
              <a:t> and an </a:t>
            </a:r>
            <a:r>
              <a:rPr lang="en-US" sz="1400" u="sng" dirty="0" smtClean="0"/>
              <a:t>uncorrelated error</a:t>
            </a:r>
          </a:p>
          <a:p>
            <a:pPr lvl="2">
              <a:spcBef>
                <a:spcPts val="0"/>
              </a:spcBef>
            </a:pPr>
            <a:endParaRPr lang="en-US" sz="1100" u="sng" dirty="0" smtClean="0"/>
          </a:p>
          <a:p>
            <a:pPr lvl="2">
              <a:spcBef>
                <a:spcPts val="0"/>
              </a:spcBef>
              <a:buNone/>
            </a:pPr>
            <a:endParaRPr lang="en-US" sz="1400" dirty="0" smtClean="0"/>
          </a:p>
          <a:p>
            <a:pPr lvl="2">
              <a:spcBef>
                <a:spcPts val="0"/>
              </a:spcBef>
              <a:buNone/>
            </a:pPr>
            <a:endParaRPr lang="en-US" sz="1400" dirty="0" smtClean="0"/>
          </a:p>
          <a:p>
            <a:pPr lvl="1">
              <a:spcBef>
                <a:spcPts val="0"/>
              </a:spcBef>
            </a:pPr>
            <a:r>
              <a:rPr lang="en-US" sz="1400" dirty="0" smtClean="0"/>
              <a:t>You can combine based on the uncorrelated error (compute statistical weights from basic error propagation) and add the common error only at the end</a:t>
            </a:r>
          </a:p>
          <a:p>
            <a:pPr lvl="2">
              <a:spcBef>
                <a:spcPts val="0"/>
              </a:spcBef>
            </a:pPr>
            <a:r>
              <a:rPr lang="en-US" sz="1200" i="1" dirty="0" smtClean="0"/>
              <a:t>Remember: this happens if the </a:t>
            </a:r>
            <a:r>
              <a:rPr lang="en-US" sz="1200" i="1" dirty="0" smtClean="0">
                <a:solidFill>
                  <a:srgbClr val="FF0000"/>
                </a:solidFill>
              </a:rPr>
              <a:t>off-diagonal covariance </a:t>
            </a:r>
            <a:r>
              <a:rPr lang="el-GR" sz="1200" dirty="0" smtClean="0">
                <a:solidFill>
                  <a:srgbClr val="FF0000"/>
                </a:solidFill>
              </a:rPr>
              <a:t>ρσ</a:t>
            </a:r>
            <a:r>
              <a:rPr lang="en-US" sz="1200" baseline="-25000" dirty="0" smtClean="0">
                <a:solidFill>
                  <a:srgbClr val="FF0000"/>
                </a:solidFill>
              </a:rPr>
              <a:t>A</a:t>
            </a:r>
            <a:r>
              <a:rPr lang="el-GR" sz="1200" dirty="0" smtClean="0">
                <a:solidFill>
                  <a:srgbClr val="FF0000"/>
                </a:solidFill>
              </a:rPr>
              <a:t>σ</a:t>
            </a:r>
            <a:r>
              <a:rPr lang="en-US" sz="1200" baseline="-25000" dirty="0" smtClean="0">
                <a:solidFill>
                  <a:srgbClr val="FF0000"/>
                </a:solidFill>
              </a:rPr>
              <a:t>B </a:t>
            </a:r>
            <a:r>
              <a:rPr lang="en-US" sz="1200" i="1" dirty="0" smtClean="0">
                <a:solidFill>
                  <a:srgbClr val="FF0000"/>
                </a:solidFill>
              </a:rPr>
              <a:t>is smaller than the smaller of the two variances </a:t>
            </a:r>
            <a:r>
              <a:rPr lang="el-GR" sz="1200" dirty="0" smtClean="0">
                <a:solidFill>
                  <a:srgbClr val="FF0000"/>
                </a:solidFill>
              </a:rPr>
              <a:t>σ</a:t>
            </a:r>
            <a:r>
              <a:rPr lang="en-US" sz="1200" baseline="-25000" dirty="0" smtClean="0">
                <a:solidFill>
                  <a:srgbClr val="FF0000"/>
                </a:solidFill>
              </a:rPr>
              <a:t>A</a:t>
            </a:r>
            <a:r>
              <a:rPr lang="en-US" sz="1200" baseline="30000" dirty="0" smtClean="0">
                <a:solidFill>
                  <a:srgbClr val="FF0000"/>
                </a:solidFill>
              </a:rPr>
              <a:t>2  </a:t>
            </a:r>
            <a:r>
              <a:rPr lang="en-US" sz="1200" i="1" dirty="0" smtClean="0"/>
              <a:t>(this will be used later in our “onionization” prescription proposal)</a:t>
            </a:r>
            <a:endParaRPr lang="en-US" sz="1000" dirty="0" smtClean="0">
              <a:solidFill>
                <a:srgbClr val="FF0000"/>
              </a:solidFill>
            </a:endParaRPr>
          </a:p>
          <a:p>
            <a:pPr lvl="1">
              <a:spcBef>
                <a:spcPts val="0"/>
              </a:spcBef>
            </a:pPr>
            <a:r>
              <a:rPr lang="en-US" sz="1400" b="1" dirty="0" smtClean="0"/>
              <a:t>Adding the less precise measurement B to the combination brings in additional information because </a:t>
            </a:r>
            <a:r>
              <a:rPr lang="en-US" sz="1400" b="1" u="sng" dirty="0" smtClean="0"/>
              <a:t>B contributes independent (uncorrelated) knowledge about the unknown parameter</a:t>
            </a:r>
            <a:endParaRPr lang="en-US" sz="500" dirty="0" smtClean="0">
              <a:solidFill>
                <a:srgbClr val="FF0000"/>
              </a:solidFill>
            </a:endParaRPr>
          </a:p>
          <a:p>
            <a:pPr lvl="1">
              <a:spcBef>
                <a:spcPts val="0"/>
              </a:spcBef>
            </a:pPr>
            <a:endParaRPr lang="en-US" sz="1400" dirty="0" smtClean="0"/>
          </a:p>
          <a:p>
            <a:pPr>
              <a:spcBef>
                <a:spcPts val="0"/>
              </a:spcBef>
            </a:pPr>
            <a:r>
              <a:rPr lang="en-US" sz="1800" dirty="0" smtClean="0"/>
              <a:t>High correlation regime, </a:t>
            </a:r>
            <a:r>
              <a:rPr lang="el-GR" sz="1800" dirty="0" smtClean="0"/>
              <a:t>λ</a:t>
            </a:r>
            <a:r>
              <a:rPr lang="en-US" sz="1600" baseline="-25000" dirty="0" smtClean="0"/>
              <a:t>B</a:t>
            </a:r>
            <a:r>
              <a:rPr lang="en-US" sz="1800" dirty="0" smtClean="0"/>
              <a:t>&lt;0 </a:t>
            </a:r>
            <a:r>
              <a:rPr lang="en-US" sz="1400" dirty="0" smtClean="0"/>
              <a:t>(i.e. </a:t>
            </a:r>
            <a:r>
              <a:rPr lang="el-GR" sz="1400" dirty="0" smtClean="0"/>
              <a:t>σ</a:t>
            </a:r>
            <a:r>
              <a:rPr lang="en-US" sz="1400" baseline="-25000" dirty="0" smtClean="0"/>
              <a:t>A</a:t>
            </a:r>
            <a:r>
              <a:rPr lang="en-US" sz="1400" baseline="30000" dirty="0" smtClean="0"/>
              <a:t>2 </a:t>
            </a:r>
            <a:r>
              <a:rPr lang="en-US" sz="1400" dirty="0" smtClean="0"/>
              <a:t>- </a:t>
            </a:r>
            <a:r>
              <a:rPr lang="el-GR" sz="1400" dirty="0" smtClean="0"/>
              <a:t>ρσ</a:t>
            </a:r>
            <a:r>
              <a:rPr lang="en-US" sz="1400" baseline="-25000" dirty="0" smtClean="0"/>
              <a:t>A</a:t>
            </a:r>
            <a:r>
              <a:rPr lang="el-GR" sz="1400" dirty="0" smtClean="0"/>
              <a:t>σ</a:t>
            </a:r>
            <a:r>
              <a:rPr lang="en-US" sz="1400" baseline="-25000" dirty="0" smtClean="0"/>
              <a:t>B</a:t>
            </a:r>
            <a:r>
              <a:rPr lang="en-US" sz="1400" dirty="0" smtClean="0"/>
              <a:t> &lt; 0)</a:t>
            </a:r>
          </a:p>
          <a:p>
            <a:pPr lvl="1">
              <a:spcBef>
                <a:spcPts val="0"/>
              </a:spcBef>
            </a:pPr>
            <a:r>
              <a:rPr lang="en-US" sz="1400" i="1" dirty="0" smtClean="0"/>
              <a:t>The covariance can NOT be seen as the sum of a common error and an uncorrelated error</a:t>
            </a:r>
          </a:p>
          <a:p>
            <a:pPr lvl="2">
              <a:spcBef>
                <a:spcPts val="0"/>
              </a:spcBef>
            </a:pPr>
            <a:r>
              <a:rPr lang="en-US" sz="1200" dirty="0" smtClean="0"/>
              <a:t>Subtracting a common error matrix </a:t>
            </a:r>
            <a:r>
              <a:rPr lang="el-GR" sz="1200" dirty="0" smtClean="0"/>
              <a:t>ρσ</a:t>
            </a:r>
            <a:r>
              <a:rPr lang="en-US" sz="1200" baseline="-25000" dirty="0" smtClean="0"/>
              <a:t>A</a:t>
            </a:r>
            <a:r>
              <a:rPr lang="el-GR" sz="1200" dirty="0" smtClean="0"/>
              <a:t>σ</a:t>
            </a:r>
            <a:r>
              <a:rPr lang="en-US" sz="1200" baseline="-25000" dirty="0" smtClean="0"/>
              <a:t>B</a:t>
            </a:r>
            <a:r>
              <a:rPr lang="en-US" sz="1200" dirty="0" smtClean="0"/>
              <a:t> from the covariance would give a non-positive-definite matrix</a:t>
            </a:r>
            <a:endParaRPr lang="en-US" sz="1400" dirty="0" smtClean="0"/>
          </a:p>
          <a:p>
            <a:pPr lvl="2">
              <a:spcBef>
                <a:spcPts val="0"/>
              </a:spcBef>
            </a:pPr>
            <a:r>
              <a:rPr lang="en-US" sz="1200" dirty="0" smtClean="0"/>
              <a:t>The covariance can instead be seen as the sum of a </a:t>
            </a:r>
            <a:r>
              <a:rPr lang="en-US" sz="1200" u="sng" dirty="0" smtClean="0"/>
              <a:t>common error</a:t>
            </a:r>
            <a:r>
              <a:rPr lang="en-US" sz="1200" dirty="0" smtClean="0"/>
              <a:t> and of a </a:t>
            </a:r>
            <a:r>
              <a:rPr lang="en-US" sz="1200" u="sng" dirty="0" smtClean="0"/>
              <a:t>100% positively correlated effect</a:t>
            </a:r>
          </a:p>
          <a:p>
            <a:pPr lvl="1">
              <a:spcBef>
                <a:spcPts val="0"/>
              </a:spcBef>
            </a:pPr>
            <a:r>
              <a:rPr lang="en-US" sz="1400" b="1" dirty="0" smtClean="0"/>
              <a:t>Adding the less precise measurement B to the combination brings in additional information because </a:t>
            </a:r>
            <a:r>
              <a:rPr lang="en-US" sz="1400" b="1" u="sng" dirty="0" smtClean="0"/>
              <a:t>B helps to constrain a correlated error on A to which it has a different sensitivity</a:t>
            </a:r>
          </a:p>
          <a:p>
            <a:pPr lvl="2">
              <a:spcBef>
                <a:spcPts val="0"/>
              </a:spcBef>
            </a:pPr>
            <a:r>
              <a:rPr lang="en-US" sz="1200" dirty="0" smtClean="0"/>
              <a:t>There are cases where this is perfectly legitimate: </a:t>
            </a:r>
            <a:r>
              <a:rPr lang="en-US" sz="1200" i="1" dirty="0" smtClean="0">
                <a:solidFill>
                  <a:srgbClr val="FF0000"/>
                </a:solidFill>
              </a:rPr>
              <a:t>you may leverage on the different sensitivity of two measurements to a common background or a common MC parameter to reduce the uncertainty on them</a:t>
            </a:r>
          </a:p>
          <a:p>
            <a:pPr lvl="2">
              <a:spcBef>
                <a:spcPts val="0"/>
              </a:spcBef>
            </a:pPr>
            <a:r>
              <a:rPr lang="en-US" sz="1200" dirty="0" smtClean="0"/>
              <a:t>But this may effectively (and incorrectly) happen </a:t>
            </a:r>
            <a:r>
              <a:rPr lang="en-US" sz="1200" i="1" dirty="0" smtClean="0"/>
              <a:t>also if correlations are being overestimated </a:t>
            </a:r>
          </a:p>
          <a:p>
            <a:pPr lvl="1">
              <a:spcBef>
                <a:spcPts val="0"/>
              </a:spcBef>
            </a:pPr>
            <a:endParaRPr lang="en-US" sz="1400" dirty="0" smtClean="0"/>
          </a:p>
          <a:p>
            <a:pPr>
              <a:spcBef>
                <a:spcPts val="0"/>
              </a:spcBef>
            </a:pPr>
            <a:r>
              <a:rPr lang="en-US" sz="1800" dirty="0" smtClean="0"/>
              <a:t>Boundary is </a:t>
            </a:r>
            <a:r>
              <a:rPr lang="el-GR" sz="1800" dirty="0" smtClean="0"/>
              <a:t>λ</a:t>
            </a:r>
            <a:r>
              <a:rPr lang="en-US" sz="1600" baseline="-25000" dirty="0" smtClean="0"/>
              <a:t>B</a:t>
            </a:r>
            <a:r>
              <a:rPr lang="en-US" sz="1800" dirty="0" smtClean="0"/>
              <a:t>=0 – where B brings no additional information</a:t>
            </a:r>
          </a:p>
          <a:p>
            <a:pPr lvl="1">
              <a:spcBef>
                <a:spcPts val="0"/>
              </a:spcBef>
            </a:pPr>
            <a:r>
              <a:rPr lang="en-US" sz="1400" b="1" dirty="0" smtClean="0"/>
              <a:t>Adding the less precise measurement B to the combination brings in NO additional information because its error has a part common with A plus an additional “uncorrelated” component</a:t>
            </a:r>
          </a:p>
          <a:p>
            <a:pPr lvl="1">
              <a:spcBef>
                <a:spcPts val="0"/>
              </a:spcBef>
            </a:pPr>
            <a:endParaRPr lang="en-US" sz="1400" dirty="0"/>
          </a:p>
        </p:txBody>
      </p:sp>
      <p:pic>
        <p:nvPicPr>
          <p:cNvPr id="11" name="Picture 2"/>
          <p:cNvPicPr>
            <a:picLocks noChangeAspect="1" noChangeArrowheads="1"/>
          </p:cNvPicPr>
          <p:nvPr/>
        </p:nvPicPr>
        <p:blipFill>
          <a:blip r:embed="rId3" cstate="print"/>
          <a:srcRect/>
          <a:stretch>
            <a:fillRect/>
          </a:stretch>
        </p:blipFill>
        <p:spPr bwMode="auto">
          <a:xfrm>
            <a:off x="990600" y="1447800"/>
            <a:ext cx="7162800" cy="565484"/>
          </a:xfrm>
          <a:prstGeom prst="rect">
            <a:avLst/>
          </a:prstGeom>
          <a:noFill/>
          <a:ln w="9525">
            <a:noFill/>
            <a:miter lim="800000"/>
            <a:headEnd/>
            <a:tailEnd/>
          </a:ln>
        </p:spPr>
      </p:pic>
      <p:sp>
        <p:nvSpPr>
          <p:cNvPr id="15" name="Rounded Rectangle 14"/>
          <p:cNvSpPr/>
          <p:nvPr/>
        </p:nvSpPr>
        <p:spPr>
          <a:xfrm>
            <a:off x="5486400" y="1479884"/>
            <a:ext cx="1219200" cy="228600"/>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p:cNvCxnSpPr>
            <a:stCxn id="15" idx="3"/>
            <a:endCxn id="17" idx="2"/>
          </p:cNvCxnSpPr>
          <p:nvPr/>
        </p:nvCxnSpPr>
        <p:spPr>
          <a:xfrm flipV="1">
            <a:off x="6705600" y="1267599"/>
            <a:ext cx="1333500" cy="326585"/>
          </a:xfrm>
          <a:prstGeom prst="straightConnector1">
            <a:avLst/>
          </a:prstGeom>
          <a:ln w="190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934200" y="990600"/>
            <a:ext cx="2209800" cy="276999"/>
          </a:xfrm>
          <a:prstGeom prst="rect">
            <a:avLst/>
          </a:prstGeom>
          <a:noFill/>
        </p:spPr>
        <p:txBody>
          <a:bodyPr wrap="square" rtlCol="0">
            <a:spAutoFit/>
          </a:bodyPr>
          <a:lstStyle/>
          <a:p>
            <a:pPr algn="ctr"/>
            <a:r>
              <a:rPr lang="en-US" sz="1200" b="1" dirty="0" smtClean="0">
                <a:solidFill>
                  <a:srgbClr val="00B050"/>
                </a:solidFill>
              </a:rPr>
              <a:t>&gt;0 (positive definite matrix)</a:t>
            </a:r>
            <a:endParaRPr lang="en-US" sz="1200" b="1" dirty="0">
              <a:solidFill>
                <a:srgbClr val="00B050"/>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measurements – interpretation</a:t>
            </a:r>
            <a:endParaRPr lang="en-US" dirty="0"/>
          </a:p>
        </p:txBody>
      </p:sp>
      <p:sp>
        <p:nvSpPr>
          <p:cNvPr id="5" name="Content Placeholder 4"/>
          <p:cNvSpPr>
            <a:spLocks noGrp="1"/>
          </p:cNvSpPr>
          <p:nvPr>
            <p:ph idx="1"/>
          </p:nvPr>
        </p:nvSpPr>
        <p:spPr>
          <a:xfrm>
            <a:off x="152400" y="914400"/>
            <a:ext cx="8991600" cy="5562600"/>
          </a:xfrm>
        </p:spPr>
        <p:txBody>
          <a:bodyPr/>
          <a:lstStyle/>
          <a:p>
            <a:pPr>
              <a:spcBef>
                <a:spcPts val="0"/>
              </a:spcBef>
            </a:pPr>
            <a:r>
              <a:rPr lang="en-US" sz="1800" dirty="0" smtClean="0"/>
              <a:t>Low correlation regime, </a:t>
            </a:r>
            <a:r>
              <a:rPr lang="el-GR" sz="1800" dirty="0" smtClean="0"/>
              <a:t>λ</a:t>
            </a:r>
            <a:r>
              <a:rPr lang="en-US" sz="1600" baseline="-25000" dirty="0" smtClean="0"/>
              <a:t>B</a:t>
            </a:r>
            <a:r>
              <a:rPr lang="en-US" sz="1800" dirty="0" smtClean="0"/>
              <a:t>&gt;0 </a:t>
            </a:r>
            <a:r>
              <a:rPr lang="en-US" sz="1400" dirty="0" smtClean="0"/>
              <a:t>(i.e. </a:t>
            </a:r>
            <a:r>
              <a:rPr lang="el-GR" sz="1400" dirty="0" smtClean="0"/>
              <a:t>σ</a:t>
            </a:r>
            <a:r>
              <a:rPr lang="en-US" sz="1400" baseline="-25000" dirty="0" smtClean="0"/>
              <a:t>A</a:t>
            </a:r>
            <a:r>
              <a:rPr lang="en-US" sz="1400" baseline="30000" dirty="0" smtClean="0"/>
              <a:t>2 </a:t>
            </a:r>
            <a:r>
              <a:rPr lang="en-US" sz="1400" dirty="0" smtClean="0"/>
              <a:t>- </a:t>
            </a:r>
            <a:r>
              <a:rPr lang="el-GR" sz="1400" dirty="0" smtClean="0"/>
              <a:t>ρσ</a:t>
            </a:r>
            <a:r>
              <a:rPr lang="en-US" sz="1400" baseline="-25000" dirty="0" smtClean="0"/>
              <a:t>A</a:t>
            </a:r>
            <a:r>
              <a:rPr lang="el-GR" sz="1400" dirty="0" smtClean="0"/>
              <a:t>σ</a:t>
            </a:r>
            <a:r>
              <a:rPr lang="en-US" sz="1400" baseline="-25000" dirty="0" smtClean="0"/>
              <a:t>B</a:t>
            </a:r>
            <a:r>
              <a:rPr lang="en-US" sz="1400" dirty="0" smtClean="0"/>
              <a:t> &gt; 0)</a:t>
            </a:r>
            <a:endParaRPr lang="en-US" sz="1800" dirty="0" smtClean="0"/>
          </a:p>
          <a:p>
            <a:pPr lvl="1">
              <a:spcBef>
                <a:spcPts val="0"/>
              </a:spcBef>
            </a:pPr>
            <a:r>
              <a:rPr lang="en-US" sz="1400" dirty="0" smtClean="0"/>
              <a:t>The covariance can be seen as the sum of a </a:t>
            </a:r>
            <a:r>
              <a:rPr lang="en-US" sz="1400" u="sng" dirty="0" smtClean="0"/>
              <a:t>common error</a:t>
            </a:r>
            <a:r>
              <a:rPr lang="en-US" sz="1400" dirty="0" smtClean="0"/>
              <a:t> and an </a:t>
            </a:r>
            <a:r>
              <a:rPr lang="en-US" sz="1400" u="sng" dirty="0" smtClean="0"/>
              <a:t>uncorrelated error</a:t>
            </a:r>
          </a:p>
          <a:p>
            <a:pPr lvl="2">
              <a:spcBef>
                <a:spcPts val="0"/>
              </a:spcBef>
            </a:pPr>
            <a:endParaRPr lang="en-US" sz="1100" u="sng" dirty="0" smtClean="0"/>
          </a:p>
          <a:p>
            <a:pPr lvl="2">
              <a:spcBef>
                <a:spcPts val="0"/>
              </a:spcBef>
              <a:buNone/>
            </a:pPr>
            <a:endParaRPr lang="en-US" sz="1400" dirty="0" smtClean="0"/>
          </a:p>
          <a:p>
            <a:pPr lvl="2">
              <a:spcBef>
                <a:spcPts val="0"/>
              </a:spcBef>
              <a:buNone/>
            </a:pPr>
            <a:endParaRPr lang="en-US" sz="1400" dirty="0" smtClean="0"/>
          </a:p>
          <a:p>
            <a:pPr lvl="1">
              <a:spcBef>
                <a:spcPts val="0"/>
              </a:spcBef>
            </a:pPr>
            <a:r>
              <a:rPr lang="en-US" sz="1400" dirty="0" smtClean="0"/>
              <a:t>You can combine based on the uncorrelated error (compute statistical weights from basic error propagation) and add the common error only at the end</a:t>
            </a:r>
          </a:p>
          <a:p>
            <a:pPr lvl="2">
              <a:spcBef>
                <a:spcPts val="0"/>
              </a:spcBef>
            </a:pPr>
            <a:r>
              <a:rPr lang="en-US" sz="1200" i="1" dirty="0" smtClean="0"/>
              <a:t>Remember: this happens if the </a:t>
            </a:r>
            <a:r>
              <a:rPr lang="en-US" sz="1200" i="1" dirty="0" smtClean="0">
                <a:solidFill>
                  <a:srgbClr val="FF0000"/>
                </a:solidFill>
              </a:rPr>
              <a:t>off-diagonal covariance </a:t>
            </a:r>
            <a:r>
              <a:rPr lang="el-GR" sz="1200" dirty="0" smtClean="0">
                <a:solidFill>
                  <a:srgbClr val="FF0000"/>
                </a:solidFill>
              </a:rPr>
              <a:t>ρσ</a:t>
            </a:r>
            <a:r>
              <a:rPr lang="en-US" sz="1200" baseline="-25000" dirty="0" smtClean="0">
                <a:solidFill>
                  <a:srgbClr val="FF0000"/>
                </a:solidFill>
              </a:rPr>
              <a:t>A</a:t>
            </a:r>
            <a:r>
              <a:rPr lang="el-GR" sz="1200" dirty="0" smtClean="0">
                <a:solidFill>
                  <a:srgbClr val="FF0000"/>
                </a:solidFill>
              </a:rPr>
              <a:t>σ</a:t>
            </a:r>
            <a:r>
              <a:rPr lang="en-US" sz="1200" baseline="-25000" dirty="0" smtClean="0">
                <a:solidFill>
                  <a:srgbClr val="FF0000"/>
                </a:solidFill>
              </a:rPr>
              <a:t>B </a:t>
            </a:r>
            <a:r>
              <a:rPr lang="en-US" sz="1200" i="1" dirty="0" smtClean="0">
                <a:solidFill>
                  <a:srgbClr val="FF0000"/>
                </a:solidFill>
              </a:rPr>
              <a:t>is smaller than the smaller of the two variances </a:t>
            </a:r>
            <a:r>
              <a:rPr lang="el-GR" sz="1200" dirty="0" smtClean="0">
                <a:solidFill>
                  <a:srgbClr val="FF0000"/>
                </a:solidFill>
              </a:rPr>
              <a:t>σ</a:t>
            </a:r>
            <a:r>
              <a:rPr lang="en-US" sz="1200" baseline="-25000" dirty="0" smtClean="0">
                <a:solidFill>
                  <a:srgbClr val="FF0000"/>
                </a:solidFill>
              </a:rPr>
              <a:t>A</a:t>
            </a:r>
            <a:r>
              <a:rPr lang="en-US" sz="1200" baseline="30000" dirty="0" smtClean="0">
                <a:solidFill>
                  <a:srgbClr val="FF0000"/>
                </a:solidFill>
              </a:rPr>
              <a:t>2  </a:t>
            </a:r>
            <a:r>
              <a:rPr lang="en-US" sz="1200" i="1" dirty="0" smtClean="0"/>
              <a:t>(this will be used later in our “onionization” prescription proposal)</a:t>
            </a:r>
            <a:endParaRPr lang="en-US" sz="1000" dirty="0" smtClean="0">
              <a:solidFill>
                <a:srgbClr val="FF0000"/>
              </a:solidFill>
            </a:endParaRPr>
          </a:p>
          <a:p>
            <a:pPr lvl="1">
              <a:spcBef>
                <a:spcPts val="0"/>
              </a:spcBef>
            </a:pPr>
            <a:r>
              <a:rPr lang="en-US" sz="1400" b="1" dirty="0" smtClean="0"/>
              <a:t>Adding the less precise measurement B to the combination brings in additional information because </a:t>
            </a:r>
            <a:r>
              <a:rPr lang="en-US" sz="1400" b="1" u="sng" dirty="0" smtClean="0"/>
              <a:t>B contributes independent (uncorrelated) knowledge about the unknown parameter</a:t>
            </a:r>
          </a:p>
          <a:p>
            <a:pPr lvl="1">
              <a:spcBef>
                <a:spcPts val="0"/>
              </a:spcBef>
              <a:buNone/>
            </a:pPr>
            <a:r>
              <a:rPr lang="en-US" sz="1400" b="1" dirty="0" smtClean="0"/>
              <a:t> </a:t>
            </a:r>
            <a:endParaRPr lang="en-US" sz="500" dirty="0" smtClean="0">
              <a:solidFill>
                <a:srgbClr val="FF0000"/>
              </a:solidFill>
            </a:endParaRPr>
          </a:p>
          <a:p>
            <a:pPr>
              <a:spcBef>
                <a:spcPts val="0"/>
              </a:spcBef>
            </a:pPr>
            <a:r>
              <a:rPr lang="en-US" sz="1800" dirty="0" smtClean="0"/>
              <a:t>High correlation regime, </a:t>
            </a:r>
            <a:r>
              <a:rPr lang="el-GR" sz="1800" dirty="0" smtClean="0"/>
              <a:t>λ</a:t>
            </a:r>
            <a:r>
              <a:rPr lang="en-US" sz="1600" baseline="-25000" dirty="0" smtClean="0"/>
              <a:t>B</a:t>
            </a:r>
            <a:r>
              <a:rPr lang="en-US" sz="1800" dirty="0" smtClean="0"/>
              <a:t>&lt;0 </a:t>
            </a:r>
            <a:r>
              <a:rPr lang="en-US" sz="1400" dirty="0" smtClean="0"/>
              <a:t>(i.e. </a:t>
            </a:r>
            <a:r>
              <a:rPr lang="el-GR" sz="1400" dirty="0" smtClean="0"/>
              <a:t>σ</a:t>
            </a:r>
            <a:r>
              <a:rPr lang="en-US" sz="1400" baseline="-25000" dirty="0" smtClean="0"/>
              <a:t>A</a:t>
            </a:r>
            <a:r>
              <a:rPr lang="en-US" sz="1400" baseline="30000" dirty="0" smtClean="0"/>
              <a:t>2 </a:t>
            </a:r>
            <a:r>
              <a:rPr lang="en-US" sz="1400" dirty="0" smtClean="0"/>
              <a:t>- </a:t>
            </a:r>
            <a:r>
              <a:rPr lang="el-GR" sz="1400" dirty="0" smtClean="0"/>
              <a:t>ρσ</a:t>
            </a:r>
            <a:r>
              <a:rPr lang="en-US" sz="1400" baseline="-25000" dirty="0" smtClean="0"/>
              <a:t>A</a:t>
            </a:r>
            <a:r>
              <a:rPr lang="el-GR" sz="1400" dirty="0" smtClean="0"/>
              <a:t>σ</a:t>
            </a:r>
            <a:r>
              <a:rPr lang="en-US" sz="1400" baseline="-25000" dirty="0" smtClean="0"/>
              <a:t>B</a:t>
            </a:r>
            <a:r>
              <a:rPr lang="en-US" sz="1400" dirty="0" smtClean="0"/>
              <a:t> &lt; 0)</a:t>
            </a:r>
          </a:p>
          <a:p>
            <a:pPr lvl="1">
              <a:spcBef>
                <a:spcPts val="0"/>
              </a:spcBef>
            </a:pPr>
            <a:r>
              <a:rPr lang="en-US" sz="1400" i="1" dirty="0" smtClean="0"/>
              <a:t>The covariance can NOT be seen as the sum of a common error and an uncorrelated error</a:t>
            </a:r>
          </a:p>
          <a:p>
            <a:pPr lvl="2">
              <a:spcBef>
                <a:spcPts val="0"/>
              </a:spcBef>
            </a:pPr>
            <a:r>
              <a:rPr lang="en-US" sz="1200" dirty="0" smtClean="0"/>
              <a:t>Subtracting a common error matrix </a:t>
            </a:r>
            <a:r>
              <a:rPr lang="el-GR" sz="1200" dirty="0" smtClean="0"/>
              <a:t>ρσ</a:t>
            </a:r>
            <a:r>
              <a:rPr lang="en-US" sz="1200" baseline="-25000" dirty="0" smtClean="0"/>
              <a:t>A</a:t>
            </a:r>
            <a:r>
              <a:rPr lang="el-GR" sz="1200" dirty="0" smtClean="0"/>
              <a:t>σ</a:t>
            </a:r>
            <a:r>
              <a:rPr lang="en-US" sz="1200" baseline="-25000" dirty="0" smtClean="0"/>
              <a:t>B</a:t>
            </a:r>
            <a:r>
              <a:rPr lang="en-US" sz="1200" dirty="0" smtClean="0"/>
              <a:t> from the covariance would give a non-positive-definite matrix</a:t>
            </a:r>
            <a:endParaRPr lang="en-US" sz="1400" dirty="0" smtClean="0"/>
          </a:p>
          <a:p>
            <a:pPr lvl="1">
              <a:spcBef>
                <a:spcPts val="0"/>
              </a:spcBef>
            </a:pPr>
            <a:r>
              <a:rPr lang="en-US" sz="1400" dirty="0" smtClean="0"/>
              <a:t>The covariance can be seen as the sum of a </a:t>
            </a:r>
            <a:r>
              <a:rPr lang="en-US" sz="1400" u="sng" dirty="0" smtClean="0"/>
              <a:t>common error</a:t>
            </a:r>
            <a:r>
              <a:rPr lang="en-US" sz="1400" dirty="0" smtClean="0"/>
              <a:t> and of a </a:t>
            </a:r>
            <a:r>
              <a:rPr lang="en-US" sz="1400" u="sng" dirty="0" smtClean="0"/>
              <a:t>100% positively correlated effect</a:t>
            </a:r>
          </a:p>
          <a:p>
            <a:pPr lvl="3">
              <a:spcBef>
                <a:spcPts val="0"/>
              </a:spcBef>
            </a:pPr>
            <a:endParaRPr lang="en-US" sz="900" u="sng" dirty="0" smtClean="0"/>
          </a:p>
          <a:p>
            <a:pPr lvl="2">
              <a:spcBef>
                <a:spcPts val="0"/>
              </a:spcBef>
            </a:pPr>
            <a:endParaRPr lang="en-US" sz="1100" u="sng" dirty="0" smtClean="0"/>
          </a:p>
          <a:p>
            <a:pPr lvl="2">
              <a:spcBef>
                <a:spcPts val="0"/>
              </a:spcBef>
            </a:pPr>
            <a:endParaRPr lang="en-US" sz="1100" u="sng" dirty="0" smtClean="0"/>
          </a:p>
          <a:p>
            <a:pPr lvl="2">
              <a:spcBef>
                <a:spcPts val="0"/>
              </a:spcBef>
            </a:pPr>
            <a:endParaRPr lang="en-US" sz="1100" u="sng" dirty="0" smtClean="0"/>
          </a:p>
          <a:p>
            <a:pPr lvl="1">
              <a:spcBef>
                <a:spcPts val="0"/>
              </a:spcBef>
            </a:pPr>
            <a:r>
              <a:rPr lang="en-US" sz="1400" b="1" dirty="0" smtClean="0"/>
              <a:t>Adding the less precise measurement B to the combination brings in additional information because </a:t>
            </a:r>
            <a:r>
              <a:rPr lang="en-US" sz="1400" b="1" u="sng" dirty="0" smtClean="0"/>
              <a:t>B helps to constrain a correlated error on A to which it has a different sensitivity</a:t>
            </a:r>
            <a:endParaRPr lang="en-US" sz="900" u="sng" dirty="0" smtClean="0">
              <a:solidFill>
                <a:srgbClr val="FF0000"/>
              </a:solidFill>
            </a:endParaRPr>
          </a:p>
          <a:p>
            <a:pPr lvl="1">
              <a:spcBef>
                <a:spcPts val="0"/>
              </a:spcBef>
              <a:buNone/>
            </a:pPr>
            <a:endParaRPr lang="en-US" sz="1100" dirty="0" smtClean="0"/>
          </a:p>
          <a:p>
            <a:pPr>
              <a:spcBef>
                <a:spcPts val="0"/>
              </a:spcBef>
            </a:pPr>
            <a:r>
              <a:rPr lang="en-US" sz="1800" dirty="0" smtClean="0"/>
              <a:t>Boundary is </a:t>
            </a:r>
            <a:r>
              <a:rPr lang="el-GR" sz="1800" dirty="0" smtClean="0"/>
              <a:t>λ</a:t>
            </a:r>
            <a:r>
              <a:rPr lang="en-US" sz="1600" baseline="-25000" dirty="0" smtClean="0"/>
              <a:t>B</a:t>
            </a:r>
            <a:r>
              <a:rPr lang="en-US" sz="1800" dirty="0" smtClean="0"/>
              <a:t>=0 – where B brings no additional information</a:t>
            </a:r>
          </a:p>
          <a:p>
            <a:pPr lvl="1">
              <a:spcBef>
                <a:spcPts val="0"/>
              </a:spcBef>
            </a:pPr>
            <a:r>
              <a:rPr lang="en-US" sz="1400" b="1" dirty="0" smtClean="0"/>
              <a:t>Adding the less precise measurement B to the combination brings in NO additional information because its error has a part common with A plus an additional “uncorrelated” component</a:t>
            </a:r>
          </a:p>
          <a:p>
            <a:pPr lvl="1">
              <a:spcBef>
                <a:spcPts val="0"/>
              </a:spcBef>
            </a:pPr>
            <a:endParaRPr lang="en-US" sz="1400" dirty="0"/>
          </a:p>
        </p:txBody>
      </p:sp>
      <p:pic>
        <p:nvPicPr>
          <p:cNvPr id="11" name="Picture 2"/>
          <p:cNvPicPr>
            <a:picLocks noChangeAspect="1" noChangeArrowheads="1"/>
          </p:cNvPicPr>
          <p:nvPr/>
        </p:nvPicPr>
        <p:blipFill>
          <a:blip r:embed="rId3" cstate="print"/>
          <a:srcRect/>
          <a:stretch>
            <a:fillRect/>
          </a:stretch>
        </p:blipFill>
        <p:spPr bwMode="auto">
          <a:xfrm>
            <a:off x="990600" y="1447800"/>
            <a:ext cx="7162800" cy="565484"/>
          </a:xfrm>
          <a:prstGeom prst="rect">
            <a:avLst/>
          </a:prstGeom>
          <a:noFill/>
          <a:ln w="9525">
            <a:noFill/>
            <a:miter lim="800000"/>
            <a:headEnd/>
            <a:tailEnd/>
          </a:ln>
        </p:spPr>
      </p:pic>
      <p:sp>
        <p:nvSpPr>
          <p:cNvPr id="15" name="Rounded Rectangle 14"/>
          <p:cNvSpPr/>
          <p:nvPr/>
        </p:nvSpPr>
        <p:spPr>
          <a:xfrm>
            <a:off x="5486400" y="1479884"/>
            <a:ext cx="1219200" cy="228600"/>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p:cNvCxnSpPr>
            <a:stCxn id="15" idx="3"/>
            <a:endCxn id="17" idx="2"/>
          </p:cNvCxnSpPr>
          <p:nvPr/>
        </p:nvCxnSpPr>
        <p:spPr>
          <a:xfrm flipV="1">
            <a:off x="6705600" y="1267599"/>
            <a:ext cx="1333500" cy="326585"/>
          </a:xfrm>
          <a:prstGeom prst="straightConnector1">
            <a:avLst/>
          </a:prstGeom>
          <a:ln w="190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934200" y="990600"/>
            <a:ext cx="2209800" cy="276999"/>
          </a:xfrm>
          <a:prstGeom prst="rect">
            <a:avLst/>
          </a:prstGeom>
          <a:noFill/>
        </p:spPr>
        <p:txBody>
          <a:bodyPr wrap="square" rtlCol="0">
            <a:spAutoFit/>
          </a:bodyPr>
          <a:lstStyle/>
          <a:p>
            <a:pPr algn="ctr"/>
            <a:r>
              <a:rPr lang="en-US" sz="1200" b="1" dirty="0" smtClean="0">
                <a:solidFill>
                  <a:srgbClr val="00B050"/>
                </a:solidFill>
              </a:rPr>
              <a:t>≥0 (positive definite matrix)</a:t>
            </a:r>
            <a:endParaRPr lang="en-US" sz="1200" b="1" dirty="0">
              <a:solidFill>
                <a:srgbClr val="00B050"/>
              </a:solidFill>
            </a:endParaRPr>
          </a:p>
        </p:txBody>
      </p:sp>
      <p:pic>
        <p:nvPicPr>
          <p:cNvPr id="24" name="Picture 2"/>
          <p:cNvPicPr>
            <a:picLocks noChangeAspect="1" noChangeArrowheads="1"/>
          </p:cNvPicPr>
          <p:nvPr/>
        </p:nvPicPr>
        <p:blipFill>
          <a:blip r:embed="rId4" cstate="print"/>
          <a:srcRect/>
          <a:stretch>
            <a:fillRect/>
          </a:stretch>
        </p:blipFill>
        <p:spPr bwMode="auto">
          <a:xfrm>
            <a:off x="838200" y="4369386"/>
            <a:ext cx="7467600" cy="583614"/>
          </a:xfrm>
          <a:prstGeom prst="rect">
            <a:avLst/>
          </a:prstGeom>
          <a:noFill/>
          <a:ln w="9525">
            <a:noFill/>
            <a:miter lim="800000"/>
            <a:headEnd/>
            <a:tailEnd/>
          </a:ln>
        </p:spPr>
      </p:pic>
      <p:sp>
        <p:nvSpPr>
          <p:cNvPr id="25" name="Rounded Rectangle 24"/>
          <p:cNvSpPr/>
          <p:nvPr/>
        </p:nvSpPr>
        <p:spPr>
          <a:xfrm>
            <a:off x="7238999" y="4343400"/>
            <a:ext cx="685801" cy="304800"/>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Arrow Connector 25"/>
          <p:cNvCxnSpPr>
            <a:stCxn id="25" idx="3"/>
            <a:endCxn id="27" idx="1"/>
          </p:cNvCxnSpPr>
          <p:nvPr/>
        </p:nvCxnSpPr>
        <p:spPr>
          <a:xfrm>
            <a:off x="7924800" y="4495800"/>
            <a:ext cx="609600" cy="13901"/>
          </a:xfrm>
          <a:prstGeom prst="straightConnector1">
            <a:avLst/>
          </a:prstGeom>
          <a:ln w="190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8534400" y="4371201"/>
            <a:ext cx="381000" cy="276999"/>
          </a:xfrm>
          <a:prstGeom prst="rect">
            <a:avLst/>
          </a:prstGeom>
          <a:noFill/>
        </p:spPr>
        <p:txBody>
          <a:bodyPr wrap="square" rtlCol="0">
            <a:spAutoFit/>
          </a:bodyPr>
          <a:lstStyle/>
          <a:p>
            <a:pPr algn="ctr"/>
            <a:r>
              <a:rPr lang="en-US" sz="1200" b="1" dirty="0" smtClean="0">
                <a:solidFill>
                  <a:srgbClr val="00B050"/>
                </a:solidFill>
              </a:rPr>
              <a:t>&gt;0</a:t>
            </a:r>
            <a:endParaRPr lang="en-US" sz="1200" b="1" dirty="0">
              <a:solidFill>
                <a:srgbClr val="00B050"/>
              </a:solidFill>
            </a:endParaRPr>
          </a:p>
        </p:txBody>
      </p:sp>
      <p:pic>
        <p:nvPicPr>
          <p:cNvPr id="35" name="Picture 6"/>
          <p:cNvPicPr>
            <a:picLocks noChangeAspect="1" noChangeArrowheads="1"/>
          </p:cNvPicPr>
          <p:nvPr/>
        </p:nvPicPr>
        <p:blipFill>
          <a:blip r:embed="rId5" cstate="print"/>
          <a:srcRect/>
          <a:stretch>
            <a:fillRect/>
          </a:stretch>
        </p:blipFill>
        <p:spPr bwMode="auto">
          <a:xfrm>
            <a:off x="5562600" y="3352800"/>
            <a:ext cx="2057400" cy="421247"/>
          </a:xfrm>
          <a:prstGeom prst="rect">
            <a:avLst/>
          </a:prstGeom>
          <a:noFill/>
          <a:ln w="6350">
            <a:solidFill>
              <a:schemeClr val="tx1"/>
            </a:solid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2"/>
          <p:cNvSpPr>
            <a:spLocks noGrp="1"/>
          </p:cNvSpPr>
          <p:nvPr>
            <p:ph idx="1"/>
          </p:nvPr>
        </p:nvSpPr>
        <p:spPr>
          <a:xfrm>
            <a:off x="0" y="990600"/>
            <a:ext cx="9144000" cy="5334000"/>
          </a:xfrm>
        </p:spPr>
        <p:txBody>
          <a:bodyPr/>
          <a:lstStyle/>
          <a:p>
            <a:pPr>
              <a:spcBef>
                <a:spcPts val="0"/>
              </a:spcBef>
            </a:pPr>
            <a:r>
              <a:rPr lang="en-US" sz="1800" dirty="0" smtClean="0"/>
              <a:t>How much info does the N</a:t>
            </a:r>
            <a:r>
              <a:rPr lang="en-US" sz="1800" baseline="30000" dirty="0" smtClean="0"/>
              <a:t>th</a:t>
            </a:r>
            <a:r>
              <a:rPr lang="en-US" sz="1800" dirty="0" smtClean="0"/>
              <a:t> measurement add to a combination with N-1?</a:t>
            </a:r>
          </a:p>
          <a:p>
            <a:pPr lvl="1">
              <a:spcBef>
                <a:spcPts val="0"/>
              </a:spcBef>
            </a:pPr>
            <a:r>
              <a:rPr lang="en-US" sz="1400" dirty="0" smtClean="0"/>
              <a:t>Call M the N</a:t>
            </a:r>
            <a:r>
              <a:rPr lang="en-US" sz="1100" dirty="0" smtClean="0"/>
              <a:t>x</a:t>
            </a:r>
            <a:r>
              <a:rPr lang="en-US" sz="1400" dirty="0" smtClean="0"/>
              <a:t>N covariance and D the (N-1)</a:t>
            </a:r>
            <a:r>
              <a:rPr lang="en-US" sz="1100" dirty="0" smtClean="0"/>
              <a:t>x</a:t>
            </a:r>
            <a:r>
              <a:rPr lang="en-US" sz="1400" dirty="0" smtClean="0"/>
              <a:t>(N-1) covariance </a:t>
            </a:r>
          </a:p>
          <a:p>
            <a:pPr lvl="1">
              <a:spcBef>
                <a:spcPts val="0"/>
              </a:spcBef>
            </a:pPr>
            <a:r>
              <a:rPr lang="en-US" sz="1400" dirty="0" smtClean="0"/>
              <a:t>Call c the (N-1) dimensional vector of covariances of the N</a:t>
            </a:r>
            <a:r>
              <a:rPr lang="en-US" sz="1400" baseline="30000" dirty="0" smtClean="0"/>
              <a:t>th</a:t>
            </a:r>
            <a:r>
              <a:rPr lang="en-US" sz="1400" dirty="0" smtClean="0"/>
              <a:t> measurement</a:t>
            </a:r>
          </a:p>
          <a:p>
            <a:pPr lvl="1">
              <a:spcBef>
                <a:spcPts val="0"/>
              </a:spcBef>
            </a:pPr>
            <a:r>
              <a:rPr lang="en-US" sz="1400" dirty="0" smtClean="0"/>
              <a:t>Call d the variance of the N</a:t>
            </a:r>
            <a:r>
              <a:rPr lang="en-US" sz="1400" baseline="30000" dirty="0" smtClean="0"/>
              <a:t>th </a:t>
            </a:r>
            <a:r>
              <a:rPr lang="en-US" sz="1400" dirty="0" smtClean="0"/>
              <a:t>measurement</a:t>
            </a:r>
          </a:p>
          <a:p>
            <a:pPr lvl="1">
              <a:spcBef>
                <a:spcPts val="0"/>
              </a:spcBef>
            </a:pPr>
            <a:r>
              <a:rPr lang="en-US" sz="1400" dirty="0" smtClean="0"/>
              <a:t>Define u as an (N-1) dimensional vector of 1’s – contraction by this vector is a sum on N-1 indices </a:t>
            </a:r>
          </a:p>
          <a:p>
            <a:pPr lvl="1">
              <a:spcBef>
                <a:spcPts val="0"/>
              </a:spcBef>
            </a:pPr>
            <a:endParaRPr lang="en-US" sz="1600" dirty="0" smtClean="0"/>
          </a:p>
          <a:p>
            <a:pPr>
              <a:spcBef>
                <a:spcPts val="0"/>
              </a:spcBef>
            </a:pPr>
            <a:r>
              <a:rPr lang="en-US" sz="1800" dirty="0" smtClean="0"/>
              <a:t>The marginal information from the N</a:t>
            </a:r>
            <a:r>
              <a:rPr lang="en-US" sz="1800" baseline="30000" dirty="0" smtClean="0"/>
              <a:t>th</a:t>
            </a:r>
            <a:r>
              <a:rPr lang="en-US" sz="1800" dirty="0" smtClean="0"/>
              <a:t> measurement is always ≥ 0 </a:t>
            </a:r>
            <a:r>
              <a:rPr lang="en-US" sz="1200" i="1" dirty="0" smtClean="0"/>
              <a:t>[van den Bos]</a:t>
            </a:r>
            <a:endParaRPr lang="en-US" sz="1800" i="1" dirty="0" smtClean="0"/>
          </a:p>
          <a:p>
            <a:pPr lvl="1">
              <a:spcBef>
                <a:spcPts val="0"/>
              </a:spcBef>
            </a:pPr>
            <a:r>
              <a:rPr lang="en-US" sz="1400" dirty="0" smtClean="0"/>
              <a:t>The information inflow </a:t>
            </a:r>
            <a:r>
              <a:rPr lang="el-GR" sz="1400" dirty="0" smtClean="0"/>
              <a:t>Δ</a:t>
            </a:r>
            <a:r>
              <a:rPr lang="en-US" sz="1400" dirty="0" smtClean="0"/>
              <a:t>I from the N</a:t>
            </a:r>
            <a:r>
              <a:rPr lang="en-US" sz="1400" baseline="30000" dirty="0" smtClean="0"/>
              <a:t>th</a:t>
            </a:r>
            <a:r>
              <a:rPr lang="en-US" sz="1400" dirty="0" smtClean="0"/>
              <a:t> measurement is minimum for   </a:t>
            </a:r>
          </a:p>
          <a:p>
            <a:pPr lvl="1">
              <a:spcBef>
                <a:spcPts val="0"/>
              </a:spcBef>
              <a:buNone/>
            </a:pPr>
            <a:r>
              <a:rPr lang="en-US" sz="1400" dirty="0" smtClean="0"/>
              <a:t>	(i.e. the N</a:t>
            </a:r>
            <a:r>
              <a:rPr lang="en-US" sz="1400" baseline="30000" dirty="0" smtClean="0"/>
              <a:t>th</a:t>
            </a:r>
            <a:r>
              <a:rPr lang="en-US" sz="1400" dirty="0" smtClean="0"/>
              <a:t> measurement brings no marginal information)</a:t>
            </a:r>
          </a:p>
          <a:p>
            <a:pPr lvl="1">
              <a:spcBef>
                <a:spcPts val="0"/>
              </a:spcBef>
            </a:pPr>
            <a:r>
              <a:rPr lang="en-US" sz="1400" dirty="0" smtClean="0"/>
              <a:t>This is a </a:t>
            </a:r>
            <a:r>
              <a:rPr lang="en-US" sz="1400" i="1" dirty="0" smtClean="0"/>
              <a:t>hyperplane in the N-1 dimensional space of correlations of the N</a:t>
            </a:r>
            <a:r>
              <a:rPr lang="en-US" sz="1400" i="1" baseline="30000" dirty="0" smtClean="0"/>
              <a:t>th</a:t>
            </a:r>
            <a:r>
              <a:rPr lang="en-US" sz="1400" i="1" dirty="0" smtClean="0"/>
              <a:t> to all other measurements</a:t>
            </a:r>
          </a:p>
          <a:p>
            <a:pPr lvl="1">
              <a:spcBef>
                <a:spcPts val="0"/>
              </a:spcBef>
            </a:pPr>
            <a:endParaRPr lang="en-US" sz="1400" dirty="0" smtClean="0"/>
          </a:p>
          <a:p>
            <a:pPr>
              <a:spcBef>
                <a:spcPts val="0"/>
              </a:spcBef>
            </a:pPr>
            <a:r>
              <a:rPr lang="en-US" sz="1800" dirty="0" smtClean="0"/>
              <a:t>But the BLUE coefficient for the N</a:t>
            </a:r>
            <a:r>
              <a:rPr lang="en-US" sz="1800" baseline="30000" dirty="0" smtClean="0"/>
              <a:t>th</a:t>
            </a:r>
            <a:r>
              <a:rPr lang="en-US" sz="1800" dirty="0" smtClean="0"/>
              <a:t> measurement is</a:t>
            </a:r>
            <a:endParaRPr lang="en-US" sz="700" i="1" dirty="0" smtClean="0"/>
          </a:p>
          <a:p>
            <a:pPr lvl="1">
              <a:spcBef>
                <a:spcPts val="0"/>
              </a:spcBef>
            </a:pPr>
            <a:r>
              <a:rPr lang="en-US" sz="1600" i="1" dirty="0" smtClean="0"/>
              <a:t>In other words, </a:t>
            </a:r>
            <a:r>
              <a:rPr lang="el-GR" sz="1600" i="1" dirty="0" smtClean="0">
                <a:solidFill>
                  <a:srgbClr val="FF0000"/>
                </a:solidFill>
              </a:rPr>
              <a:t>Δ</a:t>
            </a:r>
            <a:r>
              <a:rPr lang="en-US" sz="1600" i="1" dirty="0" smtClean="0">
                <a:solidFill>
                  <a:srgbClr val="FF0000"/>
                </a:solidFill>
              </a:rPr>
              <a:t>I=0 implies </a:t>
            </a:r>
            <a:r>
              <a:rPr lang="el-GR" sz="1600" i="1" dirty="0" smtClean="0">
                <a:solidFill>
                  <a:srgbClr val="FF0000"/>
                </a:solidFill>
              </a:rPr>
              <a:t>λ</a:t>
            </a:r>
            <a:r>
              <a:rPr lang="en-US" sz="1600" i="1" baseline="-25000" dirty="0" smtClean="0">
                <a:solidFill>
                  <a:srgbClr val="FF0000"/>
                </a:solidFill>
              </a:rPr>
              <a:t>N</a:t>
            </a:r>
            <a:r>
              <a:rPr lang="en-US" sz="1600" i="1" dirty="0" smtClean="0">
                <a:solidFill>
                  <a:srgbClr val="FF0000"/>
                </a:solidFill>
              </a:rPr>
              <a:t>=0 and viceversa</a:t>
            </a:r>
            <a:r>
              <a:rPr lang="en-US" sz="1600" i="1" dirty="0" smtClean="0"/>
              <a:t>!</a:t>
            </a:r>
          </a:p>
          <a:p>
            <a:pPr lvl="1">
              <a:spcBef>
                <a:spcPts val="0"/>
              </a:spcBef>
            </a:pPr>
            <a:endParaRPr lang="en-US" sz="1600" dirty="0" smtClean="0"/>
          </a:p>
          <a:p>
            <a:pPr>
              <a:spcBef>
                <a:spcPts val="0"/>
              </a:spcBef>
            </a:pPr>
            <a:r>
              <a:rPr lang="en-US" sz="1800" dirty="0" smtClean="0"/>
              <a:t>The hyperplane </a:t>
            </a:r>
            <a:r>
              <a:rPr lang="el-GR" sz="1800" dirty="0" smtClean="0"/>
              <a:t>λ</a:t>
            </a:r>
            <a:r>
              <a:rPr lang="en-US" sz="1800" baseline="-25000" dirty="0" smtClean="0"/>
              <a:t>N</a:t>
            </a:r>
            <a:r>
              <a:rPr lang="en-US" sz="1800" dirty="0" smtClean="0"/>
              <a:t>=0 separates the space of correlations into two half-spaces:</a:t>
            </a:r>
          </a:p>
          <a:p>
            <a:pPr lvl="1">
              <a:spcBef>
                <a:spcPts val="0"/>
              </a:spcBef>
            </a:pPr>
            <a:r>
              <a:rPr lang="en-US" sz="1600" u="sng" dirty="0" smtClean="0">
                <a:solidFill>
                  <a:srgbClr val="FF0000"/>
                </a:solidFill>
              </a:rPr>
              <a:t>Low correlation regime (including c=0), where </a:t>
            </a:r>
            <a:r>
              <a:rPr lang="el-GR" sz="1600" u="sng" dirty="0" smtClean="0">
                <a:solidFill>
                  <a:srgbClr val="FF0000"/>
                </a:solidFill>
              </a:rPr>
              <a:t>λ</a:t>
            </a:r>
            <a:r>
              <a:rPr lang="en-US" sz="1400" u="sng" baseline="-25000" dirty="0" smtClean="0">
                <a:solidFill>
                  <a:srgbClr val="FF0000"/>
                </a:solidFill>
              </a:rPr>
              <a:t>N</a:t>
            </a:r>
            <a:r>
              <a:rPr lang="en-US" sz="1600" u="sng" dirty="0" smtClean="0">
                <a:solidFill>
                  <a:srgbClr val="FF0000"/>
                </a:solidFill>
              </a:rPr>
              <a:t>&gt;0 </a:t>
            </a:r>
          </a:p>
          <a:p>
            <a:pPr lvl="2">
              <a:spcBef>
                <a:spcPts val="0"/>
              </a:spcBef>
            </a:pPr>
            <a:r>
              <a:rPr lang="en-US" sz="1400" dirty="0" smtClean="0"/>
              <a:t>Here </a:t>
            </a:r>
            <a:r>
              <a:rPr lang="el-GR" sz="1400" dirty="0" smtClean="0"/>
              <a:t>Δ</a:t>
            </a:r>
            <a:r>
              <a:rPr lang="en-US" sz="1400" dirty="0" smtClean="0"/>
              <a:t>I&gt;0 because the N</a:t>
            </a:r>
            <a:r>
              <a:rPr lang="en-US" sz="1400" baseline="30000" dirty="0" smtClean="0"/>
              <a:t>th</a:t>
            </a:r>
            <a:r>
              <a:rPr lang="en-US" sz="1400" dirty="0" smtClean="0"/>
              <a:t> measurement adds independent (uncorrelated) information</a:t>
            </a:r>
          </a:p>
          <a:p>
            <a:pPr lvl="1">
              <a:spcBef>
                <a:spcPts val="0"/>
              </a:spcBef>
            </a:pPr>
            <a:r>
              <a:rPr lang="en-US" sz="1600" u="sng" dirty="0" smtClean="0">
                <a:solidFill>
                  <a:srgbClr val="FF0000"/>
                </a:solidFill>
              </a:rPr>
              <a:t>High correlation regime (not including c=0), where </a:t>
            </a:r>
            <a:r>
              <a:rPr lang="el-GR" sz="1600" u="sng" dirty="0" smtClean="0">
                <a:solidFill>
                  <a:srgbClr val="FF0000"/>
                </a:solidFill>
              </a:rPr>
              <a:t>λ</a:t>
            </a:r>
            <a:r>
              <a:rPr lang="en-US" sz="1400" u="sng" baseline="-25000" dirty="0" smtClean="0">
                <a:solidFill>
                  <a:srgbClr val="FF0000"/>
                </a:solidFill>
              </a:rPr>
              <a:t>N</a:t>
            </a:r>
            <a:r>
              <a:rPr lang="en-US" sz="1600" u="sng" dirty="0" smtClean="0">
                <a:solidFill>
                  <a:srgbClr val="FF0000"/>
                </a:solidFill>
              </a:rPr>
              <a:t>&lt;0</a:t>
            </a:r>
            <a:endParaRPr lang="en-US" sz="1200" dirty="0" smtClean="0"/>
          </a:p>
          <a:p>
            <a:pPr lvl="2">
              <a:spcBef>
                <a:spcPts val="0"/>
              </a:spcBef>
            </a:pPr>
            <a:r>
              <a:rPr lang="en-US" sz="1400" dirty="0" smtClean="0"/>
              <a:t>Here </a:t>
            </a:r>
            <a:r>
              <a:rPr lang="el-GR" sz="1400" dirty="0" smtClean="0"/>
              <a:t>Δ</a:t>
            </a:r>
            <a:r>
              <a:rPr lang="en-US" sz="1400" dirty="0" smtClean="0"/>
              <a:t>I&gt;0 because the high correlations of the N</a:t>
            </a:r>
            <a:r>
              <a:rPr lang="en-US" sz="1400" baseline="30000" dirty="0" smtClean="0"/>
              <a:t>th</a:t>
            </a:r>
            <a:r>
              <a:rPr lang="en-US" sz="1400" dirty="0" smtClean="0"/>
              <a:t> measurement help reduce common systematics</a:t>
            </a:r>
          </a:p>
          <a:p>
            <a:pPr lvl="2">
              <a:spcBef>
                <a:spcPts val="0"/>
              </a:spcBef>
            </a:pPr>
            <a:r>
              <a:rPr lang="en-US" sz="1400" dirty="0" smtClean="0"/>
              <a:t>Note that rescaling all covariances downwards by a common scale factor to                              would effectively reduce both </a:t>
            </a:r>
            <a:r>
              <a:rPr lang="el-GR" sz="1400" dirty="0" smtClean="0"/>
              <a:t>λ</a:t>
            </a:r>
            <a:r>
              <a:rPr lang="en-US" sz="1400" baseline="-25000" dirty="0" smtClean="0"/>
              <a:t>N</a:t>
            </a:r>
            <a:r>
              <a:rPr lang="en-US" sz="1400" dirty="0" smtClean="0"/>
              <a:t> and </a:t>
            </a:r>
            <a:r>
              <a:rPr lang="el-GR" sz="1400" dirty="0" smtClean="0"/>
              <a:t>Δ</a:t>
            </a:r>
            <a:r>
              <a:rPr lang="en-US" sz="1400" dirty="0" smtClean="0"/>
              <a:t>I to 0 </a:t>
            </a:r>
          </a:p>
          <a:p>
            <a:pPr lvl="4">
              <a:spcBef>
                <a:spcPts val="0"/>
              </a:spcBef>
            </a:pPr>
            <a:endParaRPr lang="en-US" sz="900" dirty="0" smtClean="0"/>
          </a:p>
          <a:p>
            <a:pPr>
              <a:spcBef>
                <a:spcPts val="0"/>
              </a:spcBef>
            </a:pPr>
            <a:endParaRPr lang="en-US" sz="1800" dirty="0" smtClean="0"/>
          </a:p>
          <a:p>
            <a:pPr>
              <a:spcBef>
                <a:spcPts val="0"/>
              </a:spcBef>
            </a:pPr>
            <a:endParaRPr lang="en-US" sz="1800" dirty="0" smtClean="0"/>
          </a:p>
          <a:p>
            <a:pPr>
              <a:spcBef>
                <a:spcPts val="0"/>
              </a:spcBef>
              <a:buNone/>
            </a:pPr>
            <a:r>
              <a:rPr lang="en-US" sz="1800" dirty="0" smtClean="0"/>
              <a:t>	</a:t>
            </a:r>
          </a:p>
          <a:p>
            <a:pPr>
              <a:spcBef>
                <a:spcPts val="0"/>
              </a:spcBef>
              <a:buNone/>
            </a:pPr>
            <a:endParaRPr lang="en-US" sz="1800" dirty="0" smtClean="0"/>
          </a:p>
        </p:txBody>
      </p:sp>
      <p:sp>
        <p:nvSpPr>
          <p:cNvPr id="2" name="Title 1"/>
          <p:cNvSpPr>
            <a:spLocks noGrp="1"/>
          </p:cNvSpPr>
          <p:nvPr>
            <p:ph type="title"/>
          </p:nvPr>
        </p:nvSpPr>
        <p:spPr/>
        <p:txBody>
          <a:bodyPr/>
          <a:lstStyle/>
          <a:p>
            <a:r>
              <a:rPr lang="en-US" dirty="0" smtClean="0"/>
              <a:t>Marginal information inflow</a:t>
            </a:r>
            <a:endParaRPr lang="en-US" sz="1800" i="1" dirty="0"/>
          </a:p>
        </p:txBody>
      </p:sp>
      <p:pic>
        <p:nvPicPr>
          <p:cNvPr id="3076" name="Picture 4"/>
          <p:cNvPicPr>
            <a:picLocks noChangeAspect="1" noChangeArrowheads="1"/>
          </p:cNvPicPr>
          <p:nvPr/>
        </p:nvPicPr>
        <p:blipFill>
          <a:blip r:embed="rId3" cstate="print"/>
          <a:srcRect t="12500"/>
          <a:stretch>
            <a:fillRect/>
          </a:stretch>
        </p:blipFill>
        <p:spPr bwMode="auto">
          <a:xfrm>
            <a:off x="6934200" y="1371600"/>
            <a:ext cx="1600200" cy="533400"/>
          </a:xfrm>
          <a:prstGeom prst="rect">
            <a:avLst/>
          </a:prstGeom>
          <a:noFill/>
          <a:ln w="9525">
            <a:noFill/>
            <a:miter lim="800000"/>
            <a:headEnd/>
            <a:tailEnd/>
          </a:ln>
        </p:spPr>
      </p:pic>
      <p:pic>
        <p:nvPicPr>
          <p:cNvPr id="8" name="Picture 3"/>
          <p:cNvPicPr>
            <a:picLocks noChangeAspect="1" noChangeArrowheads="1"/>
          </p:cNvPicPr>
          <p:nvPr/>
        </p:nvPicPr>
        <p:blipFill>
          <a:blip r:embed="rId4" cstate="print"/>
          <a:srcRect/>
          <a:stretch>
            <a:fillRect/>
          </a:stretch>
        </p:blipFill>
        <p:spPr bwMode="auto">
          <a:xfrm>
            <a:off x="6248400" y="2692997"/>
            <a:ext cx="2819400" cy="364864"/>
          </a:xfrm>
          <a:prstGeom prst="rect">
            <a:avLst/>
          </a:prstGeom>
          <a:noFill/>
          <a:ln w="9525">
            <a:noFill/>
            <a:miter lim="800000"/>
            <a:headEnd/>
            <a:tailEnd/>
          </a:ln>
        </p:spPr>
      </p:pic>
      <p:pic>
        <p:nvPicPr>
          <p:cNvPr id="2053" name="Picture 5"/>
          <p:cNvPicPr>
            <a:picLocks noChangeAspect="1" noChangeArrowheads="1"/>
          </p:cNvPicPr>
          <p:nvPr/>
        </p:nvPicPr>
        <p:blipFill>
          <a:blip r:embed="rId5" cstate="print"/>
          <a:srcRect/>
          <a:stretch>
            <a:fillRect/>
          </a:stretch>
        </p:blipFill>
        <p:spPr bwMode="auto">
          <a:xfrm>
            <a:off x="6248400" y="3552825"/>
            <a:ext cx="2057400" cy="257175"/>
          </a:xfrm>
          <a:prstGeom prst="rect">
            <a:avLst/>
          </a:prstGeom>
          <a:noFill/>
          <a:ln w="9525">
            <a:noFill/>
            <a:miter lim="800000"/>
            <a:headEnd/>
            <a:tailEnd/>
          </a:ln>
        </p:spPr>
      </p:pic>
      <p:pic>
        <p:nvPicPr>
          <p:cNvPr id="15" name="Picture 2"/>
          <p:cNvPicPr>
            <a:picLocks noChangeAspect="1" noChangeArrowheads="1"/>
          </p:cNvPicPr>
          <p:nvPr/>
        </p:nvPicPr>
        <p:blipFill>
          <a:blip r:embed="rId6" cstate="print"/>
          <a:srcRect/>
          <a:stretch>
            <a:fillRect/>
          </a:stretch>
        </p:blipFill>
        <p:spPr bwMode="auto">
          <a:xfrm>
            <a:off x="7228554" y="5505450"/>
            <a:ext cx="1229646" cy="438150"/>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inflow</a:t>
            </a:r>
            <a:endParaRPr lang="en-US" sz="1800" i="1" dirty="0"/>
          </a:p>
        </p:txBody>
      </p:sp>
      <p:sp>
        <p:nvSpPr>
          <p:cNvPr id="3" name="Content Placeholder 2"/>
          <p:cNvSpPr>
            <a:spLocks noGrp="1"/>
          </p:cNvSpPr>
          <p:nvPr>
            <p:ph idx="1"/>
          </p:nvPr>
        </p:nvSpPr>
        <p:spPr>
          <a:xfrm>
            <a:off x="228600" y="1066800"/>
            <a:ext cx="8763000" cy="4953000"/>
          </a:xfrm>
        </p:spPr>
        <p:txBody>
          <a:bodyPr/>
          <a:lstStyle/>
          <a:p>
            <a:pPr>
              <a:spcBef>
                <a:spcPts val="0"/>
              </a:spcBef>
            </a:pPr>
            <a:r>
              <a:rPr lang="en-US" sz="2000" dirty="0" smtClean="0"/>
              <a:t>How much additional information does the n</a:t>
            </a:r>
            <a:r>
              <a:rPr lang="en-US" sz="2000" baseline="30000" dirty="0" smtClean="0"/>
              <a:t>th</a:t>
            </a:r>
            <a:r>
              <a:rPr lang="en-US" sz="2000" dirty="0" smtClean="0"/>
              <a:t> measurement add to the previous combination with only n-1? </a:t>
            </a:r>
          </a:p>
          <a:p>
            <a:pPr lvl="1">
              <a:spcBef>
                <a:spcPts val="0"/>
              </a:spcBef>
            </a:pPr>
            <a:endParaRPr lang="en-US" sz="1800" dirty="0" smtClean="0"/>
          </a:p>
          <a:p>
            <a:pPr>
              <a:spcBef>
                <a:spcPts val="0"/>
              </a:spcBef>
            </a:pPr>
            <a:r>
              <a:rPr lang="en-US" sz="2000" dirty="0" smtClean="0"/>
              <a:t>The inverse of the covariance matrix </a:t>
            </a:r>
          </a:p>
          <a:p>
            <a:pPr>
              <a:spcBef>
                <a:spcPts val="0"/>
              </a:spcBef>
            </a:pPr>
            <a:endParaRPr lang="en-US" sz="2000" dirty="0" smtClean="0"/>
          </a:p>
          <a:p>
            <a:pPr>
              <a:spcBef>
                <a:spcPts val="0"/>
              </a:spcBef>
            </a:pPr>
            <a:endParaRPr lang="en-US" sz="2000" dirty="0" smtClean="0"/>
          </a:p>
          <a:p>
            <a:pPr>
              <a:spcBef>
                <a:spcPts val="0"/>
              </a:spcBef>
              <a:buNone/>
            </a:pPr>
            <a:r>
              <a:rPr lang="en-US" sz="2000" dirty="0" smtClean="0"/>
              <a:t>	is</a:t>
            </a:r>
          </a:p>
          <a:p>
            <a:pPr>
              <a:spcBef>
                <a:spcPts val="0"/>
              </a:spcBef>
            </a:pPr>
            <a:endParaRPr lang="en-US" sz="2000" dirty="0" smtClean="0"/>
          </a:p>
          <a:p>
            <a:pPr>
              <a:spcBef>
                <a:spcPts val="0"/>
              </a:spcBef>
            </a:pPr>
            <a:endParaRPr lang="en-US" sz="2000" dirty="0" smtClean="0"/>
          </a:p>
          <a:p>
            <a:pPr>
              <a:spcBef>
                <a:spcPts val="0"/>
              </a:spcBef>
            </a:pPr>
            <a:r>
              <a:rPr lang="en-US" sz="2000" dirty="0" smtClean="0"/>
              <a:t>Defining ũ as a vector of 1’s, it can be shown </a:t>
            </a:r>
            <a:r>
              <a:rPr lang="en-US" sz="1100" i="1" dirty="0" smtClean="0"/>
              <a:t>[van den Bos]  </a:t>
            </a:r>
            <a:r>
              <a:rPr lang="en-US" sz="2000" dirty="0" smtClean="0"/>
              <a:t>that the information contributed by the n</a:t>
            </a:r>
            <a:r>
              <a:rPr lang="en-US" sz="2000" baseline="30000" dirty="0" smtClean="0"/>
              <a:t>th</a:t>
            </a:r>
            <a:r>
              <a:rPr lang="en-US" sz="2000" dirty="0" smtClean="0"/>
              <a:t> measurement is</a:t>
            </a:r>
          </a:p>
          <a:p>
            <a:pPr lvl="1">
              <a:spcBef>
                <a:spcPts val="0"/>
              </a:spcBef>
            </a:pPr>
            <a:endParaRPr lang="en-US" sz="1600" dirty="0" smtClean="0"/>
          </a:p>
          <a:p>
            <a:pPr lvl="1">
              <a:spcBef>
                <a:spcPts val="0"/>
              </a:spcBef>
            </a:pPr>
            <a:endParaRPr lang="en-US" sz="1600" dirty="0" smtClean="0"/>
          </a:p>
          <a:p>
            <a:pPr lvl="1">
              <a:spcBef>
                <a:spcPts val="0"/>
              </a:spcBef>
            </a:pPr>
            <a:endParaRPr lang="en-US" sz="1600" dirty="0" smtClean="0"/>
          </a:p>
          <a:p>
            <a:pPr>
              <a:spcBef>
                <a:spcPts val="0"/>
              </a:spcBef>
              <a:buNone/>
            </a:pPr>
            <a:r>
              <a:rPr lang="en-US" sz="2000" dirty="0" smtClean="0"/>
              <a:t>	i.e. the inflow of information is always non-negative</a:t>
            </a:r>
          </a:p>
          <a:p>
            <a:pPr lvl="1">
              <a:spcBef>
                <a:spcPts val="0"/>
              </a:spcBef>
            </a:pPr>
            <a:r>
              <a:rPr lang="en-US" sz="1600" dirty="0" smtClean="0"/>
              <a:t>It is simply equal to 1/d (inverse of variance of n</a:t>
            </a:r>
            <a:r>
              <a:rPr lang="en-US" sz="1600" baseline="30000" dirty="0" smtClean="0"/>
              <a:t>th</a:t>
            </a:r>
            <a:r>
              <a:rPr lang="en-US" sz="1600" dirty="0" smtClean="0"/>
              <a:t> measurement) if all correlations are 0</a:t>
            </a:r>
          </a:p>
          <a:p>
            <a:pPr>
              <a:spcBef>
                <a:spcPts val="0"/>
              </a:spcBef>
            </a:pPr>
            <a:endParaRPr lang="en-US" sz="2000" dirty="0" smtClean="0"/>
          </a:p>
          <a:p>
            <a:pPr>
              <a:spcBef>
                <a:spcPts val="0"/>
              </a:spcBef>
            </a:pPr>
            <a:endParaRPr lang="en-US" sz="2000" dirty="0" smtClean="0"/>
          </a:p>
          <a:p>
            <a:pPr>
              <a:spcBef>
                <a:spcPts val="0"/>
              </a:spcBef>
            </a:pPr>
            <a:endParaRPr lang="en-US" sz="2000" dirty="0" smtClean="0"/>
          </a:p>
          <a:p>
            <a:pPr>
              <a:spcBef>
                <a:spcPts val="0"/>
              </a:spcBef>
              <a:buNone/>
            </a:pPr>
            <a:r>
              <a:rPr lang="en-US" sz="2000" dirty="0" smtClean="0"/>
              <a:t>	</a:t>
            </a:r>
          </a:p>
          <a:p>
            <a:pPr>
              <a:spcBef>
                <a:spcPts val="0"/>
              </a:spcBef>
              <a:buNone/>
            </a:pPr>
            <a:endParaRPr lang="en-US" sz="2000" dirty="0" smtClean="0"/>
          </a:p>
        </p:txBody>
      </p:sp>
      <p:pic>
        <p:nvPicPr>
          <p:cNvPr id="3076" name="Picture 4"/>
          <p:cNvPicPr>
            <a:picLocks noChangeAspect="1" noChangeArrowheads="1"/>
          </p:cNvPicPr>
          <p:nvPr/>
        </p:nvPicPr>
        <p:blipFill>
          <a:blip r:embed="rId3" cstate="print"/>
          <a:srcRect/>
          <a:stretch>
            <a:fillRect/>
          </a:stretch>
        </p:blipFill>
        <p:spPr bwMode="auto">
          <a:xfrm>
            <a:off x="5410200" y="1828800"/>
            <a:ext cx="1800225" cy="685800"/>
          </a:xfrm>
          <a:prstGeom prst="rect">
            <a:avLst/>
          </a:prstGeom>
          <a:noFill/>
          <a:ln w="9525">
            <a:noFill/>
            <a:miter lim="800000"/>
            <a:headEnd/>
            <a:tailEnd/>
          </a:ln>
        </p:spPr>
      </p:pic>
      <p:pic>
        <p:nvPicPr>
          <p:cNvPr id="3077" name="Picture 5"/>
          <p:cNvPicPr>
            <a:picLocks noChangeAspect="1" noChangeArrowheads="1"/>
          </p:cNvPicPr>
          <p:nvPr/>
        </p:nvPicPr>
        <p:blipFill>
          <a:blip r:embed="rId4" cstate="print"/>
          <a:srcRect/>
          <a:stretch>
            <a:fillRect/>
          </a:stretch>
        </p:blipFill>
        <p:spPr bwMode="auto">
          <a:xfrm>
            <a:off x="1066800" y="2609850"/>
            <a:ext cx="5276850" cy="971550"/>
          </a:xfrm>
          <a:prstGeom prst="rect">
            <a:avLst/>
          </a:prstGeom>
          <a:noFill/>
          <a:ln w="9525">
            <a:noFill/>
            <a:miter lim="800000"/>
            <a:headEnd/>
            <a:tailEnd/>
          </a:ln>
        </p:spPr>
      </p:pic>
      <p:pic>
        <p:nvPicPr>
          <p:cNvPr id="3078" name="Picture 6"/>
          <p:cNvPicPr>
            <a:picLocks noChangeAspect="1" noChangeArrowheads="1"/>
          </p:cNvPicPr>
          <p:nvPr/>
        </p:nvPicPr>
        <p:blipFill>
          <a:blip r:embed="rId5" cstate="print"/>
          <a:srcRect/>
          <a:stretch>
            <a:fillRect/>
          </a:stretch>
        </p:blipFill>
        <p:spPr bwMode="auto">
          <a:xfrm>
            <a:off x="2590800" y="4419600"/>
            <a:ext cx="2895600" cy="723900"/>
          </a:xfrm>
          <a:prstGeom prst="rect">
            <a:avLst/>
          </a:prstGeom>
          <a:noFill/>
          <a:ln w="12700">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inflow and correlations</a:t>
            </a:r>
            <a:endParaRPr lang="en-US" sz="1800" i="1" dirty="0"/>
          </a:p>
        </p:txBody>
      </p:sp>
      <p:sp>
        <p:nvSpPr>
          <p:cNvPr id="3" name="Content Placeholder 2"/>
          <p:cNvSpPr>
            <a:spLocks noGrp="1"/>
          </p:cNvSpPr>
          <p:nvPr>
            <p:ph idx="1"/>
          </p:nvPr>
        </p:nvSpPr>
        <p:spPr>
          <a:xfrm>
            <a:off x="228600" y="914400"/>
            <a:ext cx="8686800" cy="5486400"/>
          </a:xfrm>
        </p:spPr>
        <p:txBody>
          <a:bodyPr/>
          <a:lstStyle/>
          <a:p>
            <a:pPr>
              <a:spcBef>
                <a:spcPts val="0"/>
              </a:spcBef>
            </a:pPr>
            <a:r>
              <a:rPr lang="en-US" sz="2000" dirty="0" smtClean="0"/>
              <a:t>The inflow </a:t>
            </a:r>
            <a:r>
              <a:rPr lang="el-GR" sz="2000" dirty="0" smtClean="0"/>
              <a:t>Δ</a:t>
            </a:r>
            <a:r>
              <a:rPr lang="en-US" sz="2000" dirty="0" smtClean="0"/>
              <a:t>I is zero for</a:t>
            </a:r>
          </a:p>
          <a:p>
            <a:pPr lvl="1">
              <a:spcBef>
                <a:spcPts val="0"/>
              </a:spcBef>
            </a:pPr>
            <a:r>
              <a:rPr lang="en-US" sz="1800" dirty="0" smtClean="0"/>
              <a:t>This defines a hyperplane in the n-1 dimensional space of covariances </a:t>
            </a:r>
            <a:r>
              <a:rPr lang="en-US" sz="1800" i="1" dirty="0" smtClean="0"/>
              <a:t>c</a:t>
            </a:r>
            <a:r>
              <a:rPr lang="en-US" sz="1800" dirty="0" smtClean="0"/>
              <a:t> between the n</a:t>
            </a:r>
            <a:r>
              <a:rPr lang="en-US" sz="1800" baseline="30000" dirty="0" smtClean="0"/>
              <a:t>th</a:t>
            </a:r>
            <a:r>
              <a:rPr lang="en-US" sz="1800" dirty="0" smtClean="0"/>
              <a:t> and all other measurements</a:t>
            </a:r>
          </a:p>
          <a:p>
            <a:pPr lvl="1">
              <a:spcBef>
                <a:spcPts val="0"/>
              </a:spcBef>
            </a:pPr>
            <a:endParaRPr lang="en-US" sz="1200" dirty="0" smtClean="0"/>
          </a:p>
          <a:p>
            <a:pPr>
              <a:spcBef>
                <a:spcPts val="0"/>
              </a:spcBef>
            </a:pPr>
            <a:r>
              <a:rPr lang="en-US" sz="2000" dirty="0" smtClean="0"/>
              <a:t>But                 means that</a:t>
            </a:r>
          </a:p>
          <a:p>
            <a:pPr lvl="4">
              <a:spcBef>
                <a:spcPts val="0"/>
              </a:spcBef>
            </a:pPr>
            <a:endParaRPr lang="en-US" sz="800" i="1" dirty="0" smtClean="0"/>
          </a:p>
          <a:p>
            <a:pPr lvl="1">
              <a:spcBef>
                <a:spcPts val="0"/>
              </a:spcBef>
            </a:pPr>
            <a:r>
              <a:rPr lang="en-US" sz="1800" i="1" dirty="0" smtClean="0"/>
              <a:t>In other words, </a:t>
            </a:r>
            <a:r>
              <a:rPr lang="el-GR" sz="1800" i="1" dirty="0" smtClean="0">
                <a:solidFill>
                  <a:srgbClr val="FF0000"/>
                </a:solidFill>
              </a:rPr>
              <a:t>Δ</a:t>
            </a:r>
            <a:r>
              <a:rPr lang="en-US" sz="1800" i="1" dirty="0" smtClean="0">
                <a:solidFill>
                  <a:srgbClr val="FF0000"/>
                </a:solidFill>
              </a:rPr>
              <a:t>I=0 implies </a:t>
            </a:r>
            <a:r>
              <a:rPr lang="el-GR" sz="1800" i="1" dirty="0" smtClean="0">
                <a:solidFill>
                  <a:srgbClr val="FF0000"/>
                </a:solidFill>
              </a:rPr>
              <a:t>λ</a:t>
            </a:r>
            <a:r>
              <a:rPr lang="en-US" sz="1800" i="1" baseline="-25000" dirty="0" smtClean="0">
                <a:solidFill>
                  <a:srgbClr val="FF0000"/>
                </a:solidFill>
              </a:rPr>
              <a:t>n</a:t>
            </a:r>
            <a:r>
              <a:rPr lang="en-US" sz="1800" i="1" dirty="0" smtClean="0">
                <a:solidFill>
                  <a:srgbClr val="FF0000"/>
                </a:solidFill>
              </a:rPr>
              <a:t>=0 and viceversa</a:t>
            </a:r>
            <a:r>
              <a:rPr lang="en-US" sz="1800" i="1" dirty="0" smtClean="0"/>
              <a:t>!</a:t>
            </a:r>
          </a:p>
          <a:p>
            <a:pPr lvl="1">
              <a:spcBef>
                <a:spcPts val="0"/>
              </a:spcBef>
            </a:pPr>
            <a:endParaRPr lang="en-US" sz="1800" dirty="0" smtClean="0"/>
          </a:p>
          <a:p>
            <a:pPr>
              <a:spcBef>
                <a:spcPts val="0"/>
              </a:spcBef>
            </a:pPr>
            <a:r>
              <a:rPr lang="en-US" sz="2000" dirty="0" smtClean="0"/>
              <a:t>The hyperplane </a:t>
            </a:r>
            <a:r>
              <a:rPr lang="el-GR" sz="2000" dirty="0" smtClean="0"/>
              <a:t>λ</a:t>
            </a:r>
            <a:r>
              <a:rPr lang="en-US" sz="2000" baseline="-25000" dirty="0" smtClean="0"/>
              <a:t>n</a:t>
            </a:r>
            <a:r>
              <a:rPr lang="en-US" sz="2000" dirty="0" smtClean="0"/>
              <a:t>=0 (</a:t>
            </a:r>
            <a:r>
              <a:rPr lang="el-GR" sz="2000" dirty="0" smtClean="0"/>
              <a:t>Δ</a:t>
            </a:r>
            <a:r>
              <a:rPr lang="en-US" sz="2000" dirty="0" smtClean="0"/>
              <a:t>I=0) separates the space of covariances </a:t>
            </a:r>
            <a:r>
              <a:rPr lang="en-US" sz="2000" i="1" dirty="0" smtClean="0"/>
              <a:t>c</a:t>
            </a:r>
            <a:r>
              <a:rPr lang="en-US" sz="2000" dirty="0" smtClean="0"/>
              <a:t> into two half-spaces:</a:t>
            </a:r>
          </a:p>
          <a:p>
            <a:pPr lvl="1">
              <a:spcBef>
                <a:spcPts val="0"/>
              </a:spcBef>
            </a:pPr>
            <a:r>
              <a:rPr lang="en-US" sz="1800" u="sng" dirty="0" smtClean="0">
                <a:solidFill>
                  <a:srgbClr val="FF0000"/>
                </a:solidFill>
              </a:rPr>
              <a:t>Low correlation regime (including c=0), where </a:t>
            </a:r>
            <a:r>
              <a:rPr lang="el-GR" sz="1800" u="sng" dirty="0" smtClean="0">
                <a:solidFill>
                  <a:srgbClr val="FF0000"/>
                </a:solidFill>
              </a:rPr>
              <a:t>λ</a:t>
            </a:r>
            <a:r>
              <a:rPr lang="en-US" sz="1600" u="sng" baseline="-25000" dirty="0" smtClean="0">
                <a:solidFill>
                  <a:srgbClr val="FF0000"/>
                </a:solidFill>
              </a:rPr>
              <a:t>n</a:t>
            </a:r>
            <a:r>
              <a:rPr lang="en-US" sz="1800" u="sng" dirty="0" smtClean="0">
                <a:solidFill>
                  <a:srgbClr val="FF0000"/>
                </a:solidFill>
              </a:rPr>
              <a:t>&gt;0 </a:t>
            </a:r>
          </a:p>
          <a:p>
            <a:pPr lvl="2">
              <a:spcBef>
                <a:spcPts val="0"/>
              </a:spcBef>
            </a:pPr>
            <a:r>
              <a:rPr lang="en-US" sz="1600" dirty="0" smtClean="0"/>
              <a:t>Here </a:t>
            </a:r>
            <a:r>
              <a:rPr lang="el-GR" sz="1600" dirty="0" smtClean="0"/>
              <a:t>Δ</a:t>
            </a:r>
            <a:r>
              <a:rPr lang="en-US" sz="1600" dirty="0" smtClean="0"/>
              <a:t>I&gt;0 because the n</a:t>
            </a:r>
            <a:r>
              <a:rPr lang="en-US" sz="1600" baseline="30000" dirty="0" smtClean="0"/>
              <a:t>th</a:t>
            </a:r>
            <a:r>
              <a:rPr lang="en-US" sz="1600" dirty="0" smtClean="0"/>
              <a:t> measurement adds independent information</a:t>
            </a:r>
          </a:p>
          <a:p>
            <a:pPr lvl="1">
              <a:spcBef>
                <a:spcPts val="0"/>
              </a:spcBef>
            </a:pPr>
            <a:r>
              <a:rPr lang="en-US" sz="1800" u="sng" dirty="0" smtClean="0">
                <a:solidFill>
                  <a:srgbClr val="FF0000"/>
                </a:solidFill>
              </a:rPr>
              <a:t>High correlation regime (not including c=0), where </a:t>
            </a:r>
            <a:r>
              <a:rPr lang="el-GR" sz="1800" u="sng" dirty="0" smtClean="0">
                <a:solidFill>
                  <a:srgbClr val="FF0000"/>
                </a:solidFill>
              </a:rPr>
              <a:t>λ</a:t>
            </a:r>
            <a:r>
              <a:rPr lang="en-US" sz="1600" u="sng" baseline="-25000" dirty="0" smtClean="0">
                <a:solidFill>
                  <a:srgbClr val="FF0000"/>
                </a:solidFill>
              </a:rPr>
              <a:t>n</a:t>
            </a:r>
            <a:r>
              <a:rPr lang="en-US" sz="1800" u="sng" dirty="0" smtClean="0">
                <a:solidFill>
                  <a:srgbClr val="FF0000"/>
                </a:solidFill>
              </a:rPr>
              <a:t>&lt;0</a:t>
            </a:r>
          </a:p>
          <a:p>
            <a:pPr lvl="3">
              <a:spcBef>
                <a:spcPts val="0"/>
              </a:spcBef>
            </a:pPr>
            <a:endParaRPr lang="en-US" sz="1400" dirty="0" smtClean="0"/>
          </a:p>
          <a:p>
            <a:pPr lvl="3">
              <a:spcBef>
                <a:spcPts val="0"/>
              </a:spcBef>
            </a:pPr>
            <a:endParaRPr lang="en-US" sz="1400" dirty="0" smtClean="0"/>
          </a:p>
          <a:p>
            <a:pPr lvl="2">
              <a:spcBef>
                <a:spcPts val="0"/>
              </a:spcBef>
            </a:pPr>
            <a:r>
              <a:rPr lang="en-US" sz="1600" dirty="0" smtClean="0"/>
              <a:t>Here </a:t>
            </a:r>
            <a:r>
              <a:rPr lang="el-GR" sz="1600" dirty="0" smtClean="0"/>
              <a:t>Δ</a:t>
            </a:r>
            <a:r>
              <a:rPr lang="en-US" sz="1600" dirty="0" smtClean="0"/>
              <a:t>I&gt;0 because correlations help reduce common systematics!</a:t>
            </a:r>
          </a:p>
          <a:p>
            <a:pPr lvl="1">
              <a:spcBef>
                <a:spcPts val="0"/>
              </a:spcBef>
            </a:pPr>
            <a:r>
              <a:rPr lang="en-US" sz="1800" dirty="0" smtClean="0"/>
              <a:t>If one suspects that correlations are overestimated, rescaling downwards the covariance by                      effectively reduces both </a:t>
            </a:r>
            <a:r>
              <a:rPr lang="el-GR" sz="1800" dirty="0" smtClean="0"/>
              <a:t>λ</a:t>
            </a:r>
            <a:r>
              <a:rPr lang="en-US" sz="1800" dirty="0" smtClean="0"/>
              <a:t> and </a:t>
            </a:r>
            <a:r>
              <a:rPr lang="el-GR" sz="1800" dirty="0" smtClean="0"/>
              <a:t>Δ</a:t>
            </a:r>
            <a:r>
              <a:rPr lang="en-US" sz="1800" dirty="0" smtClean="0"/>
              <a:t>I to 0 </a:t>
            </a:r>
            <a:endParaRPr lang="en-US" dirty="0" smtClean="0"/>
          </a:p>
          <a:p>
            <a:pPr lvl="4">
              <a:spcBef>
                <a:spcPts val="0"/>
              </a:spcBef>
            </a:pPr>
            <a:endParaRPr lang="en-US" sz="1000" dirty="0" smtClean="0"/>
          </a:p>
          <a:p>
            <a:pPr>
              <a:spcBef>
                <a:spcPts val="0"/>
              </a:spcBef>
            </a:pPr>
            <a:r>
              <a:rPr lang="en-US" sz="2000" dirty="0" smtClean="0"/>
              <a:t>This generalizes to n measurements the discussion of correlations for 2 measurements in the </a:t>
            </a:r>
            <a:r>
              <a:rPr lang="en-US" sz="2000" i="1" dirty="0" smtClean="0"/>
              <a:t>Lyons et al. </a:t>
            </a:r>
            <a:r>
              <a:rPr lang="en-US" sz="2000" dirty="0" smtClean="0"/>
              <a:t>paper</a:t>
            </a:r>
          </a:p>
        </p:txBody>
      </p:sp>
      <p:pic>
        <p:nvPicPr>
          <p:cNvPr id="4099" name="Picture 3"/>
          <p:cNvPicPr>
            <a:picLocks noChangeAspect="1" noChangeArrowheads="1"/>
          </p:cNvPicPr>
          <p:nvPr/>
        </p:nvPicPr>
        <p:blipFill>
          <a:blip r:embed="rId3" cstate="print"/>
          <a:srcRect/>
          <a:stretch>
            <a:fillRect/>
          </a:stretch>
        </p:blipFill>
        <p:spPr bwMode="auto">
          <a:xfrm>
            <a:off x="3619500" y="914400"/>
            <a:ext cx="3086100" cy="399378"/>
          </a:xfrm>
          <a:prstGeom prst="rect">
            <a:avLst/>
          </a:prstGeom>
          <a:noFill/>
          <a:ln w="9525">
            <a:noFill/>
            <a:miter lim="800000"/>
            <a:headEnd/>
            <a:tailEnd/>
          </a:ln>
        </p:spPr>
      </p:pic>
      <p:pic>
        <p:nvPicPr>
          <p:cNvPr id="4100" name="Picture 4"/>
          <p:cNvPicPr>
            <a:picLocks noChangeAspect="1" noChangeArrowheads="1"/>
          </p:cNvPicPr>
          <p:nvPr/>
        </p:nvPicPr>
        <p:blipFill>
          <a:blip r:embed="rId4" cstate="print"/>
          <a:srcRect/>
          <a:stretch>
            <a:fillRect/>
          </a:stretch>
        </p:blipFill>
        <p:spPr bwMode="auto">
          <a:xfrm>
            <a:off x="1143000" y="1905000"/>
            <a:ext cx="1066800" cy="563880"/>
          </a:xfrm>
          <a:prstGeom prst="rect">
            <a:avLst/>
          </a:prstGeom>
          <a:noFill/>
          <a:ln w="9525">
            <a:noFill/>
            <a:miter lim="800000"/>
            <a:headEnd/>
            <a:tailEnd/>
          </a:ln>
        </p:spPr>
      </p:pic>
      <p:pic>
        <p:nvPicPr>
          <p:cNvPr id="4102" name="Picture 6"/>
          <p:cNvPicPr>
            <a:picLocks noChangeAspect="1" noChangeArrowheads="1"/>
          </p:cNvPicPr>
          <p:nvPr/>
        </p:nvPicPr>
        <p:blipFill>
          <a:blip r:embed="rId5" cstate="print"/>
          <a:srcRect/>
          <a:stretch>
            <a:fillRect/>
          </a:stretch>
        </p:blipFill>
        <p:spPr bwMode="auto">
          <a:xfrm>
            <a:off x="3657600" y="1905000"/>
            <a:ext cx="2133600" cy="518160"/>
          </a:xfrm>
          <a:prstGeom prst="rect">
            <a:avLst/>
          </a:prstGeom>
          <a:noFill/>
          <a:ln w="9525">
            <a:noFill/>
            <a:miter lim="800000"/>
            <a:headEnd/>
            <a:tailEnd/>
          </a:ln>
        </p:spPr>
      </p:pic>
      <p:pic>
        <p:nvPicPr>
          <p:cNvPr id="4104" name="Picture 8"/>
          <p:cNvPicPr>
            <a:picLocks noChangeAspect="1" noChangeArrowheads="1"/>
          </p:cNvPicPr>
          <p:nvPr/>
        </p:nvPicPr>
        <p:blipFill>
          <a:blip r:embed="rId6" cstate="print"/>
          <a:srcRect/>
          <a:stretch>
            <a:fillRect/>
          </a:stretch>
        </p:blipFill>
        <p:spPr bwMode="auto">
          <a:xfrm>
            <a:off x="2209800" y="4419600"/>
            <a:ext cx="3162300" cy="342900"/>
          </a:xfrm>
          <a:prstGeom prst="rect">
            <a:avLst/>
          </a:prstGeom>
          <a:noFill/>
          <a:ln w="28575">
            <a:solidFill>
              <a:srgbClr val="FF0000"/>
            </a:solidFill>
            <a:miter lim="800000"/>
            <a:headEnd/>
            <a:tailEnd/>
          </a:ln>
        </p:spPr>
      </p:pic>
      <p:pic>
        <p:nvPicPr>
          <p:cNvPr id="1026" name="Picture 2"/>
          <p:cNvPicPr>
            <a:picLocks noChangeAspect="1" noChangeArrowheads="1"/>
          </p:cNvPicPr>
          <p:nvPr/>
        </p:nvPicPr>
        <p:blipFill>
          <a:blip r:embed="rId7" cstate="print"/>
          <a:srcRect/>
          <a:stretch>
            <a:fillRect/>
          </a:stretch>
        </p:blipFill>
        <p:spPr bwMode="auto">
          <a:xfrm>
            <a:off x="2514600" y="5276851"/>
            <a:ext cx="1229646" cy="438150"/>
          </a:xfrm>
          <a:prstGeom prst="rect">
            <a:avLst/>
          </a:prstGeom>
          <a:noFill/>
          <a:ln w="9525">
            <a:noFill/>
            <a:miter lim="800000"/>
            <a:headEnd/>
            <a:tailEnd/>
          </a:ln>
        </p:spPr>
      </p:pic>
      <p:sp>
        <p:nvSpPr>
          <p:cNvPr id="9" name="Rectangle 8"/>
          <p:cNvSpPr/>
          <p:nvPr/>
        </p:nvSpPr>
        <p:spPr>
          <a:xfrm>
            <a:off x="4366655" y="3244334"/>
            <a:ext cx="410690" cy="369332"/>
          </a:xfrm>
          <a:prstGeom prst="rect">
            <a:avLst/>
          </a:prstGeom>
        </p:spPr>
        <p:txBody>
          <a:bodyPr wrap="none">
            <a:spAutoFit/>
          </a:bodyPr>
          <a:lstStyle/>
          <a:p>
            <a:r>
              <a:rPr lang="el-GR" dirty="0" smtClean="0"/>
              <a:t>λ</a:t>
            </a:r>
            <a:r>
              <a:rPr lang="en-US" baseline="-25000" dirty="0" smtClean="0"/>
              <a:t>N</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086600" cy="838200"/>
          </a:xfrm>
        </p:spPr>
        <p:txBody>
          <a:bodyPr/>
          <a:lstStyle/>
          <a:p>
            <a:r>
              <a:rPr lang="en-US" dirty="0" smtClean="0"/>
              <a:t>Information sensitivity to </a:t>
            </a:r>
            <a:r>
              <a:rPr lang="el-GR" dirty="0" smtClean="0"/>
              <a:t>ρ</a:t>
            </a:r>
            <a:r>
              <a:rPr lang="en-US" baseline="-25000" dirty="0" smtClean="0"/>
              <a:t>ij</a:t>
            </a:r>
            <a:endParaRPr lang="en-US" baseline="-25000" dirty="0"/>
          </a:p>
        </p:txBody>
      </p:sp>
      <p:sp>
        <p:nvSpPr>
          <p:cNvPr id="4" name="Content Placeholder 3"/>
          <p:cNvSpPr>
            <a:spLocks noGrp="1"/>
          </p:cNvSpPr>
          <p:nvPr>
            <p:ph idx="1"/>
          </p:nvPr>
        </p:nvSpPr>
        <p:spPr>
          <a:xfrm>
            <a:off x="0" y="990600"/>
            <a:ext cx="9144000" cy="5181600"/>
          </a:xfrm>
        </p:spPr>
        <p:txBody>
          <a:bodyPr/>
          <a:lstStyle/>
          <a:p>
            <a:r>
              <a:rPr lang="en-US" sz="1800" dirty="0" smtClean="0"/>
              <a:t>What is the effect on Fisher’s information (i.e. on the combined BLUE error) of a change in the correlation </a:t>
            </a:r>
            <a:r>
              <a:rPr lang="el-GR" sz="1800" dirty="0" smtClean="0"/>
              <a:t>ρ</a:t>
            </a:r>
            <a:r>
              <a:rPr lang="en-US" sz="1800" baseline="-25000" dirty="0" smtClean="0"/>
              <a:t>ij</a:t>
            </a:r>
            <a:r>
              <a:rPr lang="en-US" sz="1800" dirty="0" smtClean="0"/>
              <a:t> between two measurements y</a:t>
            </a:r>
            <a:r>
              <a:rPr lang="en-US" sz="1800" baseline="-25000" dirty="0" smtClean="0"/>
              <a:t>i</a:t>
            </a:r>
            <a:r>
              <a:rPr lang="en-US" sz="1800" dirty="0" smtClean="0"/>
              <a:t> and y</a:t>
            </a:r>
            <a:r>
              <a:rPr lang="en-US" sz="1800" baseline="-25000" dirty="0" smtClean="0"/>
              <a:t>j</a:t>
            </a:r>
            <a:r>
              <a:rPr lang="en-US" sz="1800" dirty="0" smtClean="0"/>
              <a:t>?</a:t>
            </a:r>
          </a:p>
          <a:p>
            <a:pPr lvl="1"/>
            <a:r>
              <a:rPr lang="en-US" sz="1400" dirty="0" smtClean="0"/>
              <a:t>Keep the N variances </a:t>
            </a:r>
            <a:r>
              <a:rPr lang="el-GR" sz="1400" dirty="0" smtClean="0"/>
              <a:t>σ</a:t>
            </a:r>
            <a:r>
              <a:rPr lang="en-US" sz="1400" baseline="-25000" dirty="0" smtClean="0"/>
              <a:t>i</a:t>
            </a:r>
            <a:r>
              <a:rPr lang="en-US" sz="1400" dirty="0" smtClean="0"/>
              <a:t> fixed and vary only the N</a:t>
            </a:r>
            <a:r>
              <a:rPr lang="en-US" sz="1100" dirty="0" smtClean="0"/>
              <a:t>x</a:t>
            </a:r>
            <a:r>
              <a:rPr lang="en-US" sz="1400" dirty="0" smtClean="0"/>
              <a:t>(N-1)/2 correlations </a:t>
            </a:r>
            <a:r>
              <a:rPr lang="el-GR" sz="1400" dirty="0" smtClean="0"/>
              <a:t>ρ</a:t>
            </a:r>
            <a:r>
              <a:rPr lang="en-US" sz="1400" baseline="-25000" dirty="0" smtClean="0"/>
              <a:t>ij</a:t>
            </a:r>
            <a:endParaRPr lang="en-US" sz="1400" dirty="0" smtClean="0"/>
          </a:p>
          <a:p>
            <a:pPr lvl="1"/>
            <a:r>
              <a:rPr lang="en-US" sz="1400" dirty="0" smtClean="0"/>
              <a:t>Using matrix derivatives </a:t>
            </a:r>
            <a:r>
              <a:rPr lang="en-US" sz="1050" i="1" dirty="0" smtClean="0"/>
              <a:t>[van den Bos], </a:t>
            </a:r>
            <a:r>
              <a:rPr lang="en-US" sz="1400" dirty="0" smtClean="0"/>
              <a:t>it is easy to show that the derivative of the information with respect to the correlation </a:t>
            </a:r>
            <a:r>
              <a:rPr lang="el-GR" sz="1400" dirty="0" smtClean="0"/>
              <a:t>ρ</a:t>
            </a:r>
            <a:r>
              <a:rPr lang="en-US" sz="1400" baseline="-25000" dirty="0" smtClean="0"/>
              <a:t>ij</a:t>
            </a:r>
            <a:r>
              <a:rPr lang="en-US" sz="1400" dirty="0" smtClean="0"/>
              <a:t> is </a:t>
            </a:r>
          </a:p>
          <a:p>
            <a:pPr lvl="1"/>
            <a:endParaRPr lang="en-US" sz="1800" dirty="0" smtClean="0"/>
          </a:p>
          <a:p>
            <a:pPr>
              <a:buNone/>
            </a:pPr>
            <a:endParaRPr lang="en-US" sz="1800" dirty="0" smtClean="0"/>
          </a:p>
          <a:p>
            <a:pPr>
              <a:spcBef>
                <a:spcPts val="0"/>
              </a:spcBef>
            </a:pPr>
            <a:r>
              <a:rPr lang="en-US" sz="1800" dirty="0" smtClean="0"/>
              <a:t>The N</a:t>
            </a:r>
            <a:r>
              <a:rPr lang="en-US" sz="1400" dirty="0" smtClean="0"/>
              <a:t>x</a:t>
            </a:r>
            <a:r>
              <a:rPr lang="en-US" sz="1800" dirty="0" smtClean="0"/>
              <a:t>(N-1)/2 dimensional space of correlations is split into two regimes:</a:t>
            </a:r>
          </a:p>
          <a:p>
            <a:pPr lvl="1">
              <a:spcBef>
                <a:spcPts val="0"/>
              </a:spcBef>
            </a:pPr>
            <a:r>
              <a:rPr lang="en-US" sz="1600" u="sng" dirty="0" smtClean="0">
                <a:solidFill>
                  <a:srgbClr val="FF0000"/>
                </a:solidFill>
              </a:rPr>
              <a:t>Low correlation regime (including “</a:t>
            </a:r>
            <a:r>
              <a:rPr lang="el-GR" sz="1600" u="sng" dirty="0" smtClean="0">
                <a:solidFill>
                  <a:srgbClr val="FF0000"/>
                </a:solidFill>
              </a:rPr>
              <a:t>ρ</a:t>
            </a:r>
            <a:r>
              <a:rPr lang="en-US" sz="1600" u="sng" baseline="-25000" dirty="0" smtClean="0">
                <a:solidFill>
                  <a:srgbClr val="FF0000"/>
                </a:solidFill>
              </a:rPr>
              <a:t>ij</a:t>
            </a:r>
            <a:r>
              <a:rPr lang="en-US" sz="1600" u="sng" dirty="0" smtClean="0">
                <a:solidFill>
                  <a:srgbClr val="FF0000"/>
                </a:solidFill>
              </a:rPr>
              <a:t>=0 for all ij”), where all </a:t>
            </a:r>
            <a:r>
              <a:rPr lang="el-GR" sz="1600" u="sng" dirty="0" smtClean="0">
                <a:solidFill>
                  <a:srgbClr val="FF0000"/>
                </a:solidFill>
              </a:rPr>
              <a:t>λ</a:t>
            </a:r>
            <a:r>
              <a:rPr lang="en-US" sz="1600" u="sng" dirty="0" smtClean="0">
                <a:solidFill>
                  <a:srgbClr val="FF0000"/>
                </a:solidFill>
              </a:rPr>
              <a:t>&gt;0 </a:t>
            </a:r>
          </a:p>
          <a:p>
            <a:pPr lvl="2">
              <a:spcBef>
                <a:spcPts val="0"/>
              </a:spcBef>
            </a:pPr>
            <a:r>
              <a:rPr lang="en-US" sz="1400" dirty="0" smtClean="0"/>
              <a:t>All derivatives are negative: increasing </a:t>
            </a:r>
            <a:r>
              <a:rPr lang="en-US" sz="1400" i="1" dirty="0" smtClean="0"/>
              <a:t>any</a:t>
            </a:r>
            <a:r>
              <a:rPr lang="en-US" sz="1400" dirty="0" smtClean="0"/>
              <a:t> correlation decreases the information</a:t>
            </a:r>
          </a:p>
          <a:p>
            <a:pPr lvl="2">
              <a:spcBef>
                <a:spcPts val="0"/>
              </a:spcBef>
              <a:buNone/>
            </a:pPr>
            <a:r>
              <a:rPr lang="en-US" sz="1400" dirty="0" smtClean="0"/>
              <a:t>	(i.e. increasing any correlation increases the combined error – correlations “conservative”)</a:t>
            </a:r>
          </a:p>
          <a:p>
            <a:pPr lvl="1">
              <a:spcBef>
                <a:spcPts val="0"/>
              </a:spcBef>
            </a:pPr>
            <a:r>
              <a:rPr lang="en-US" sz="1600" u="sng" dirty="0" smtClean="0">
                <a:solidFill>
                  <a:srgbClr val="FF0000"/>
                </a:solidFill>
              </a:rPr>
              <a:t>High correlation regime (not including “</a:t>
            </a:r>
            <a:r>
              <a:rPr lang="el-GR" sz="1600" u="sng" dirty="0" smtClean="0">
                <a:solidFill>
                  <a:srgbClr val="FF0000"/>
                </a:solidFill>
              </a:rPr>
              <a:t>ρ</a:t>
            </a:r>
            <a:r>
              <a:rPr lang="en-US" sz="1600" u="sng" baseline="-25000" dirty="0" smtClean="0">
                <a:solidFill>
                  <a:srgbClr val="FF0000"/>
                </a:solidFill>
              </a:rPr>
              <a:t>ij</a:t>
            </a:r>
            <a:r>
              <a:rPr lang="en-US" sz="1600" u="sng" dirty="0" smtClean="0">
                <a:solidFill>
                  <a:srgbClr val="FF0000"/>
                </a:solidFill>
              </a:rPr>
              <a:t>=0 for all ij”), where some </a:t>
            </a:r>
            <a:r>
              <a:rPr lang="el-GR" sz="1600" u="sng" dirty="0" smtClean="0">
                <a:solidFill>
                  <a:srgbClr val="FF0000"/>
                </a:solidFill>
              </a:rPr>
              <a:t>λ</a:t>
            </a:r>
            <a:r>
              <a:rPr lang="en-US" sz="1600" u="sng" dirty="0" smtClean="0">
                <a:solidFill>
                  <a:srgbClr val="FF0000"/>
                </a:solidFill>
              </a:rPr>
              <a:t>&lt;0</a:t>
            </a:r>
          </a:p>
          <a:p>
            <a:pPr lvl="2">
              <a:spcBef>
                <a:spcPts val="0"/>
              </a:spcBef>
            </a:pPr>
            <a:r>
              <a:rPr lang="en-US" sz="1400" dirty="0" smtClean="0"/>
              <a:t>Some derivatives are positive: increasing those correlations increases the information</a:t>
            </a:r>
          </a:p>
          <a:p>
            <a:pPr lvl="2">
              <a:spcBef>
                <a:spcPts val="0"/>
              </a:spcBef>
              <a:buNone/>
            </a:pPr>
            <a:r>
              <a:rPr lang="en-US" sz="1400" dirty="0" smtClean="0"/>
              <a:t>	(i.e. increasing those correlations decreases the combined error – correlations not “conservative”)</a:t>
            </a:r>
          </a:p>
          <a:p>
            <a:pPr lvl="1">
              <a:spcBef>
                <a:spcPts val="0"/>
              </a:spcBef>
            </a:pPr>
            <a:r>
              <a:rPr lang="en-US" sz="1600" dirty="0" smtClean="0"/>
              <a:t>The boundary between the two regimes is a hypersurface where some of the </a:t>
            </a:r>
            <a:r>
              <a:rPr lang="el-GR" sz="1600" dirty="0" smtClean="0"/>
              <a:t>λ</a:t>
            </a:r>
            <a:r>
              <a:rPr lang="en-US" sz="1600" dirty="0" smtClean="0"/>
              <a:t> are = 0</a:t>
            </a:r>
          </a:p>
          <a:p>
            <a:pPr lvl="2">
              <a:spcBef>
                <a:spcPts val="0"/>
              </a:spcBef>
            </a:pPr>
            <a:r>
              <a:rPr lang="en-US" sz="1400" dirty="0" smtClean="0"/>
              <a:t>Information is locally minimized (derivatives are 0) with respect to some correlations</a:t>
            </a:r>
          </a:p>
          <a:p>
            <a:pPr lvl="2">
              <a:spcBef>
                <a:spcPts val="0"/>
              </a:spcBef>
            </a:pPr>
            <a:r>
              <a:rPr lang="en-US" sz="1400" dirty="0" smtClean="0"/>
              <a:t>We checked numerically in some examples (see next slides) that the global minimum of the information (the “most conservative choice of correlations”)  </a:t>
            </a:r>
            <a:r>
              <a:rPr lang="en-US" sz="1400" smtClean="0"/>
              <a:t>requires that all </a:t>
            </a:r>
            <a:r>
              <a:rPr lang="el-GR" sz="1400" dirty="0" smtClean="0"/>
              <a:t>λ</a:t>
            </a:r>
            <a:r>
              <a:rPr lang="en-US" sz="1400" dirty="0" smtClean="0"/>
              <a:t> are either &gt; 0 or = 0: in other words, </a:t>
            </a:r>
            <a:r>
              <a:rPr lang="en-US" sz="1400" i="1" dirty="0" smtClean="0"/>
              <a:t>a conservative option consists in removing the measurements with </a:t>
            </a:r>
            <a:r>
              <a:rPr lang="el-GR" sz="1400" i="1" dirty="0" smtClean="0"/>
              <a:t>λ</a:t>
            </a:r>
            <a:r>
              <a:rPr lang="en-US" sz="1400" i="1" dirty="0" smtClean="0"/>
              <a:t>&lt;0 </a:t>
            </a:r>
          </a:p>
          <a:p>
            <a:pPr lvl="2">
              <a:spcBef>
                <a:spcPts val="0"/>
              </a:spcBef>
            </a:pPr>
            <a:endParaRPr lang="en-US" sz="1200" u="sng" dirty="0" smtClean="0">
              <a:solidFill>
                <a:srgbClr val="FF0000"/>
              </a:solidFill>
            </a:endParaRPr>
          </a:p>
          <a:p>
            <a:endParaRPr lang="en-US" sz="1800" dirty="0"/>
          </a:p>
        </p:txBody>
      </p:sp>
      <p:pic>
        <p:nvPicPr>
          <p:cNvPr id="5" name="Picture 2"/>
          <p:cNvPicPr>
            <a:picLocks noChangeAspect="1" noChangeArrowheads="1"/>
          </p:cNvPicPr>
          <p:nvPr/>
        </p:nvPicPr>
        <p:blipFill>
          <a:blip r:embed="rId3" cstate="print"/>
          <a:srcRect/>
          <a:stretch>
            <a:fillRect/>
          </a:stretch>
        </p:blipFill>
        <p:spPr bwMode="auto">
          <a:xfrm>
            <a:off x="2628900" y="2133600"/>
            <a:ext cx="2324100" cy="533400"/>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086600" cy="838200"/>
          </a:xfrm>
        </p:spPr>
        <p:txBody>
          <a:bodyPr/>
          <a:lstStyle/>
          <a:p>
            <a:r>
              <a:rPr lang="en-US" dirty="0" smtClean="0"/>
              <a:t>Information sensitivity to M</a:t>
            </a:r>
            <a:r>
              <a:rPr lang="en-US" baseline="-25000" dirty="0" smtClean="0"/>
              <a:t>ij</a:t>
            </a:r>
            <a:endParaRPr lang="en-US" baseline="-25000" dirty="0"/>
          </a:p>
        </p:txBody>
      </p:sp>
      <p:sp>
        <p:nvSpPr>
          <p:cNvPr id="4" name="Content Placeholder 3"/>
          <p:cNvSpPr>
            <a:spLocks noGrp="1"/>
          </p:cNvSpPr>
          <p:nvPr>
            <p:ph idx="1"/>
          </p:nvPr>
        </p:nvSpPr>
        <p:spPr>
          <a:xfrm>
            <a:off x="228600" y="1066800"/>
            <a:ext cx="8686800" cy="5181600"/>
          </a:xfrm>
        </p:spPr>
        <p:txBody>
          <a:bodyPr/>
          <a:lstStyle/>
          <a:p>
            <a:r>
              <a:rPr lang="en-US" sz="2000" dirty="0" smtClean="0"/>
              <a:t>Keeping in mind that                              </a:t>
            </a:r>
            <a:r>
              <a:rPr lang="en-US" sz="1200" i="1" dirty="0" smtClean="0"/>
              <a:t>[van den Bos]</a:t>
            </a:r>
            <a:r>
              <a:rPr lang="en-US" sz="2000" dirty="0" smtClean="0"/>
              <a:t> and                 , the</a:t>
            </a:r>
          </a:p>
          <a:p>
            <a:pPr>
              <a:buNone/>
            </a:pPr>
            <a:r>
              <a:rPr lang="en-US" sz="2000" dirty="0" smtClean="0"/>
              <a:t>	partial derivatives of information with respect to a vector </a:t>
            </a:r>
            <a:r>
              <a:rPr lang="en-US" sz="2000" i="1" dirty="0" smtClean="0"/>
              <a:t>v</a:t>
            </a:r>
            <a:r>
              <a:rPr lang="en-US" sz="2000" i="1" baseline="-25000" dirty="0" smtClean="0"/>
              <a:t>p</a:t>
            </a:r>
            <a:r>
              <a:rPr lang="en-US" sz="2000" dirty="0" smtClean="0"/>
              <a:t> are:</a:t>
            </a:r>
          </a:p>
          <a:p>
            <a:pPr>
              <a:buNone/>
            </a:pPr>
            <a:endParaRPr lang="en-US" sz="2000" dirty="0" smtClean="0"/>
          </a:p>
          <a:p>
            <a:pPr>
              <a:buNone/>
            </a:pPr>
            <a:endParaRPr lang="en-US" sz="2000" dirty="0" smtClean="0"/>
          </a:p>
          <a:p>
            <a:r>
              <a:rPr lang="en-US" sz="2000" dirty="0" smtClean="0"/>
              <a:t>Deriving with respect to the </a:t>
            </a:r>
            <a:r>
              <a:rPr lang="en-US" sz="2000" i="1" dirty="0" smtClean="0"/>
              <a:t>off-diagonal</a:t>
            </a:r>
            <a:r>
              <a:rPr lang="en-US" sz="2000" dirty="0" smtClean="0"/>
              <a:t> element M</a:t>
            </a:r>
            <a:r>
              <a:rPr lang="en-US" sz="2000" baseline="-25000" dirty="0" smtClean="0"/>
              <a:t>ij</a:t>
            </a:r>
            <a:r>
              <a:rPr lang="en-US" sz="2000" dirty="0" smtClean="0"/>
              <a:t>=M</a:t>
            </a:r>
            <a:r>
              <a:rPr lang="en-US" sz="2000" baseline="-25000" dirty="0" smtClean="0"/>
              <a:t>ji</a:t>
            </a:r>
            <a:r>
              <a:rPr lang="en-US" sz="2000" dirty="0" smtClean="0"/>
              <a:t> (</a:t>
            </a:r>
            <a:r>
              <a:rPr lang="en-US" sz="2000" dirty="0" err="1" smtClean="0"/>
              <a:t>i≠j</a:t>
            </a:r>
            <a:r>
              <a:rPr lang="en-US" sz="2000" dirty="0" smtClean="0"/>
              <a:t>) yields</a:t>
            </a:r>
          </a:p>
          <a:p>
            <a:pPr>
              <a:buNone/>
            </a:pPr>
            <a:endParaRPr lang="en-US" sz="800" dirty="0" smtClean="0"/>
          </a:p>
          <a:p>
            <a:pPr>
              <a:buNone/>
            </a:pPr>
            <a:r>
              <a:rPr lang="en-US" sz="2000" dirty="0" smtClean="0"/>
              <a:t>	                                because</a:t>
            </a:r>
          </a:p>
          <a:p>
            <a:pPr>
              <a:buNone/>
            </a:pPr>
            <a:endParaRPr lang="en-US" sz="2000" dirty="0" smtClean="0"/>
          </a:p>
          <a:p>
            <a:pPr>
              <a:spcBef>
                <a:spcPts val="0"/>
              </a:spcBef>
            </a:pPr>
            <a:r>
              <a:rPr lang="en-US" sz="2000" dirty="0" smtClean="0"/>
              <a:t>This shows again that the n(n-1)/2 dimensional space of correlations is split into two regimes:</a:t>
            </a:r>
          </a:p>
          <a:p>
            <a:pPr lvl="1">
              <a:spcBef>
                <a:spcPts val="0"/>
              </a:spcBef>
            </a:pPr>
            <a:r>
              <a:rPr lang="en-US" sz="1800" u="sng" dirty="0" smtClean="0">
                <a:solidFill>
                  <a:srgbClr val="FF0000"/>
                </a:solidFill>
              </a:rPr>
              <a:t>Low correlation regime (including “M</a:t>
            </a:r>
            <a:r>
              <a:rPr lang="en-US" sz="1800" u="sng" baseline="-25000" dirty="0" smtClean="0">
                <a:solidFill>
                  <a:srgbClr val="FF0000"/>
                </a:solidFill>
              </a:rPr>
              <a:t>ij</a:t>
            </a:r>
            <a:r>
              <a:rPr lang="en-US" sz="1800" u="sng" dirty="0" smtClean="0">
                <a:solidFill>
                  <a:srgbClr val="FF0000"/>
                </a:solidFill>
              </a:rPr>
              <a:t>=0 for all ij”), where all </a:t>
            </a:r>
            <a:r>
              <a:rPr lang="el-GR" sz="1800" u="sng" dirty="0" smtClean="0">
                <a:solidFill>
                  <a:srgbClr val="FF0000"/>
                </a:solidFill>
              </a:rPr>
              <a:t>λ</a:t>
            </a:r>
            <a:r>
              <a:rPr lang="en-US" sz="1800" u="sng" dirty="0" smtClean="0">
                <a:solidFill>
                  <a:srgbClr val="FF0000"/>
                </a:solidFill>
              </a:rPr>
              <a:t>&gt;0 </a:t>
            </a:r>
          </a:p>
          <a:p>
            <a:pPr lvl="2">
              <a:spcBef>
                <a:spcPts val="0"/>
              </a:spcBef>
            </a:pPr>
            <a:r>
              <a:rPr lang="en-US" sz="1600" dirty="0" smtClean="0"/>
              <a:t>All derivatives are negative: increasing </a:t>
            </a:r>
            <a:r>
              <a:rPr lang="en-US" sz="1600" i="1" dirty="0" smtClean="0"/>
              <a:t>any</a:t>
            </a:r>
            <a:r>
              <a:rPr lang="en-US" sz="1600" dirty="0" smtClean="0"/>
              <a:t> correlation will decrease information</a:t>
            </a:r>
          </a:p>
          <a:p>
            <a:pPr lvl="1">
              <a:spcBef>
                <a:spcPts val="0"/>
              </a:spcBef>
            </a:pPr>
            <a:r>
              <a:rPr lang="en-US" sz="1800" u="sng" dirty="0" smtClean="0">
                <a:solidFill>
                  <a:srgbClr val="FF0000"/>
                </a:solidFill>
              </a:rPr>
              <a:t>High correlation regime (not including “M</a:t>
            </a:r>
            <a:r>
              <a:rPr lang="en-US" sz="1800" u="sng" baseline="-25000" dirty="0" smtClean="0">
                <a:solidFill>
                  <a:srgbClr val="FF0000"/>
                </a:solidFill>
              </a:rPr>
              <a:t>ij</a:t>
            </a:r>
            <a:r>
              <a:rPr lang="en-US" sz="1800" u="sng" dirty="0" smtClean="0">
                <a:solidFill>
                  <a:srgbClr val="FF0000"/>
                </a:solidFill>
              </a:rPr>
              <a:t>=0 for all ij”), where some </a:t>
            </a:r>
            <a:r>
              <a:rPr lang="el-GR" sz="1800" u="sng" dirty="0" smtClean="0">
                <a:solidFill>
                  <a:srgbClr val="FF0000"/>
                </a:solidFill>
              </a:rPr>
              <a:t>λ</a:t>
            </a:r>
            <a:r>
              <a:rPr lang="en-US" sz="1800" u="sng" dirty="0" smtClean="0">
                <a:solidFill>
                  <a:srgbClr val="FF0000"/>
                </a:solidFill>
              </a:rPr>
              <a:t>&lt;0</a:t>
            </a:r>
          </a:p>
          <a:p>
            <a:pPr lvl="2">
              <a:spcBef>
                <a:spcPts val="0"/>
              </a:spcBef>
            </a:pPr>
            <a:r>
              <a:rPr lang="en-US" sz="1600" dirty="0" smtClean="0"/>
              <a:t>Some derivatives are positive: increasing those correlations increases information</a:t>
            </a:r>
          </a:p>
          <a:p>
            <a:pPr lvl="1">
              <a:spcBef>
                <a:spcPts val="0"/>
              </a:spcBef>
            </a:pPr>
            <a:r>
              <a:rPr lang="en-US" sz="1800" dirty="0" smtClean="0"/>
              <a:t>The boundary between the two regimes, where information is minimized as dI/dM=0 (“most conservative” correlations), requires that some </a:t>
            </a:r>
            <a:r>
              <a:rPr lang="el-GR" sz="1800" dirty="0" smtClean="0"/>
              <a:t>λ</a:t>
            </a:r>
            <a:r>
              <a:rPr lang="en-US" sz="1800" dirty="0" smtClean="0"/>
              <a:t>=0 </a:t>
            </a:r>
          </a:p>
          <a:p>
            <a:pPr lvl="2">
              <a:spcBef>
                <a:spcPts val="0"/>
              </a:spcBef>
            </a:pPr>
            <a:r>
              <a:rPr lang="en-US" sz="1600" dirty="0" smtClean="0"/>
              <a:t>In doubt, a conservative option consists in removing the measurements with </a:t>
            </a:r>
            <a:r>
              <a:rPr lang="el-GR" sz="1600" dirty="0" smtClean="0"/>
              <a:t>λ</a:t>
            </a:r>
            <a:r>
              <a:rPr lang="en-US" sz="1600" dirty="0" smtClean="0"/>
              <a:t>&lt;0 </a:t>
            </a:r>
          </a:p>
          <a:p>
            <a:pPr lvl="2">
              <a:spcBef>
                <a:spcPts val="0"/>
              </a:spcBef>
            </a:pPr>
            <a:endParaRPr lang="en-US" sz="1400" u="sng" dirty="0" smtClean="0">
              <a:solidFill>
                <a:srgbClr val="FF0000"/>
              </a:solidFill>
            </a:endParaRPr>
          </a:p>
          <a:p>
            <a:endParaRPr lang="en-US" sz="2000" dirty="0"/>
          </a:p>
        </p:txBody>
      </p:sp>
      <p:pic>
        <p:nvPicPr>
          <p:cNvPr id="3074" name="Picture 2"/>
          <p:cNvPicPr>
            <a:picLocks noChangeAspect="1" noChangeArrowheads="1"/>
          </p:cNvPicPr>
          <p:nvPr/>
        </p:nvPicPr>
        <p:blipFill>
          <a:blip r:embed="rId3" cstate="print"/>
          <a:srcRect/>
          <a:stretch>
            <a:fillRect/>
          </a:stretch>
        </p:blipFill>
        <p:spPr bwMode="auto">
          <a:xfrm>
            <a:off x="3248025" y="926757"/>
            <a:ext cx="1933575" cy="597243"/>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6781800" y="1085735"/>
            <a:ext cx="1219200" cy="362065"/>
          </a:xfrm>
          <a:prstGeom prst="rect">
            <a:avLst/>
          </a:prstGeom>
          <a:noFill/>
          <a:ln w="9525">
            <a:noFill/>
            <a:miter lim="800000"/>
            <a:headEnd/>
            <a:tailEnd/>
          </a:ln>
        </p:spPr>
      </p:pic>
      <p:grpSp>
        <p:nvGrpSpPr>
          <p:cNvPr id="3" name="Group 8"/>
          <p:cNvGrpSpPr/>
          <p:nvPr/>
        </p:nvGrpSpPr>
        <p:grpSpPr>
          <a:xfrm>
            <a:off x="2209800" y="1828800"/>
            <a:ext cx="3657600" cy="533400"/>
            <a:chOff x="2133600" y="1828800"/>
            <a:chExt cx="4610100" cy="628650"/>
          </a:xfrm>
        </p:grpSpPr>
        <p:pic>
          <p:nvPicPr>
            <p:cNvPr id="3077" name="Picture 5"/>
            <p:cNvPicPr>
              <a:picLocks noChangeAspect="1" noChangeArrowheads="1"/>
            </p:cNvPicPr>
            <p:nvPr/>
          </p:nvPicPr>
          <p:blipFill>
            <a:blip r:embed="rId5" cstate="print"/>
            <a:srcRect/>
            <a:stretch>
              <a:fillRect/>
            </a:stretch>
          </p:blipFill>
          <p:spPr bwMode="auto">
            <a:xfrm>
              <a:off x="2133600" y="1828800"/>
              <a:ext cx="3038475" cy="628650"/>
            </a:xfrm>
            <a:prstGeom prst="rect">
              <a:avLst/>
            </a:prstGeom>
            <a:noFill/>
            <a:ln w="9525">
              <a:noFill/>
              <a:miter lim="800000"/>
              <a:headEnd/>
              <a:tailEnd/>
            </a:ln>
          </p:spPr>
        </p:pic>
        <p:pic>
          <p:nvPicPr>
            <p:cNvPr id="3078" name="Picture 6"/>
            <p:cNvPicPr>
              <a:picLocks noChangeAspect="1" noChangeArrowheads="1"/>
            </p:cNvPicPr>
            <p:nvPr/>
          </p:nvPicPr>
          <p:blipFill>
            <a:blip r:embed="rId6" cstate="print"/>
            <a:srcRect/>
            <a:stretch>
              <a:fillRect/>
            </a:stretch>
          </p:blipFill>
          <p:spPr bwMode="auto">
            <a:xfrm>
              <a:off x="5181600" y="1838325"/>
              <a:ext cx="1562100" cy="600075"/>
            </a:xfrm>
            <a:prstGeom prst="rect">
              <a:avLst/>
            </a:prstGeom>
            <a:noFill/>
            <a:ln w="9525">
              <a:noFill/>
              <a:miter lim="800000"/>
              <a:headEnd/>
              <a:tailEnd/>
            </a:ln>
          </p:spPr>
        </p:pic>
      </p:grpSp>
      <p:pic>
        <p:nvPicPr>
          <p:cNvPr id="3079" name="Picture 7"/>
          <p:cNvPicPr>
            <a:picLocks noChangeAspect="1" noChangeArrowheads="1"/>
          </p:cNvPicPr>
          <p:nvPr/>
        </p:nvPicPr>
        <p:blipFill>
          <a:blip r:embed="rId7" cstate="print"/>
          <a:srcRect/>
          <a:stretch>
            <a:fillRect/>
          </a:stretch>
        </p:blipFill>
        <p:spPr bwMode="auto">
          <a:xfrm>
            <a:off x="3962400" y="2895600"/>
            <a:ext cx="4129088" cy="700904"/>
          </a:xfrm>
          <a:prstGeom prst="rect">
            <a:avLst/>
          </a:prstGeom>
          <a:noFill/>
          <a:ln w="9525">
            <a:noFill/>
            <a:miter lim="800000"/>
            <a:headEnd/>
            <a:tailEnd/>
          </a:ln>
        </p:spPr>
      </p:pic>
      <p:pic>
        <p:nvPicPr>
          <p:cNvPr id="3080" name="Picture 8"/>
          <p:cNvPicPr>
            <a:picLocks noChangeAspect="1" noChangeArrowheads="1"/>
          </p:cNvPicPr>
          <p:nvPr/>
        </p:nvPicPr>
        <p:blipFill>
          <a:blip r:embed="rId8" cstate="print"/>
          <a:srcRect/>
          <a:stretch>
            <a:fillRect/>
          </a:stretch>
        </p:blipFill>
        <p:spPr bwMode="auto">
          <a:xfrm>
            <a:off x="762000" y="2952750"/>
            <a:ext cx="1990725" cy="628650"/>
          </a:xfrm>
          <a:prstGeom prst="rect">
            <a:avLst/>
          </a:prstGeom>
          <a:noFill/>
          <a:ln w="28575">
            <a:solidFill>
              <a:srgbClr val="FF0000"/>
            </a:solid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a:t>
            </a:r>
            <a:r>
              <a:rPr lang="el-GR" dirty="0" smtClean="0"/>
              <a:t>ρ</a:t>
            </a:r>
            <a:r>
              <a:rPr lang="en-US" dirty="0" smtClean="0"/>
              <a:t>=100% “conservative”?</a:t>
            </a: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1704975" y="1219200"/>
            <a:ext cx="3962400" cy="695325"/>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381000" y="2438400"/>
            <a:ext cx="4600575" cy="942975"/>
          </a:xfrm>
          <a:prstGeom prst="rect">
            <a:avLst/>
          </a:prstGeom>
          <a:noFill/>
          <a:ln w="9525">
            <a:noFill/>
            <a:miter lim="800000"/>
            <a:headEnd/>
            <a:tailEnd/>
          </a:ln>
        </p:spPr>
      </p:pic>
      <p:pic>
        <p:nvPicPr>
          <p:cNvPr id="2052" name="Picture 4"/>
          <p:cNvPicPr>
            <a:picLocks noChangeAspect="1" noChangeArrowheads="1"/>
          </p:cNvPicPr>
          <p:nvPr/>
        </p:nvPicPr>
        <p:blipFill>
          <a:blip r:embed="rId5" cstate="print"/>
          <a:srcRect/>
          <a:stretch>
            <a:fillRect/>
          </a:stretch>
        </p:blipFill>
        <p:spPr bwMode="auto">
          <a:xfrm>
            <a:off x="3000375" y="1981200"/>
            <a:ext cx="1552575" cy="266700"/>
          </a:xfrm>
          <a:prstGeom prst="rect">
            <a:avLst/>
          </a:prstGeom>
          <a:noFill/>
          <a:ln w="9525">
            <a:noFill/>
            <a:miter lim="800000"/>
            <a:headEnd/>
            <a:tailEnd/>
          </a:ln>
        </p:spPr>
      </p:pic>
      <p:pic>
        <p:nvPicPr>
          <p:cNvPr id="2053" name="Picture 5"/>
          <p:cNvPicPr>
            <a:picLocks noChangeAspect="1" noChangeArrowheads="1"/>
          </p:cNvPicPr>
          <p:nvPr/>
        </p:nvPicPr>
        <p:blipFill>
          <a:blip r:embed="rId6" cstate="print"/>
          <a:srcRect/>
          <a:stretch>
            <a:fillRect/>
          </a:stretch>
        </p:blipFill>
        <p:spPr bwMode="auto">
          <a:xfrm>
            <a:off x="790575" y="3981450"/>
            <a:ext cx="3733800" cy="285750"/>
          </a:xfrm>
          <a:prstGeom prst="rect">
            <a:avLst/>
          </a:prstGeom>
          <a:noFill/>
          <a:ln w="9525">
            <a:noFill/>
            <a:miter lim="800000"/>
            <a:headEnd/>
            <a:tailEnd/>
          </a:ln>
        </p:spPr>
      </p:pic>
      <p:pic>
        <p:nvPicPr>
          <p:cNvPr id="2054" name="Picture 6"/>
          <p:cNvPicPr>
            <a:picLocks noChangeAspect="1" noChangeArrowheads="1"/>
          </p:cNvPicPr>
          <p:nvPr/>
        </p:nvPicPr>
        <p:blipFill>
          <a:blip r:embed="rId7" cstate="print"/>
          <a:srcRect/>
          <a:stretch>
            <a:fillRect/>
          </a:stretch>
        </p:blipFill>
        <p:spPr bwMode="auto">
          <a:xfrm>
            <a:off x="942975" y="5029200"/>
            <a:ext cx="3124200" cy="304800"/>
          </a:xfrm>
          <a:prstGeom prst="rect">
            <a:avLst/>
          </a:prstGeom>
          <a:noFill/>
          <a:ln w="9525">
            <a:noFill/>
            <a:miter lim="800000"/>
            <a:headEnd/>
            <a:tailEnd/>
          </a:ln>
        </p:spPr>
      </p:pic>
      <p:grpSp>
        <p:nvGrpSpPr>
          <p:cNvPr id="4" name="Group 12"/>
          <p:cNvGrpSpPr/>
          <p:nvPr/>
        </p:nvGrpSpPr>
        <p:grpSpPr>
          <a:xfrm>
            <a:off x="5867400" y="914400"/>
            <a:ext cx="3276600" cy="2819400"/>
            <a:chOff x="76200" y="3913188"/>
            <a:chExt cx="3868057" cy="2944813"/>
          </a:xfrm>
        </p:grpSpPr>
        <p:pic>
          <p:nvPicPr>
            <p:cNvPr id="11" name="Picture 7" descr="\\cern.ch\dfs\Users\a\avalassi\Documents\Blue2\scVsRho.jpg"/>
            <p:cNvPicPr>
              <a:picLocks noChangeAspect="1" noChangeArrowheads="1"/>
            </p:cNvPicPr>
            <p:nvPr/>
          </p:nvPicPr>
          <p:blipFill>
            <a:blip r:embed="rId8" cstate="print"/>
            <a:srcRect t="2778" r="2381"/>
            <a:stretch>
              <a:fillRect/>
            </a:stretch>
          </p:blipFill>
          <p:spPr bwMode="auto">
            <a:xfrm>
              <a:off x="76200" y="3913188"/>
              <a:ext cx="3868057" cy="2944813"/>
            </a:xfrm>
            <a:prstGeom prst="rect">
              <a:avLst/>
            </a:prstGeom>
            <a:noFill/>
          </p:spPr>
        </p:pic>
        <p:cxnSp>
          <p:nvCxnSpPr>
            <p:cNvPr id="12" name="Straight Connector 11"/>
            <p:cNvCxnSpPr/>
            <p:nvPr/>
          </p:nvCxnSpPr>
          <p:spPr>
            <a:xfrm>
              <a:off x="3048000" y="4876800"/>
              <a:ext cx="0" cy="19050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3" name="Content Placeholder 2"/>
          <p:cNvSpPr>
            <a:spLocks noGrp="1"/>
          </p:cNvSpPr>
          <p:nvPr>
            <p:ph idx="1"/>
          </p:nvPr>
        </p:nvSpPr>
        <p:spPr>
          <a:xfrm>
            <a:off x="76200" y="914400"/>
            <a:ext cx="8686800" cy="4267200"/>
          </a:xfrm>
        </p:spPr>
        <p:txBody>
          <a:bodyPr/>
          <a:lstStyle/>
          <a:p>
            <a:r>
              <a:rPr lang="en-US" sz="2000" dirty="0" smtClean="0"/>
              <a:t>Simple case of two measurements. We want:</a:t>
            </a:r>
          </a:p>
          <a:p>
            <a:endParaRPr lang="en-US" sz="2000" dirty="0" smtClean="0"/>
          </a:p>
          <a:p>
            <a:endParaRPr lang="en-US" sz="2000" dirty="0" smtClean="0"/>
          </a:p>
          <a:p>
            <a:r>
              <a:rPr lang="en-US" sz="2000" dirty="0" smtClean="0"/>
              <a:t>Then:</a:t>
            </a:r>
          </a:p>
          <a:p>
            <a:endParaRPr lang="en-US" sz="2000" dirty="0" smtClean="0"/>
          </a:p>
          <a:p>
            <a:endParaRPr lang="en-US" sz="2000" dirty="0" smtClean="0"/>
          </a:p>
          <a:p>
            <a:pPr>
              <a:buNone/>
            </a:pPr>
            <a:endParaRPr lang="en-US" sz="2000" dirty="0" smtClean="0"/>
          </a:p>
          <a:p>
            <a:r>
              <a:rPr lang="en-US" sz="2000" dirty="0" smtClean="0"/>
              <a:t>Always true for statistically dominated</a:t>
            </a:r>
          </a:p>
          <a:p>
            <a:endParaRPr lang="en-US" sz="2000" dirty="0" smtClean="0"/>
          </a:p>
          <a:p>
            <a:endParaRPr lang="en-US" sz="2000" dirty="0" smtClean="0"/>
          </a:p>
          <a:p>
            <a:r>
              <a:rPr lang="en-US" sz="2000" dirty="0" smtClean="0"/>
              <a:t>If systematic dominated, rho&lt;1 only if:</a:t>
            </a:r>
          </a:p>
          <a:p>
            <a:pPr>
              <a:buNone/>
            </a:pPr>
            <a:r>
              <a:rPr lang="en-US" sz="2000" dirty="0" smtClean="0"/>
              <a:t>  </a:t>
            </a:r>
            <a:endParaRPr lang="en-US" sz="2000" dirty="0"/>
          </a:p>
        </p:txBody>
      </p:sp>
      <p:sp>
        <p:nvSpPr>
          <p:cNvPr id="13" name="Content Placeholder 2"/>
          <p:cNvSpPr txBox="1">
            <a:spLocks/>
          </p:cNvSpPr>
          <p:nvPr/>
        </p:nvSpPr>
        <p:spPr bwMode="auto">
          <a:xfrm>
            <a:off x="76200" y="5486400"/>
            <a:ext cx="5486400" cy="91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rgbClr val="3861AA"/>
              </a:buClr>
              <a:buSzTx/>
              <a:buFontTx/>
              <a:buChar char="•"/>
              <a:tabLst/>
              <a:defRPr/>
            </a:pPr>
            <a:r>
              <a:rPr kumimoji="0" lang="en-US" sz="2000" b="1" i="0" u="none" strike="noStrike" kern="0" cap="none" spc="0" normalizeH="0" baseline="0" noProof="0" dirty="0" smtClean="0">
                <a:ln>
                  <a:noFill/>
                </a:ln>
                <a:solidFill>
                  <a:schemeClr val="accent2"/>
                </a:solidFill>
                <a:effectLst/>
                <a:uLnTx/>
                <a:uFillTx/>
                <a:latin typeface="+mn-lt"/>
                <a:ea typeface="+mn-ea"/>
                <a:cs typeface="+mn-cs"/>
              </a:rPr>
              <a:t>For N measurements </a:t>
            </a:r>
            <a:r>
              <a:rPr lang="en-US" sz="2000" b="1" kern="0" dirty="0" smtClean="0">
                <a:solidFill>
                  <a:schemeClr val="accent2"/>
                </a:solidFill>
                <a:latin typeface="+mn-lt"/>
              </a:rPr>
              <a:t>(rather: unknown correlations) the procedure for finding the maximum error is much less defined</a:t>
            </a:r>
            <a:endParaRPr kumimoji="0" lang="en-US" sz="2000" b="1" i="0" u="none" strike="noStrike" kern="0" cap="none" spc="0" normalizeH="0" baseline="0" noProof="0" dirty="0" smtClean="0">
              <a:ln>
                <a:noFill/>
              </a:ln>
              <a:solidFill>
                <a:schemeClr val="accent2"/>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
                <a:srgbClr val="3861AA"/>
              </a:buClr>
              <a:buSzTx/>
              <a:buFontTx/>
              <a:buNone/>
              <a:tabLst/>
              <a:defRPr/>
            </a:pPr>
            <a:r>
              <a:rPr kumimoji="0" lang="en-US" sz="2000" b="1" i="0" u="none" strike="noStrike" kern="0" cap="none" spc="0" normalizeH="0" baseline="0" noProof="0" dirty="0" smtClean="0">
                <a:ln>
                  <a:noFill/>
                </a:ln>
                <a:solidFill>
                  <a:schemeClr val="accent2"/>
                </a:solidFill>
                <a:effectLst/>
                <a:uLnTx/>
                <a:uFillTx/>
                <a:latin typeface="+mn-lt"/>
                <a:ea typeface="+mn-ea"/>
                <a:cs typeface="+mn-cs"/>
              </a:rPr>
              <a:t>  </a:t>
            </a:r>
            <a:endParaRPr kumimoji="0" lang="en-US" sz="2000" b="1" i="0" u="none" strike="noStrike" kern="0" cap="none" spc="0" normalizeH="0" baseline="0" noProof="0" dirty="0">
              <a:ln>
                <a:noFill/>
              </a:ln>
              <a:solidFill>
                <a:schemeClr val="accent2"/>
              </a:solidFill>
              <a:effectLst/>
              <a:uLnTx/>
              <a:uFillTx/>
              <a:latin typeface="+mn-lt"/>
              <a:ea typeface="+mn-ea"/>
              <a:cs typeface="+mn-cs"/>
            </a:endParaRPr>
          </a:p>
        </p:txBody>
      </p:sp>
      <p:sp>
        <p:nvSpPr>
          <p:cNvPr id="14" name="Ellipse 13"/>
          <p:cNvSpPr/>
          <p:nvPr/>
        </p:nvSpPr>
        <p:spPr>
          <a:xfrm>
            <a:off x="2819400" y="2362200"/>
            <a:ext cx="2209800" cy="1219200"/>
          </a:xfrm>
          <a:prstGeom prst="ellipse">
            <a:avLst/>
          </a:prstGeom>
          <a:noFill/>
          <a:ln>
            <a:solidFill>
              <a:srgbClr val="72BF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6" name="Connecteur droit avec flèche 15"/>
          <p:cNvCxnSpPr>
            <a:stCxn id="14" idx="7"/>
            <a:endCxn id="18" idx="2"/>
          </p:cNvCxnSpPr>
          <p:nvPr/>
        </p:nvCxnSpPr>
        <p:spPr>
          <a:xfrm flipV="1">
            <a:off x="4705582" y="1828800"/>
            <a:ext cx="3524018" cy="711948"/>
          </a:xfrm>
          <a:prstGeom prst="straightConnector1">
            <a:avLst/>
          </a:prstGeom>
          <a:ln w="28575">
            <a:solidFill>
              <a:srgbClr val="72BFC5"/>
            </a:solidFill>
            <a:tailEnd type="arrow"/>
          </a:ln>
        </p:spPr>
        <p:style>
          <a:lnRef idx="1">
            <a:schemeClr val="accent1"/>
          </a:lnRef>
          <a:fillRef idx="0">
            <a:schemeClr val="accent1"/>
          </a:fillRef>
          <a:effectRef idx="0">
            <a:schemeClr val="accent1"/>
          </a:effectRef>
          <a:fontRef idx="minor">
            <a:schemeClr val="tx1"/>
          </a:fontRef>
        </p:style>
      </p:cxnSp>
      <p:sp>
        <p:nvSpPr>
          <p:cNvPr id="18" name="Ellipse 17"/>
          <p:cNvSpPr/>
          <p:nvPr/>
        </p:nvSpPr>
        <p:spPr>
          <a:xfrm>
            <a:off x="8229600" y="1676400"/>
            <a:ext cx="304800" cy="304800"/>
          </a:xfrm>
          <a:prstGeom prst="ellipse">
            <a:avLst/>
          </a:prstGeom>
          <a:noFill/>
          <a:ln>
            <a:solidFill>
              <a:srgbClr val="72BF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8194" name="Picture 2" descr="\\cern.ch\dfs\Users\a\avalassi\Documents\Blue2\rhoCons.jpg"/>
          <p:cNvPicPr>
            <a:picLocks noChangeAspect="1" noChangeArrowheads="1"/>
          </p:cNvPicPr>
          <p:nvPr/>
        </p:nvPicPr>
        <p:blipFill>
          <a:blip r:embed="rId9" cstate="print"/>
          <a:srcRect/>
          <a:stretch>
            <a:fillRect/>
          </a:stretch>
        </p:blipFill>
        <p:spPr bwMode="auto">
          <a:xfrm>
            <a:off x="5588000" y="3733800"/>
            <a:ext cx="3556000" cy="2667000"/>
          </a:xfrm>
          <a:prstGeom prst="rect">
            <a:avLst/>
          </a:prstGeom>
          <a:noFill/>
        </p:spPr>
      </p:pic>
      <p:sp>
        <p:nvSpPr>
          <p:cNvPr id="20" name="ZoneTexte 19"/>
          <p:cNvSpPr txBox="1"/>
          <p:nvPr/>
        </p:nvSpPr>
        <p:spPr>
          <a:xfrm>
            <a:off x="6096000" y="4114800"/>
            <a:ext cx="1670650" cy="369332"/>
          </a:xfrm>
          <a:prstGeom prst="rect">
            <a:avLst/>
          </a:prstGeom>
          <a:solidFill>
            <a:srgbClr val="FFFF99"/>
          </a:solidFill>
        </p:spPr>
        <p:txBody>
          <a:bodyPr wrap="none" rtlCol="0">
            <a:spAutoFit/>
          </a:bodyPr>
          <a:lstStyle/>
          <a:p>
            <a:r>
              <a:rPr lang="fr-FR" dirty="0" smtClean="0">
                <a:sym typeface="Symbol"/>
              </a:rPr>
              <a:t> conservative</a:t>
            </a:r>
            <a:endParaRPr lang="fr-F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848600" cy="838200"/>
          </a:xfrm>
        </p:spPr>
        <p:txBody>
          <a:bodyPr/>
          <a:lstStyle/>
          <a:p>
            <a:r>
              <a:rPr lang="en-US" sz="2800" dirty="0" smtClean="0"/>
              <a:t>Derivatives w.r.t correlation re-scale factors</a:t>
            </a:r>
            <a:endParaRPr lang="en-US" sz="2800" dirty="0"/>
          </a:p>
        </p:txBody>
      </p:sp>
      <p:sp>
        <p:nvSpPr>
          <p:cNvPr id="3" name="Content Placeholder 2"/>
          <p:cNvSpPr>
            <a:spLocks noGrp="1"/>
          </p:cNvSpPr>
          <p:nvPr>
            <p:ph idx="1"/>
          </p:nvPr>
        </p:nvSpPr>
        <p:spPr>
          <a:xfrm>
            <a:off x="228600" y="990600"/>
            <a:ext cx="8915400" cy="4953000"/>
          </a:xfrm>
        </p:spPr>
        <p:txBody>
          <a:bodyPr/>
          <a:lstStyle/>
          <a:p>
            <a:r>
              <a:rPr lang="en-US" sz="2000" dirty="0" smtClean="0"/>
              <a:t>Can use derivatives to analyze which correlations (between which 2 measurements) and error sources have largest effect on information</a:t>
            </a:r>
          </a:p>
          <a:p>
            <a:pPr lvl="1"/>
            <a:r>
              <a:rPr lang="en-US" sz="1600" dirty="0" smtClean="0"/>
              <a:t>Rescale                                                      with   </a:t>
            </a:r>
          </a:p>
          <a:p>
            <a:pPr lvl="1">
              <a:buNone/>
            </a:pPr>
            <a:r>
              <a:rPr lang="en-US" sz="1200" dirty="0" smtClean="0"/>
              <a:t>	</a:t>
            </a:r>
          </a:p>
          <a:p>
            <a:pPr lvl="1">
              <a:buNone/>
            </a:pPr>
            <a:r>
              <a:rPr lang="en-US" sz="1600" dirty="0" smtClean="0"/>
              <a:t>	using a different rescaling factor for each off-diagonal element and error source</a:t>
            </a:r>
          </a:p>
          <a:p>
            <a:pPr lvl="4"/>
            <a:endParaRPr lang="en-US" sz="800" dirty="0" smtClean="0"/>
          </a:p>
          <a:p>
            <a:pPr lvl="1"/>
            <a:r>
              <a:rPr lang="en-US" sz="1600" dirty="0" smtClean="0"/>
              <a:t>From                                            you get                    that implies</a:t>
            </a:r>
          </a:p>
          <a:p>
            <a:pPr lvl="1">
              <a:buNone/>
            </a:pPr>
            <a:endParaRPr lang="en-US" sz="1600" dirty="0" smtClean="0"/>
          </a:p>
          <a:p>
            <a:pPr lvl="1"/>
            <a:endParaRPr lang="en-US" sz="1600" dirty="0" smtClean="0"/>
          </a:p>
          <a:p>
            <a:r>
              <a:rPr lang="en-US" sz="2000" dirty="0" smtClean="0"/>
              <a:t>In the following we will aggregate these derivatives (21x16 for m</a:t>
            </a:r>
            <a:r>
              <a:rPr lang="en-US" sz="2000" baseline="-25000" dirty="0" smtClean="0"/>
              <a:t>top</a:t>
            </a:r>
            <a:r>
              <a:rPr lang="en-US" sz="2000" dirty="0" smtClean="0"/>
              <a:t>) to reduce complexity, by off-diagonal element (21 for m</a:t>
            </a:r>
            <a:r>
              <a:rPr lang="en-US" sz="2000" baseline="-25000" dirty="0" smtClean="0"/>
              <a:t>top</a:t>
            </a:r>
            <a:r>
              <a:rPr lang="en-US" sz="2000" dirty="0" smtClean="0"/>
              <a:t>) </a:t>
            </a:r>
          </a:p>
          <a:p>
            <a:pPr>
              <a:buNone/>
            </a:pPr>
            <a:r>
              <a:rPr lang="en-US" sz="2000" dirty="0" smtClean="0"/>
              <a:t>	and error source (16 for m</a:t>
            </a:r>
            <a:r>
              <a:rPr lang="en-US" sz="2000" baseline="-25000" dirty="0" smtClean="0"/>
              <a:t>top</a:t>
            </a:r>
            <a:r>
              <a:rPr lang="en-US" sz="2000" dirty="0" smtClean="0"/>
              <a:t>) </a:t>
            </a:r>
          </a:p>
          <a:p>
            <a:pPr lvl="1"/>
            <a:endParaRPr lang="en-US" sz="1600" dirty="0" smtClean="0"/>
          </a:p>
          <a:p>
            <a:pPr lvl="1"/>
            <a:r>
              <a:rPr lang="en-US" sz="1600" dirty="0" smtClean="0"/>
              <a:t>Total is the derivative by a global scale factor</a:t>
            </a:r>
          </a:p>
          <a:p>
            <a:pPr lvl="1">
              <a:buNone/>
            </a:pPr>
            <a:endParaRPr lang="en-US" sz="1600" dirty="0" smtClean="0"/>
          </a:p>
          <a:p>
            <a:pPr lvl="1"/>
            <a:r>
              <a:rPr lang="en-US" sz="1600" dirty="0" smtClean="0"/>
              <a:t>We will normalize the derivatives to the total information at nominal correlations, so that the derivatives become a-dimensional numbers</a:t>
            </a:r>
          </a:p>
        </p:txBody>
      </p:sp>
      <p:pic>
        <p:nvPicPr>
          <p:cNvPr id="6147" name="Picture 3"/>
          <p:cNvPicPr>
            <a:picLocks noChangeAspect="1" noChangeArrowheads="1"/>
          </p:cNvPicPr>
          <p:nvPr/>
        </p:nvPicPr>
        <p:blipFill>
          <a:blip r:embed="rId3" cstate="print"/>
          <a:srcRect/>
          <a:stretch>
            <a:fillRect/>
          </a:stretch>
        </p:blipFill>
        <p:spPr bwMode="auto">
          <a:xfrm>
            <a:off x="1828800" y="1656752"/>
            <a:ext cx="2971800" cy="553048"/>
          </a:xfrm>
          <a:prstGeom prst="rect">
            <a:avLst/>
          </a:prstGeom>
          <a:noFill/>
          <a:ln w="9525">
            <a:noFill/>
            <a:miter lim="800000"/>
            <a:headEnd/>
            <a:tailEnd/>
          </a:ln>
        </p:spPr>
      </p:pic>
      <p:pic>
        <p:nvPicPr>
          <p:cNvPr id="6148" name="Picture 4"/>
          <p:cNvPicPr>
            <a:picLocks noChangeAspect="1" noChangeArrowheads="1"/>
          </p:cNvPicPr>
          <p:nvPr/>
        </p:nvPicPr>
        <p:blipFill>
          <a:blip r:embed="rId4" cstate="print"/>
          <a:srcRect/>
          <a:stretch>
            <a:fillRect/>
          </a:stretch>
        </p:blipFill>
        <p:spPr bwMode="auto">
          <a:xfrm>
            <a:off x="5334000" y="1676400"/>
            <a:ext cx="1066800" cy="350293"/>
          </a:xfrm>
          <a:prstGeom prst="rect">
            <a:avLst/>
          </a:prstGeom>
          <a:noFill/>
          <a:ln w="9525">
            <a:noFill/>
            <a:miter lim="800000"/>
            <a:headEnd/>
            <a:tailEnd/>
          </a:ln>
        </p:spPr>
      </p:pic>
      <p:grpSp>
        <p:nvGrpSpPr>
          <p:cNvPr id="4" name="Group 10"/>
          <p:cNvGrpSpPr/>
          <p:nvPr/>
        </p:nvGrpSpPr>
        <p:grpSpPr>
          <a:xfrm>
            <a:off x="1600200" y="2514600"/>
            <a:ext cx="7467600" cy="609600"/>
            <a:chOff x="1600200" y="2133600"/>
            <a:chExt cx="7467600" cy="609600"/>
          </a:xfrm>
        </p:grpSpPr>
        <p:pic>
          <p:nvPicPr>
            <p:cNvPr id="6149" name="Picture 5"/>
            <p:cNvPicPr>
              <a:picLocks noChangeAspect="1" noChangeArrowheads="1"/>
            </p:cNvPicPr>
            <p:nvPr/>
          </p:nvPicPr>
          <p:blipFill>
            <a:blip r:embed="rId5" cstate="print"/>
            <a:srcRect/>
            <a:stretch>
              <a:fillRect/>
            </a:stretch>
          </p:blipFill>
          <p:spPr bwMode="auto">
            <a:xfrm>
              <a:off x="1600200" y="2234659"/>
              <a:ext cx="2343150" cy="508541"/>
            </a:xfrm>
            <a:prstGeom prst="rect">
              <a:avLst/>
            </a:prstGeom>
            <a:noFill/>
            <a:ln w="9525">
              <a:noFill/>
              <a:miter lim="800000"/>
              <a:headEnd/>
              <a:tailEnd/>
            </a:ln>
          </p:spPr>
        </p:pic>
        <p:pic>
          <p:nvPicPr>
            <p:cNvPr id="6150" name="Picture 6"/>
            <p:cNvPicPr>
              <a:picLocks noChangeAspect="1" noChangeArrowheads="1"/>
            </p:cNvPicPr>
            <p:nvPr/>
          </p:nvPicPr>
          <p:blipFill>
            <a:blip r:embed="rId6" cstate="print"/>
            <a:srcRect/>
            <a:stretch>
              <a:fillRect/>
            </a:stretch>
          </p:blipFill>
          <p:spPr bwMode="auto">
            <a:xfrm>
              <a:off x="4807353" y="2209801"/>
              <a:ext cx="983847" cy="495056"/>
            </a:xfrm>
            <a:prstGeom prst="rect">
              <a:avLst/>
            </a:prstGeom>
            <a:noFill/>
            <a:ln w="9525">
              <a:noFill/>
              <a:miter lim="800000"/>
              <a:headEnd/>
              <a:tailEnd/>
            </a:ln>
          </p:spPr>
        </p:pic>
        <p:pic>
          <p:nvPicPr>
            <p:cNvPr id="6152" name="Picture 8"/>
            <p:cNvPicPr>
              <a:picLocks noChangeAspect="1" noChangeArrowheads="1"/>
            </p:cNvPicPr>
            <p:nvPr/>
          </p:nvPicPr>
          <p:blipFill>
            <a:blip r:embed="rId7" cstate="print"/>
            <a:srcRect/>
            <a:stretch>
              <a:fillRect/>
            </a:stretch>
          </p:blipFill>
          <p:spPr bwMode="auto">
            <a:xfrm>
              <a:off x="6972300" y="2133600"/>
              <a:ext cx="2095500" cy="583746"/>
            </a:xfrm>
            <a:prstGeom prst="rect">
              <a:avLst/>
            </a:prstGeom>
            <a:noFill/>
            <a:ln w="19050">
              <a:solidFill>
                <a:srgbClr val="FF0000"/>
              </a:solidFill>
              <a:miter lim="800000"/>
              <a:headEnd/>
              <a:tailEnd/>
            </a:ln>
          </p:spPr>
        </p:pic>
      </p:grpSp>
      <p:pic>
        <p:nvPicPr>
          <p:cNvPr id="6154" name="Picture 10"/>
          <p:cNvPicPr>
            <a:picLocks noChangeAspect="1" noChangeArrowheads="1"/>
          </p:cNvPicPr>
          <p:nvPr/>
        </p:nvPicPr>
        <p:blipFill>
          <a:blip r:embed="rId8" cstate="print"/>
          <a:srcRect/>
          <a:stretch>
            <a:fillRect/>
          </a:stretch>
        </p:blipFill>
        <p:spPr bwMode="auto">
          <a:xfrm>
            <a:off x="4267200" y="4114800"/>
            <a:ext cx="1528763" cy="609921"/>
          </a:xfrm>
          <a:prstGeom prst="rect">
            <a:avLst/>
          </a:prstGeom>
          <a:noFill/>
          <a:ln w="9525">
            <a:noFill/>
            <a:miter lim="800000"/>
            <a:headEnd/>
            <a:tailEnd/>
          </a:ln>
        </p:spPr>
      </p:pic>
      <p:pic>
        <p:nvPicPr>
          <p:cNvPr id="6156" name="Picture 12"/>
          <p:cNvPicPr>
            <a:picLocks noChangeAspect="1" noChangeArrowheads="1"/>
          </p:cNvPicPr>
          <p:nvPr/>
        </p:nvPicPr>
        <p:blipFill>
          <a:blip r:embed="rId9" cstate="print"/>
          <a:srcRect/>
          <a:stretch>
            <a:fillRect/>
          </a:stretch>
        </p:blipFill>
        <p:spPr bwMode="auto">
          <a:xfrm>
            <a:off x="7391400" y="3886200"/>
            <a:ext cx="1394778" cy="657225"/>
          </a:xfrm>
          <a:prstGeom prst="rect">
            <a:avLst/>
          </a:prstGeom>
          <a:noFill/>
          <a:ln w="9525">
            <a:noFill/>
            <a:miter lim="800000"/>
            <a:headEnd/>
            <a:tailEnd/>
          </a:ln>
        </p:spPr>
      </p:pic>
      <p:pic>
        <p:nvPicPr>
          <p:cNvPr id="6157" name="Picture 13"/>
          <p:cNvPicPr>
            <a:picLocks noChangeAspect="1" noChangeArrowheads="1"/>
          </p:cNvPicPr>
          <p:nvPr/>
        </p:nvPicPr>
        <p:blipFill>
          <a:blip r:embed="rId10" cstate="print"/>
          <a:srcRect/>
          <a:stretch>
            <a:fillRect/>
          </a:stretch>
        </p:blipFill>
        <p:spPr bwMode="auto">
          <a:xfrm>
            <a:off x="5200650" y="4759099"/>
            <a:ext cx="3562350" cy="651101"/>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Minimizations</a:t>
            </a:r>
            <a:endParaRPr lang="en-US" dirty="0"/>
          </a:p>
        </p:txBody>
      </p:sp>
      <p:sp>
        <p:nvSpPr>
          <p:cNvPr id="3" name="Content Placeholder 2"/>
          <p:cNvSpPr>
            <a:spLocks noGrp="1"/>
          </p:cNvSpPr>
          <p:nvPr>
            <p:ph idx="1"/>
          </p:nvPr>
        </p:nvSpPr>
        <p:spPr>
          <a:xfrm>
            <a:off x="228600" y="1066800"/>
            <a:ext cx="8915400" cy="4953000"/>
          </a:xfrm>
        </p:spPr>
        <p:txBody>
          <a:bodyPr/>
          <a:lstStyle/>
          <a:p>
            <a:r>
              <a:rPr lang="en-US" sz="2000" dirty="0" smtClean="0"/>
              <a:t>We studied two procedures to modify the nominal covariance and reduce correlations (e.g. because they have been overestimated) </a:t>
            </a:r>
          </a:p>
          <a:p>
            <a:pPr lvl="1"/>
            <a:r>
              <a:rPr lang="en-US" sz="1800" dirty="0" smtClean="0"/>
              <a:t>Rescaling correlations as described before and minimizing information</a:t>
            </a:r>
          </a:p>
          <a:p>
            <a:pPr lvl="1"/>
            <a:r>
              <a:rPr lang="en-US" sz="1800" dirty="0" smtClean="0"/>
              <a:t>A procedure called “onionization” that we describe later on</a:t>
            </a:r>
          </a:p>
          <a:p>
            <a:pPr lvl="1"/>
            <a:endParaRPr lang="en-US" sz="1800" dirty="0" smtClean="0"/>
          </a:p>
          <a:p>
            <a:r>
              <a:rPr lang="en-US" sz="2000" dirty="0" smtClean="0"/>
              <a:t>We minimize information (i.e. maximize the error to be as “conservative” as possible) with respect to the three sets of rescaling factors described in a previous slide </a:t>
            </a:r>
          </a:p>
          <a:p>
            <a:pPr lvl="1"/>
            <a:r>
              <a:rPr lang="en-US" sz="1800" dirty="0" smtClean="0"/>
              <a:t>Vary one rescaling factor per error source (16 for m</a:t>
            </a:r>
            <a:r>
              <a:rPr lang="en-US" sz="1800" baseline="-25000" dirty="0" smtClean="0"/>
              <a:t>top</a:t>
            </a:r>
            <a:r>
              <a:rPr lang="en-US" sz="1800" dirty="0" smtClean="0"/>
              <a:t>)</a:t>
            </a:r>
          </a:p>
          <a:p>
            <a:pPr lvl="2"/>
            <a:r>
              <a:rPr lang="en-US" sz="1400" dirty="0" smtClean="0"/>
              <a:t>For a given error source, use the same factor for all off-diagonal elements (i.e. for the whole partial covariance for that error source)</a:t>
            </a:r>
          </a:p>
          <a:p>
            <a:pPr lvl="1"/>
            <a:r>
              <a:rPr lang="en-US" sz="1800" dirty="0" smtClean="0"/>
              <a:t>Vary one rescaling factor per off-diagonal element (21 for m</a:t>
            </a:r>
            <a:r>
              <a:rPr lang="en-US" sz="1800" baseline="-25000" dirty="0" smtClean="0"/>
              <a:t>top</a:t>
            </a:r>
            <a:r>
              <a:rPr lang="en-US" sz="1800" dirty="0" smtClean="0"/>
              <a:t>)</a:t>
            </a:r>
          </a:p>
          <a:p>
            <a:pPr lvl="2"/>
            <a:r>
              <a:rPr lang="en-US" sz="1400" dirty="0" smtClean="0"/>
              <a:t>For a given off-diagonal element, use the same factor for all error sources</a:t>
            </a:r>
          </a:p>
          <a:p>
            <a:pPr lvl="2"/>
            <a:r>
              <a:rPr lang="en-US" sz="1400" dirty="0" smtClean="0"/>
              <a:t>This may lead into non-physical space (non positive definite covariances) – give up in that case</a:t>
            </a:r>
          </a:p>
          <a:p>
            <a:pPr lvl="1"/>
            <a:r>
              <a:rPr lang="en-US" sz="1800" dirty="0" smtClean="0"/>
              <a:t>Vary one global rescaling factor (1 for m</a:t>
            </a:r>
            <a:r>
              <a:rPr lang="en-US" sz="1800" baseline="-25000" dirty="0" smtClean="0"/>
              <a:t>top</a:t>
            </a:r>
            <a:r>
              <a:rPr lang="en-US" sz="1800" dirty="0" smtClean="0"/>
              <a:t>)  </a:t>
            </a:r>
          </a:p>
          <a:p>
            <a:pPr lvl="1"/>
            <a:endParaRPr lang="en-US" sz="1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71600"/>
            <a:ext cx="7924800" cy="838200"/>
          </a:xfrm>
        </p:spPr>
        <p:txBody>
          <a:bodyPr/>
          <a:lstStyle/>
          <a:p>
            <a:pPr algn="ctr"/>
            <a:r>
              <a:rPr lang="en-US" dirty="0" smtClean="0">
                <a:solidFill>
                  <a:srgbClr val="C00000"/>
                </a:solidFill>
                <a:effectLst>
                  <a:outerShdw blurRad="38100" dist="38100" dir="2700000" algn="tl">
                    <a:srgbClr val="000000">
                      <a:alpha val="43137"/>
                    </a:srgbClr>
                  </a:outerShdw>
                </a:effectLst>
              </a:rPr>
              <a:t>Part I : </a:t>
            </a:r>
            <a:br>
              <a:rPr lang="en-US" dirty="0" smtClean="0">
                <a:solidFill>
                  <a:srgbClr val="C00000"/>
                </a:solidFill>
                <a:effectLst>
                  <a:outerShdw blurRad="38100" dist="38100" dir="2700000" algn="tl">
                    <a:srgbClr val="000000">
                      <a:alpha val="43137"/>
                    </a:srgbClr>
                  </a:outerShdw>
                </a:effectLst>
              </a:rPr>
            </a:br>
            <a:r>
              <a:rPr lang="en-US" dirty="0" smtClean="0">
                <a:solidFill>
                  <a:srgbClr val="C00000"/>
                </a:solidFill>
                <a:effectLst>
                  <a:outerShdw blurRad="38100" dist="38100" dir="2700000" algn="tl">
                    <a:srgbClr val="000000">
                      <a:alpha val="43137"/>
                    </a:srgbClr>
                  </a:outerShdw>
                </a:effectLst>
              </a:rPr>
              <a:t>information in BLUE</a:t>
            </a:r>
            <a:endParaRPr lang="en-US" dirty="0">
              <a:solidFill>
                <a:srgbClr val="C00000"/>
              </a:solidFill>
              <a:effectLst>
                <a:outerShdw blurRad="38100" dist="38100" dir="2700000" algn="tl">
                  <a:srgbClr val="000000">
                    <a:alpha val="43137"/>
                  </a:srgbClr>
                </a:outerShdw>
              </a:effectLst>
            </a:endParaRPr>
          </a:p>
        </p:txBody>
      </p:sp>
      <p:sp>
        <p:nvSpPr>
          <p:cNvPr id="5" name="Content Placeholder 2"/>
          <p:cNvSpPr>
            <a:spLocks noGrp="1"/>
          </p:cNvSpPr>
          <p:nvPr>
            <p:ph idx="1"/>
          </p:nvPr>
        </p:nvSpPr>
        <p:spPr>
          <a:xfrm>
            <a:off x="152400" y="2590800"/>
            <a:ext cx="8915400" cy="3352800"/>
          </a:xfrm>
        </p:spPr>
        <p:txBody>
          <a:bodyPr/>
          <a:lstStyle/>
          <a:p>
            <a:r>
              <a:rPr lang="en-US" sz="2000" dirty="0" smtClean="0"/>
              <a:t>“Relative importance” of individual measurements with correlations</a:t>
            </a:r>
          </a:p>
          <a:p>
            <a:pPr lvl="1"/>
            <a:r>
              <a:rPr lang="en-US" sz="1800" dirty="0" smtClean="0"/>
              <a:t>BLUE primer</a:t>
            </a:r>
            <a:endParaRPr lang="en-US" sz="1800" i="1" dirty="0" smtClean="0"/>
          </a:p>
          <a:p>
            <a:pPr lvl="1"/>
            <a:r>
              <a:rPr lang="en-US" sz="1800" i="1" dirty="0" smtClean="0"/>
              <a:t>What is the “contribution to knowledge” from various sources</a:t>
            </a:r>
          </a:p>
          <a:p>
            <a:pPr lvl="2"/>
            <a:r>
              <a:rPr lang="en-US" sz="1400" dirty="0" smtClean="0"/>
              <a:t>Absolute values of  BLUE coefficients are used in the TOPLHCWG note</a:t>
            </a:r>
          </a:p>
          <a:p>
            <a:pPr lvl="2"/>
            <a:r>
              <a:rPr lang="en-US" sz="1400" dirty="0" smtClean="0"/>
              <a:t>The problem with absolute values of BLUE weights</a:t>
            </a:r>
          </a:p>
          <a:p>
            <a:pPr lvl="1"/>
            <a:r>
              <a:rPr lang="en-US" sz="1800" dirty="0" smtClean="0"/>
              <a:t>Fisher’s information</a:t>
            </a:r>
          </a:p>
          <a:p>
            <a:pPr lvl="2"/>
            <a:r>
              <a:rPr lang="en-US" sz="1400" dirty="0" smtClean="0"/>
              <a:t>A proposed new way for presenting combinations: information weights</a:t>
            </a:r>
          </a:p>
          <a:p>
            <a:pPr lvl="2"/>
            <a:r>
              <a:rPr lang="en-US" sz="1400" dirty="0" smtClean="0"/>
              <a:t>First look at TOP LHC WG combination</a:t>
            </a:r>
          </a:p>
          <a:p>
            <a:pPr lvl="1">
              <a:buNone/>
            </a:pPr>
            <a:endParaRPr lang="en-US" sz="1600" dirty="0" smtClean="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“onionization” prescription</a:t>
            </a:r>
            <a:endParaRPr lang="en-US" dirty="0"/>
          </a:p>
        </p:txBody>
      </p:sp>
      <p:sp>
        <p:nvSpPr>
          <p:cNvPr id="9" name="Content Placeholder 8"/>
          <p:cNvSpPr>
            <a:spLocks noGrp="1"/>
          </p:cNvSpPr>
          <p:nvPr>
            <p:ph idx="1"/>
          </p:nvPr>
        </p:nvSpPr>
        <p:spPr>
          <a:xfrm>
            <a:off x="76200" y="914400"/>
            <a:ext cx="9067800" cy="5486400"/>
          </a:xfrm>
        </p:spPr>
        <p:txBody>
          <a:bodyPr/>
          <a:lstStyle/>
          <a:p>
            <a:pPr>
              <a:spcBef>
                <a:spcPts val="0"/>
              </a:spcBef>
            </a:pPr>
            <a:r>
              <a:rPr lang="en-US" sz="2000" dirty="0" smtClean="0"/>
              <a:t>How can we ensure that                                                                  ? (*) </a:t>
            </a:r>
          </a:p>
          <a:p>
            <a:pPr lvl="1">
              <a:spcBef>
                <a:spcPts val="0"/>
              </a:spcBef>
            </a:pPr>
            <a:endParaRPr lang="en-US" sz="1600" dirty="0" smtClean="0"/>
          </a:p>
          <a:p>
            <a:pPr lvl="1">
              <a:spcBef>
                <a:spcPts val="0"/>
              </a:spcBef>
            </a:pPr>
            <a:endParaRPr lang="en-US" sz="1600" dirty="0" smtClean="0"/>
          </a:p>
          <a:p>
            <a:pPr>
              <a:spcBef>
                <a:spcPts val="0"/>
              </a:spcBef>
            </a:pPr>
            <a:r>
              <a:rPr lang="en-US" sz="2000" dirty="0" smtClean="0"/>
              <a:t>We considered:</a:t>
            </a:r>
          </a:p>
          <a:p>
            <a:pPr lvl="2">
              <a:spcBef>
                <a:spcPts val="0"/>
              </a:spcBef>
            </a:pPr>
            <a:endParaRPr lang="en-US" sz="1200" dirty="0" smtClean="0"/>
          </a:p>
          <a:p>
            <a:pPr lvl="2">
              <a:spcBef>
                <a:spcPts val="0"/>
              </a:spcBef>
            </a:pPr>
            <a:endParaRPr lang="en-US" sz="1200" dirty="0" smtClean="0"/>
          </a:p>
          <a:p>
            <a:pPr>
              <a:spcBef>
                <a:spcPts val="0"/>
              </a:spcBef>
            </a:pPr>
            <a:r>
              <a:rPr lang="en-US" sz="2000" dirty="0" smtClean="0"/>
              <a:t>But we prefer the “onionization”  </a:t>
            </a:r>
          </a:p>
          <a:p>
            <a:pPr>
              <a:spcBef>
                <a:spcPts val="0"/>
              </a:spcBef>
              <a:buNone/>
            </a:pPr>
            <a:r>
              <a:rPr lang="en-US" sz="2000" dirty="0" smtClean="0"/>
              <a:t>	of every source of uncertainty: remain ≤</a:t>
            </a:r>
          </a:p>
          <a:p>
            <a:pPr lvl="2">
              <a:spcBef>
                <a:spcPts val="0"/>
              </a:spcBef>
            </a:pPr>
            <a:endParaRPr lang="en-US" sz="1200" dirty="0" smtClean="0"/>
          </a:p>
          <a:p>
            <a:pPr lvl="2">
              <a:spcBef>
                <a:spcPts val="0"/>
              </a:spcBef>
            </a:pPr>
            <a:endParaRPr lang="en-US" sz="1200" dirty="0" smtClean="0"/>
          </a:p>
          <a:p>
            <a:pPr>
              <a:spcBef>
                <a:spcPts val="0"/>
              </a:spcBef>
              <a:buNone/>
            </a:pPr>
            <a:r>
              <a:rPr lang="en-US" sz="2000" dirty="0" smtClean="0"/>
              <a:t>	i.e. :</a:t>
            </a:r>
          </a:p>
          <a:p>
            <a:pPr lvl="2">
              <a:spcBef>
                <a:spcPts val="0"/>
              </a:spcBef>
            </a:pPr>
            <a:endParaRPr lang="en-US" sz="1200" dirty="0" smtClean="0"/>
          </a:p>
          <a:p>
            <a:pPr lvl="2">
              <a:spcBef>
                <a:spcPts val="0"/>
              </a:spcBef>
            </a:pPr>
            <a:endParaRPr lang="en-US" sz="1200" dirty="0" smtClean="0"/>
          </a:p>
          <a:p>
            <a:pPr>
              <a:spcBef>
                <a:spcPts val="0"/>
              </a:spcBef>
            </a:pPr>
            <a:r>
              <a:rPr lang="en-US" sz="2000" dirty="0" smtClean="0"/>
              <a:t>However this may transform overestimates of </a:t>
            </a:r>
            <a:r>
              <a:rPr lang="el-GR" sz="2000" dirty="0" smtClean="0"/>
              <a:t>ρ</a:t>
            </a:r>
            <a:r>
              <a:rPr lang="en-US" sz="2000" dirty="0" smtClean="0"/>
              <a:t> into underestimates</a:t>
            </a:r>
          </a:p>
          <a:p>
            <a:pPr lvl="1">
              <a:spcBef>
                <a:spcPts val="0"/>
              </a:spcBef>
            </a:pPr>
            <a:r>
              <a:rPr lang="en-US" sz="1600" dirty="0" smtClean="0"/>
              <a:t>It means </a:t>
            </a:r>
            <a:r>
              <a:rPr lang="en-US" sz="1600" i="1" dirty="0" smtClean="0">
                <a:solidFill>
                  <a:srgbClr val="FF0000"/>
                </a:solidFill>
              </a:rPr>
              <a:t>assuming that the difference in sensitivity between measurements to a given systematic effect cannot be used to constrain or determine the actual size of that effect</a:t>
            </a:r>
          </a:p>
          <a:p>
            <a:pPr lvl="2">
              <a:spcBef>
                <a:spcPts val="0"/>
              </a:spcBef>
            </a:pPr>
            <a:r>
              <a:rPr lang="en-US" sz="1400" dirty="0" smtClean="0"/>
              <a:t>Which is generally wrong – there are legitimate cases for exploiting this leverage effect</a:t>
            </a:r>
            <a:endParaRPr lang="en-US" sz="1200" dirty="0" smtClean="0"/>
          </a:p>
          <a:p>
            <a:pPr lvl="1">
              <a:spcBef>
                <a:spcPts val="0"/>
              </a:spcBef>
            </a:pPr>
            <a:r>
              <a:rPr lang="en-US" sz="1600" dirty="0" smtClean="0"/>
              <a:t>And with &gt;2 measurements this condition (*) is not even enough to ensure </a:t>
            </a:r>
            <a:r>
              <a:rPr lang="el-GR" sz="1600" dirty="0" smtClean="0"/>
              <a:t>λ</a:t>
            </a:r>
            <a:r>
              <a:rPr lang="en-US" sz="1600" dirty="0" smtClean="0"/>
              <a:t>&gt;0 for each </a:t>
            </a:r>
            <a:r>
              <a:rPr lang="el-GR" sz="1600" dirty="0" smtClean="0"/>
              <a:t>λ</a:t>
            </a:r>
            <a:endParaRPr lang="en-US" sz="1600" dirty="0" smtClean="0"/>
          </a:p>
          <a:p>
            <a:pPr lvl="2">
              <a:spcBef>
                <a:spcPts val="0"/>
              </a:spcBef>
            </a:pPr>
            <a:endParaRPr lang="en-US" sz="800" dirty="0" smtClean="0"/>
          </a:p>
          <a:p>
            <a:pPr>
              <a:spcBef>
                <a:spcPts val="0"/>
              </a:spcBef>
            </a:pPr>
            <a:r>
              <a:rPr lang="en-US" sz="2000" dirty="0" smtClean="0"/>
              <a:t>Of course the only correct way forward is </a:t>
            </a:r>
          </a:p>
          <a:p>
            <a:pPr lvl="1">
              <a:spcBef>
                <a:spcPts val="0"/>
              </a:spcBef>
            </a:pPr>
            <a:r>
              <a:rPr lang="en-US" sz="1600" dirty="0" smtClean="0"/>
              <a:t>measure the correlations between measurements (from the data, the MC parameters…)</a:t>
            </a:r>
          </a:p>
          <a:p>
            <a:pPr lvl="1">
              <a:spcBef>
                <a:spcPts val="0"/>
              </a:spcBef>
            </a:pPr>
            <a:r>
              <a:rPr lang="en-US" sz="1600" dirty="0" smtClean="0"/>
              <a:t>if not possible, assess case by case whether 100% (or e.g. onionizing) is appropriate</a:t>
            </a:r>
            <a:endParaRPr lang="en-US" sz="1600" dirty="0"/>
          </a:p>
        </p:txBody>
      </p:sp>
      <p:pic>
        <p:nvPicPr>
          <p:cNvPr id="12" name="Picture 4"/>
          <p:cNvPicPr>
            <a:picLocks noChangeAspect="1" noChangeArrowheads="1"/>
          </p:cNvPicPr>
          <p:nvPr/>
        </p:nvPicPr>
        <p:blipFill>
          <a:blip r:embed="rId3" cstate="print"/>
          <a:srcRect/>
          <a:stretch>
            <a:fillRect/>
          </a:stretch>
        </p:blipFill>
        <p:spPr bwMode="auto">
          <a:xfrm>
            <a:off x="3448050" y="903966"/>
            <a:ext cx="4400550" cy="699734"/>
          </a:xfrm>
          <a:prstGeom prst="rect">
            <a:avLst/>
          </a:prstGeom>
          <a:noFill/>
          <a:ln w="9525">
            <a:noFill/>
            <a:miter lim="800000"/>
            <a:headEnd/>
            <a:tailEnd/>
          </a:ln>
        </p:spPr>
      </p:pic>
      <p:pic>
        <p:nvPicPr>
          <p:cNvPr id="13" name="Picture 6"/>
          <p:cNvPicPr>
            <a:picLocks noChangeAspect="1" noChangeArrowheads="1"/>
          </p:cNvPicPr>
          <p:nvPr/>
        </p:nvPicPr>
        <p:blipFill>
          <a:blip r:embed="rId4" cstate="print"/>
          <a:srcRect/>
          <a:stretch>
            <a:fillRect/>
          </a:stretch>
        </p:blipFill>
        <p:spPr bwMode="auto">
          <a:xfrm>
            <a:off x="2514600" y="1752600"/>
            <a:ext cx="4419600" cy="609062"/>
          </a:xfrm>
          <a:prstGeom prst="rect">
            <a:avLst/>
          </a:prstGeom>
          <a:noFill/>
          <a:ln w="9525">
            <a:noFill/>
            <a:miter lim="800000"/>
            <a:headEnd/>
            <a:tailEnd/>
          </a:ln>
        </p:spPr>
      </p:pic>
      <p:pic>
        <p:nvPicPr>
          <p:cNvPr id="10247" name="Picture 7"/>
          <p:cNvPicPr>
            <a:picLocks noChangeAspect="1" noChangeArrowheads="1"/>
          </p:cNvPicPr>
          <p:nvPr/>
        </p:nvPicPr>
        <p:blipFill>
          <a:blip r:embed="rId5" cstate="print"/>
          <a:srcRect/>
          <a:stretch>
            <a:fillRect/>
          </a:stretch>
        </p:blipFill>
        <p:spPr bwMode="auto">
          <a:xfrm>
            <a:off x="5791200" y="3657600"/>
            <a:ext cx="2362200" cy="174978"/>
          </a:xfrm>
          <a:prstGeom prst="rect">
            <a:avLst/>
          </a:prstGeom>
          <a:noFill/>
          <a:ln w="9525">
            <a:noFill/>
            <a:miter lim="800000"/>
            <a:headEnd/>
            <a:tailEnd/>
          </a:ln>
        </p:spPr>
      </p:pic>
      <p:pic>
        <p:nvPicPr>
          <p:cNvPr id="9218" name="Picture 2"/>
          <p:cNvPicPr>
            <a:picLocks noChangeAspect="1" noChangeArrowheads="1"/>
          </p:cNvPicPr>
          <p:nvPr/>
        </p:nvPicPr>
        <p:blipFill>
          <a:blip r:embed="rId6" cstate="print"/>
          <a:srcRect/>
          <a:stretch>
            <a:fillRect/>
          </a:stretch>
        </p:blipFill>
        <p:spPr bwMode="auto">
          <a:xfrm>
            <a:off x="1066799" y="3173104"/>
            <a:ext cx="3412671" cy="713096"/>
          </a:xfrm>
          <a:prstGeom prst="rect">
            <a:avLst/>
          </a:prstGeom>
          <a:noFill/>
          <a:ln w="9525">
            <a:noFill/>
            <a:miter lim="800000"/>
            <a:headEnd/>
            <a:tailEnd/>
          </a:ln>
        </p:spPr>
      </p:pic>
      <p:pic>
        <p:nvPicPr>
          <p:cNvPr id="9219" name="Picture 3"/>
          <p:cNvPicPr>
            <a:picLocks noChangeAspect="1" noChangeArrowheads="1"/>
          </p:cNvPicPr>
          <p:nvPr/>
        </p:nvPicPr>
        <p:blipFill>
          <a:blip r:embed="rId7" cstate="print"/>
          <a:srcRect/>
          <a:stretch>
            <a:fillRect/>
          </a:stretch>
        </p:blipFill>
        <p:spPr bwMode="auto">
          <a:xfrm>
            <a:off x="5387588" y="2438400"/>
            <a:ext cx="3070612" cy="1247775"/>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Onionization example – RAD @ LHC m</a:t>
            </a:r>
            <a:r>
              <a:rPr lang="en-US" sz="2800" baseline="-25000" dirty="0" smtClean="0"/>
              <a:t>top</a:t>
            </a:r>
            <a:r>
              <a:rPr lang="en-US" sz="2800" dirty="0" smtClean="0"/>
              <a:t> </a:t>
            </a:r>
            <a:endParaRPr lang="en-US" sz="2800" dirty="0"/>
          </a:p>
        </p:txBody>
      </p:sp>
      <p:pic>
        <p:nvPicPr>
          <p:cNvPr id="13314" name="Picture 2"/>
          <p:cNvPicPr>
            <a:picLocks noChangeAspect="1" noChangeArrowheads="1"/>
          </p:cNvPicPr>
          <p:nvPr/>
        </p:nvPicPr>
        <p:blipFill>
          <a:blip r:embed="rId3" cstate="print"/>
          <a:srcRect/>
          <a:stretch>
            <a:fillRect/>
          </a:stretch>
        </p:blipFill>
        <p:spPr bwMode="auto">
          <a:xfrm>
            <a:off x="76200" y="914400"/>
            <a:ext cx="3962400" cy="2194787"/>
          </a:xfrm>
          <a:prstGeom prst="rect">
            <a:avLst/>
          </a:prstGeom>
          <a:noFill/>
          <a:ln w="9525">
            <a:noFill/>
            <a:miter lim="800000"/>
            <a:headEnd/>
            <a:tailEnd/>
          </a:ln>
        </p:spPr>
      </p:pic>
      <p:pic>
        <p:nvPicPr>
          <p:cNvPr id="13315" name="Picture 3"/>
          <p:cNvPicPr>
            <a:picLocks noChangeAspect="1" noChangeArrowheads="1"/>
          </p:cNvPicPr>
          <p:nvPr/>
        </p:nvPicPr>
        <p:blipFill>
          <a:blip r:embed="rId4" cstate="print"/>
          <a:srcRect/>
          <a:stretch>
            <a:fillRect/>
          </a:stretch>
        </p:blipFill>
        <p:spPr bwMode="auto">
          <a:xfrm>
            <a:off x="5029200" y="914399"/>
            <a:ext cx="4017121" cy="2168663"/>
          </a:xfrm>
          <a:prstGeom prst="rect">
            <a:avLst/>
          </a:prstGeom>
          <a:noFill/>
          <a:ln w="9525">
            <a:noFill/>
            <a:miter lim="800000"/>
            <a:headEnd/>
            <a:tailEnd/>
          </a:ln>
        </p:spPr>
      </p:pic>
      <p:pic>
        <p:nvPicPr>
          <p:cNvPr id="13316" name="Picture 4"/>
          <p:cNvPicPr>
            <a:picLocks noChangeAspect="1" noChangeArrowheads="1"/>
          </p:cNvPicPr>
          <p:nvPr/>
        </p:nvPicPr>
        <p:blipFill>
          <a:blip r:embed="rId5" cstate="print"/>
          <a:srcRect/>
          <a:stretch>
            <a:fillRect/>
          </a:stretch>
        </p:blipFill>
        <p:spPr bwMode="auto">
          <a:xfrm>
            <a:off x="1295400" y="3276600"/>
            <a:ext cx="5298751" cy="2895600"/>
          </a:xfrm>
          <a:prstGeom prst="rect">
            <a:avLst/>
          </a:prstGeom>
          <a:noFill/>
          <a:ln w="12700">
            <a:solidFill>
              <a:srgbClr val="FF0000"/>
            </a:solidFill>
            <a:miter lim="800000"/>
            <a:headEnd/>
            <a:tailEnd/>
          </a:ln>
        </p:spPr>
      </p:pic>
      <p:sp>
        <p:nvSpPr>
          <p:cNvPr id="7" name="TextBox 6"/>
          <p:cNvSpPr txBox="1"/>
          <p:nvPr/>
        </p:nvSpPr>
        <p:spPr>
          <a:xfrm rot="21130414">
            <a:off x="6882730" y="5161638"/>
            <a:ext cx="1979251" cy="498598"/>
          </a:xfrm>
          <a:prstGeom prst="rect">
            <a:avLst/>
          </a:prstGeom>
          <a:solidFill>
            <a:srgbClr val="FFFF00"/>
          </a:solidFill>
        </p:spPr>
        <p:txBody>
          <a:bodyPr wrap="square" rtlCol="0">
            <a:spAutoFit/>
          </a:bodyPr>
          <a:lstStyle/>
          <a:p>
            <a:pPr marL="342900" lvl="0" indent="-342900" algn="ctr" eaLnBrk="0" hangingPunct="0">
              <a:spcBef>
                <a:spcPct val="20000"/>
              </a:spcBef>
              <a:buClr>
                <a:srgbClr val="3861AA"/>
              </a:buClr>
              <a:defRPr/>
            </a:pPr>
            <a:r>
              <a:rPr lang="en-US" sz="1200" b="1" i="1" kern="0" dirty="0" smtClean="0">
                <a:solidFill>
                  <a:srgbClr val="FF0000"/>
                </a:solidFill>
              </a:rPr>
              <a:t>PRELIMINARY!</a:t>
            </a:r>
          </a:p>
          <a:p>
            <a:pPr marL="342900" lvl="0" indent="-342900" algn="ctr" eaLnBrk="0" hangingPunct="0">
              <a:spcBef>
                <a:spcPct val="20000"/>
              </a:spcBef>
              <a:buClr>
                <a:srgbClr val="3861AA"/>
              </a:buClr>
              <a:defRPr/>
            </a:pPr>
            <a:r>
              <a:rPr lang="en-US" sz="1200" b="1" i="1" kern="0" dirty="0" smtClean="0">
                <a:solidFill>
                  <a:srgbClr val="FF0000"/>
                </a:solidFill>
              </a:rPr>
              <a:t>WORK IN PROGRESS!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467600" cy="838200"/>
          </a:xfrm>
        </p:spPr>
        <p:txBody>
          <a:bodyPr/>
          <a:lstStyle/>
          <a:p>
            <a:r>
              <a:rPr lang="en-US" dirty="0" smtClean="0"/>
              <a:t>LHC m</a:t>
            </a:r>
            <a:r>
              <a:rPr lang="en-US" baseline="-25000" dirty="0" smtClean="0"/>
              <a:t>top</a:t>
            </a:r>
            <a:r>
              <a:rPr lang="en-US" dirty="0" smtClean="0"/>
              <a:t> – conservative correlations?</a:t>
            </a:r>
            <a:endParaRPr lang="en-US" dirty="0"/>
          </a:p>
        </p:txBody>
      </p:sp>
      <p:sp>
        <p:nvSpPr>
          <p:cNvPr id="3" name="Content Placeholder 2"/>
          <p:cNvSpPr>
            <a:spLocks noGrp="1"/>
          </p:cNvSpPr>
          <p:nvPr>
            <p:ph idx="1"/>
          </p:nvPr>
        </p:nvSpPr>
        <p:spPr>
          <a:xfrm>
            <a:off x="228600" y="3352800"/>
            <a:ext cx="8763000" cy="2819400"/>
          </a:xfrm>
        </p:spPr>
        <p:txBody>
          <a:bodyPr/>
          <a:lstStyle/>
          <a:p>
            <a:pPr>
              <a:spcBef>
                <a:spcPts val="0"/>
              </a:spcBef>
            </a:pPr>
            <a:r>
              <a:rPr lang="en-US" sz="1800" dirty="0" smtClean="0"/>
              <a:t>Absolute minimum is most likely at “MinimizeOffDiagonal21”</a:t>
            </a:r>
          </a:p>
          <a:p>
            <a:pPr lvl="1">
              <a:spcBef>
                <a:spcPts val="0"/>
              </a:spcBef>
            </a:pPr>
            <a:r>
              <a:rPr lang="en-US" sz="1400" dirty="0" smtClean="0"/>
              <a:t>Checked that 20 information derivatives are 0 (for all covariances but that of CMS11</a:t>
            </a:r>
            <a:r>
              <a:rPr lang="el-GR" sz="1400" dirty="0" smtClean="0"/>
              <a:t>μ</a:t>
            </a:r>
            <a:r>
              <a:rPr lang="en-US" sz="1400" dirty="0" smtClean="0"/>
              <a:t>j and ATL11jl)</a:t>
            </a:r>
          </a:p>
          <a:p>
            <a:pPr lvl="1">
              <a:spcBef>
                <a:spcPts val="0"/>
              </a:spcBef>
            </a:pPr>
            <a:r>
              <a:rPr lang="en-US" sz="1400" dirty="0" smtClean="0"/>
              <a:t>Indeed (remember dI/</a:t>
            </a:r>
            <a:r>
              <a:rPr lang="en-US" sz="1400" dirty="0" err="1" smtClean="0"/>
              <a:t>dM</a:t>
            </a:r>
            <a:r>
              <a:rPr lang="en-US" sz="1400" baseline="-25000" dirty="0" err="1" smtClean="0"/>
              <a:t>ij</a:t>
            </a:r>
            <a:r>
              <a:rPr lang="en-US" sz="1400" baseline="-25000" dirty="0" smtClean="0"/>
              <a:t> </a:t>
            </a:r>
            <a:r>
              <a:rPr lang="en-US" sz="1400" dirty="0" smtClean="0"/>
              <a:t>~</a:t>
            </a:r>
            <a:r>
              <a:rPr lang="el-GR" sz="1400" dirty="0" smtClean="0"/>
              <a:t> </a:t>
            </a:r>
            <a:r>
              <a:rPr lang="en-US" sz="1400" dirty="0" smtClean="0"/>
              <a:t>-</a:t>
            </a:r>
            <a:r>
              <a:rPr lang="el-GR" sz="1400" dirty="0" smtClean="0"/>
              <a:t>λ</a:t>
            </a:r>
            <a:r>
              <a:rPr lang="en-US" sz="1400" baseline="-25000" dirty="0" smtClean="0"/>
              <a:t>i</a:t>
            </a:r>
            <a:r>
              <a:rPr lang="el-GR" sz="1400" dirty="0" smtClean="0"/>
              <a:t>λ</a:t>
            </a:r>
            <a:r>
              <a:rPr lang="en-US" sz="1400" baseline="-25000" dirty="0" smtClean="0"/>
              <a:t>j</a:t>
            </a:r>
            <a:r>
              <a:rPr lang="el-GR" sz="1400" dirty="0" smtClean="0"/>
              <a:t> </a:t>
            </a:r>
            <a:r>
              <a:rPr lang="en-US" sz="1400" dirty="0" smtClean="0"/>
              <a:t>!) all 5 lambdas become 0 except for CMS11</a:t>
            </a:r>
            <a:r>
              <a:rPr lang="el-GR" sz="1400" dirty="0" smtClean="0"/>
              <a:t>μ</a:t>
            </a:r>
            <a:r>
              <a:rPr lang="en-US" sz="1400" dirty="0" smtClean="0"/>
              <a:t>j and ATL11jl</a:t>
            </a:r>
          </a:p>
          <a:p>
            <a:pPr lvl="1">
              <a:spcBef>
                <a:spcPts val="0"/>
              </a:spcBef>
            </a:pPr>
            <a:r>
              <a:rPr lang="en-US" sz="1400" dirty="0" smtClean="0"/>
              <a:t>Not surprisingly results coincide with the combination of CMS11</a:t>
            </a:r>
            <a:r>
              <a:rPr lang="el-GR" sz="1400" dirty="0" smtClean="0"/>
              <a:t>μ</a:t>
            </a:r>
            <a:r>
              <a:rPr lang="en-US" sz="1400" dirty="0" smtClean="0"/>
              <a:t>j and ATL11jl alone, but for the </a:t>
            </a:r>
            <a:r>
              <a:rPr lang="el-GR" sz="1400" dirty="0" smtClean="0"/>
              <a:t>χ</a:t>
            </a:r>
            <a:r>
              <a:rPr lang="en-US" sz="1200" baseline="30000" dirty="0" smtClean="0"/>
              <a:t>2</a:t>
            </a:r>
            <a:endParaRPr lang="en-US" sz="1400" dirty="0" smtClean="0"/>
          </a:p>
          <a:p>
            <a:pPr lvl="1">
              <a:spcBef>
                <a:spcPts val="0"/>
              </a:spcBef>
            </a:pPr>
            <a:r>
              <a:rPr lang="en-US" sz="1400" i="1" dirty="0" smtClean="0">
                <a:solidFill>
                  <a:srgbClr val="FF0000"/>
                </a:solidFill>
              </a:rPr>
              <a:t>A very conservative option consists in not using the results with </a:t>
            </a:r>
            <a:r>
              <a:rPr lang="el-GR" sz="1400" i="1" dirty="0" smtClean="0">
                <a:solidFill>
                  <a:srgbClr val="FF0000"/>
                </a:solidFill>
              </a:rPr>
              <a:t>λ</a:t>
            </a:r>
            <a:r>
              <a:rPr lang="en-US" sz="1400" i="1" dirty="0" smtClean="0">
                <a:solidFill>
                  <a:srgbClr val="FF0000"/>
                </a:solidFill>
              </a:rPr>
              <a:t>&lt;0!</a:t>
            </a:r>
          </a:p>
          <a:p>
            <a:pPr lvl="2">
              <a:spcBef>
                <a:spcPts val="0"/>
              </a:spcBef>
            </a:pPr>
            <a:endParaRPr lang="en-US" sz="1000" i="1" dirty="0" smtClean="0">
              <a:solidFill>
                <a:srgbClr val="FF0000"/>
              </a:solidFill>
            </a:endParaRPr>
          </a:p>
          <a:p>
            <a:pPr>
              <a:spcBef>
                <a:spcPts val="0"/>
              </a:spcBef>
            </a:pPr>
            <a:r>
              <a:rPr lang="en-US" sz="1800" dirty="0" smtClean="0"/>
              <a:t>Some negative BLUE coefficients remain for the other two minimizations and (less) for the onionization procedure</a:t>
            </a:r>
          </a:p>
          <a:p>
            <a:pPr lvl="1">
              <a:spcBef>
                <a:spcPts val="0"/>
              </a:spcBef>
            </a:pPr>
            <a:r>
              <a:rPr lang="en-US" sz="1400" i="1" dirty="0" smtClean="0">
                <a:solidFill>
                  <a:srgbClr val="FF0000"/>
                </a:solidFill>
              </a:rPr>
              <a:t>Note again that all of these procedures change the sys/stat balance, not only the total error!</a:t>
            </a:r>
          </a:p>
          <a:p>
            <a:pPr lvl="1">
              <a:spcBef>
                <a:spcPts val="0"/>
              </a:spcBef>
            </a:pPr>
            <a:r>
              <a:rPr lang="en-US" sz="1400" dirty="0" smtClean="0"/>
              <a:t>Some of these procedures may also not be completely physical (covariances not positive definite?)</a:t>
            </a:r>
          </a:p>
          <a:p>
            <a:pPr lvl="2">
              <a:spcBef>
                <a:spcPts val="0"/>
              </a:spcBef>
            </a:pPr>
            <a:endParaRPr lang="en-US" sz="1000" dirty="0" smtClean="0"/>
          </a:p>
          <a:p>
            <a:pPr>
              <a:spcBef>
                <a:spcPts val="0"/>
              </a:spcBef>
            </a:pPr>
            <a:r>
              <a:rPr lang="en-US" sz="1800" i="1" u="sng" dirty="0" smtClean="0">
                <a:solidFill>
                  <a:srgbClr val="FF0000"/>
                </a:solidFill>
              </a:rPr>
              <a:t>Carefully measuring correlations is much better than any rule of thumb!  </a:t>
            </a:r>
          </a:p>
        </p:txBody>
      </p:sp>
      <p:pic>
        <p:nvPicPr>
          <p:cNvPr id="2053" name="Picture 5"/>
          <p:cNvPicPr>
            <a:picLocks noChangeAspect="1" noChangeArrowheads="1"/>
          </p:cNvPicPr>
          <p:nvPr/>
        </p:nvPicPr>
        <p:blipFill>
          <a:blip r:embed="rId3" cstate="print"/>
          <a:srcRect/>
          <a:stretch>
            <a:fillRect/>
          </a:stretch>
        </p:blipFill>
        <p:spPr bwMode="auto">
          <a:xfrm>
            <a:off x="76199" y="914400"/>
            <a:ext cx="9067801" cy="2389488"/>
          </a:xfrm>
          <a:prstGeom prst="rect">
            <a:avLst/>
          </a:prstGeom>
          <a:noFill/>
          <a:ln w="9525">
            <a:noFill/>
            <a:miter lim="800000"/>
            <a:headEnd/>
            <a:tailEnd/>
          </a:ln>
        </p:spPr>
      </p:pic>
      <p:sp>
        <p:nvSpPr>
          <p:cNvPr id="18" name="TextBox 17"/>
          <p:cNvSpPr txBox="1"/>
          <p:nvPr/>
        </p:nvSpPr>
        <p:spPr>
          <a:xfrm rot="21130414">
            <a:off x="4015819" y="6226964"/>
            <a:ext cx="1979251" cy="498598"/>
          </a:xfrm>
          <a:prstGeom prst="rect">
            <a:avLst/>
          </a:prstGeom>
          <a:solidFill>
            <a:srgbClr val="FFFF00"/>
          </a:solidFill>
        </p:spPr>
        <p:txBody>
          <a:bodyPr wrap="square" rtlCol="0">
            <a:spAutoFit/>
          </a:bodyPr>
          <a:lstStyle/>
          <a:p>
            <a:pPr marL="342900" lvl="0" indent="-342900" algn="ctr" eaLnBrk="0" hangingPunct="0">
              <a:spcBef>
                <a:spcPct val="20000"/>
              </a:spcBef>
              <a:buClr>
                <a:srgbClr val="3861AA"/>
              </a:buClr>
              <a:defRPr/>
            </a:pPr>
            <a:r>
              <a:rPr lang="en-US" sz="1200" b="1" i="1" kern="0" dirty="0" smtClean="0">
                <a:solidFill>
                  <a:srgbClr val="FF0000"/>
                </a:solidFill>
              </a:rPr>
              <a:t>PRELIMINARY!</a:t>
            </a:r>
          </a:p>
          <a:p>
            <a:pPr marL="342900" lvl="0" indent="-342900" algn="ctr" eaLnBrk="0" hangingPunct="0">
              <a:spcBef>
                <a:spcPct val="20000"/>
              </a:spcBef>
              <a:buClr>
                <a:srgbClr val="3861AA"/>
              </a:buClr>
              <a:defRPr/>
            </a:pPr>
            <a:r>
              <a:rPr lang="en-US" sz="1200" b="1" i="1" kern="0" dirty="0" smtClean="0">
                <a:solidFill>
                  <a:srgbClr val="FF0000"/>
                </a:solidFill>
              </a:rPr>
              <a:t>WORK IN PROGRESS!</a:t>
            </a:r>
          </a:p>
        </p:txBody>
      </p:sp>
      <p:sp>
        <p:nvSpPr>
          <p:cNvPr id="6" name="Rectangle 5"/>
          <p:cNvSpPr/>
          <p:nvPr/>
        </p:nvSpPr>
        <p:spPr>
          <a:xfrm>
            <a:off x="76200" y="1828800"/>
            <a:ext cx="24384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idx="1"/>
          </p:nvPr>
        </p:nvSpPr>
        <p:spPr>
          <a:xfrm>
            <a:off x="76200" y="990600"/>
            <a:ext cx="8991600" cy="5334000"/>
          </a:xfrm>
        </p:spPr>
        <p:txBody>
          <a:bodyPr/>
          <a:lstStyle/>
          <a:p>
            <a:pPr>
              <a:spcBef>
                <a:spcPts val="0"/>
              </a:spcBef>
            </a:pPr>
            <a:r>
              <a:rPr lang="en-US" sz="1800" dirty="0" smtClean="0"/>
              <a:t>Assume you have chosen your best estimate of correlations (“nominal”)</a:t>
            </a:r>
          </a:p>
          <a:p>
            <a:pPr lvl="2">
              <a:spcBef>
                <a:spcPts val="0"/>
              </a:spcBef>
            </a:pPr>
            <a:endParaRPr lang="en-US" sz="1000" dirty="0" smtClean="0"/>
          </a:p>
          <a:p>
            <a:pPr>
              <a:spcBef>
                <a:spcPts val="0"/>
              </a:spcBef>
            </a:pPr>
            <a:r>
              <a:rPr lang="en-US" sz="1800" dirty="0" smtClean="0"/>
              <a:t>If all </a:t>
            </a:r>
            <a:r>
              <a:rPr lang="el-GR" sz="1800" dirty="0" smtClean="0"/>
              <a:t>λ</a:t>
            </a:r>
            <a:r>
              <a:rPr lang="en-US" sz="1800" dirty="0" smtClean="0"/>
              <a:t>&gt;0 at “nominal” correlations, you are in a low-correlation regime</a:t>
            </a:r>
          </a:p>
          <a:p>
            <a:pPr lvl="1">
              <a:spcBef>
                <a:spcPts val="0"/>
              </a:spcBef>
            </a:pPr>
            <a:r>
              <a:rPr lang="en-US" sz="1600" dirty="0" smtClean="0"/>
              <a:t>Even if correlations are high, their estimates are “conservative” enough: they do not increase the available information, they decrease it – </a:t>
            </a:r>
            <a:r>
              <a:rPr lang="en-US" sz="1600" dirty="0" smtClean="0">
                <a:solidFill>
                  <a:srgbClr val="009900"/>
                </a:solidFill>
              </a:rPr>
              <a:t>nothing to worry about! </a:t>
            </a:r>
            <a:r>
              <a:rPr lang="en-US" sz="1600" dirty="0" smtClean="0">
                <a:solidFill>
                  <a:srgbClr val="009900"/>
                </a:solidFill>
                <a:sym typeface="Wingdings" pitchFamily="2" charset="2"/>
              </a:rPr>
              <a:t></a:t>
            </a:r>
            <a:endParaRPr lang="en-US" sz="2000" dirty="0" smtClean="0">
              <a:solidFill>
                <a:srgbClr val="009900"/>
              </a:solidFill>
            </a:endParaRPr>
          </a:p>
          <a:p>
            <a:pPr lvl="2">
              <a:spcBef>
                <a:spcPts val="0"/>
              </a:spcBef>
            </a:pPr>
            <a:endParaRPr lang="en-US" sz="1000" dirty="0" smtClean="0"/>
          </a:p>
          <a:p>
            <a:pPr>
              <a:spcBef>
                <a:spcPts val="0"/>
              </a:spcBef>
            </a:pPr>
            <a:r>
              <a:rPr lang="en-US" sz="1800" dirty="0" smtClean="0"/>
              <a:t>If some </a:t>
            </a:r>
            <a:r>
              <a:rPr lang="el-GR" sz="1800" dirty="0" smtClean="0"/>
              <a:t>λ</a:t>
            </a:r>
            <a:r>
              <a:rPr lang="en-US" sz="1800" dirty="0" smtClean="0"/>
              <a:t> are negative, you are in a high-correlation regime</a:t>
            </a:r>
          </a:p>
          <a:p>
            <a:pPr lvl="1">
              <a:spcBef>
                <a:spcPts val="0"/>
              </a:spcBef>
            </a:pPr>
            <a:r>
              <a:rPr lang="en-US" sz="1600" dirty="0" smtClean="0"/>
              <a:t>You should be aware that these high correlations are adding information!</a:t>
            </a:r>
          </a:p>
          <a:p>
            <a:pPr lvl="2">
              <a:spcBef>
                <a:spcPts val="0"/>
              </a:spcBef>
            </a:pPr>
            <a:r>
              <a:rPr lang="en-US" sz="1400" dirty="0" smtClean="0"/>
              <a:t>Effectively, the measurements with </a:t>
            </a:r>
            <a:r>
              <a:rPr lang="el-GR" sz="1400" dirty="0" smtClean="0"/>
              <a:t>λ</a:t>
            </a:r>
            <a:r>
              <a:rPr lang="en-US" sz="1400" dirty="0" smtClean="0"/>
              <a:t> &lt;0 are only adding information through these correlations </a:t>
            </a:r>
          </a:p>
          <a:p>
            <a:pPr lvl="1">
              <a:spcBef>
                <a:spcPts val="0"/>
              </a:spcBef>
            </a:pPr>
            <a:r>
              <a:rPr lang="en-US" sz="1600" i="1" dirty="0" smtClean="0"/>
              <a:t>We advise that all correlations should then be reviewed on a case by case basis</a:t>
            </a:r>
          </a:p>
          <a:p>
            <a:pPr lvl="2">
              <a:spcBef>
                <a:spcPts val="0"/>
              </a:spcBef>
            </a:pPr>
            <a:r>
              <a:rPr lang="en-US" sz="1400" dirty="0" smtClean="0"/>
              <a:t>There are legitimate cases where high correlations exist and may help you constrain common systematics (e.g. you varied same MC parameter or depend on a common E</a:t>
            </a:r>
            <a:r>
              <a:rPr lang="en-US" sz="1400" baseline="-25000" dirty="0" smtClean="0"/>
              <a:t>beam</a:t>
            </a:r>
            <a:r>
              <a:rPr lang="en-US" sz="1400" dirty="0" smtClean="0"/>
              <a:t> measurement)</a:t>
            </a:r>
          </a:p>
          <a:p>
            <a:pPr lvl="2">
              <a:spcBef>
                <a:spcPts val="0"/>
              </a:spcBef>
            </a:pPr>
            <a:r>
              <a:rPr lang="en-US" sz="1400" dirty="0" smtClean="0"/>
              <a:t>But if you </a:t>
            </a:r>
            <a:r>
              <a:rPr lang="en-US" sz="1400" i="1" u="sng" dirty="0" smtClean="0"/>
              <a:t>“conservatively” </a:t>
            </a:r>
            <a:r>
              <a:rPr lang="en-US" sz="1400" dirty="0" smtClean="0"/>
              <a:t> estimated correlations to be 100%, then you are definitely wrong!</a:t>
            </a:r>
          </a:p>
          <a:p>
            <a:pPr lvl="3">
              <a:spcBef>
                <a:spcPts val="0"/>
              </a:spcBef>
            </a:pPr>
            <a:r>
              <a:rPr lang="en-US" sz="1200" dirty="0" smtClean="0"/>
              <a:t>If correlations are overestimated, you are certainly underestimating the combined systematics, even more than you are underestimating the total combined error – and your central values are shifted, too</a:t>
            </a:r>
            <a:endParaRPr lang="en-US" sz="1600" dirty="0" smtClean="0"/>
          </a:p>
          <a:p>
            <a:pPr lvl="2">
              <a:spcBef>
                <a:spcPts val="0"/>
              </a:spcBef>
            </a:pPr>
            <a:endParaRPr lang="en-US" sz="1000" dirty="0" smtClean="0"/>
          </a:p>
          <a:p>
            <a:pPr>
              <a:spcBef>
                <a:spcPts val="0"/>
              </a:spcBef>
            </a:pPr>
            <a:r>
              <a:rPr lang="en-US" sz="1800" dirty="0" smtClean="0"/>
              <a:t>What can you do to provide a more realistic (or “conservative”) estimate?</a:t>
            </a:r>
          </a:p>
          <a:p>
            <a:pPr lvl="1">
              <a:spcBef>
                <a:spcPts val="0"/>
              </a:spcBef>
            </a:pPr>
            <a:r>
              <a:rPr lang="en-US" sz="1600" u="sng" dirty="0" smtClean="0">
                <a:solidFill>
                  <a:srgbClr val="FF0000"/>
                </a:solidFill>
              </a:rPr>
              <a:t>Prioritize the correlations to analyze, using information derivatives</a:t>
            </a:r>
          </a:p>
          <a:p>
            <a:pPr lvl="2">
              <a:spcBef>
                <a:spcPts val="0"/>
              </a:spcBef>
            </a:pPr>
            <a:r>
              <a:rPr lang="en-US" sz="1400" dirty="0" smtClean="0"/>
              <a:t>Then </a:t>
            </a:r>
            <a:r>
              <a:rPr lang="en-US" sz="1400" i="1" dirty="0" smtClean="0"/>
              <a:t>measure</a:t>
            </a:r>
            <a:r>
              <a:rPr lang="en-US" sz="1400" dirty="0" smtClean="0"/>
              <a:t> these correlations with your data and MC if this is possible</a:t>
            </a:r>
          </a:p>
          <a:p>
            <a:pPr lvl="1">
              <a:spcBef>
                <a:spcPts val="0"/>
              </a:spcBef>
            </a:pPr>
            <a:r>
              <a:rPr lang="en-US" sz="1600" dirty="0" smtClean="0"/>
              <a:t>For correlations you cannot measure precisely, consider some of the tools we presented</a:t>
            </a:r>
          </a:p>
          <a:p>
            <a:pPr lvl="2">
              <a:spcBef>
                <a:spcPts val="0"/>
              </a:spcBef>
            </a:pPr>
            <a:r>
              <a:rPr lang="en-US" sz="1400" dirty="0" smtClean="0"/>
              <a:t>You may try to </a:t>
            </a:r>
            <a:r>
              <a:rPr lang="en-US" sz="1400" u="sng" dirty="0" smtClean="0"/>
              <a:t>minimize information </a:t>
            </a:r>
            <a:r>
              <a:rPr lang="en-US" sz="1400" dirty="0" smtClean="0"/>
              <a:t>in those correlations alone, or try the </a:t>
            </a:r>
            <a:r>
              <a:rPr lang="en-US" sz="1400" u="sng" dirty="0" smtClean="0"/>
              <a:t>onionization procedure </a:t>
            </a:r>
            <a:r>
              <a:rPr lang="en-US" sz="1400" dirty="0" smtClean="0"/>
              <a:t>(if </a:t>
            </a:r>
            <a:r>
              <a:rPr lang="el-GR" sz="1400" dirty="0" smtClean="0"/>
              <a:t>σ</a:t>
            </a:r>
            <a:r>
              <a:rPr lang="en-US" sz="1400" baseline="-25000" dirty="0" smtClean="0"/>
              <a:t>S</a:t>
            </a:r>
            <a:r>
              <a:rPr lang="en-US" sz="1400" dirty="0" smtClean="0"/>
              <a:t> for A and B is correlated, and </a:t>
            </a:r>
            <a:r>
              <a:rPr lang="el-GR" sz="1400" dirty="0" smtClean="0"/>
              <a:t>σ</a:t>
            </a:r>
            <a:r>
              <a:rPr lang="en-US" sz="1400" baseline="-25000" dirty="0" smtClean="0"/>
              <a:t>S,B</a:t>
            </a:r>
            <a:r>
              <a:rPr lang="en-US" sz="1400" dirty="0" smtClean="0"/>
              <a:t> &gt; </a:t>
            </a:r>
            <a:r>
              <a:rPr lang="el-GR" sz="1400" dirty="0" smtClean="0"/>
              <a:t>σ</a:t>
            </a:r>
            <a:r>
              <a:rPr lang="en-US" sz="1400" baseline="-25000" dirty="0" smtClean="0"/>
              <a:t>S,A</a:t>
            </a:r>
            <a:r>
              <a:rPr lang="en-US" sz="1400" dirty="0" smtClean="0"/>
              <a:t>, strip out </a:t>
            </a:r>
            <a:r>
              <a:rPr lang="el-GR" sz="1400" dirty="0" smtClean="0"/>
              <a:t>σ</a:t>
            </a:r>
            <a:r>
              <a:rPr lang="en-US" sz="1400" baseline="30000" dirty="0" smtClean="0"/>
              <a:t>2</a:t>
            </a:r>
            <a:r>
              <a:rPr lang="en-US" sz="1400" baseline="-25000" dirty="0" smtClean="0"/>
              <a:t>S’,B</a:t>
            </a:r>
            <a:r>
              <a:rPr lang="el-GR" sz="1400" dirty="0" smtClean="0"/>
              <a:t> </a:t>
            </a:r>
            <a:r>
              <a:rPr lang="en-US" sz="1400" dirty="0" smtClean="0"/>
              <a:t>= </a:t>
            </a:r>
            <a:r>
              <a:rPr lang="el-GR" sz="1400" dirty="0" smtClean="0"/>
              <a:t>σ</a:t>
            </a:r>
            <a:r>
              <a:rPr lang="en-US" sz="1400" baseline="30000" dirty="0" smtClean="0"/>
              <a:t>2</a:t>
            </a:r>
            <a:r>
              <a:rPr lang="en-US" sz="1400" baseline="-25000" dirty="0" smtClean="0"/>
              <a:t>S,B</a:t>
            </a:r>
            <a:r>
              <a:rPr lang="en-US" sz="1400" dirty="0" smtClean="0"/>
              <a:t>-</a:t>
            </a:r>
            <a:r>
              <a:rPr lang="el-GR" sz="1400" dirty="0" smtClean="0"/>
              <a:t>σ</a:t>
            </a:r>
            <a:r>
              <a:rPr lang="en-US" sz="1400" baseline="30000" dirty="0" smtClean="0"/>
              <a:t>2</a:t>
            </a:r>
            <a:r>
              <a:rPr lang="en-US" sz="1400" baseline="-25000" dirty="0" smtClean="0"/>
              <a:t>S,A</a:t>
            </a:r>
            <a:r>
              <a:rPr lang="el-GR" sz="1400" dirty="0" smtClean="0"/>
              <a:t> </a:t>
            </a:r>
            <a:r>
              <a:rPr lang="en-US" sz="1400" dirty="0" smtClean="0"/>
              <a:t>as uncorrelated)</a:t>
            </a:r>
          </a:p>
          <a:p>
            <a:pPr lvl="1">
              <a:spcBef>
                <a:spcPts val="0"/>
              </a:spcBef>
            </a:pPr>
            <a:r>
              <a:rPr lang="en-US" sz="1600" u="sng" dirty="0" smtClean="0">
                <a:solidFill>
                  <a:srgbClr val="FF0000"/>
                </a:solidFill>
              </a:rPr>
              <a:t>If you have no clue, omitting the measurements with </a:t>
            </a:r>
            <a:r>
              <a:rPr lang="el-GR" sz="1600" u="sng" dirty="0" smtClean="0">
                <a:solidFill>
                  <a:srgbClr val="FF0000"/>
                </a:solidFill>
              </a:rPr>
              <a:t>λ</a:t>
            </a:r>
            <a:r>
              <a:rPr lang="en-US" sz="1600" u="sng" dirty="0" smtClean="0">
                <a:solidFill>
                  <a:srgbClr val="FF0000"/>
                </a:solidFill>
              </a:rPr>
              <a:t> &lt;0 is the most conservative option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a:xfrm>
            <a:off x="0" y="0"/>
            <a:ext cx="2057400" cy="838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6781800" y="152400"/>
            <a:ext cx="2362200" cy="609600"/>
          </a:xfrm>
          <a:prstGeom prst="rect">
            <a:avLst/>
          </a:prstGeom>
          <a:solidFill>
            <a:srgbClr val="3861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752600" y="0"/>
            <a:ext cx="7391400" cy="838200"/>
          </a:xfrm>
        </p:spPr>
        <p:txBody>
          <a:bodyPr/>
          <a:lstStyle/>
          <a:p>
            <a:pPr algn="r"/>
            <a:r>
              <a:rPr lang="en-US" dirty="0" smtClean="0"/>
              <a:t>LHC m</a:t>
            </a:r>
            <a:r>
              <a:rPr lang="en-US" baseline="-25000" dirty="0" smtClean="0"/>
              <a:t>top</a:t>
            </a:r>
            <a:r>
              <a:rPr lang="en-US" dirty="0" smtClean="0"/>
              <a:t> marginal information weights</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152400" y="914400"/>
            <a:ext cx="5700935" cy="5486400"/>
          </a:xfrm>
          <a:prstGeom prst="rect">
            <a:avLst/>
          </a:prstGeom>
          <a:noFill/>
          <a:ln w="28575">
            <a:noFill/>
            <a:miter lim="800000"/>
            <a:headEnd/>
            <a:tailEnd/>
          </a:ln>
        </p:spPr>
      </p:pic>
      <p:grpSp>
        <p:nvGrpSpPr>
          <p:cNvPr id="3" name="Group 16"/>
          <p:cNvGrpSpPr/>
          <p:nvPr/>
        </p:nvGrpSpPr>
        <p:grpSpPr>
          <a:xfrm>
            <a:off x="5943600" y="2209800"/>
            <a:ext cx="3124200" cy="1828800"/>
            <a:chOff x="5943600" y="914400"/>
            <a:chExt cx="3124200" cy="1828800"/>
          </a:xfrm>
        </p:grpSpPr>
        <p:pic>
          <p:nvPicPr>
            <p:cNvPr id="1027" name="Picture 3"/>
            <p:cNvPicPr>
              <a:picLocks noChangeAspect="1" noChangeArrowheads="1"/>
            </p:cNvPicPr>
            <p:nvPr/>
          </p:nvPicPr>
          <p:blipFill>
            <a:blip r:embed="rId4" cstate="print"/>
            <a:srcRect/>
            <a:stretch>
              <a:fillRect/>
            </a:stretch>
          </p:blipFill>
          <p:spPr bwMode="auto">
            <a:xfrm>
              <a:off x="5971572" y="914400"/>
              <a:ext cx="3096227" cy="1828800"/>
            </a:xfrm>
            <a:prstGeom prst="rect">
              <a:avLst/>
            </a:prstGeom>
            <a:noFill/>
            <a:ln w="9525">
              <a:noFill/>
              <a:miter lim="800000"/>
              <a:headEnd/>
              <a:tailEnd/>
            </a:ln>
          </p:spPr>
        </p:pic>
        <p:sp>
          <p:nvSpPr>
            <p:cNvPr id="6" name="Rectangle 5"/>
            <p:cNvSpPr/>
            <p:nvPr/>
          </p:nvSpPr>
          <p:spPr>
            <a:xfrm>
              <a:off x="5943600" y="2362200"/>
              <a:ext cx="3124200" cy="152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Content Placeholder 6"/>
          <p:cNvSpPr txBox="1">
            <a:spLocks/>
          </p:cNvSpPr>
          <p:nvPr/>
        </p:nvSpPr>
        <p:spPr bwMode="auto">
          <a:xfrm>
            <a:off x="5715000" y="4038600"/>
            <a:ext cx="3352800" cy="1981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rgbClr val="3861AA"/>
              </a:buClr>
              <a:buSzTx/>
              <a:buFontTx/>
              <a:buNone/>
              <a:tabLst/>
              <a:defRPr/>
            </a:pPr>
            <a:r>
              <a:rPr kumimoji="0" lang="en-US" sz="1600" i="0" u="none" strike="noStrike" kern="0" cap="none" spc="0" normalizeH="0" baseline="0" noProof="0" dirty="0" smtClean="0">
                <a:ln>
                  <a:noFill/>
                </a:ln>
                <a:effectLst/>
                <a:uLnTx/>
                <a:uFillTx/>
                <a:latin typeface="+mn-lt"/>
                <a:ea typeface="+mn-ea"/>
                <a:cs typeface="+mn-cs"/>
              </a:rPr>
              <a:t>	These are two possible ways to split up the info contribution from the correlations, based on “marginal” contributions</a:t>
            </a:r>
          </a:p>
          <a:p>
            <a:pPr marL="342900" marR="0" lvl="0" indent="-342900" algn="l" defTabSz="914400" rtl="0" eaLnBrk="0" fontAlgn="base" latinLnBrk="0" hangingPunct="0">
              <a:lnSpc>
                <a:spcPct val="100000"/>
              </a:lnSpc>
              <a:spcBef>
                <a:spcPct val="20000"/>
              </a:spcBef>
              <a:spcAft>
                <a:spcPct val="0"/>
              </a:spcAft>
              <a:buClr>
                <a:srgbClr val="3861AA"/>
              </a:buClr>
              <a:buSzTx/>
              <a:buFontTx/>
              <a:buNone/>
              <a:tabLst/>
              <a:defRPr/>
            </a:pPr>
            <a:endParaRPr lang="en-US" sz="1600" kern="0" dirty="0" smtClean="0">
              <a:latin typeface="+mn-lt"/>
            </a:endParaRPr>
          </a:p>
          <a:p>
            <a:pPr marL="342900" marR="0" lvl="0" indent="-342900" algn="l" defTabSz="914400" rtl="0" eaLnBrk="0" fontAlgn="base" latinLnBrk="0" hangingPunct="0">
              <a:lnSpc>
                <a:spcPct val="100000"/>
              </a:lnSpc>
              <a:spcBef>
                <a:spcPct val="20000"/>
              </a:spcBef>
              <a:spcAft>
                <a:spcPct val="0"/>
              </a:spcAft>
              <a:buClr>
                <a:srgbClr val="3861AA"/>
              </a:buClr>
              <a:buSzTx/>
              <a:buFontTx/>
              <a:buNone/>
              <a:tabLst/>
              <a:defRPr/>
            </a:pPr>
            <a:r>
              <a:rPr kumimoji="0" lang="en-US" sz="1600" i="0" u="none" strike="noStrike" kern="0" cap="none" spc="0" normalizeH="0" baseline="0" noProof="0" dirty="0" smtClean="0">
                <a:ln>
                  <a:noFill/>
                </a:ln>
                <a:effectLst/>
                <a:uLnTx/>
                <a:uFillTx/>
                <a:latin typeface="+mn-lt"/>
                <a:ea typeface="+mn-ea"/>
                <a:cs typeface="+mn-cs"/>
              </a:rPr>
              <a:t>	</a:t>
            </a:r>
            <a:r>
              <a:rPr kumimoji="0" lang="en-US" sz="1600" i="1" u="none" strike="noStrike" kern="0" cap="none" spc="0" normalizeH="0" baseline="0" noProof="0" dirty="0" smtClean="0">
                <a:ln>
                  <a:noFill/>
                </a:ln>
                <a:effectLst/>
                <a:uLnTx/>
                <a:uFillTx/>
                <a:latin typeface="+mn-lt"/>
                <a:ea typeface="+mn-ea"/>
                <a:cs typeface="+mn-cs"/>
              </a:rPr>
              <a:t>Note</a:t>
            </a:r>
            <a:r>
              <a:rPr kumimoji="0" lang="en-US" sz="1600" i="1" u="none" strike="noStrike" kern="0" cap="none" spc="0" normalizeH="0" noProof="0" dirty="0" smtClean="0">
                <a:ln>
                  <a:noFill/>
                </a:ln>
                <a:effectLst/>
                <a:uLnTx/>
                <a:uFillTx/>
                <a:latin typeface="+mn-lt"/>
                <a:ea typeface="+mn-ea"/>
                <a:cs typeface="+mn-cs"/>
              </a:rPr>
              <a:t> that two measurements contribute 0.0% information</a:t>
            </a:r>
          </a:p>
        </p:txBody>
      </p:sp>
      <p:sp>
        <p:nvSpPr>
          <p:cNvPr id="10" name="Rectangle 9"/>
          <p:cNvSpPr/>
          <p:nvPr/>
        </p:nvSpPr>
        <p:spPr>
          <a:xfrm>
            <a:off x="3505200" y="1828800"/>
            <a:ext cx="5334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505200" y="2209800"/>
            <a:ext cx="5334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505200" y="2743200"/>
            <a:ext cx="5334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505200" y="3276600"/>
            <a:ext cx="5334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505200" y="3810000"/>
            <a:ext cx="5334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505200" y="4343400"/>
            <a:ext cx="5334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rot="20763060">
            <a:off x="4847836" y="6098606"/>
            <a:ext cx="1979251" cy="498598"/>
          </a:xfrm>
          <a:prstGeom prst="rect">
            <a:avLst/>
          </a:prstGeom>
          <a:solidFill>
            <a:srgbClr val="FFFF00"/>
          </a:solidFill>
        </p:spPr>
        <p:txBody>
          <a:bodyPr wrap="square" rtlCol="0">
            <a:spAutoFit/>
          </a:bodyPr>
          <a:lstStyle/>
          <a:p>
            <a:pPr marL="342900" lvl="0" indent="-342900" algn="ctr" eaLnBrk="0" hangingPunct="0">
              <a:spcBef>
                <a:spcPct val="20000"/>
              </a:spcBef>
              <a:buClr>
                <a:srgbClr val="3861AA"/>
              </a:buClr>
              <a:defRPr/>
            </a:pPr>
            <a:r>
              <a:rPr lang="en-US" sz="1200" b="1" i="1" kern="0" dirty="0" smtClean="0">
                <a:solidFill>
                  <a:srgbClr val="FF0000"/>
                </a:solidFill>
              </a:rPr>
              <a:t>PRELIMINARY!</a:t>
            </a:r>
          </a:p>
          <a:p>
            <a:pPr marL="342900" lvl="0" indent="-342900" algn="ctr" eaLnBrk="0" hangingPunct="0">
              <a:spcBef>
                <a:spcPct val="20000"/>
              </a:spcBef>
              <a:buClr>
                <a:srgbClr val="3861AA"/>
              </a:buClr>
              <a:defRPr/>
            </a:pPr>
            <a:r>
              <a:rPr lang="en-US" sz="1200" b="1" i="1" kern="0" dirty="0" smtClean="0">
                <a:solidFill>
                  <a:srgbClr val="FF0000"/>
                </a:solidFill>
              </a:rPr>
              <a:t>WORK IN PROGRESS!</a:t>
            </a:r>
          </a:p>
        </p:txBody>
      </p:sp>
      <p:sp>
        <p:nvSpPr>
          <p:cNvPr id="18" name="Oval 17"/>
          <p:cNvSpPr/>
          <p:nvPr/>
        </p:nvSpPr>
        <p:spPr>
          <a:xfrm>
            <a:off x="152400" y="2209800"/>
            <a:ext cx="685800" cy="457200"/>
          </a:xfrm>
          <a:prstGeom prst="ellipse">
            <a:avLst/>
          </a:prstGeom>
          <a:noFill/>
          <a:ln>
            <a:solidFill>
              <a:srgbClr val="33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p:cNvCxnSpPr>
            <a:stCxn id="18" idx="6"/>
          </p:cNvCxnSpPr>
          <p:nvPr/>
        </p:nvCxnSpPr>
        <p:spPr>
          <a:xfrm flipV="1">
            <a:off x="838200" y="1752600"/>
            <a:ext cx="5334000" cy="685800"/>
          </a:xfrm>
          <a:prstGeom prst="straightConnector1">
            <a:avLst/>
          </a:prstGeom>
          <a:ln w="19050">
            <a:solidFill>
              <a:srgbClr val="333399"/>
            </a:solidFill>
            <a:tailEnd type="arrow"/>
          </a:ln>
        </p:spPr>
        <p:style>
          <a:lnRef idx="1">
            <a:schemeClr val="accent1"/>
          </a:lnRef>
          <a:fillRef idx="0">
            <a:schemeClr val="accent1"/>
          </a:fillRef>
          <a:effectRef idx="0">
            <a:schemeClr val="accent1"/>
          </a:effectRef>
          <a:fontRef idx="minor">
            <a:schemeClr val="tx1"/>
          </a:fontRef>
        </p:style>
      </p:cxnSp>
      <p:sp>
        <p:nvSpPr>
          <p:cNvPr id="23" name="Content Placeholder 6"/>
          <p:cNvSpPr txBox="1">
            <a:spLocks/>
          </p:cNvSpPr>
          <p:nvPr/>
        </p:nvSpPr>
        <p:spPr bwMode="auto">
          <a:xfrm>
            <a:off x="5562600" y="838200"/>
            <a:ext cx="3352800" cy="91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rgbClr val="3861AA"/>
              </a:buClr>
              <a:buSzTx/>
              <a:buFontTx/>
              <a:buNone/>
              <a:tabLst/>
              <a:defRPr/>
            </a:pPr>
            <a:r>
              <a:rPr kumimoji="0" lang="en-US" sz="1200" b="1" i="0" u="none" strike="noStrike" kern="0" cap="none" spc="0" normalizeH="0" baseline="0" noProof="0" dirty="0" smtClean="0">
                <a:ln>
                  <a:noFill/>
                </a:ln>
                <a:solidFill>
                  <a:srgbClr val="333399"/>
                </a:solidFill>
                <a:effectLst/>
                <a:uLnTx/>
                <a:uFillTx/>
                <a:latin typeface="+mn-lt"/>
                <a:ea typeface="+mn-ea"/>
                <a:cs typeface="+mn-cs"/>
              </a:rPr>
              <a:t>	Split low and high correlations by rescaling c as </a:t>
            </a:r>
          </a:p>
          <a:p>
            <a:pPr marL="342900" marR="0" lvl="0" indent="-342900" algn="l" defTabSz="914400" rtl="0" eaLnBrk="0" fontAlgn="base" latinLnBrk="0" hangingPunct="0">
              <a:lnSpc>
                <a:spcPct val="100000"/>
              </a:lnSpc>
              <a:spcBef>
                <a:spcPct val="20000"/>
              </a:spcBef>
              <a:spcAft>
                <a:spcPct val="0"/>
              </a:spcAft>
              <a:buClr>
                <a:srgbClr val="3861AA"/>
              </a:buClr>
              <a:buSzTx/>
              <a:buFontTx/>
              <a:buNone/>
              <a:tabLst/>
              <a:defRPr/>
            </a:pPr>
            <a:endParaRPr lang="en-US" sz="1200" b="1" kern="0" dirty="0" smtClean="0">
              <a:solidFill>
                <a:srgbClr val="333399"/>
              </a:solidFill>
              <a:latin typeface="+mn-lt"/>
            </a:endParaRPr>
          </a:p>
          <a:p>
            <a:pPr marL="342900" marR="0" lvl="0" indent="-342900" algn="l" defTabSz="914400" rtl="0" eaLnBrk="0" fontAlgn="base" latinLnBrk="0" hangingPunct="0">
              <a:lnSpc>
                <a:spcPct val="100000"/>
              </a:lnSpc>
              <a:spcBef>
                <a:spcPct val="20000"/>
              </a:spcBef>
              <a:spcAft>
                <a:spcPct val="0"/>
              </a:spcAft>
              <a:buClr>
                <a:srgbClr val="3861AA"/>
              </a:buClr>
              <a:buSzTx/>
              <a:buFontTx/>
              <a:buNone/>
              <a:tabLst/>
              <a:defRPr/>
            </a:pPr>
            <a:r>
              <a:rPr lang="en-US" sz="1200" b="1" kern="0" dirty="0" smtClean="0">
                <a:solidFill>
                  <a:srgbClr val="333399"/>
                </a:solidFill>
                <a:latin typeface="+mn-lt"/>
              </a:rPr>
              <a:t>	For adding ATL10lj, this factor is 0.543</a:t>
            </a:r>
            <a:endParaRPr kumimoji="0" lang="en-US" sz="1200" b="1" i="0" u="none" strike="noStrike" kern="0" cap="none" spc="0" normalizeH="0" baseline="0" noProof="0" dirty="0" smtClean="0">
              <a:ln>
                <a:noFill/>
              </a:ln>
              <a:solidFill>
                <a:srgbClr val="333399"/>
              </a:solidFill>
              <a:effectLst/>
              <a:uLnTx/>
              <a:uFillTx/>
              <a:latin typeface="+mn-lt"/>
              <a:ea typeface="+mn-ea"/>
              <a:cs typeface="+mn-cs"/>
            </a:endParaRPr>
          </a:p>
        </p:txBody>
      </p:sp>
      <p:pic>
        <p:nvPicPr>
          <p:cNvPr id="25" name="Picture 2"/>
          <p:cNvPicPr>
            <a:picLocks noChangeAspect="1" noChangeArrowheads="1"/>
          </p:cNvPicPr>
          <p:nvPr/>
        </p:nvPicPr>
        <p:blipFill>
          <a:blip r:embed="rId5" cstate="print"/>
          <a:srcRect/>
          <a:stretch>
            <a:fillRect/>
          </a:stretch>
        </p:blipFill>
        <p:spPr bwMode="auto">
          <a:xfrm>
            <a:off x="7076154" y="1066800"/>
            <a:ext cx="1229646" cy="438150"/>
          </a:xfrm>
          <a:prstGeom prst="rect">
            <a:avLst/>
          </a:prstGeom>
          <a:noFill/>
          <a:ln w="9525">
            <a:noFill/>
            <a:miter lim="800000"/>
            <a:headEnd/>
            <a:tailEnd/>
          </a:ln>
        </p:spPr>
      </p:pic>
      <p:sp>
        <p:nvSpPr>
          <p:cNvPr id="26" name="Oval 25"/>
          <p:cNvSpPr/>
          <p:nvPr/>
        </p:nvSpPr>
        <p:spPr>
          <a:xfrm>
            <a:off x="3657600" y="1104900"/>
            <a:ext cx="228600" cy="228600"/>
          </a:xfrm>
          <a:prstGeom prst="ellipse">
            <a:avLst/>
          </a:prstGeom>
          <a:no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Arrow Connector 26"/>
          <p:cNvCxnSpPr>
            <a:stCxn id="26" idx="2"/>
            <a:endCxn id="30" idx="7"/>
          </p:cNvCxnSpPr>
          <p:nvPr/>
        </p:nvCxnSpPr>
        <p:spPr>
          <a:xfrm flipH="1">
            <a:off x="2354706" y="1219200"/>
            <a:ext cx="1302894" cy="3517317"/>
          </a:xfrm>
          <a:prstGeom prst="straightConnector1">
            <a:avLst/>
          </a:prstGeom>
          <a:ln w="19050">
            <a:solidFill>
              <a:srgbClr val="009900"/>
            </a:solidFill>
            <a:tailEnd type="arrow"/>
          </a:ln>
        </p:spPr>
        <p:style>
          <a:lnRef idx="1">
            <a:schemeClr val="accent1"/>
          </a:lnRef>
          <a:fillRef idx="0">
            <a:schemeClr val="accent1"/>
          </a:fillRef>
          <a:effectRef idx="0">
            <a:schemeClr val="accent1"/>
          </a:effectRef>
          <a:fontRef idx="minor">
            <a:schemeClr val="tx1"/>
          </a:fontRef>
        </p:style>
      </p:cxnSp>
      <p:sp>
        <p:nvSpPr>
          <p:cNvPr id="30" name="Oval 29"/>
          <p:cNvSpPr/>
          <p:nvPr/>
        </p:nvSpPr>
        <p:spPr>
          <a:xfrm>
            <a:off x="1866900" y="4686300"/>
            <a:ext cx="571500" cy="342900"/>
          </a:xfrm>
          <a:prstGeom prst="ellipse">
            <a:avLst/>
          </a:prstGeom>
          <a:no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1828800" y="1828800"/>
            <a:ext cx="685800" cy="22860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Arrow Connector 36"/>
          <p:cNvCxnSpPr/>
          <p:nvPr/>
        </p:nvCxnSpPr>
        <p:spPr>
          <a:xfrm flipH="1" flipV="1">
            <a:off x="304800" y="685800"/>
            <a:ext cx="1600200" cy="1143000"/>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pic>
        <p:nvPicPr>
          <p:cNvPr id="11266" name="Picture 2"/>
          <p:cNvPicPr>
            <a:picLocks noChangeAspect="1" noChangeArrowheads="1"/>
          </p:cNvPicPr>
          <p:nvPr/>
        </p:nvPicPr>
        <p:blipFill>
          <a:blip r:embed="rId6" cstate="print"/>
          <a:srcRect/>
          <a:stretch>
            <a:fillRect/>
          </a:stretch>
        </p:blipFill>
        <p:spPr bwMode="auto">
          <a:xfrm rot="21178956">
            <a:off x="11781" y="359386"/>
            <a:ext cx="1981200" cy="314325"/>
          </a:xfrm>
          <a:prstGeom prst="rect">
            <a:avLst/>
          </a:prstGeom>
          <a:noFill/>
          <a:ln w="9525">
            <a:solidFill>
              <a:srgbClr val="FFFF00"/>
            </a:solid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BLUE primer</a:t>
            </a:r>
            <a:endParaRPr lang="en-US" dirty="0"/>
          </a:p>
        </p:txBody>
      </p:sp>
      <p:sp>
        <p:nvSpPr>
          <p:cNvPr id="3" name="Content Placeholder 2"/>
          <p:cNvSpPr>
            <a:spLocks noGrp="1"/>
          </p:cNvSpPr>
          <p:nvPr>
            <p:ph idx="1"/>
          </p:nvPr>
        </p:nvSpPr>
        <p:spPr>
          <a:xfrm>
            <a:off x="76200" y="1066800"/>
            <a:ext cx="9067800" cy="5334000"/>
          </a:xfrm>
        </p:spPr>
        <p:txBody>
          <a:bodyPr/>
          <a:lstStyle/>
          <a:p>
            <a:r>
              <a:rPr lang="en-US" sz="2000" dirty="0" smtClean="0"/>
              <a:t>Simple case </a:t>
            </a:r>
            <a:r>
              <a:rPr lang="en-US" sz="1600" i="1" dirty="0" smtClean="0"/>
              <a:t>[Lyons] </a:t>
            </a:r>
            <a:r>
              <a:rPr lang="en-US" sz="2000" dirty="0" smtClean="0"/>
              <a:t>: measurements y</a:t>
            </a:r>
            <a:r>
              <a:rPr lang="en-US" sz="2000" baseline="-25000" dirty="0" smtClean="0"/>
              <a:t>i</a:t>
            </a:r>
            <a:r>
              <a:rPr lang="en-US" sz="2000" dirty="0" smtClean="0"/>
              <a:t> of a single observable Y</a:t>
            </a:r>
            <a:endParaRPr lang="en-US" sz="1600" dirty="0" smtClean="0"/>
          </a:p>
          <a:p>
            <a:pPr lvl="1"/>
            <a:endParaRPr lang="en-US" sz="1600" dirty="0" smtClean="0"/>
          </a:p>
          <a:p>
            <a:pPr lvl="1"/>
            <a:r>
              <a:rPr lang="en-US" sz="1600" dirty="0" smtClean="0"/>
              <a:t>A </a:t>
            </a:r>
            <a:r>
              <a:rPr lang="en-US" sz="1600" i="1" dirty="0" smtClean="0"/>
              <a:t>linear</a:t>
            </a:r>
            <a:r>
              <a:rPr lang="en-US" sz="1600" dirty="0" smtClean="0"/>
              <a:t> estimator                                        is </a:t>
            </a:r>
            <a:r>
              <a:rPr lang="en-US" sz="1600" i="1" dirty="0" smtClean="0"/>
              <a:t>unbiased</a:t>
            </a:r>
            <a:r>
              <a:rPr lang="en-US" sz="1600" dirty="0" smtClean="0"/>
              <a:t> if </a:t>
            </a:r>
          </a:p>
          <a:p>
            <a:pPr lvl="1">
              <a:buNone/>
            </a:pPr>
            <a:r>
              <a:rPr lang="en-US" sz="700" dirty="0" smtClean="0"/>
              <a:t>	</a:t>
            </a:r>
          </a:p>
          <a:p>
            <a:pPr lvl="1">
              <a:buNone/>
            </a:pPr>
            <a:r>
              <a:rPr lang="en-US" sz="1600" dirty="0" smtClean="0"/>
              <a:t>	[where U is a vector of all 1’s, i.e. contraction by U means summing all indexes]</a:t>
            </a:r>
          </a:p>
          <a:p>
            <a:pPr lvl="1"/>
            <a:endParaRPr lang="en-US" sz="1600" dirty="0" smtClean="0"/>
          </a:p>
          <a:p>
            <a:pPr lvl="1"/>
            <a:endParaRPr lang="en-US" sz="1600" dirty="0" smtClean="0"/>
          </a:p>
          <a:p>
            <a:pPr lvl="1"/>
            <a:r>
              <a:rPr lang="en-US" sz="1600" dirty="0" smtClean="0"/>
              <a:t>The square of the error on the combined estimate Ŷ is	</a:t>
            </a:r>
            <a:endParaRPr lang="en-US" sz="800" dirty="0" smtClean="0"/>
          </a:p>
          <a:p>
            <a:pPr lvl="1">
              <a:buNone/>
            </a:pPr>
            <a:endParaRPr lang="en-US" sz="400" dirty="0" smtClean="0"/>
          </a:p>
          <a:p>
            <a:pPr lvl="1">
              <a:buNone/>
            </a:pPr>
            <a:r>
              <a:rPr lang="en-US" sz="1600" dirty="0" smtClean="0"/>
              <a:t>	[where M is the (NxN) input covariance of the N measurements]</a:t>
            </a:r>
          </a:p>
          <a:p>
            <a:pPr lvl="1">
              <a:buNone/>
            </a:pPr>
            <a:r>
              <a:rPr lang="en-US" sz="1600" dirty="0" smtClean="0"/>
              <a:t>	</a:t>
            </a:r>
            <a:r>
              <a:rPr lang="en-US" sz="1600" i="1" dirty="0" smtClean="0"/>
              <a:t>NB </a:t>
            </a:r>
            <a:r>
              <a:rPr lang="en-US" sz="1600" i="1" dirty="0" smtClean="0"/>
              <a:t>A</a:t>
            </a:r>
            <a:r>
              <a:rPr lang="en-US" sz="1600" i="1" dirty="0" smtClean="0"/>
              <a:t>ssume Gaussian pdf with </a:t>
            </a:r>
            <a:r>
              <a:rPr lang="en-US" sz="1600" i="1" dirty="0" smtClean="0"/>
              <a:t>M </a:t>
            </a:r>
            <a:r>
              <a:rPr lang="en-US" sz="1600" i="1" dirty="0" smtClean="0"/>
              <a:t>known </a:t>
            </a:r>
            <a:r>
              <a:rPr lang="en-US" sz="1600" i="1" dirty="0" smtClean="0"/>
              <a:t>a priori and </a:t>
            </a:r>
            <a:r>
              <a:rPr lang="en-US" sz="1600" i="1" dirty="0" smtClean="0"/>
              <a:t>in</a:t>
            </a:r>
            <a:r>
              <a:rPr lang="en-US" sz="1600" i="1" dirty="0" smtClean="0"/>
              <a:t>dependent </a:t>
            </a:r>
            <a:r>
              <a:rPr lang="en-US" sz="1600" i="1" smtClean="0"/>
              <a:t>of unknown </a:t>
            </a:r>
            <a:r>
              <a:rPr lang="en-US" sz="1600" i="1" dirty="0" smtClean="0"/>
              <a:t>parameter</a:t>
            </a:r>
            <a:endParaRPr lang="en-US" sz="1400" dirty="0" smtClean="0"/>
          </a:p>
          <a:p>
            <a:pPr lvl="1">
              <a:buNone/>
            </a:pPr>
            <a:endParaRPr lang="en-US" sz="1400" dirty="0" smtClean="0"/>
          </a:p>
          <a:p>
            <a:pPr lvl="1"/>
            <a:r>
              <a:rPr lang="en-US" sz="1600" dirty="0" smtClean="0"/>
              <a:t>The </a:t>
            </a:r>
            <a:r>
              <a:rPr lang="en-US" sz="1600" i="1" u="sng" dirty="0" smtClean="0"/>
              <a:t>best</a:t>
            </a:r>
            <a:r>
              <a:rPr lang="en-US" sz="1600" u="sng" dirty="0" smtClean="0"/>
              <a:t> linear unbiased estimate</a:t>
            </a:r>
            <a:r>
              <a:rPr lang="en-US" sz="1600" dirty="0" smtClean="0"/>
              <a:t> is given by </a:t>
            </a:r>
          </a:p>
          <a:p>
            <a:pPr lvl="1">
              <a:buNone/>
            </a:pPr>
            <a:r>
              <a:rPr lang="en-US" sz="1600" dirty="0" smtClean="0"/>
              <a:t>	(i.e. the error is minimized for) </a:t>
            </a:r>
          </a:p>
          <a:p>
            <a:pPr lvl="1"/>
            <a:endParaRPr lang="en-US" sz="1600" dirty="0" smtClean="0"/>
          </a:p>
          <a:p>
            <a:pPr lvl="1"/>
            <a:r>
              <a:rPr lang="en-US" sz="1600" i="1" dirty="0" smtClean="0"/>
              <a:t>The coefficients </a:t>
            </a:r>
            <a:r>
              <a:rPr lang="en-US" sz="2000" i="1" dirty="0" smtClean="0">
                <a:sym typeface="Symbol"/>
              </a:rPr>
              <a:t></a:t>
            </a:r>
            <a:r>
              <a:rPr lang="en-US" sz="1600" i="1" baseline="-25000" dirty="0" smtClean="0">
                <a:sym typeface="Symbol"/>
              </a:rPr>
              <a:t>i</a:t>
            </a:r>
            <a:r>
              <a:rPr lang="en-US" sz="1600" i="1" dirty="0" smtClean="0">
                <a:sym typeface="Symbol"/>
              </a:rPr>
              <a:t> in the BLUE linear combination </a:t>
            </a:r>
            <a:r>
              <a:rPr lang="en-US" sz="1600" i="1" dirty="0" smtClean="0">
                <a:solidFill>
                  <a:srgbClr val="FF0000"/>
                </a:solidFill>
                <a:sym typeface="Symbol"/>
              </a:rPr>
              <a:t>can be negative</a:t>
            </a:r>
          </a:p>
          <a:p>
            <a:pPr lvl="1">
              <a:buNone/>
            </a:pPr>
            <a:r>
              <a:rPr lang="en-US" sz="1600" dirty="0" smtClean="0"/>
              <a:t>	[a.k.a. “weights” in the BLUE weighted average]</a:t>
            </a:r>
          </a:p>
          <a:p>
            <a:pPr lvl="1"/>
            <a:endParaRPr lang="en-US" sz="1600" dirty="0" smtClean="0"/>
          </a:p>
          <a:p>
            <a:pPr lvl="1"/>
            <a:r>
              <a:rPr lang="en-US" sz="1600" dirty="0" smtClean="0"/>
              <a:t>The combined error on the BLUE is equal to:</a:t>
            </a:r>
            <a:endParaRPr lang="en-US" sz="1600" dirty="0"/>
          </a:p>
        </p:txBody>
      </p:sp>
      <p:pic>
        <p:nvPicPr>
          <p:cNvPr id="1027" name="Picture 3"/>
          <p:cNvPicPr>
            <a:picLocks noChangeAspect="1" noChangeArrowheads="1"/>
          </p:cNvPicPr>
          <p:nvPr/>
        </p:nvPicPr>
        <p:blipFill>
          <a:blip r:embed="rId3" cstate="print"/>
          <a:srcRect b="10851"/>
          <a:stretch>
            <a:fillRect/>
          </a:stretch>
        </p:blipFill>
        <p:spPr bwMode="auto">
          <a:xfrm>
            <a:off x="2667000" y="1583796"/>
            <a:ext cx="1789690" cy="626004"/>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5105400" y="4114800"/>
            <a:ext cx="1704314" cy="685800"/>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6096000" y="1524000"/>
            <a:ext cx="1500868" cy="691758"/>
          </a:xfrm>
          <a:prstGeom prst="rect">
            <a:avLst/>
          </a:prstGeom>
          <a:noFill/>
          <a:ln w="9525">
            <a:noFill/>
            <a:miter lim="800000"/>
            <a:headEnd/>
            <a:tailEnd/>
          </a:ln>
        </p:spPr>
      </p:pic>
      <p:pic>
        <p:nvPicPr>
          <p:cNvPr id="8" name="Picture 6"/>
          <p:cNvPicPr>
            <a:picLocks noChangeAspect="1" noChangeArrowheads="1"/>
          </p:cNvPicPr>
          <p:nvPr/>
        </p:nvPicPr>
        <p:blipFill>
          <a:blip r:embed="rId6" cstate="print"/>
          <a:srcRect r="29545"/>
          <a:stretch>
            <a:fillRect/>
          </a:stretch>
        </p:blipFill>
        <p:spPr bwMode="auto">
          <a:xfrm>
            <a:off x="5867400" y="2804958"/>
            <a:ext cx="3276600" cy="700242"/>
          </a:xfrm>
          <a:prstGeom prst="rect">
            <a:avLst/>
          </a:prstGeom>
          <a:noFill/>
          <a:ln w="9525">
            <a:noFill/>
            <a:miter lim="800000"/>
            <a:headEnd/>
            <a:tailEnd/>
          </a:ln>
        </p:spPr>
      </p:pic>
      <p:grpSp>
        <p:nvGrpSpPr>
          <p:cNvPr id="10" name="Group 9"/>
          <p:cNvGrpSpPr/>
          <p:nvPr/>
        </p:nvGrpSpPr>
        <p:grpSpPr>
          <a:xfrm>
            <a:off x="5105400" y="5867401"/>
            <a:ext cx="2819400" cy="533402"/>
            <a:chOff x="0" y="5141382"/>
            <a:chExt cx="3962400" cy="785286"/>
          </a:xfrm>
        </p:grpSpPr>
        <p:pic>
          <p:nvPicPr>
            <p:cNvPr id="1030" name="Picture 6"/>
            <p:cNvPicPr>
              <a:picLocks noChangeAspect="1" noChangeArrowheads="1"/>
            </p:cNvPicPr>
            <p:nvPr/>
          </p:nvPicPr>
          <p:blipFill>
            <a:blip r:embed="rId6" cstate="print"/>
            <a:srcRect t="22222" r="71591" b="11111"/>
            <a:stretch>
              <a:fillRect/>
            </a:stretch>
          </p:blipFill>
          <p:spPr bwMode="auto">
            <a:xfrm>
              <a:off x="0" y="5253568"/>
              <a:ext cx="1905000" cy="673100"/>
            </a:xfrm>
            <a:prstGeom prst="rect">
              <a:avLst/>
            </a:prstGeom>
            <a:noFill/>
            <a:ln w="9525">
              <a:noFill/>
              <a:miter lim="800000"/>
              <a:headEnd/>
              <a:tailEnd/>
            </a:ln>
          </p:spPr>
        </p:pic>
        <p:pic>
          <p:nvPicPr>
            <p:cNvPr id="9" name="Picture 6"/>
            <p:cNvPicPr>
              <a:picLocks noChangeAspect="1" noChangeArrowheads="1"/>
            </p:cNvPicPr>
            <p:nvPr/>
          </p:nvPicPr>
          <p:blipFill>
            <a:blip r:embed="rId6" cstate="print"/>
            <a:srcRect l="69318" t="11111" b="11111"/>
            <a:stretch>
              <a:fillRect/>
            </a:stretch>
          </p:blipFill>
          <p:spPr bwMode="auto">
            <a:xfrm>
              <a:off x="1905000" y="5141382"/>
              <a:ext cx="2057400" cy="785283"/>
            </a:xfrm>
            <a:prstGeom prst="rect">
              <a:avLst/>
            </a:prstGeom>
            <a:noFill/>
            <a:ln w="9525">
              <a:noFill/>
              <a:miter lim="800000"/>
              <a:headEnd/>
              <a:tailEnd/>
            </a:ln>
          </p:spPr>
        </p:pic>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142876" y="917113"/>
            <a:ext cx="6638472" cy="4416887"/>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76200" y="5410200"/>
            <a:ext cx="8015288" cy="945358"/>
          </a:xfrm>
          <a:prstGeom prst="rect">
            <a:avLst/>
          </a:prstGeom>
          <a:noFill/>
          <a:ln w="9525">
            <a:noFill/>
            <a:miter lim="800000"/>
            <a:headEnd/>
            <a:tailEnd/>
          </a:ln>
        </p:spPr>
      </p:pic>
      <p:sp>
        <p:nvSpPr>
          <p:cNvPr id="7" name="Rectangle 6"/>
          <p:cNvSpPr/>
          <p:nvPr/>
        </p:nvSpPr>
        <p:spPr>
          <a:xfrm>
            <a:off x="2590800" y="5867400"/>
            <a:ext cx="914400" cy="3048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p:cNvPicPr>
            <a:picLocks noChangeAspect="1" noChangeArrowheads="1"/>
          </p:cNvPicPr>
          <p:nvPr/>
        </p:nvPicPr>
        <p:blipFill>
          <a:blip r:embed="rId5" cstate="print"/>
          <a:srcRect/>
          <a:stretch>
            <a:fillRect/>
          </a:stretch>
        </p:blipFill>
        <p:spPr bwMode="auto">
          <a:xfrm>
            <a:off x="6934200" y="1066800"/>
            <a:ext cx="2133600" cy="1225034"/>
          </a:xfrm>
          <a:prstGeom prst="rect">
            <a:avLst/>
          </a:prstGeom>
          <a:noFill/>
          <a:ln w="9525">
            <a:noFill/>
            <a:miter lim="800000"/>
            <a:headEnd/>
            <a:tailEnd/>
          </a:ln>
        </p:spPr>
      </p:pic>
      <p:cxnSp>
        <p:nvCxnSpPr>
          <p:cNvPr id="8" name="Straight Connector 7"/>
          <p:cNvCxnSpPr/>
          <p:nvPr/>
        </p:nvCxnSpPr>
        <p:spPr>
          <a:xfrm>
            <a:off x="6172200" y="5867400"/>
            <a:ext cx="18288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505200" y="6096000"/>
            <a:ext cx="44958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52400" y="6324600"/>
            <a:ext cx="30480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52400" y="6096000"/>
            <a:ext cx="24384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Title 1"/>
          <p:cNvSpPr>
            <a:spLocks noGrp="1"/>
          </p:cNvSpPr>
          <p:nvPr>
            <p:ph type="title"/>
          </p:nvPr>
        </p:nvSpPr>
        <p:spPr>
          <a:xfrm>
            <a:off x="152400" y="0"/>
            <a:ext cx="7315200" cy="838200"/>
          </a:xfrm>
        </p:spPr>
        <p:txBody>
          <a:bodyPr/>
          <a:lstStyle/>
          <a:p>
            <a:r>
              <a:rPr lang="en-US" sz="2800" dirty="0" smtClean="0"/>
              <a:t>Negative weights </a:t>
            </a:r>
            <a:r>
              <a:rPr lang="en-US" sz="1600" dirty="0" smtClean="0"/>
              <a:t>(and absolute weights) </a:t>
            </a:r>
            <a:r>
              <a:rPr lang="en-US" sz="2800" dirty="0" smtClean="0"/>
              <a:t>@LHC</a:t>
            </a:r>
            <a:endParaRPr lang="en-US" sz="2800" dirty="0"/>
          </a:p>
        </p:txBody>
      </p:sp>
      <p:sp>
        <p:nvSpPr>
          <p:cNvPr id="14" name="TextBox 13"/>
          <p:cNvSpPr txBox="1"/>
          <p:nvPr/>
        </p:nvSpPr>
        <p:spPr>
          <a:xfrm rot="16200000">
            <a:off x="5144989" y="2475012"/>
            <a:ext cx="3276600" cy="307777"/>
          </a:xfrm>
          <a:prstGeom prst="rect">
            <a:avLst/>
          </a:prstGeom>
          <a:noFill/>
        </p:spPr>
        <p:txBody>
          <a:bodyPr wrap="square" rtlCol="0">
            <a:spAutoFit/>
          </a:bodyPr>
          <a:lstStyle/>
          <a:p>
            <a:r>
              <a:rPr lang="en-US" sz="1400" dirty="0" smtClean="0">
                <a:hlinkClick r:id="rId6"/>
              </a:rPr>
              <a:t>http://cdsweb.cern.ch/record/1460097</a:t>
            </a:r>
            <a:endParaRPr lang="en-US" sz="1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 with absolute values</a:t>
            </a:r>
            <a:endParaRPr lang="en-US" dirty="0"/>
          </a:p>
        </p:txBody>
      </p:sp>
      <p:sp>
        <p:nvSpPr>
          <p:cNvPr id="3" name="Content Placeholder 2"/>
          <p:cNvSpPr>
            <a:spLocks noGrp="1"/>
          </p:cNvSpPr>
          <p:nvPr>
            <p:ph idx="1"/>
          </p:nvPr>
        </p:nvSpPr>
        <p:spPr>
          <a:xfrm>
            <a:off x="76200" y="990600"/>
            <a:ext cx="9067800" cy="5410200"/>
          </a:xfrm>
        </p:spPr>
        <p:txBody>
          <a:bodyPr/>
          <a:lstStyle/>
          <a:p>
            <a:pPr>
              <a:spcBef>
                <a:spcPts val="0"/>
              </a:spcBef>
            </a:pPr>
            <a:r>
              <a:rPr lang="en-US" sz="1800" dirty="0" smtClean="0"/>
              <a:t>Take A, B</a:t>
            </a:r>
            <a:r>
              <a:rPr lang="en-US" sz="1800" dirty="0" smtClean="0">
                <a:solidFill>
                  <a:srgbClr val="333399"/>
                </a:solidFill>
              </a:rPr>
              <a:t>, C, </a:t>
            </a:r>
            <a:r>
              <a:rPr lang="en-US" sz="1800" dirty="0" smtClean="0"/>
              <a:t>with </a:t>
            </a:r>
            <a:r>
              <a:rPr lang="en-US" sz="1800" i="1" u="sng" dirty="0" smtClean="0"/>
              <a:t>C uncorrelated to A or B</a:t>
            </a:r>
            <a:r>
              <a:rPr lang="en-US" sz="1800" dirty="0" smtClean="0"/>
              <a:t>:</a:t>
            </a:r>
          </a:p>
          <a:p>
            <a:pPr>
              <a:spcBef>
                <a:spcPts val="0"/>
              </a:spcBef>
            </a:pPr>
            <a:endParaRPr lang="en-US" sz="1800" dirty="0" smtClean="0"/>
          </a:p>
          <a:p>
            <a:pPr>
              <a:spcBef>
                <a:spcPts val="0"/>
              </a:spcBef>
            </a:pPr>
            <a:endParaRPr lang="en-US" sz="1800" dirty="0" smtClean="0"/>
          </a:p>
          <a:p>
            <a:pPr>
              <a:spcBef>
                <a:spcPts val="0"/>
              </a:spcBef>
            </a:pPr>
            <a:r>
              <a:rPr lang="en-US" sz="1800" dirty="0" smtClean="0"/>
              <a:t>Combining (A,B,C) in one go gives the same result for the combined error and for the linear coefficient of C as first combining (A,B) and then adding C:</a:t>
            </a:r>
          </a:p>
          <a:p>
            <a:pPr>
              <a:spcBef>
                <a:spcPts val="0"/>
              </a:spcBef>
            </a:pPr>
            <a:endParaRPr lang="en-US" sz="1800" dirty="0" smtClean="0"/>
          </a:p>
          <a:p>
            <a:pPr>
              <a:spcBef>
                <a:spcPts val="0"/>
              </a:spcBef>
            </a:pPr>
            <a:endParaRPr lang="en-US" sz="1800" dirty="0" smtClean="0"/>
          </a:p>
          <a:p>
            <a:pPr>
              <a:spcBef>
                <a:spcPts val="0"/>
              </a:spcBef>
            </a:pPr>
            <a:endParaRPr lang="en-US" sz="1800" dirty="0" smtClean="0"/>
          </a:p>
          <a:p>
            <a:pPr>
              <a:spcBef>
                <a:spcPts val="0"/>
              </a:spcBef>
            </a:pPr>
            <a:r>
              <a:rPr lang="en-US" sz="1800" dirty="0" smtClean="0"/>
              <a:t>The “relative importance” (RI) of C based on absolute values in combining (A,B,C) in one go is</a:t>
            </a:r>
          </a:p>
          <a:p>
            <a:pPr>
              <a:spcBef>
                <a:spcPts val="0"/>
              </a:spcBef>
              <a:buNone/>
            </a:pPr>
            <a:endParaRPr lang="en-US" sz="1800" dirty="0" smtClean="0"/>
          </a:p>
          <a:p>
            <a:pPr lvl="2">
              <a:spcBef>
                <a:spcPts val="0"/>
              </a:spcBef>
            </a:pPr>
            <a:endParaRPr lang="en-US" sz="1100" dirty="0" smtClean="0"/>
          </a:p>
          <a:p>
            <a:pPr>
              <a:spcBef>
                <a:spcPts val="0"/>
              </a:spcBef>
            </a:pPr>
            <a:r>
              <a:rPr lang="en-US" sz="1800" dirty="0" smtClean="0"/>
              <a:t>It can easily be shown that there are two problems with this definition if </a:t>
            </a:r>
            <a:r>
              <a:rPr lang="el-GR" sz="1800" dirty="0" smtClean="0"/>
              <a:t>λ</a:t>
            </a:r>
            <a:r>
              <a:rPr lang="en-US" sz="1600" baseline="-25000" dirty="0" smtClean="0"/>
              <a:t>B</a:t>
            </a:r>
            <a:r>
              <a:rPr lang="en-US" sz="1800" dirty="0" smtClean="0"/>
              <a:t>&lt;0 (which happens if </a:t>
            </a:r>
            <a:r>
              <a:rPr lang="el-GR" sz="1800" dirty="0" smtClean="0"/>
              <a:t>ρ</a:t>
            </a:r>
            <a:r>
              <a:rPr lang="en-US" sz="1800" baseline="-25000" dirty="0" smtClean="0"/>
              <a:t>AB</a:t>
            </a:r>
            <a:r>
              <a:rPr lang="en-US" sz="1800" dirty="0" smtClean="0"/>
              <a:t>&gt;</a:t>
            </a:r>
            <a:r>
              <a:rPr lang="el-GR" sz="1800" dirty="0" smtClean="0"/>
              <a:t>σ</a:t>
            </a:r>
            <a:r>
              <a:rPr lang="en-US" sz="1800" baseline="-25000" dirty="0" smtClean="0"/>
              <a:t>A</a:t>
            </a:r>
            <a:r>
              <a:rPr lang="en-US" sz="1800" dirty="0" smtClean="0"/>
              <a:t>/</a:t>
            </a:r>
            <a:r>
              <a:rPr lang="el-GR" sz="1800" dirty="0" smtClean="0"/>
              <a:t>σ</a:t>
            </a:r>
            <a:r>
              <a:rPr lang="en-US" sz="1800" baseline="-25000" dirty="0" smtClean="0"/>
              <a:t>B</a:t>
            </a:r>
            <a:r>
              <a:rPr lang="en-US" sz="1800" dirty="0" smtClean="0">
                <a:sym typeface="Wingdings" pitchFamily="2" charset="2"/>
              </a:rPr>
              <a:t> with </a:t>
            </a:r>
            <a:r>
              <a:rPr lang="el-GR" sz="1800" dirty="0" smtClean="0"/>
              <a:t>σ</a:t>
            </a:r>
            <a:r>
              <a:rPr lang="en-US" sz="1800" baseline="-25000" dirty="0" smtClean="0"/>
              <a:t>A</a:t>
            </a:r>
            <a:r>
              <a:rPr lang="en-US" sz="1800" dirty="0" smtClean="0"/>
              <a:t>&lt;</a:t>
            </a:r>
            <a:r>
              <a:rPr lang="el-GR" sz="1800" dirty="0" smtClean="0"/>
              <a:t>σ</a:t>
            </a:r>
            <a:r>
              <a:rPr lang="en-US" sz="1800" baseline="-25000" dirty="0" smtClean="0"/>
              <a:t>B</a:t>
            </a:r>
            <a:r>
              <a:rPr lang="en-US" sz="1800" dirty="0" smtClean="0">
                <a:sym typeface="Wingdings" pitchFamily="2" charset="2"/>
              </a:rPr>
              <a:t> – see later in this talk):</a:t>
            </a:r>
            <a:r>
              <a:rPr lang="en-US" sz="1800" dirty="0" smtClean="0"/>
              <a:t> </a:t>
            </a:r>
          </a:p>
          <a:p>
            <a:pPr lvl="1">
              <a:spcBef>
                <a:spcPts val="0"/>
              </a:spcBef>
            </a:pPr>
            <a:r>
              <a:rPr lang="en-US" sz="1800" dirty="0" smtClean="0"/>
              <a:t>first, </a:t>
            </a:r>
            <a:r>
              <a:rPr lang="en-US" sz="1800" dirty="0" smtClean="0">
                <a:solidFill>
                  <a:srgbClr val="FF0000"/>
                </a:solidFill>
              </a:rPr>
              <a:t>RI of C is different </a:t>
            </a:r>
            <a:r>
              <a:rPr lang="en-US" sz="1800" dirty="0" smtClean="0"/>
              <a:t>if C is combined with A and B separately(lower) or if it is combined with the combination of A and B (higher)</a:t>
            </a:r>
          </a:p>
          <a:p>
            <a:pPr lvl="1">
              <a:spcBef>
                <a:spcPts val="0"/>
              </a:spcBef>
            </a:pPr>
            <a:r>
              <a:rPr lang="en-US" sz="1800" dirty="0" smtClean="0"/>
              <a:t>second, </a:t>
            </a:r>
            <a:r>
              <a:rPr lang="en-US" sz="1800" dirty="0" smtClean="0">
                <a:solidFill>
                  <a:srgbClr val="FF0000"/>
                </a:solidFill>
              </a:rPr>
              <a:t>RI of C underestimates the contribution of C</a:t>
            </a:r>
            <a:r>
              <a:rPr lang="en-US" sz="1800" dirty="0" smtClean="0"/>
              <a:t> with respect to its more intuitive (and “correct”?) assessment</a:t>
            </a:r>
          </a:p>
          <a:p>
            <a:pPr lvl="1">
              <a:spcBef>
                <a:spcPts val="0"/>
              </a:spcBef>
            </a:pPr>
            <a:endParaRPr lang="en-US" sz="1800" dirty="0" smtClean="0"/>
          </a:p>
          <a:p>
            <a:pPr lvl="1">
              <a:spcBef>
                <a:spcPts val="0"/>
              </a:spcBef>
              <a:buFont typeface="Arial" pitchFamily="34" charset="0"/>
              <a:buChar char="→"/>
            </a:pPr>
            <a:r>
              <a:rPr lang="en-US" sz="1800" i="1" dirty="0" smtClean="0"/>
              <a:t>the “information weight” we propose for C is exactly equal to </a:t>
            </a:r>
          </a:p>
        </p:txBody>
      </p:sp>
      <p:pic>
        <p:nvPicPr>
          <p:cNvPr id="11266" name="Picture 2"/>
          <p:cNvPicPr>
            <a:picLocks noChangeAspect="1" noChangeArrowheads="1"/>
          </p:cNvPicPr>
          <p:nvPr/>
        </p:nvPicPr>
        <p:blipFill>
          <a:blip r:embed="rId3" cstate="print"/>
          <a:srcRect/>
          <a:stretch>
            <a:fillRect/>
          </a:stretch>
        </p:blipFill>
        <p:spPr bwMode="auto">
          <a:xfrm>
            <a:off x="5257800" y="990600"/>
            <a:ext cx="2141623" cy="685800"/>
          </a:xfrm>
          <a:prstGeom prst="rect">
            <a:avLst/>
          </a:prstGeom>
          <a:noFill/>
          <a:ln w="9525">
            <a:noFill/>
            <a:miter lim="800000"/>
            <a:headEnd/>
            <a:tailEnd/>
          </a:ln>
        </p:spPr>
      </p:pic>
      <p:pic>
        <p:nvPicPr>
          <p:cNvPr id="11273" name="Picture 9"/>
          <p:cNvPicPr>
            <a:picLocks noChangeAspect="1" noChangeArrowheads="1"/>
          </p:cNvPicPr>
          <p:nvPr/>
        </p:nvPicPr>
        <p:blipFill>
          <a:blip r:embed="rId4" cstate="print"/>
          <a:srcRect/>
          <a:stretch>
            <a:fillRect/>
          </a:stretch>
        </p:blipFill>
        <p:spPr bwMode="auto">
          <a:xfrm>
            <a:off x="2819400" y="3505200"/>
            <a:ext cx="4343400" cy="482600"/>
          </a:xfrm>
          <a:prstGeom prst="rect">
            <a:avLst/>
          </a:prstGeom>
          <a:noFill/>
          <a:ln w="9525">
            <a:noFill/>
            <a:miter lim="800000"/>
            <a:headEnd/>
            <a:tailEnd/>
          </a:ln>
        </p:spPr>
      </p:pic>
      <p:pic>
        <p:nvPicPr>
          <p:cNvPr id="18" name="Picture 3"/>
          <p:cNvPicPr>
            <a:picLocks noChangeAspect="1" noChangeArrowheads="1"/>
          </p:cNvPicPr>
          <p:nvPr/>
        </p:nvPicPr>
        <p:blipFill>
          <a:blip r:embed="rId5" cstate="print"/>
          <a:srcRect/>
          <a:stretch>
            <a:fillRect/>
          </a:stretch>
        </p:blipFill>
        <p:spPr bwMode="auto">
          <a:xfrm>
            <a:off x="990600" y="2438400"/>
            <a:ext cx="2362200" cy="566281"/>
          </a:xfrm>
          <a:prstGeom prst="rect">
            <a:avLst/>
          </a:prstGeom>
          <a:noFill/>
          <a:ln w="9525">
            <a:noFill/>
            <a:miter lim="800000"/>
            <a:headEnd/>
            <a:tailEnd/>
          </a:ln>
        </p:spPr>
      </p:pic>
      <p:pic>
        <p:nvPicPr>
          <p:cNvPr id="22" name="Picture 8"/>
          <p:cNvPicPr>
            <a:picLocks noChangeAspect="1" noChangeArrowheads="1"/>
          </p:cNvPicPr>
          <p:nvPr/>
        </p:nvPicPr>
        <p:blipFill>
          <a:blip r:embed="rId6" cstate="print"/>
          <a:srcRect l="29787" r="37234"/>
          <a:stretch>
            <a:fillRect/>
          </a:stretch>
        </p:blipFill>
        <p:spPr bwMode="auto">
          <a:xfrm>
            <a:off x="4648200" y="5562600"/>
            <a:ext cx="2710621" cy="592815"/>
          </a:xfrm>
          <a:prstGeom prst="rect">
            <a:avLst/>
          </a:prstGeom>
          <a:noFill/>
          <a:ln w="9525">
            <a:noFill/>
            <a:miter lim="800000"/>
            <a:headEnd/>
            <a:tailEnd/>
          </a:ln>
        </p:spPr>
      </p:pic>
      <p:pic>
        <p:nvPicPr>
          <p:cNvPr id="8" name="Picture 4"/>
          <p:cNvPicPr>
            <a:picLocks noChangeAspect="1" noChangeArrowheads="1"/>
          </p:cNvPicPr>
          <p:nvPr/>
        </p:nvPicPr>
        <p:blipFill>
          <a:blip r:embed="rId7" cstate="print"/>
          <a:srcRect t="73333"/>
          <a:stretch>
            <a:fillRect/>
          </a:stretch>
        </p:blipFill>
        <p:spPr bwMode="auto">
          <a:xfrm>
            <a:off x="5410200" y="2438400"/>
            <a:ext cx="2590800" cy="534610"/>
          </a:xfrm>
          <a:prstGeom prst="rect">
            <a:avLst/>
          </a:prstGeom>
          <a:noFill/>
          <a:ln w="9525">
            <a:noFill/>
            <a:miter lim="800000"/>
            <a:headEnd/>
            <a:tailEnd/>
          </a:ln>
        </p:spPr>
      </p:pic>
      <p:pic>
        <p:nvPicPr>
          <p:cNvPr id="9" name="Picture 8"/>
          <p:cNvPicPr>
            <a:picLocks noChangeAspect="1" noChangeArrowheads="1"/>
          </p:cNvPicPr>
          <p:nvPr/>
        </p:nvPicPr>
        <p:blipFill>
          <a:blip r:embed="rId6" cstate="print"/>
          <a:srcRect l="52568" t="22876" r="37234" b="25708"/>
          <a:stretch>
            <a:fillRect/>
          </a:stretch>
        </p:blipFill>
        <p:spPr bwMode="auto">
          <a:xfrm>
            <a:off x="7010400" y="6095999"/>
            <a:ext cx="914400" cy="332509"/>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Fisher’s information primer</a:t>
            </a:r>
            <a:endParaRPr lang="en-US" dirty="0"/>
          </a:p>
        </p:txBody>
      </p:sp>
      <p:sp>
        <p:nvSpPr>
          <p:cNvPr id="3" name="Content Placeholder 2"/>
          <p:cNvSpPr>
            <a:spLocks noGrp="1"/>
          </p:cNvSpPr>
          <p:nvPr>
            <p:ph idx="1"/>
          </p:nvPr>
        </p:nvSpPr>
        <p:spPr>
          <a:xfrm>
            <a:off x="228600" y="990600"/>
            <a:ext cx="8458200" cy="4953000"/>
          </a:xfrm>
        </p:spPr>
        <p:txBody>
          <a:bodyPr/>
          <a:lstStyle/>
          <a:p>
            <a:r>
              <a:rPr lang="en-US" sz="1800" dirty="0" smtClean="0"/>
              <a:t>Given a pdf P(y,X) for the N measurements y</a:t>
            </a:r>
            <a:r>
              <a:rPr lang="en-US" sz="1800" baseline="-25000" dirty="0" smtClean="0"/>
              <a:t>i </a:t>
            </a:r>
            <a:r>
              <a:rPr lang="en-US" sz="1800" dirty="0" smtClean="0"/>
              <a:t>and the n parameters X</a:t>
            </a:r>
            <a:r>
              <a:rPr lang="el-GR" sz="1800" baseline="-25000" dirty="0" smtClean="0"/>
              <a:t>α</a:t>
            </a:r>
            <a:r>
              <a:rPr lang="en-US" sz="1800" dirty="0" smtClean="0"/>
              <a:t>, the (n</a:t>
            </a:r>
            <a:r>
              <a:rPr lang="en-US" sz="1400" dirty="0" smtClean="0"/>
              <a:t>x</a:t>
            </a:r>
            <a:r>
              <a:rPr lang="en-US" sz="1800" dirty="0" smtClean="0"/>
              <a:t>n) information matrix I</a:t>
            </a:r>
            <a:r>
              <a:rPr lang="el-GR" sz="1800" baseline="-25000" dirty="0" smtClean="0"/>
              <a:t>αβ</a:t>
            </a:r>
            <a:r>
              <a:rPr lang="en-US" sz="1800" dirty="0" smtClean="0"/>
              <a:t> is defined as the covariance of ∂logP/∂X</a:t>
            </a:r>
            <a:r>
              <a:rPr lang="el-GR" sz="1800" baseline="-25000" dirty="0" smtClean="0"/>
              <a:t>α</a:t>
            </a:r>
            <a:endParaRPr lang="en-US" sz="1800" dirty="0" smtClean="0"/>
          </a:p>
          <a:p>
            <a:pPr lvl="1"/>
            <a:endParaRPr lang="en-US" sz="1400" dirty="0" smtClean="0"/>
          </a:p>
          <a:p>
            <a:r>
              <a:rPr lang="en-US" sz="1800" dirty="0" smtClean="0"/>
              <a:t>Information has many nice properties [James]:</a:t>
            </a:r>
          </a:p>
          <a:p>
            <a:pPr lvl="1"/>
            <a:r>
              <a:rPr lang="en-US" sz="1400" u="sng" dirty="0" smtClean="0"/>
              <a:t>Information is additive</a:t>
            </a:r>
            <a:r>
              <a:rPr lang="en-US" sz="1400" dirty="0" smtClean="0"/>
              <a:t> for independent measurements</a:t>
            </a:r>
          </a:p>
          <a:p>
            <a:pPr lvl="1"/>
            <a:r>
              <a:rPr lang="en-US" sz="1400" dirty="0" smtClean="0"/>
              <a:t>Information I</a:t>
            </a:r>
            <a:r>
              <a:rPr lang="el-GR" sz="1400" baseline="-25000" dirty="0" smtClean="0"/>
              <a:t>αβ</a:t>
            </a:r>
            <a:r>
              <a:rPr lang="en-US" sz="1400" dirty="0" smtClean="0"/>
              <a:t> is defined with respect to the set of parameters X</a:t>
            </a:r>
            <a:r>
              <a:rPr lang="el-GR" sz="1400" baseline="-25000" dirty="0" smtClean="0"/>
              <a:t>α </a:t>
            </a:r>
            <a:r>
              <a:rPr lang="en-US" sz="1400" dirty="0" smtClean="0"/>
              <a:t>to be estimated</a:t>
            </a:r>
          </a:p>
          <a:p>
            <a:pPr lvl="1"/>
            <a:r>
              <a:rPr lang="en-US" sz="1400" u="sng" dirty="0" smtClean="0"/>
              <a:t>Information is related to precision</a:t>
            </a:r>
            <a:r>
              <a:rPr lang="en-US" sz="1400" dirty="0" smtClean="0"/>
              <a:t>: the greater the available information, the more precise the estimates can be – the inverse of the information matrix is a lower bound (Cramer-Rao) for the covariance of any estimates of the parameters X</a:t>
            </a:r>
            <a:r>
              <a:rPr lang="el-GR" sz="1400" baseline="-25000" dirty="0" smtClean="0"/>
              <a:t>α</a:t>
            </a:r>
            <a:endParaRPr lang="en-US" sz="1800" dirty="0" smtClean="0"/>
          </a:p>
          <a:p>
            <a:pPr lvl="1"/>
            <a:r>
              <a:rPr lang="en-US" sz="1400" u="sng" dirty="0" smtClean="0"/>
              <a:t>Information is positive semi-definite </a:t>
            </a:r>
            <a:r>
              <a:rPr lang="en-US" sz="1400" dirty="0" smtClean="0"/>
              <a:t>(for one observable it is a scalar ≥ 0)</a:t>
            </a:r>
          </a:p>
          <a:p>
            <a:pPr lvl="1"/>
            <a:endParaRPr lang="en-US" sz="1400" dirty="0" smtClean="0"/>
          </a:p>
          <a:p>
            <a:r>
              <a:rPr lang="en-US" sz="1800" dirty="0" smtClean="0"/>
              <a:t>Assuming P is multivariate Gaussian, the covariance of the BLUE estimates is equal to the inverse of the information matrix</a:t>
            </a:r>
          </a:p>
          <a:p>
            <a:pPr lvl="1"/>
            <a:r>
              <a:rPr lang="en-US" sz="1400" dirty="0" smtClean="0"/>
              <a:t>For a single observable (e.g. m</a:t>
            </a:r>
            <a:r>
              <a:rPr lang="en-US" sz="1400" baseline="-25000" dirty="0" smtClean="0"/>
              <a:t>top</a:t>
            </a:r>
            <a:r>
              <a:rPr lang="en-US" sz="1400" dirty="0" smtClean="0"/>
              <a:t>), information is the inverse of the combined variance</a:t>
            </a:r>
          </a:p>
          <a:p>
            <a:endParaRPr lang="en-US" sz="1800" dirty="0" smtClean="0"/>
          </a:p>
          <a:p>
            <a:endParaRPr lang="en-US" sz="1800" dirty="0" smtClean="0"/>
          </a:p>
          <a:p>
            <a:r>
              <a:rPr lang="en-US" sz="1800" dirty="0" smtClean="0"/>
              <a:t>For all practical purposes, in the following, “information” about one parameter is just a synonym for the inverse of its variance</a:t>
            </a:r>
          </a:p>
          <a:p>
            <a:pPr lvl="1"/>
            <a:r>
              <a:rPr lang="en-US" sz="1200" b="1" dirty="0" smtClean="0">
                <a:solidFill>
                  <a:srgbClr val="FF0000"/>
                </a:solidFill>
              </a:rPr>
              <a:t>WE WILL ALWAYS BE TALKING ABOUT A SINGLE OBSERVABLE IN WHAT FOLLOWS</a:t>
            </a:r>
          </a:p>
          <a:p>
            <a:endParaRPr lang="en-US" sz="1800" baseline="-25000" dirty="0" smtClean="0"/>
          </a:p>
        </p:txBody>
      </p:sp>
      <p:pic>
        <p:nvPicPr>
          <p:cNvPr id="2052" name="Picture 4"/>
          <p:cNvPicPr>
            <a:picLocks noChangeAspect="1" noChangeArrowheads="1"/>
          </p:cNvPicPr>
          <p:nvPr/>
        </p:nvPicPr>
        <p:blipFill>
          <a:blip r:embed="rId3" cstate="print"/>
          <a:srcRect t="13287"/>
          <a:stretch>
            <a:fillRect/>
          </a:stretch>
        </p:blipFill>
        <p:spPr bwMode="auto">
          <a:xfrm>
            <a:off x="2667000" y="4800600"/>
            <a:ext cx="2971800" cy="6096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54477</TotalTime>
  <Words>6232</Words>
  <Application>Microsoft Office PowerPoint</Application>
  <PresentationFormat>On-screen Show (4:3)</PresentationFormat>
  <Paragraphs>846</Paragraphs>
  <Slides>54</Slides>
  <Notes>54</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Default Design</vt:lpstr>
      <vt:lpstr>Information and treatment  of unknown correlations  in BLUE combinations</vt:lpstr>
      <vt:lpstr>Motivation</vt:lpstr>
      <vt:lpstr>Main messages in this talk</vt:lpstr>
      <vt:lpstr>Outline</vt:lpstr>
      <vt:lpstr>Part I :  information in BLUE</vt:lpstr>
      <vt:lpstr>BLUE primer</vt:lpstr>
      <vt:lpstr>Negative weights (and absolute weights) @LHC</vt:lpstr>
      <vt:lpstr>The problem with absolute values</vt:lpstr>
      <vt:lpstr>Fisher’s information primer</vt:lpstr>
      <vt:lpstr>Our proposal: Information Weights</vt:lpstr>
      <vt:lpstr>A practical example (more later): LHC mtop</vt:lpstr>
      <vt:lpstr>Part II :  negative BLUE coefficients</vt:lpstr>
      <vt:lpstr>2 measurements of 1 observable</vt:lpstr>
      <vt:lpstr>Two measurements – interpretation</vt:lpstr>
      <vt:lpstr>Generalization to N measurements</vt:lpstr>
      <vt:lpstr>Summary of part II</vt:lpstr>
      <vt:lpstr>Part III : “conservative” estimates of correlations</vt:lpstr>
      <vt:lpstr>Is ρ=100% “conservative”?</vt:lpstr>
      <vt:lpstr>Prioritizing correlations to review</vt:lpstr>
      <vt:lpstr>LHC mtop information derivatives</vt:lpstr>
      <vt:lpstr>LHC mtop systematics</vt:lpstr>
      <vt:lpstr>LHC mtop marginal combinations</vt:lpstr>
      <vt:lpstr>Making correlations more conservative?</vt:lpstr>
      <vt:lpstr>The “onionization” prescription</vt:lpstr>
      <vt:lpstr>LHC mtop – conservative correlations?</vt:lpstr>
      <vt:lpstr>Recommendations?</vt:lpstr>
      <vt:lpstr>Summary: “relative importance” revisited and conclusions</vt:lpstr>
      <vt:lpstr>LHC mtop marginal information weights</vt:lpstr>
      <vt:lpstr>Conclusions</vt:lpstr>
      <vt:lpstr>Some useful references</vt:lpstr>
      <vt:lpstr>Slide 31</vt:lpstr>
      <vt:lpstr>Negative weights (and absolute weights) @Tevatron</vt:lpstr>
      <vt:lpstr>Information</vt:lpstr>
      <vt:lpstr>What if correlations are fixed a priori? </vt:lpstr>
      <vt:lpstr>Integrals</vt:lpstr>
      <vt:lpstr>λ=0 – information vs. χ2</vt:lpstr>
      <vt:lpstr>The problem with absolute values</vt:lpstr>
      <vt:lpstr>Two measurements of 1 observable</vt:lpstr>
      <vt:lpstr>IW’s in two measurements of 1 observable</vt:lpstr>
      <vt:lpstr>Two measurements – interpretation</vt:lpstr>
      <vt:lpstr>Two measurements – interpretation</vt:lpstr>
      <vt:lpstr>Marginal information inflow</vt:lpstr>
      <vt:lpstr>Information inflow</vt:lpstr>
      <vt:lpstr>Information inflow and correlations</vt:lpstr>
      <vt:lpstr>Information sensitivity to ρij</vt:lpstr>
      <vt:lpstr>Information sensitivity to Mij</vt:lpstr>
      <vt:lpstr>Is ρ=100% “conservative”?</vt:lpstr>
      <vt:lpstr>Derivatives w.r.t correlation re-scale factors</vt:lpstr>
      <vt:lpstr>Minimizations</vt:lpstr>
      <vt:lpstr>The “onionization” prescription</vt:lpstr>
      <vt:lpstr>Onionization example – RAD @ LHC mtop </vt:lpstr>
      <vt:lpstr>LHC mtop – conservative correlations?</vt:lpstr>
      <vt:lpstr>Recommendations?</vt:lpstr>
      <vt:lpstr>LHC mtop marginal information weights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LCG – Databases - Meeting</dc:title>
  <dc:subject/>
  <dc:creator>Andrea Valassi</dc:creator>
  <cp:lastModifiedBy>avalassi</cp:lastModifiedBy>
  <cp:revision>1211</cp:revision>
  <dcterms:created xsi:type="dcterms:W3CDTF">2006-05-15T08:51:15Z</dcterms:created>
  <dcterms:modified xsi:type="dcterms:W3CDTF">2012-11-29T13:45:58Z</dcterms:modified>
</cp:coreProperties>
</file>