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2" r:id="rId1"/>
    <p:sldMasterId id="2147483904" r:id="rId2"/>
    <p:sldMasterId id="2147483916" r:id="rId3"/>
  </p:sldMasterIdLst>
  <p:notesMasterIdLst>
    <p:notesMasterId r:id="rId38"/>
  </p:notesMasterIdLst>
  <p:handoutMasterIdLst>
    <p:handoutMasterId r:id="rId39"/>
  </p:handoutMasterIdLst>
  <p:sldIdLst>
    <p:sldId id="257" r:id="rId4"/>
    <p:sldId id="317" r:id="rId5"/>
    <p:sldId id="316" r:id="rId6"/>
    <p:sldId id="323" r:id="rId7"/>
    <p:sldId id="344" r:id="rId8"/>
    <p:sldId id="324" r:id="rId9"/>
    <p:sldId id="301" r:id="rId10"/>
    <p:sldId id="329" r:id="rId11"/>
    <p:sldId id="271" r:id="rId12"/>
    <p:sldId id="332" r:id="rId13"/>
    <p:sldId id="315" r:id="rId14"/>
    <p:sldId id="292" r:id="rId15"/>
    <p:sldId id="334" r:id="rId16"/>
    <p:sldId id="293" r:id="rId17"/>
    <p:sldId id="320" r:id="rId18"/>
    <p:sldId id="321" r:id="rId19"/>
    <p:sldId id="343" r:id="rId20"/>
    <p:sldId id="345" r:id="rId21"/>
    <p:sldId id="346" r:id="rId22"/>
    <p:sldId id="347" r:id="rId23"/>
    <p:sldId id="348" r:id="rId24"/>
    <p:sldId id="349" r:id="rId25"/>
    <p:sldId id="340" r:id="rId26"/>
    <p:sldId id="287" r:id="rId27"/>
    <p:sldId id="341" r:id="rId28"/>
    <p:sldId id="342" r:id="rId29"/>
    <p:sldId id="328" r:id="rId30"/>
    <p:sldId id="278" r:id="rId31"/>
    <p:sldId id="325" r:id="rId32"/>
    <p:sldId id="326" r:id="rId33"/>
    <p:sldId id="327" r:id="rId34"/>
    <p:sldId id="265" r:id="rId35"/>
    <p:sldId id="336" r:id="rId36"/>
    <p:sldId id="273" r:id="rId37"/>
  </p:sldIdLst>
  <p:sldSz cx="9144000" cy="6858000" type="screen4x3"/>
  <p:notesSz cx="6718300" cy="9867900"/>
  <p:custShowLst>
    <p:custShow name="Medium" id="0">
      <p:sldLst>
        <p:sld r:id="rId17"/>
        <p:sld r:id="rId4"/>
        <p:sld r:id="rId12"/>
        <p:sld r:id="rId15"/>
        <p:sld r:id="rId27"/>
        <p:sld r:id="rId31"/>
        <p:sld r:id="rId35"/>
        <p:sld r:id="rId37"/>
      </p:sldLst>
    </p:custShow>
    <p:custShow name="Short" id="1">
      <p:sldLst>
        <p:sld r:id="rId17"/>
        <p:sld r:id="rId4"/>
        <p:sld r:id="rId12"/>
        <p:sld r:id="rId15"/>
        <p:sld r:id="rId27"/>
        <p:sld r:id="rId31"/>
        <p:sld r:id="rId35"/>
        <p:sld r:id="rId37"/>
      </p:sldLst>
    </p:custShow>
    <p:custShow name="Zehnder" id="2">
      <p:sldLst>
        <p:sld r:id="rId4"/>
        <p:sld r:id="rId12"/>
        <p:sld r:id="rId27"/>
        <p:sld r:id="rId37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FFFB39"/>
    <a:srgbClr val="CCC708"/>
    <a:srgbClr val="CC940C"/>
    <a:srgbClr val="04CCC9"/>
    <a:srgbClr val="6ACCAE"/>
    <a:srgbClr val="39CC97"/>
    <a:srgbClr val="EAEB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620" autoAdjust="0"/>
    <p:restoredTop sz="94660" autoAdjust="0"/>
  </p:normalViewPr>
  <p:slideViewPr>
    <p:cSldViewPr showGuides="1">
      <p:cViewPr>
        <p:scale>
          <a:sx n="75" d="100"/>
          <a:sy n="75" d="100"/>
        </p:scale>
        <p:origin x="-9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41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fld id="{9821E133-162D-4E73-93EE-713B1AC46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t" anchorCtr="0" compatLnSpc="1">
            <a:prstTxWarp prst="textNoShape">
              <a:avLst/>
            </a:prstTxWarp>
          </a:bodyPr>
          <a:lstStyle>
            <a:lvl1pPr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825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937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6300"/>
            <a:ext cx="4927600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b" anchorCtr="0" compatLnSpc="1">
            <a:prstTxWarp prst="textNoShape">
              <a:avLst/>
            </a:prstTxWarp>
          </a:bodyPr>
          <a:lstStyle>
            <a:lvl1pPr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825" y="9375775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18" tIns="46759" rIns="93518" bIns="46759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latin typeface="Arial" charset="0"/>
              </a:defRPr>
            </a:lvl1pPr>
          </a:lstStyle>
          <a:p>
            <a:pPr>
              <a:defRPr/>
            </a:pPr>
            <a:fld id="{859DAE6E-0398-4BAE-AB79-D2E106A8A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099A10-237C-4370-BD11-0FABA4904AAF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Helvetica" pitchFamily="-12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2F7A7F-E9F1-4D11-8984-37F9F16BF95E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10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06825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AED375B-3CA0-486C-89EE-E03B60DFD945}" type="slidenum">
              <a:rPr lang="en-GB" sz="1200">
                <a:solidFill>
                  <a:srgbClr val="000000"/>
                </a:solidFill>
                <a:ea typeface="MS PGothic" pitchFamily="34" charset="-128"/>
              </a:rPr>
              <a:pPr algn="r"/>
              <a:t>10</a:t>
            </a:fld>
            <a:endParaRPr lang="en-GB" sz="120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solidFill>
            <a:srgbClr val="FFFFFF"/>
          </a:solidFill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2F5262-6629-461C-B9D5-AC6BF1D6DD2A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D9A78E-62DB-46E8-A963-44C05890D2FF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3450"/>
            <a:fld id="{34D8A46D-1534-4D4D-B0AC-B61E56CE64EB}" type="slidenum">
              <a:rPr lang="en-GB" smtClean="0">
                <a:latin typeface="Arial" pitchFamily="34" charset="0"/>
              </a:rPr>
              <a:pPr defTabSz="933450"/>
              <a:t>13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563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892175" y="749300"/>
            <a:ext cx="4933950" cy="3700463"/>
          </a:xfrm>
          <a:solidFill>
            <a:srgbClr val="FFFFFF"/>
          </a:solidFill>
          <a:ln/>
        </p:spPr>
      </p:sp>
      <p:sp>
        <p:nvSpPr>
          <p:cNvPr id="56324" name="Rectangle 2"/>
          <p:cNvSpPr>
            <a:spLocks noChangeArrowheads="1"/>
          </p:cNvSpPr>
          <p:nvPr>
            <p:ph type="body" idx="1"/>
          </p:nvPr>
        </p:nvSpPr>
        <p:spPr>
          <a:xfrm>
            <a:off x="673100" y="4686300"/>
            <a:ext cx="5373688" cy="4351338"/>
          </a:xfrm>
          <a:noFill/>
          <a:ln/>
        </p:spPr>
        <p:txBody>
          <a:bodyPr wrap="none" anchor="ctr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824032-5883-48BA-B265-A126F385203F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9BE9FF-36F8-4ED3-9BEA-94DA7327B796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EEA85-C578-492D-9051-B5B74E725F12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74E35A-0A79-46BC-A5DC-FB83EB8EA6F0}" type="slidenum">
              <a:rPr lang="en-US" smtClean="0">
                <a:latin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1BC114-9D28-4BDB-8BA5-EF97FBEA8372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9775"/>
            <a:ext cx="4935537" cy="3702050"/>
          </a:xfrm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ED76B-AAB5-468B-AAE3-7413A4E7784E}" type="slidenum">
              <a:rPr lang="en-GB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pPr/>
              <a:t>23</a:t>
            </a:fld>
            <a:endParaRPr lang="en-GB" smtClean="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2467" name="Rectangle 7"/>
          <p:cNvSpPr txBox="1">
            <a:spLocks noGrp="1" noChangeArrowheads="1"/>
          </p:cNvSpPr>
          <p:nvPr/>
        </p:nvSpPr>
        <p:spPr bwMode="auto">
          <a:xfrm>
            <a:off x="3806825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93" tIns="45546" rIns="91093" bIns="45546" anchor="b"/>
          <a:lstStyle/>
          <a:p>
            <a:pPr algn="r"/>
            <a:fld id="{1E78333D-5D17-4A39-9FB8-CD5D17CB0D60}" type="slidenum">
              <a:rPr lang="en-GB" sz="1200">
                <a:solidFill>
                  <a:srgbClr val="000000"/>
                </a:solidFill>
              </a:rPr>
              <a:pPr algn="r"/>
              <a:t>23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1363"/>
            <a:ext cx="4929188" cy="3698875"/>
          </a:xfrm>
          <a:solidFill>
            <a:srgbClr val="FFFFFF"/>
          </a:solidFill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7888"/>
            <a:ext cx="5375275" cy="44402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E5A14D-B5E7-44B9-AE18-BCD513FC0B20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ABE82E-43B3-4C6E-8A76-DBDE23854EF4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7888"/>
            <a:ext cx="4927600" cy="4438650"/>
          </a:xfrm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F2D56D-C4DF-409F-BF12-127030F2E526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25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3763" y="741363"/>
            <a:ext cx="4930775" cy="369887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86300"/>
            <a:ext cx="4924425" cy="4440238"/>
          </a:xfrm>
          <a:noFill/>
          <a:ln/>
        </p:spPr>
        <p:txBody>
          <a:bodyPr lIns="92148" tIns="46073" rIns="92148" bIns="46073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7C7633-1A2D-4DA8-8D99-7013892302CE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1A37B-EFEE-4762-A40A-402C404B27FB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4BEEDB-A241-4E17-B70D-6861DBAB52D3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30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7492CA-F26B-4C36-AA43-797DDDD2523A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31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0588" y="739775"/>
            <a:ext cx="4935537" cy="3702050"/>
          </a:xfrm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1270C1-911B-417C-A8C3-37C6976178BD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FCBFA-41B0-4FCA-A0FE-82BBD7375385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34A594-FA39-4EB7-A159-00502ECE680D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033A3B-5766-4DEC-8BC5-271DE2CC8396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93D7DE-4C96-485C-81F9-E661930B658E}" type="slidenum">
              <a:rPr lang="en-GB" smtClean="0">
                <a:latin typeface="Arial" pitchFamily="34" charset="0"/>
              </a:rPr>
              <a:pPr/>
              <a:t>4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710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63E771-14E4-4D08-A5ED-E5D29B93F59A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59A32-D523-4D63-B993-637262685872}" type="slidenum">
              <a:rPr lang="en-GB" smtClean="0">
                <a:latin typeface="Arial" pitchFamily="34" charset="0"/>
              </a:rPr>
              <a:pPr/>
              <a:t>6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7888"/>
            <a:ext cx="4927600" cy="444023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de-CH" smtClean="0">
                <a:latin typeface="Arial" pitchFamily="34" charset="0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887B1F-1D46-4DA2-97C5-C74DD7225775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3450"/>
            <a:fld id="{B7C9CAA8-D6B8-491E-9347-F7D68C47CCEF}" type="slidenum">
              <a:rPr lang="en-US" smtClean="0">
                <a:latin typeface="Arial" pitchFamily="34" charset="0"/>
              </a:rPr>
              <a:pPr defTabSz="933450"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F192BA-EBE5-4CC1-8541-3F2B0A1BD555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1800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1800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 sz="180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>
                <a:latin typeface="Arial" charset="0"/>
              </a:rPr>
              <a:t>EGEE-II INFςO-RI-031688</a:t>
            </a:r>
            <a:r>
              <a:rPr lang="en-GB" sz="1200" b="1">
                <a:latin typeface="Verdana" pitchFamily="34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800">
                <a:solidFill>
                  <a:schemeClr val="bg1"/>
                </a:solidFill>
                <a:latin typeface="Arial" charset="0"/>
              </a:rPr>
              <a:t>Enabling Gridς for E-ςciencE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  <a:latin typeface="Arial" charset="0"/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EGEE and gLite are regiςtered trademarkς</a:t>
            </a:r>
            <a:r>
              <a:rPr lang="en-GB" sz="1800">
                <a:solidFill>
                  <a:schemeClr val="accent2"/>
                </a:solidFill>
                <a:latin typeface="Arial" charset="0"/>
              </a:rPr>
              <a:t> 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F7E11-D406-4677-9C6E-733929FEF692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C06EE-BB77-4E22-BC49-B7131CB9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5AFA-BC24-47DC-9448-0AC16703FCB6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F5052-668A-4929-91EA-F16147628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8043-90D4-426F-84F5-A428E07E8868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4651C-04DE-4E9A-B0D4-115D1A981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76008-B279-499A-9F24-71A733D63CB0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05325-B4C3-41A6-B479-00C8AFFDF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5720-97C9-4783-AB73-B9B99B3AD981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827C8-F7BA-4388-B3EC-5ADC88ED1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E323A-C468-473D-AEAB-B8AA35EBBDD4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C5FC2-9A78-44D7-B3A6-CF70AC8BD4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9D472-D42D-46D8-8EE4-C39D892DD8BA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0151A-6B6D-4E20-B2E1-AD49F2E89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3C0C5-1C78-4446-8EA0-0D8ADBE0AFDB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B56B0-BD21-46E5-8574-AE0B9A702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C280-EEF6-403A-AAE1-5A6BCFFBF740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080E2-F871-4A3D-83EC-26F1CDFBE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076ED-07B7-4C0B-875D-7348F50A49A8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536E-D3A1-4AEE-96E7-F014FD378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5" descr="CLGlogo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6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8CCB3-1CA5-400F-AAB8-A48852C7053E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E7F0-01FA-4D6F-B90C-7CCF0D5FB7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cover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46F74-7C50-41E5-B459-91F94FC991A8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D4669-F62E-4F64-96E3-ABB070AED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2DA6-4FBA-438E-8A0E-57610BA1DB04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42A4-70FE-46F6-92A0-CAB2D43A8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2E08B-F8BE-49A6-8365-CD3016472679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2931D-0660-4253-87D2-856837581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F5514-F8A5-431A-BDB1-25513EF662CA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9E7DD-3A6F-4C7F-88F8-68BA8994E7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FDE49-6FE4-4764-B9CD-76D7EC6F1DEE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FCA5A-1C27-42E3-8970-90F5D2BC8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9210-8F10-4461-8A58-04BC8114D5B0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7CF34-C402-4ADF-B6E1-1BD5A3B0C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FF999-75C8-45A5-AA40-435094C2960E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3CCD5-4EB7-429A-9391-06AE25F96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B0ABF-1D87-41B3-8A2D-D96F4B38CF7E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D460F-2F99-44E4-8256-04F31AFFB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A7B89-A0B2-43E4-893B-AA73FB076768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E87E0-EA57-43C6-85F7-A7DCEE2F4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BA11B-2A2C-405D-A14B-D2EE0EDFAB9C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E3780-C2EC-44F7-9D25-E8B52F47A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E988-95E6-4BB1-BB8F-9E608B47520E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94652-134B-418F-9576-D678EC4C2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</p:sldLayoutIdLst>
  <p:transition spd="med">
    <p:cover dir="rd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pitchFamily="34" charset="0"/>
        <a:buChar char="–"/>
        <a:defRPr sz="2100">
          <a:solidFill>
            <a:srgbClr val="00338F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49E49974-B092-49F3-8EB6-2C4A016E5AC9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5D4FC8F7-BF55-407A-AFE9-8D48722ED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55" name="Group 4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2056" name="Picture 5" descr="CLGlogo2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6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8" r:id="rId1"/>
    <p:sldLayoutId id="2147484238" r:id="rId2"/>
    <p:sldLayoutId id="2147484259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</p:sldLayoutIdLst>
  <p:transition spd="med">
    <p:cover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45AC1DD-7D67-47D5-8E8C-93AE1B48E677}" type="datetimeFigureOut">
              <a:rPr lang="en-US"/>
              <a:pPr>
                <a:defRPr/>
              </a:pPr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8E172FB-5D2C-495C-9249-EE228F6E6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2" descr="CERN14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70900" y="174625"/>
            <a:ext cx="517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 userDrawn="1"/>
        </p:nvSpPr>
        <p:spPr bwMode="auto">
          <a:xfrm>
            <a:off x="2771775" y="1052513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endParaRPr lang="en-GB" sz="1800">
              <a:latin typeface="Arial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47" r:id="rId1"/>
    <p:sldLayoutId id="2147484248" r:id="rId2"/>
    <p:sldLayoutId id="2147484260" r:id="rId3"/>
    <p:sldLayoutId id="2147484249" r:id="rId4"/>
    <p:sldLayoutId id="2147484250" r:id="rId5"/>
    <p:sldLayoutId id="2147484251" r:id="rId6"/>
    <p:sldLayoutId id="2147484252" r:id="rId7"/>
    <p:sldLayoutId id="2147484253" r:id="rId8"/>
    <p:sldLayoutId id="2147484254" r:id="rId9"/>
    <p:sldLayoutId id="2147484255" r:id="rId10"/>
    <p:sldLayoutId id="2147484256" r:id="rId11"/>
  </p:sldLayoutIdLst>
  <p:transition spd="med">
    <p:cover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9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aliceinfo.cern.ch/static/Pictures/pictures_High_Resolution/wwwFirstPbPb/ev4796_RPhi.png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5.jpe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jpeg"/><Relationship Id="rId5" Type="http://schemas.openxmlformats.org/officeDocument/2006/relationships/image" Target="../media/image78.png"/><Relationship Id="rId10" Type="http://schemas.openxmlformats.org/officeDocument/2006/relationships/image" Target="../media/image82.jpeg"/><Relationship Id="rId4" Type="http://schemas.openxmlformats.org/officeDocument/2006/relationships/image" Target="../media/image77.wmf"/><Relationship Id="rId9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5.png"/><Relationship Id="rId4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4572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4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-128" charset="0"/>
              </a:rPr>
              <a:t>CERN</a:t>
            </a:r>
            <a:r>
              <a:rPr lang="el-GR" sz="4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Helvetica" pitchFamily="-128" charset="0"/>
              </a:rPr>
              <a:t> – Επιτεύγματα, Προοπτικές, Προσδοκίες</a:t>
            </a:r>
            <a:endParaRPr lang="en-US" sz="3600" b="1" dirty="0">
              <a:solidFill>
                <a:srgbClr val="FF0A16"/>
              </a:solidFill>
              <a:latin typeface="Helvetica" pitchFamily="-128" charset="0"/>
            </a:endParaRPr>
          </a:p>
          <a:p>
            <a:pPr algn="ctr">
              <a:defRPr/>
            </a:pPr>
            <a:r>
              <a:rPr lang="el-GR" b="1" dirty="0">
                <a:solidFill>
                  <a:srgbClr val="FFFC3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lvetica" pitchFamily="-128" charset="0"/>
              </a:rPr>
              <a:t>-</a:t>
            </a:r>
            <a:endParaRPr lang="en-US" b="1" dirty="0">
              <a:solidFill>
                <a:srgbClr val="FFFC3A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Helvetica" pitchFamily="-12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143000" y="3962400"/>
            <a:ext cx="3022600" cy="64135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l-GR" sz="3600" b="1" dirty="0">
                <a:solidFill>
                  <a:srgbClr val="FFFF00"/>
                </a:solidFill>
                <a:latin typeface="Arial" charset="0"/>
              </a:rPr>
              <a:t>Εκπαίδευση</a:t>
            </a:r>
            <a:endParaRPr lang="en-GB" sz="36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953000" y="2438400"/>
            <a:ext cx="2954338" cy="64135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l-GR" sz="3600" b="1" dirty="0">
                <a:solidFill>
                  <a:srgbClr val="FFFF00"/>
                </a:solidFill>
                <a:latin typeface="Arial" charset="0"/>
              </a:rPr>
              <a:t>Τεχνολογία</a:t>
            </a:r>
            <a:endParaRPr lang="en-GB" sz="36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410200" y="4267200"/>
            <a:ext cx="3240088" cy="64135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l-GR" sz="3600" b="1" dirty="0">
                <a:solidFill>
                  <a:srgbClr val="FFFF00"/>
                </a:solidFill>
                <a:latin typeface="Arial" charset="0"/>
              </a:rPr>
              <a:t>Συνεργασία</a:t>
            </a:r>
            <a:endParaRPr lang="en-GB" sz="36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EAEB04"/>
                </a:solidFill>
              </a:rPr>
              <a:t> </a:t>
            </a:r>
          </a:p>
        </p:txBody>
      </p:sp>
      <p:pic>
        <p:nvPicPr>
          <p:cNvPr id="8200" name="Picture 12" descr="CERN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8600" y="2362200"/>
            <a:ext cx="2954338" cy="1190625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l-GR" sz="3600" b="1" dirty="0">
                <a:solidFill>
                  <a:srgbClr val="FFFF00"/>
                </a:solidFill>
                <a:latin typeface="Arial" charset="0"/>
              </a:rPr>
              <a:t>Έρευνα και Ανακάλυψη</a:t>
            </a:r>
            <a:endParaRPr lang="en-GB" sz="36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447800" y="5853113"/>
            <a:ext cx="6324600" cy="101600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l-GR" b="1" dirty="0">
                <a:latin typeface="Arial" charset="0"/>
              </a:rPr>
              <a:t>Καθ. Εμμανουήλ Τσεσμελής</a:t>
            </a:r>
            <a:r>
              <a:rPr lang="en-US" b="1" dirty="0">
                <a:latin typeface="Arial" charset="0"/>
              </a:rPr>
              <a:t> (CERN)</a:t>
            </a:r>
            <a:endParaRPr lang="el-GR" b="1" dirty="0">
              <a:latin typeface="Arial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l-GR" b="1" dirty="0">
                <a:latin typeface="Arial" charset="0"/>
              </a:rPr>
              <a:t>  </a:t>
            </a:r>
            <a:r>
              <a:rPr lang="en-GB" b="1" dirty="0">
                <a:latin typeface="Arial" charset="0"/>
              </a:rPr>
              <a:t>16</a:t>
            </a:r>
            <a:r>
              <a:rPr lang="el-GR" b="1" dirty="0">
                <a:latin typeface="Arial" charset="0"/>
              </a:rPr>
              <a:t> Νοεμβρίου </a:t>
            </a:r>
            <a:r>
              <a:rPr lang="el-GR" b="1" dirty="0">
                <a:latin typeface="Arial" charset="0"/>
              </a:rPr>
              <a:t>2012</a:t>
            </a:r>
            <a:endParaRPr lang="en-GB" b="1" dirty="0">
              <a:latin typeface="Arial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80" grpId="0" animBg="1"/>
      <p:bldP spid="3081" grpId="0" animBg="1"/>
      <p:bldP spid="12" grpId="0" animBg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pPr algn="l"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pPr algn="ctr">
              <a:defRPr/>
            </a:pPr>
            <a:fld id="{FEAE4470-CA3A-4192-9E84-A256DFBD1AEB}" type="slidenum">
              <a:rPr lang="en-US"/>
              <a:pPr algn="ctr">
                <a:defRPr/>
              </a:pPr>
              <a:t>10</a:t>
            </a:fld>
            <a:endParaRPr lang="en-US"/>
          </a:p>
        </p:txBody>
      </p:sp>
      <p:pic>
        <p:nvPicPr>
          <p:cNvPr id="17412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/>
          <a:lstStyle/>
          <a:p>
            <a:endParaRPr lang="en-US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3600" dirty="0" smtClean="0">
                <a:solidFill>
                  <a:srgbClr val="FCF933"/>
                </a:solidFill>
              </a:rPr>
              <a:t>Έχουμε εισέλθει σε μια νέα εποχή στον</a:t>
            </a:r>
            <a:br>
              <a:rPr lang="el-GR" sz="3600" dirty="0" smtClean="0">
                <a:solidFill>
                  <a:srgbClr val="FCF933"/>
                </a:solidFill>
              </a:rPr>
            </a:br>
            <a:r>
              <a:rPr lang="el-GR" sz="3600" dirty="0" smtClean="0">
                <a:solidFill>
                  <a:srgbClr val="FCF933"/>
                </a:solidFill>
              </a:rPr>
              <a:t>τομέα των βασικών επιστημών</a:t>
            </a:r>
            <a:endParaRPr lang="en-GB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6800"/>
            <a:ext cx="9144000" cy="990600"/>
          </a:xfrm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normAutofit/>
          </a:bodyPr>
          <a:lstStyle/>
          <a:p>
            <a:pPr marL="548640" indent="-41148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-112" charset="2"/>
              <a:buNone/>
              <a:defRPr/>
            </a:pPr>
            <a:r>
              <a:rPr lang="el-GR" sz="2000" dirty="0" smtClean="0">
                <a:solidFill>
                  <a:srgbClr val="FFFFFF"/>
                </a:solidFill>
              </a:rPr>
              <a:t>Η έναρξη λειτουργίας του </a:t>
            </a:r>
            <a:r>
              <a:rPr lang="en-US" sz="2000" dirty="0" smtClean="0">
                <a:solidFill>
                  <a:srgbClr val="FFFFFF"/>
                </a:solidFill>
              </a:rPr>
              <a:t>LHC</a:t>
            </a:r>
            <a:r>
              <a:rPr lang="el-GR" sz="2000" dirty="0" smtClean="0">
                <a:solidFill>
                  <a:srgbClr val="FFFFFF"/>
                </a:solidFill>
              </a:rPr>
              <a:t>, ένα από τα μεγαλύτερα και πραγματικά παγκόσμια επιστημονικά προγράμματα, είναι το πιο συναρπαστικό σημείο καμπής στη φυσική σωματιδίων.  </a:t>
            </a:r>
            <a:endParaRPr lang="en-GB" sz="2000" dirty="0">
              <a:solidFill>
                <a:srgbClr val="FFFFFF"/>
              </a:solidFill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733800"/>
            <a:ext cx="91440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lIns="91420" tIns="45710" rIns="91420" bIns="4571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600" b="1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MS PGothic" pitchFamily="34" charset="-128"/>
              </a:rPr>
              <a:t>E</a:t>
            </a:r>
            <a:r>
              <a:rPr lang="el-GR" sz="2600" b="1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MS PGothic" pitchFamily="34" charset="-128"/>
              </a:rPr>
              <a:t>ξενεύρεση σε νέες ηψηλές ενέργειες</a:t>
            </a:r>
            <a:r>
              <a:rPr lang="en-GB" sz="2600" b="1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MS PGothic" pitchFamily="34" charset="-128"/>
              </a:rPr>
              <a:t> </a:t>
            </a: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6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00" y="1676400"/>
            <a:ext cx="3241675" cy="1752600"/>
            <a:chOff x="336" y="1056"/>
            <a:chExt cx="2042" cy="1104"/>
          </a:xfrm>
        </p:grpSpPr>
        <p:sp>
          <p:nvSpPr>
            <p:cNvPr id="1744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744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744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pic>
          <p:nvPicPr>
            <p:cNvPr id="17445" name="Picture 73" descr="bul-pho-2007-07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392" y="1056"/>
              <a:ext cx="54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dirty="0">
                  <a:latin typeface="Century Gothic" pitchFamily="-112" charset="0"/>
                  <a:ea typeface="ＭＳ Ｐゴシック" pitchFamily="-112" charset="-128"/>
                </a:rPr>
                <a:t>CMS</a:t>
              </a:r>
              <a:endParaRPr lang="de-CH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1743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743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743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pic>
          <p:nvPicPr>
            <p:cNvPr id="17440" name="Picture 79" descr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1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5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CH">
                  <a:solidFill>
                    <a:srgbClr val="EAEAEA"/>
                  </a:solidFill>
                  <a:latin typeface="Century Gothic" pitchFamily="34" charset="0"/>
                  <a:ea typeface="MS PGothic" pitchFamily="34" charset="-128"/>
                </a:rPr>
                <a:t>ALICE</a:t>
              </a:r>
              <a:endParaRPr lang="de-CH" sz="2000">
                <a:solidFill>
                  <a:srgbClr val="EAEAEA"/>
                </a:solidFill>
                <a:latin typeface="Tahoma" pitchFamily="34" charset="0"/>
                <a:ea typeface="MS PGothic" pitchFamily="34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0" y="1752600"/>
            <a:ext cx="2292350" cy="1946275"/>
            <a:chOff x="4224" y="1104"/>
            <a:chExt cx="1444" cy="1226"/>
          </a:xfrm>
        </p:grpSpPr>
        <p:grpSp>
          <p:nvGrpSpPr>
            <p:cNvPr id="17430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1743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1743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IE"/>
              </a:p>
            </p:txBody>
          </p:sp>
          <p:sp>
            <p:nvSpPr>
              <p:cNvPr id="1743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IE"/>
              </a:p>
            </p:txBody>
          </p:sp>
          <p:pic>
            <p:nvPicPr>
              <p:cNvPr id="17436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43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040" y="1104"/>
              <a:ext cx="62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dirty="0">
                  <a:latin typeface="Century Gothic" pitchFamily="-112" charset="0"/>
                  <a:ea typeface="ＭＳ Ｐゴシック" pitchFamily="-112" charset="-128"/>
                </a:rPr>
                <a:t>LHCb</a:t>
              </a:r>
              <a:endParaRPr lang="de-CH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00" y="4724400"/>
            <a:ext cx="3049588" cy="1687513"/>
            <a:chOff x="3600" y="2976"/>
            <a:chExt cx="1921" cy="1063"/>
          </a:xfrm>
        </p:grpSpPr>
        <p:grpSp>
          <p:nvGrpSpPr>
            <p:cNvPr id="17423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1742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  <p:sp>
            <p:nvSpPr>
              <p:cNvPr id="1742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IE"/>
              </a:p>
            </p:txBody>
          </p:sp>
          <p:sp>
            <p:nvSpPr>
              <p:cNvPr id="1742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IE"/>
              </a:p>
            </p:txBody>
          </p:sp>
          <p:pic>
            <p:nvPicPr>
              <p:cNvPr id="17429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7424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17425" name="Text Box 96"/>
            <p:cNvSpPr txBox="1">
              <a:spLocks noChangeArrowheads="1"/>
            </p:cNvSpPr>
            <p:nvPr/>
          </p:nvSpPr>
          <p:spPr bwMode="auto">
            <a:xfrm>
              <a:off x="4848" y="3744"/>
              <a:ext cx="67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CH">
                  <a:latin typeface="Century Gothic" pitchFamily="34" charset="0"/>
                  <a:ea typeface="MS PGothic" pitchFamily="34" charset="-128"/>
                </a:rPr>
                <a:t>ATLAS</a:t>
              </a:r>
            </a:p>
          </p:txBody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667000" y="4724400"/>
            <a:ext cx="27416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FFFFFF"/>
                </a:solidFill>
              </a:rPr>
              <a:t>Και τρία μικρότερα</a:t>
            </a:r>
          </a:p>
          <a:p>
            <a:r>
              <a:rPr lang="el-GR">
                <a:solidFill>
                  <a:srgbClr val="FFFFFF"/>
                </a:solidFill>
              </a:rPr>
              <a:t> πειράματα</a:t>
            </a:r>
            <a:endParaRPr lang="en-US">
              <a:solidFill>
                <a:srgbClr val="FFFFFF"/>
              </a:solidFill>
            </a:endParaRPr>
          </a:p>
          <a:p>
            <a:r>
              <a:rPr lang="en-US" b="1">
                <a:solidFill>
                  <a:srgbClr val="FFFFFF"/>
                </a:solidFill>
              </a:rPr>
              <a:t>             </a:t>
            </a:r>
            <a:r>
              <a:rPr lang="en-US" b="1">
                <a:solidFill>
                  <a:srgbClr val="FFFF00"/>
                </a:solidFill>
              </a:rPr>
              <a:t> TOTEM</a:t>
            </a:r>
          </a:p>
          <a:p>
            <a:r>
              <a:rPr lang="en-US" b="1">
                <a:solidFill>
                  <a:srgbClr val="FFFF00"/>
                </a:solidFill>
              </a:rPr>
              <a:t>               LHCf</a:t>
            </a:r>
          </a:p>
          <a:p>
            <a:r>
              <a:rPr lang="en-US" b="1">
                <a:solidFill>
                  <a:srgbClr val="FFFF00"/>
                </a:solidFill>
              </a:rPr>
              <a:t>               MoEDAL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3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776288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l-GR" sz="3200" dirty="0" smtClean="0">
                <a:solidFill>
                  <a:srgbClr val="FFFF00"/>
                </a:solidFill>
                <a:effectLst/>
              </a:rPr>
              <a:t>Ο Μεγάλο</a:t>
            </a:r>
            <a:r>
              <a:rPr lang="de-CH" sz="3200" dirty="0" smtClean="0">
                <a:solidFill>
                  <a:srgbClr val="FFFF00"/>
                </a:solidFill>
                <a:effectLst/>
              </a:rPr>
              <a:t>ς</a:t>
            </a:r>
            <a:r>
              <a:rPr lang="el-GR" sz="3200" dirty="0" smtClean="0">
                <a:solidFill>
                  <a:srgbClr val="FFFF00"/>
                </a:solidFill>
                <a:effectLst/>
              </a:rPr>
              <a:t> Αδρονικός Επιταχυντή</a:t>
            </a:r>
            <a:r>
              <a:rPr lang="de-CH" sz="3200" dirty="0" smtClean="0">
                <a:solidFill>
                  <a:srgbClr val="FFFF00"/>
                </a:solidFill>
                <a:effectLst/>
              </a:rPr>
              <a:t>ς LHC</a:t>
            </a:r>
            <a:r>
              <a:rPr lang="el-GR" sz="3200" dirty="0" smtClean="0">
                <a:solidFill>
                  <a:srgbClr val="FFFF00"/>
                </a:solidFill>
                <a:effectLst/>
              </a:rPr>
              <a:t> </a:t>
            </a:r>
            <a:endParaRPr lang="en-US" sz="3200" dirty="0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lum bright="24000" contrast="6000"/>
          </a:blip>
          <a:srcRect/>
          <a:stretch>
            <a:fillRect/>
          </a:stretch>
        </p:blipFill>
        <p:spPr bwMode="auto">
          <a:xfrm>
            <a:off x="2547938" y="1219200"/>
            <a:ext cx="6596062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79388" y="1949450"/>
            <a:ext cx="2119312" cy="485775"/>
            <a:chOff x="528" y="2592"/>
            <a:chExt cx="1335" cy="306"/>
          </a:xfrm>
        </p:grpSpPr>
        <p:sp>
          <p:nvSpPr>
            <p:cNvPr id="18443" name="AutoShape 5"/>
            <p:cNvSpPr>
              <a:spLocks noChangeArrowheads="1"/>
            </p:cNvSpPr>
            <p:nvPr/>
          </p:nvSpPr>
          <p:spPr bwMode="auto">
            <a:xfrm>
              <a:off x="528" y="2592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4" name="AutoShape 6"/>
            <p:cNvSpPr>
              <a:spLocks noChangeArrowheads="1"/>
            </p:cNvSpPr>
            <p:nvPr/>
          </p:nvSpPr>
          <p:spPr bwMode="auto">
            <a:xfrm>
              <a:off x="1248" y="2592"/>
              <a:ext cx="615" cy="306"/>
            </a:xfrm>
            <a:prstGeom prst="lef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437" name="Group 7"/>
          <p:cNvGrpSpPr>
            <a:grpSpLocks/>
          </p:cNvGrpSpPr>
          <p:nvPr/>
        </p:nvGrpSpPr>
        <p:grpSpPr bwMode="auto">
          <a:xfrm>
            <a:off x="0" y="1371600"/>
            <a:ext cx="2593975" cy="503238"/>
            <a:chOff x="374" y="2290"/>
            <a:chExt cx="1634" cy="317"/>
          </a:xfrm>
        </p:grpSpPr>
        <p:sp>
          <p:nvSpPr>
            <p:cNvPr id="18441" name="Text Box 8"/>
            <p:cNvSpPr txBox="1">
              <a:spLocks noChangeArrowheads="1"/>
            </p:cNvSpPr>
            <p:nvPr/>
          </p:nvSpPr>
          <p:spPr bwMode="auto">
            <a:xfrm>
              <a:off x="374" y="2316"/>
              <a:ext cx="936" cy="29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7 TeV p +</a:t>
              </a:r>
            </a:p>
          </p:txBody>
        </p:sp>
        <p:sp>
          <p:nvSpPr>
            <p:cNvPr id="18442" name="Text Box 9"/>
            <p:cNvSpPr txBox="1">
              <a:spLocks noChangeArrowheads="1"/>
            </p:cNvSpPr>
            <p:nvPr/>
          </p:nvSpPr>
          <p:spPr bwMode="auto">
            <a:xfrm>
              <a:off x="1238" y="2290"/>
              <a:ext cx="770" cy="29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7 TeV p</a:t>
              </a:r>
            </a:p>
          </p:txBody>
        </p:sp>
      </p:grpSp>
      <p:sp>
        <p:nvSpPr>
          <p:cNvPr id="18438" name="Text Box 10"/>
          <p:cNvSpPr txBox="1">
            <a:spLocks noChangeArrowheads="1"/>
          </p:cNvSpPr>
          <p:nvPr/>
        </p:nvSpPr>
        <p:spPr bwMode="auto">
          <a:xfrm>
            <a:off x="80963" y="3141663"/>
            <a:ext cx="2589212" cy="946150"/>
          </a:xfrm>
          <a:prstGeom prst="rect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l-GR" sz="2800"/>
              <a:t>Φωτεινότητα </a:t>
            </a:r>
            <a:r>
              <a:rPr lang="en-GB" sz="2800"/>
              <a:t>= </a:t>
            </a:r>
            <a:br>
              <a:rPr lang="en-GB" sz="2800"/>
            </a:br>
            <a:r>
              <a:rPr lang="en-GB" sz="2800"/>
              <a:t>10</a:t>
            </a:r>
            <a:r>
              <a:rPr lang="en-GB" sz="2800" baseline="30000"/>
              <a:t>34</a:t>
            </a:r>
            <a:r>
              <a:rPr lang="el-GR" sz="2800" baseline="30000"/>
              <a:t> </a:t>
            </a:r>
            <a:r>
              <a:rPr lang="en-GB" sz="2800"/>
              <a:t>cm</a:t>
            </a:r>
            <a:r>
              <a:rPr lang="en-GB" sz="2800" baseline="30000"/>
              <a:t>-2</a:t>
            </a:r>
            <a:r>
              <a:rPr lang="en-US" sz="2800"/>
              <a:t>s</a:t>
            </a:r>
            <a:r>
              <a:rPr lang="en-GB" sz="2800"/>
              <a:t>ec</a:t>
            </a:r>
            <a:r>
              <a:rPr lang="en-GB" sz="2800" baseline="30000"/>
              <a:t>-1</a:t>
            </a:r>
            <a:endParaRPr lang="en-GB" baseline="30000"/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34925" y="4895850"/>
            <a:ext cx="3786188" cy="1917700"/>
          </a:xfrm>
          <a:prstGeom prst="rect">
            <a:avLst/>
          </a:prstGeom>
          <a:solidFill>
            <a:srgbClr val="FB137C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/>
              <a:t>K</a:t>
            </a:r>
            <a:r>
              <a:rPr lang="el-GR"/>
              <a:t>ύριοι Στόχοι</a:t>
            </a:r>
            <a:r>
              <a:rPr lang="en-GB"/>
              <a:t>: </a:t>
            </a:r>
          </a:p>
          <a:p>
            <a:pPr>
              <a:buFontTx/>
              <a:buChar char="•"/>
            </a:pPr>
            <a:r>
              <a:rPr lang="el-GR"/>
              <a:t>Προέλευση τη</a:t>
            </a:r>
            <a:r>
              <a:rPr lang="en-US"/>
              <a:t>ς</a:t>
            </a:r>
            <a:r>
              <a:rPr lang="el-GR"/>
              <a:t> μάζας</a:t>
            </a:r>
            <a:endParaRPr lang="en-GB"/>
          </a:p>
          <a:p>
            <a:pPr>
              <a:buFontTx/>
              <a:buChar char="•"/>
            </a:pPr>
            <a:r>
              <a:rPr lang="el-GR"/>
              <a:t>Φύση τη</a:t>
            </a:r>
            <a:r>
              <a:rPr lang="de-CH"/>
              <a:t>ς</a:t>
            </a:r>
            <a:r>
              <a:rPr lang="el-GR"/>
              <a:t> Σκοτεινής Ύλης</a:t>
            </a:r>
            <a:endParaRPr lang="en-GB"/>
          </a:p>
          <a:p>
            <a:pPr>
              <a:buFontTx/>
              <a:buChar char="•"/>
            </a:pPr>
            <a:r>
              <a:rPr lang="el-GR"/>
              <a:t>Αρχέγονη μάζα ύλης</a:t>
            </a:r>
            <a:endParaRPr lang="en-GB"/>
          </a:p>
          <a:p>
            <a:pPr>
              <a:buFontTx/>
              <a:buChar char="•"/>
            </a:pPr>
            <a:r>
              <a:rPr lang="el-GR"/>
              <a:t>Ύλη εναντίον αντιύλης</a:t>
            </a:r>
            <a:endParaRPr lang="en-GB"/>
          </a:p>
        </p:txBody>
      </p:sp>
      <p:sp>
        <p:nvSpPr>
          <p:cNvPr id="18440" name="Rectangle 12"/>
          <p:cNvSpPr>
            <a:spLocks noChangeArrowheads="1"/>
          </p:cNvSpPr>
          <p:nvPr/>
        </p:nvSpPr>
        <p:spPr bwMode="auto">
          <a:xfrm>
            <a:off x="4572000" y="5287963"/>
            <a:ext cx="4572000" cy="1552575"/>
          </a:xfrm>
          <a:prstGeom prst="rect">
            <a:avLst/>
          </a:prstGeom>
          <a:solidFill>
            <a:srgbClr val="CC940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/>
              <a:t>Τα αποτελέσματα του </a:t>
            </a:r>
            <a:r>
              <a:rPr lang="en-US" b="1"/>
              <a:t>LHC </a:t>
            </a:r>
            <a:r>
              <a:rPr lang="el-GR" b="1"/>
              <a:t>θα καθορίσουν το μέλλον τη</a:t>
            </a:r>
            <a:r>
              <a:rPr lang="de-CH" b="1"/>
              <a:t>ς</a:t>
            </a:r>
            <a:r>
              <a:rPr lang="el-GR" b="1"/>
              <a:t> </a:t>
            </a:r>
          </a:p>
          <a:p>
            <a:r>
              <a:rPr lang="el-GR" b="1"/>
              <a:t>Φυσική</a:t>
            </a:r>
            <a:r>
              <a:rPr lang="de-CH" b="1"/>
              <a:t>ς</a:t>
            </a:r>
            <a:r>
              <a:rPr lang="el-GR" b="1"/>
              <a:t> των Στοιχειωδών Σωματιδίων</a:t>
            </a:r>
            <a:endParaRPr lang="en-GB" b="1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84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MagnetDesc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 descr="MagnetTranspo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3" name="Picture 7" descr="Magnet install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8" descr="MagnetInstall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5" name="Picture 9" descr="MagnetWeld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6513" y="0"/>
            <a:ext cx="9144001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6" name="Picture 10" descr="Magne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6"/>
          <p:cNvSpPr txBox="1">
            <a:spLocks noChangeArrowheads="1"/>
          </p:cNvSpPr>
          <p:nvPr/>
        </p:nvSpPr>
        <p:spPr bwMode="auto">
          <a:xfrm>
            <a:off x="0" y="6308725"/>
            <a:ext cx="4038600" cy="579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CH" sz="3200" b="1">
                <a:solidFill>
                  <a:srgbClr val="C00000"/>
                </a:solidFill>
              </a:rPr>
              <a:t>O </a:t>
            </a:r>
            <a:r>
              <a:rPr lang="el-GR" sz="3200" b="1">
                <a:solidFill>
                  <a:srgbClr val="C00000"/>
                </a:solidFill>
              </a:rPr>
              <a:t>Επιταχυντή</a:t>
            </a:r>
            <a:r>
              <a:rPr lang="de-CH" sz="3200" b="1">
                <a:solidFill>
                  <a:srgbClr val="C00000"/>
                </a:solidFill>
              </a:rPr>
              <a:t>ς LHC</a:t>
            </a:r>
            <a:endParaRPr lang="en-GB" sz="32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8013" cy="555625"/>
          </a:xfrm>
        </p:spPr>
        <p:txBody>
          <a:bodyPr tIns="12343">
            <a:normAutofit fontScale="90000"/>
          </a:bodyPr>
          <a:lstStyle/>
          <a:p>
            <a:pPr eaLnBrk="1" fontAlgn="auto" hangingPunct="1">
              <a:lnSpc>
                <a:spcPct val="98000"/>
              </a:lnSpc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GB" dirty="0" err="1">
                <a:solidFill>
                  <a:srgbClr val="FFFF00"/>
                </a:solidFill>
                <a:latin typeface="DejaVu Sans" charset="0"/>
              </a:rPr>
              <a:t>Χρειαζόμαστε</a:t>
            </a:r>
            <a:r>
              <a:rPr lang="en-GB" dirty="0">
                <a:solidFill>
                  <a:srgbClr val="FFFF00"/>
                </a:solidFill>
                <a:latin typeface="DejaVu Sans" charset="0"/>
              </a:rPr>
              <a:t> </a:t>
            </a:r>
            <a:r>
              <a:rPr lang="el-GR" dirty="0" err="1" smtClean="0">
                <a:solidFill>
                  <a:srgbClr val="FFFF00"/>
                </a:solidFill>
                <a:latin typeface="DejaVu Sans" charset="0"/>
              </a:rPr>
              <a:t>Μ</a:t>
            </a:r>
            <a:r>
              <a:rPr lang="en-GB" dirty="0" err="1" smtClean="0">
                <a:solidFill>
                  <a:srgbClr val="FFFF00"/>
                </a:solidFill>
                <a:latin typeface="DejaVu Sans" charset="0"/>
              </a:rPr>
              <a:t>εγάλους</a:t>
            </a:r>
            <a:r>
              <a:rPr lang="en-GB" dirty="0" smtClean="0">
                <a:solidFill>
                  <a:srgbClr val="FFFF00"/>
                </a:solidFill>
                <a:latin typeface="DejaVu Sans" charset="0"/>
              </a:rPr>
              <a:t> </a:t>
            </a:r>
            <a:r>
              <a:rPr lang="el-GR" dirty="0" err="1" smtClean="0">
                <a:solidFill>
                  <a:srgbClr val="FFFF00"/>
                </a:solidFill>
                <a:latin typeface="DejaVu Sans" charset="0"/>
              </a:rPr>
              <a:t>Α</a:t>
            </a:r>
            <a:r>
              <a:rPr lang="en-GB" dirty="0" err="1" smtClean="0">
                <a:solidFill>
                  <a:srgbClr val="FFFF00"/>
                </a:solidFill>
                <a:latin typeface="DejaVu Sans" charset="0"/>
              </a:rPr>
              <a:t>νιχνευτές</a:t>
            </a:r>
            <a:endParaRPr lang="en-GB" dirty="0">
              <a:solidFill>
                <a:srgbClr val="FFFF00"/>
              </a:solidFill>
              <a:latin typeface="DejaVu Sans" charset="0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>
              <a:defRPr/>
            </a:pPr>
            <a:fld id="{4C3C34E1-D5AC-40F8-A734-F2F958C5E99C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3070225" y="5962650"/>
            <a:ext cx="2844800" cy="120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5195" rIns="81639" bIns="42452"/>
          <a:lstStyle/>
          <a:p>
            <a:pPr>
              <a:lnSpc>
                <a:spcPct val="98000"/>
              </a:lnSpc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US" sz="700">
                <a:solidFill>
                  <a:srgbClr val="000000"/>
                </a:solidFill>
                <a:ea typeface="Bitstream Vera Sans"/>
                <a:cs typeface="Bitstream Vera Sans"/>
              </a:rPr>
              <a:t>T. Virdee, ICHEP08</a:t>
            </a: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8018463" y="5945188"/>
            <a:ext cx="482600" cy="13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5195" rIns="81639" bIns="42452"/>
          <a:lstStyle/>
          <a:p>
            <a:pPr>
              <a:lnSpc>
                <a:spcPct val="98000"/>
              </a:lnSpc>
            </a:pPr>
            <a:fld id="{28F58957-A7A6-4CE3-920F-8F29E69726BA}" type="slidenum">
              <a:rPr lang="en-US" sz="700">
                <a:solidFill>
                  <a:srgbClr val="000000"/>
                </a:solidFill>
                <a:ea typeface="Bitstream Vera Sans"/>
                <a:cs typeface="Bitstream Vera Sans"/>
              </a:rPr>
              <a:pPr>
                <a:lnSpc>
                  <a:spcPct val="98000"/>
                </a:lnSpc>
              </a:pPr>
              <a:t>13</a:t>
            </a:fld>
            <a:endParaRPr lang="en-US" sz="700">
              <a:solidFill>
                <a:srgbClr val="000000"/>
              </a:solidFill>
              <a:ea typeface="Bitstream Vera Sans"/>
              <a:cs typeface="Bitstream Vera Sans"/>
            </a:endParaRPr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638" y="1533525"/>
            <a:ext cx="7258050" cy="468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7" name="AutoShape 5"/>
          <p:cNvSpPr>
            <a:spLocks/>
          </p:cNvSpPr>
          <p:nvPr/>
        </p:nvSpPr>
        <p:spPr bwMode="auto">
          <a:xfrm rot="-5400000">
            <a:off x="4560887" y="-1658937"/>
            <a:ext cx="276225" cy="5943600"/>
          </a:xfrm>
          <a:prstGeom prst="rightBrace">
            <a:avLst>
              <a:gd name="adj1" fmla="val 179310"/>
              <a:gd name="adj2" fmla="val 50000"/>
            </a:avLst>
          </a:prstGeom>
          <a:solidFill>
            <a:srgbClr val="FFC000"/>
          </a:solidFill>
          <a:ln w="9360">
            <a:solidFill>
              <a:srgbClr val="0033CC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20488" name="AutoShape 6"/>
          <p:cNvSpPr>
            <a:spLocks/>
          </p:cNvSpPr>
          <p:nvPr/>
        </p:nvSpPr>
        <p:spPr bwMode="auto">
          <a:xfrm>
            <a:off x="838200" y="2590800"/>
            <a:ext cx="138113" cy="3179763"/>
          </a:xfrm>
          <a:prstGeom prst="leftBrace">
            <a:avLst>
              <a:gd name="adj1" fmla="val 191858"/>
              <a:gd name="adj2" fmla="val 50000"/>
            </a:avLst>
          </a:prstGeom>
          <a:solidFill>
            <a:srgbClr val="FFC000"/>
          </a:solidFill>
          <a:ln w="9360">
            <a:solidFill>
              <a:srgbClr val="0033CC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4953000" y="838200"/>
            <a:ext cx="730250" cy="41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lnSpc>
                <a:spcPct val="104000"/>
              </a:lnSpc>
              <a:tabLst>
                <a:tab pos="655638" algn="l"/>
              </a:tabLst>
            </a:pPr>
            <a:r>
              <a:rPr lang="es-ES" sz="2200" b="1">
                <a:ea typeface="Bitstream Vera Sans"/>
                <a:cs typeface="Bitstream Vera Sans"/>
              </a:rPr>
              <a:t>43 </a:t>
            </a:r>
            <a:r>
              <a:rPr lang="el-GR" sz="2200" b="1">
                <a:ea typeface="Bitstream Vera Sans"/>
                <a:cs typeface="Bitstream Vera Sans"/>
              </a:rPr>
              <a:t>μ</a:t>
            </a:r>
            <a:endParaRPr lang="es-ES" sz="2200" b="1">
              <a:ea typeface="Bitstream Vera Sans"/>
              <a:cs typeface="Bitstream Vera Sans"/>
            </a:endParaRPr>
          </a:p>
        </p:txBody>
      </p:sp>
      <p:sp>
        <p:nvSpPr>
          <p:cNvPr id="20490" name="Text Box 8"/>
          <p:cNvSpPr txBox="1">
            <a:spLocks noChangeArrowheads="1"/>
          </p:cNvSpPr>
          <p:nvPr/>
        </p:nvSpPr>
        <p:spPr bwMode="auto">
          <a:xfrm>
            <a:off x="209550" y="2562225"/>
            <a:ext cx="730250" cy="41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>
              <a:lnSpc>
                <a:spcPct val="104000"/>
              </a:lnSpc>
              <a:tabLst>
                <a:tab pos="655638" algn="l"/>
              </a:tabLst>
            </a:pPr>
            <a:r>
              <a:rPr lang="es-ES" sz="2200" b="1">
                <a:ea typeface="Bitstream Vera Sans"/>
                <a:cs typeface="Bitstream Vera Sans"/>
              </a:rPr>
              <a:t>22 </a:t>
            </a:r>
            <a:r>
              <a:rPr lang="el-GR" sz="2200" b="1">
                <a:ea typeface="Bitstream Vera Sans"/>
                <a:cs typeface="Bitstream Vera Sans"/>
              </a:rPr>
              <a:t>μ</a:t>
            </a:r>
            <a:endParaRPr lang="es-ES" sz="2200" b="1">
              <a:ea typeface="Bitstream Vera Sans"/>
              <a:cs typeface="Bitstream Vera Sans"/>
            </a:endParaRPr>
          </a:p>
        </p:txBody>
      </p:sp>
      <p:sp>
        <p:nvSpPr>
          <p:cNvPr id="20491" name="Text Box 9"/>
          <p:cNvSpPr txBox="1">
            <a:spLocks noChangeArrowheads="1"/>
          </p:cNvSpPr>
          <p:nvPr/>
        </p:nvSpPr>
        <p:spPr bwMode="auto">
          <a:xfrm>
            <a:off x="6705600" y="2438400"/>
            <a:ext cx="1600200" cy="273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>
            <a:spAutoFit/>
          </a:bodyPr>
          <a:lstStyle/>
          <a:p>
            <a:pPr>
              <a:lnSpc>
                <a:spcPct val="104000"/>
              </a:lnSpc>
              <a:spcBef>
                <a:spcPts val="1363"/>
              </a:spcBef>
              <a:tabLst>
                <a:tab pos="655638" algn="l"/>
                <a:tab pos="1312863" algn="l"/>
                <a:tab pos="1968500" algn="l"/>
              </a:tabLst>
            </a:pPr>
            <a:r>
              <a:rPr lang="es-ES" sz="2200" b="1">
                <a:solidFill>
                  <a:schemeClr val="bg1"/>
                </a:solidFill>
                <a:ea typeface="Bitstream Vera Sans"/>
                <a:cs typeface="Bitstream Vera Sans"/>
              </a:rPr>
              <a:t>7000 T</a:t>
            </a:r>
          </a:p>
          <a:p>
            <a:pPr>
              <a:lnSpc>
                <a:spcPct val="104000"/>
              </a:lnSpc>
              <a:spcBef>
                <a:spcPts val="1363"/>
              </a:spcBef>
              <a:tabLst>
                <a:tab pos="655638" algn="l"/>
                <a:tab pos="1312863" algn="l"/>
                <a:tab pos="1968500" algn="l"/>
              </a:tabLst>
            </a:pPr>
            <a:r>
              <a:rPr lang="es-ES" sz="2200" b="1">
                <a:solidFill>
                  <a:schemeClr val="bg1"/>
                </a:solidFill>
                <a:ea typeface="Bitstream Vera Sans"/>
                <a:cs typeface="Bitstream Vera Sans"/>
              </a:rPr>
              <a:t>(</a:t>
            </a:r>
            <a:r>
              <a:rPr lang="el-GR" sz="2200" b="1">
                <a:solidFill>
                  <a:schemeClr val="bg1"/>
                </a:solidFill>
                <a:ea typeface="Bitstream Vera Sans"/>
                <a:cs typeface="Bitstream Vera Sans"/>
              </a:rPr>
              <a:t>ίδια ποσότητα σιδήρου με τον </a:t>
            </a:r>
            <a:r>
              <a:rPr lang="es-ES" sz="2200" b="1">
                <a:solidFill>
                  <a:schemeClr val="bg1"/>
                </a:solidFill>
                <a:ea typeface="Bitstream Vera Sans"/>
                <a:cs typeface="Bitstream Vera Sans"/>
              </a:rPr>
              <a:t>πύργο του Eiffel)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2400" y="6334125"/>
            <a:ext cx="17526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ATLAS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4267200"/>
            <a:ext cx="9183688" cy="8302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~ 3000 </a:t>
            </a:r>
            <a:r>
              <a:rPr lang="el-GR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επιστήμονες</a:t>
            </a:r>
            <a:r>
              <a:rPr lang="en-US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 (~1000 </a:t>
            </a:r>
            <a:r>
              <a:rPr lang="el-GR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φοιτητές</a:t>
            </a:r>
            <a:r>
              <a:rPr lang="en-US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), 17</a:t>
            </a:r>
            <a:r>
              <a:rPr lang="el-GR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4 ινστιτούτα</a:t>
            </a:r>
            <a:r>
              <a:rPr lang="en-US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, 3</a:t>
            </a:r>
            <a:r>
              <a:rPr lang="el-GR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8</a:t>
            </a:r>
            <a:r>
              <a:rPr lang="en-US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 </a:t>
            </a:r>
            <a:r>
              <a:rPr lang="el-GR">
                <a:solidFill>
                  <a:srgbClr val="000000"/>
                </a:solidFill>
                <a:latin typeface="Comic Sans MS" pitchFamily="66" charset="0"/>
                <a:ea typeface="MS PGothic" pitchFamily="34" charset="-128"/>
                <a:cs typeface="Arial" pitchFamily="34" charset="0"/>
              </a:rPr>
              <a:t>χώρες</a:t>
            </a:r>
            <a:endParaRPr lang="en-US">
              <a:solidFill>
                <a:srgbClr val="000000"/>
              </a:solidFill>
              <a:latin typeface="Comic Sans MS" pitchFamily="66" charset="0"/>
              <a:ea typeface="MS PGothic" pitchFamily="34" charset="-128"/>
              <a:cs typeface="Arial" pitchFamily="34" charset="0"/>
            </a:endParaRPr>
          </a:p>
          <a:p>
            <a:endParaRPr lang="en-US">
              <a:ea typeface="MS PGothic" pitchFamily="34" charset="-128"/>
              <a:cs typeface="Arial" pitchFamily="34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ATLA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8925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1" name="Picture 3" descr="ATLAScav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33338"/>
            <a:ext cx="91186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2" name="Picture 4" descr="ATLA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3" y="44450"/>
            <a:ext cx="9144001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 descr="ATLAScaver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6513" y="26988"/>
            <a:ext cx="9217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 descr="ATLAScavern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9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7" descr="ATLAScavern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467850" cy="698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Picture 8" descr="ATLAScavern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46785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9" name="Picture 11" descr="ATLAScavern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-26988"/>
            <a:ext cx="9469438" cy="696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60" name="Picture 12" descr="ATLAS cavern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4678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9"/>
          <p:cNvSpPr>
            <a:spLocks noGrp="1" noChangeArrowheads="1"/>
          </p:cNvSpPr>
          <p:nvPr>
            <p:ph type="title"/>
          </p:nvPr>
        </p:nvSpPr>
        <p:spPr>
          <a:xfrm>
            <a:off x="5410200" y="6308725"/>
            <a:ext cx="3733800" cy="549275"/>
          </a:xfrm>
          <a:solidFill>
            <a:schemeClr val="tx2"/>
          </a:solidFill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l-GR" sz="3200" smtClean="0">
                <a:solidFill>
                  <a:schemeClr val="bg2"/>
                </a:solidFill>
              </a:rPr>
              <a:t>Το Πείραμα </a:t>
            </a:r>
            <a:r>
              <a:rPr lang="en-US" sz="3200" smtClean="0">
                <a:solidFill>
                  <a:schemeClr val="bg2"/>
                </a:solidFill>
              </a:rPr>
              <a:t>ATLAS</a:t>
            </a:r>
            <a:endParaRPr lang="en-GB" sz="3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0"/>
            <a:ext cx="4881562" cy="762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dirty="0" smtClean="0">
                <a:solidFill>
                  <a:srgbClr val="C00000"/>
                </a:solidFill>
              </a:rPr>
              <a:t>Το Πείραμα </a:t>
            </a:r>
            <a:r>
              <a:rPr lang="de-CH" dirty="0" smtClean="0">
                <a:solidFill>
                  <a:srgbClr val="C00000"/>
                </a:solidFill>
              </a:rPr>
              <a:t>CMS</a:t>
            </a:r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752600"/>
            <a:ext cx="5765800" cy="419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22532" name="Line 4"/>
          <p:cNvSpPr>
            <a:spLocks noChangeShapeType="1"/>
          </p:cNvSpPr>
          <p:nvPr/>
        </p:nvSpPr>
        <p:spPr bwMode="auto">
          <a:xfrm flipH="1">
            <a:off x="4295775" y="2074863"/>
            <a:ext cx="569913" cy="1066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4249738" y="3092450"/>
            <a:ext cx="90487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868738" y="5715000"/>
            <a:ext cx="1714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MUON BARREL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5424488" y="1360488"/>
            <a:ext cx="635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985838" y="4724400"/>
            <a:ext cx="1441450" cy="385763"/>
            <a:chOff x="622" y="3488"/>
            <a:chExt cx="988" cy="243"/>
          </a:xfrm>
        </p:grpSpPr>
        <p:sp>
          <p:nvSpPr>
            <p:cNvPr id="22584" name="Rectangle 9"/>
            <p:cNvSpPr>
              <a:spLocks noChangeArrowheads="1"/>
            </p:cNvSpPr>
            <p:nvPr/>
          </p:nvSpPr>
          <p:spPr bwMode="auto">
            <a:xfrm>
              <a:off x="622" y="3488"/>
              <a:ext cx="98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Silicon Microstripς</a:t>
              </a:r>
              <a:endParaRPr lang="en-US" sz="2800">
                <a:latin typeface="Times" pitchFamily="-128" charset="0"/>
              </a:endParaRPr>
            </a:p>
          </p:txBody>
        </p:sp>
        <p:sp>
          <p:nvSpPr>
            <p:cNvPr id="22585" name="Rectangle 10"/>
            <p:cNvSpPr>
              <a:spLocks noChangeArrowheads="1"/>
            </p:cNvSpPr>
            <p:nvPr/>
          </p:nvSpPr>
          <p:spPr bwMode="auto">
            <a:xfrm>
              <a:off x="622" y="3595"/>
              <a:ext cx="32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Pixels</a:t>
              </a:r>
              <a:endParaRPr lang="en-US" sz="2800">
                <a:latin typeface="Times" pitchFamily="-128" charset="0"/>
              </a:endParaRPr>
            </a:p>
          </p:txBody>
        </p:sp>
      </p:grp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1327150" y="5707063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38" name="Line 12"/>
          <p:cNvSpPr>
            <a:spLocks noChangeShapeType="1"/>
          </p:cNvSpPr>
          <p:nvPr/>
        </p:nvSpPr>
        <p:spPr bwMode="auto">
          <a:xfrm flipV="1">
            <a:off x="1903413" y="3298825"/>
            <a:ext cx="2257425" cy="13065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39" name="Oval 13"/>
          <p:cNvSpPr>
            <a:spLocks noChangeArrowheads="1"/>
          </p:cNvSpPr>
          <p:nvPr/>
        </p:nvSpPr>
        <p:spPr bwMode="auto">
          <a:xfrm>
            <a:off x="4116388" y="3248025"/>
            <a:ext cx="90487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Line 14"/>
          <p:cNvSpPr>
            <a:spLocks noChangeShapeType="1"/>
          </p:cNvSpPr>
          <p:nvPr/>
        </p:nvSpPr>
        <p:spPr bwMode="auto">
          <a:xfrm flipH="1">
            <a:off x="4799013" y="1833563"/>
            <a:ext cx="1685925" cy="1404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41" name="Oval 15"/>
          <p:cNvSpPr>
            <a:spLocks noChangeArrowheads="1"/>
          </p:cNvSpPr>
          <p:nvPr/>
        </p:nvSpPr>
        <p:spPr bwMode="auto">
          <a:xfrm>
            <a:off x="4752975" y="3187700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Line 16"/>
          <p:cNvSpPr>
            <a:spLocks noChangeShapeType="1"/>
          </p:cNvSpPr>
          <p:nvPr/>
        </p:nvSpPr>
        <p:spPr bwMode="auto">
          <a:xfrm flipH="1" flipV="1">
            <a:off x="6084888" y="4873625"/>
            <a:ext cx="1300162" cy="765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43" name="Oval 17"/>
          <p:cNvSpPr>
            <a:spLocks noChangeArrowheads="1"/>
          </p:cNvSpPr>
          <p:nvPr/>
        </p:nvSpPr>
        <p:spPr bwMode="auto">
          <a:xfrm>
            <a:off x="6037263" y="482441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Line 18"/>
          <p:cNvSpPr>
            <a:spLocks noChangeShapeType="1"/>
          </p:cNvSpPr>
          <p:nvPr/>
        </p:nvSpPr>
        <p:spPr bwMode="auto">
          <a:xfrm flipH="1" flipV="1">
            <a:off x="5145088" y="4303713"/>
            <a:ext cx="212725" cy="1565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45" name="Oval 19"/>
          <p:cNvSpPr>
            <a:spLocks noChangeArrowheads="1"/>
          </p:cNvSpPr>
          <p:nvPr/>
        </p:nvSpPr>
        <p:spPr bwMode="auto">
          <a:xfrm>
            <a:off x="5099050" y="4254500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Line 20"/>
          <p:cNvSpPr>
            <a:spLocks noChangeShapeType="1"/>
          </p:cNvSpPr>
          <p:nvPr/>
        </p:nvSpPr>
        <p:spPr bwMode="auto">
          <a:xfrm flipV="1">
            <a:off x="4060825" y="4279900"/>
            <a:ext cx="950913" cy="15160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47" name="Oval 21"/>
          <p:cNvSpPr>
            <a:spLocks noChangeArrowheads="1"/>
          </p:cNvSpPr>
          <p:nvPr/>
        </p:nvSpPr>
        <p:spPr bwMode="auto">
          <a:xfrm>
            <a:off x="4964113" y="4230688"/>
            <a:ext cx="92075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8" name="Rectangle 22"/>
          <p:cNvSpPr>
            <a:spLocks noChangeArrowheads="1"/>
          </p:cNvSpPr>
          <p:nvPr/>
        </p:nvSpPr>
        <p:spPr bwMode="auto">
          <a:xfrm>
            <a:off x="4994275" y="1447800"/>
            <a:ext cx="4841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Helvetica" pitchFamily="-128" charset="0"/>
              </a:rPr>
              <a:t>ECAL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49" name="Rectangle 23"/>
          <p:cNvSpPr>
            <a:spLocks noChangeArrowheads="1"/>
          </p:cNvSpPr>
          <p:nvPr/>
        </p:nvSpPr>
        <p:spPr bwMode="auto">
          <a:xfrm>
            <a:off x="4711700" y="1676400"/>
            <a:ext cx="1285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Scintillating </a:t>
            </a:r>
          </a:p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PbWO4 crystals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0" name="Rectangle 24"/>
          <p:cNvSpPr>
            <a:spLocks noChangeArrowheads="1"/>
          </p:cNvSpPr>
          <p:nvPr/>
        </p:nvSpPr>
        <p:spPr bwMode="auto">
          <a:xfrm>
            <a:off x="5461000" y="1471613"/>
            <a:ext cx="28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1" name="Rectangle 25"/>
          <p:cNvSpPr>
            <a:spLocks noChangeArrowheads="1"/>
          </p:cNvSpPr>
          <p:nvPr/>
        </p:nvSpPr>
        <p:spPr bwMode="auto">
          <a:xfrm>
            <a:off x="4219575" y="1604963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2" name="Rectangle 26"/>
          <p:cNvSpPr>
            <a:spLocks noChangeArrowheads="1"/>
          </p:cNvSpPr>
          <p:nvPr/>
        </p:nvSpPr>
        <p:spPr bwMode="auto">
          <a:xfrm>
            <a:off x="6353175" y="6062663"/>
            <a:ext cx="2038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Cathode strip Chambers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3" name="Rectangle 27"/>
          <p:cNvSpPr>
            <a:spLocks noChangeArrowheads="1"/>
          </p:cNvSpPr>
          <p:nvPr/>
        </p:nvSpPr>
        <p:spPr bwMode="auto">
          <a:xfrm>
            <a:off x="6318250" y="6246813"/>
            <a:ext cx="206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Resistive Plate Chambers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4" name="Rectangle 28"/>
          <p:cNvSpPr>
            <a:spLocks noChangeArrowheads="1"/>
          </p:cNvSpPr>
          <p:nvPr/>
        </p:nvSpPr>
        <p:spPr bwMode="auto">
          <a:xfrm>
            <a:off x="3459163" y="6051550"/>
            <a:ext cx="781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Drift Tube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5" name="Rectangle 29"/>
          <p:cNvSpPr>
            <a:spLocks noChangeArrowheads="1"/>
          </p:cNvSpPr>
          <p:nvPr/>
        </p:nvSpPr>
        <p:spPr bwMode="auto">
          <a:xfrm>
            <a:off x="4141788" y="6051550"/>
            <a:ext cx="492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6" name="Rectangle 30"/>
          <p:cNvSpPr>
            <a:spLocks noChangeArrowheads="1"/>
          </p:cNvSpPr>
          <p:nvPr/>
        </p:nvSpPr>
        <p:spPr bwMode="auto">
          <a:xfrm>
            <a:off x="3459163" y="6234113"/>
            <a:ext cx="8747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Chambers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7" name="Rectangle 31"/>
          <p:cNvSpPr>
            <a:spLocks noChangeArrowheads="1"/>
          </p:cNvSpPr>
          <p:nvPr/>
        </p:nvSpPr>
        <p:spPr bwMode="auto">
          <a:xfrm>
            <a:off x="4572000" y="6248400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8" name="Rectangle 32"/>
          <p:cNvSpPr>
            <a:spLocks noChangeArrowheads="1"/>
          </p:cNvSpPr>
          <p:nvPr/>
        </p:nvSpPr>
        <p:spPr bwMode="auto">
          <a:xfrm>
            <a:off x="4654550" y="6062663"/>
            <a:ext cx="11858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Resistive Plate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59" name="Rectangle 33"/>
          <p:cNvSpPr>
            <a:spLocks noChangeArrowheads="1"/>
          </p:cNvSpPr>
          <p:nvPr/>
        </p:nvSpPr>
        <p:spPr bwMode="auto">
          <a:xfrm>
            <a:off x="5683250" y="6075363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60" name="Rectangle 34"/>
          <p:cNvSpPr>
            <a:spLocks noChangeArrowheads="1"/>
          </p:cNvSpPr>
          <p:nvPr/>
        </p:nvSpPr>
        <p:spPr bwMode="auto">
          <a:xfrm>
            <a:off x="4654550" y="6257925"/>
            <a:ext cx="8747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Chambers </a:t>
            </a:r>
            <a:endParaRPr lang="en-US" sz="2800">
              <a:latin typeface="Times" pitchFamily="-128" charset="0"/>
            </a:endParaRPr>
          </a:p>
        </p:txBody>
      </p:sp>
      <p:grpSp>
        <p:nvGrpSpPr>
          <p:cNvPr id="22561" name="Group 35"/>
          <p:cNvGrpSpPr>
            <a:grpSpLocks/>
          </p:cNvGrpSpPr>
          <p:nvPr/>
        </p:nvGrpSpPr>
        <p:grpSpPr bwMode="auto">
          <a:xfrm>
            <a:off x="649288" y="1844675"/>
            <a:ext cx="2336800" cy="530225"/>
            <a:chOff x="622" y="720"/>
            <a:chExt cx="1594" cy="334"/>
          </a:xfrm>
        </p:grpSpPr>
        <p:sp>
          <p:nvSpPr>
            <p:cNvPr id="22582" name="Rectangle 36"/>
            <p:cNvSpPr>
              <a:spLocks noChangeArrowheads="1"/>
            </p:cNvSpPr>
            <p:nvPr/>
          </p:nvSpPr>
          <p:spPr bwMode="auto">
            <a:xfrm>
              <a:off x="622" y="720"/>
              <a:ext cx="159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rgbClr val="1C1C1C"/>
                  </a:solidFill>
                  <a:latin typeface="Helvetica" pitchFamily="-128" charset="0"/>
                </a:rPr>
                <a:t>SUPERCONDUCTING</a:t>
              </a:r>
              <a:endParaRPr lang="en-US" sz="2800">
                <a:latin typeface="Times" pitchFamily="-128" charset="0"/>
              </a:endParaRPr>
            </a:p>
          </p:txBody>
        </p:sp>
        <p:sp>
          <p:nvSpPr>
            <p:cNvPr id="22583" name="Rectangle 37"/>
            <p:cNvSpPr>
              <a:spLocks noChangeArrowheads="1"/>
            </p:cNvSpPr>
            <p:nvPr/>
          </p:nvSpPr>
          <p:spPr bwMode="auto">
            <a:xfrm>
              <a:off x="622" y="881"/>
              <a:ext cx="3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rgbClr val="1C1C1C"/>
                  </a:solidFill>
                  <a:latin typeface="Helvetica" pitchFamily="-128" charset="0"/>
                </a:rPr>
                <a:t>COIL</a:t>
              </a:r>
              <a:endParaRPr lang="en-US" sz="2800">
                <a:latin typeface="Times" pitchFamily="-128" charset="0"/>
              </a:endParaRPr>
            </a:p>
          </p:txBody>
        </p:sp>
      </p:grpSp>
      <p:sp>
        <p:nvSpPr>
          <p:cNvPr id="22562" name="Rectangle 38"/>
          <p:cNvSpPr>
            <a:spLocks noChangeArrowheads="1"/>
          </p:cNvSpPr>
          <p:nvPr/>
        </p:nvSpPr>
        <p:spPr bwMode="auto">
          <a:xfrm>
            <a:off x="7370763" y="2763838"/>
            <a:ext cx="1282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IRON YOKE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63" name="Line 39"/>
          <p:cNvSpPr>
            <a:spLocks noChangeShapeType="1"/>
          </p:cNvSpPr>
          <p:nvPr/>
        </p:nvSpPr>
        <p:spPr bwMode="auto">
          <a:xfrm>
            <a:off x="1912938" y="1989138"/>
            <a:ext cx="2259012" cy="895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64" name="Oval 40"/>
          <p:cNvSpPr>
            <a:spLocks noChangeArrowheads="1"/>
          </p:cNvSpPr>
          <p:nvPr/>
        </p:nvSpPr>
        <p:spPr bwMode="auto">
          <a:xfrm>
            <a:off x="4124325" y="283686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5" name="Line 41"/>
          <p:cNvSpPr>
            <a:spLocks noChangeShapeType="1"/>
          </p:cNvSpPr>
          <p:nvPr/>
        </p:nvSpPr>
        <p:spPr bwMode="auto">
          <a:xfrm flipH="1" flipV="1">
            <a:off x="5780088" y="2874963"/>
            <a:ext cx="1433512" cy="349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  <p:sp>
        <p:nvSpPr>
          <p:cNvPr id="22566" name="Oval 42"/>
          <p:cNvSpPr>
            <a:spLocks noChangeArrowheads="1"/>
          </p:cNvSpPr>
          <p:nvPr/>
        </p:nvSpPr>
        <p:spPr bwMode="auto">
          <a:xfrm>
            <a:off x="5734050" y="2824163"/>
            <a:ext cx="9207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7" name="Rectangle 43"/>
          <p:cNvSpPr>
            <a:spLocks noChangeArrowheads="1"/>
          </p:cNvSpPr>
          <p:nvPr/>
        </p:nvSpPr>
        <p:spPr bwMode="auto">
          <a:xfrm>
            <a:off x="985838" y="4343400"/>
            <a:ext cx="1117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TRACKER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68" name="Rectangle 44"/>
          <p:cNvSpPr>
            <a:spLocks noChangeArrowheads="1"/>
          </p:cNvSpPr>
          <p:nvPr/>
        </p:nvSpPr>
        <p:spPr bwMode="auto">
          <a:xfrm>
            <a:off x="7454900" y="5334000"/>
            <a:ext cx="11287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MUON</a:t>
            </a:r>
          </a:p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ENDCAPS</a:t>
            </a:r>
            <a:endParaRPr lang="en-US" sz="2800">
              <a:latin typeface="Times" pitchFamily="-128" charset="0"/>
            </a:endParaRPr>
          </a:p>
        </p:txBody>
      </p:sp>
      <p:grpSp>
        <p:nvGrpSpPr>
          <p:cNvPr id="22569" name="Group 45"/>
          <p:cNvGrpSpPr>
            <a:grpSpLocks/>
          </p:cNvGrpSpPr>
          <p:nvPr/>
        </p:nvGrpSpPr>
        <p:grpSpPr bwMode="auto">
          <a:xfrm>
            <a:off x="457200" y="5257800"/>
            <a:ext cx="1982788" cy="957263"/>
            <a:chOff x="4574" y="1553"/>
            <a:chExt cx="1308" cy="632"/>
          </a:xfrm>
        </p:grpSpPr>
        <p:sp>
          <p:nvSpPr>
            <p:cNvPr id="277550" name="Rectangle 46"/>
            <p:cNvSpPr>
              <a:spLocks noChangeArrowheads="1"/>
            </p:cNvSpPr>
            <p:nvPr/>
          </p:nvSpPr>
          <p:spPr bwMode="auto">
            <a:xfrm>
              <a:off x="4574" y="1553"/>
              <a:ext cx="1304" cy="632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2578" name="Rectangle 47"/>
            <p:cNvSpPr>
              <a:spLocks noChangeArrowheads="1"/>
            </p:cNvSpPr>
            <p:nvPr/>
          </p:nvSpPr>
          <p:spPr bwMode="auto">
            <a:xfrm>
              <a:off x="4663" y="1626"/>
              <a:ext cx="1154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Total weight : 12,500 t</a:t>
              </a:r>
              <a:endParaRPr lang="en-US" sz="2800">
                <a:latin typeface="Times" pitchFamily="-128" charset="0"/>
              </a:endParaRPr>
            </a:p>
          </p:txBody>
        </p:sp>
        <p:sp>
          <p:nvSpPr>
            <p:cNvPr id="22579" name="Rectangle 48"/>
            <p:cNvSpPr>
              <a:spLocks noChangeArrowheads="1"/>
            </p:cNvSpPr>
            <p:nvPr/>
          </p:nvSpPr>
          <p:spPr bwMode="auto">
            <a:xfrm>
              <a:off x="4663" y="1756"/>
              <a:ext cx="121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Overall diameter : 15 m</a:t>
              </a:r>
              <a:endParaRPr lang="en-US" sz="2800">
                <a:latin typeface="Times" pitchFamily="-128" charset="0"/>
              </a:endParaRPr>
            </a:p>
          </p:txBody>
        </p:sp>
        <p:sp>
          <p:nvSpPr>
            <p:cNvPr id="22580" name="Rectangle 49"/>
            <p:cNvSpPr>
              <a:spLocks noChangeArrowheads="1"/>
            </p:cNvSpPr>
            <p:nvPr/>
          </p:nvSpPr>
          <p:spPr bwMode="auto">
            <a:xfrm>
              <a:off x="4663" y="1883"/>
              <a:ext cx="1180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Overall length : 21.6 m</a:t>
              </a:r>
              <a:endParaRPr lang="en-US" sz="2800">
                <a:latin typeface="Times" pitchFamily="-128" charset="0"/>
              </a:endParaRPr>
            </a:p>
          </p:txBody>
        </p:sp>
        <p:sp>
          <p:nvSpPr>
            <p:cNvPr id="22581" name="Rectangle 50"/>
            <p:cNvSpPr>
              <a:spLocks noChangeArrowheads="1"/>
            </p:cNvSpPr>
            <p:nvPr/>
          </p:nvSpPr>
          <p:spPr bwMode="auto">
            <a:xfrm>
              <a:off x="4663" y="2010"/>
              <a:ext cx="120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Helvetica" pitchFamily="-128" charset="0"/>
                </a:rPr>
                <a:t>Magnetic field : 4 Tesla</a:t>
              </a:r>
              <a:endParaRPr lang="en-US" sz="2800">
                <a:latin typeface="Times" pitchFamily="-128" charset="0"/>
              </a:endParaRPr>
            </a:p>
          </p:txBody>
        </p:sp>
      </p:grpSp>
      <p:sp>
        <p:nvSpPr>
          <p:cNvPr id="22570" name="Rectangle 51"/>
          <p:cNvSpPr>
            <a:spLocks noChangeArrowheads="1"/>
          </p:cNvSpPr>
          <p:nvPr/>
        </p:nvSpPr>
        <p:spPr bwMode="auto">
          <a:xfrm>
            <a:off x="6611938" y="1524000"/>
            <a:ext cx="4937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0000"/>
                </a:solidFill>
                <a:latin typeface="Helvetica" pitchFamily="-128" charset="0"/>
              </a:rPr>
              <a:t>HCAL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71" name="Rectangle 52"/>
          <p:cNvSpPr>
            <a:spLocks noChangeArrowheads="1"/>
          </p:cNvSpPr>
          <p:nvPr/>
        </p:nvSpPr>
        <p:spPr bwMode="auto">
          <a:xfrm>
            <a:off x="6542088" y="1828800"/>
            <a:ext cx="18621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Plastic scintillator/brass</a:t>
            </a:r>
          </a:p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sandwich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72" name="Rectangle 53"/>
          <p:cNvSpPr>
            <a:spLocks noChangeArrowheads="1"/>
          </p:cNvSpPr>
          <p:nvPr/>
        </p:nvSpPr>
        <p:spPr bwMode="auto">
          <a:xfrm>
            <a:off x="7327900" y="1414463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73" name="Rectangle 54"/>
          <p:cNvSpPr>
            <a:spLocks noChangeArrowheads="1"/>
          </p:cNvSpPr>
          <p:nvPr/>
        </p:nvSpPr>
        <p:spPr bwMode="auto">
          <a:xfrm>
            <a:off x="7399338" y="1604963"/>
            <a:ext cx="492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74" name="Rectangle 55"/>
          <p:cNvSpPr>
            <a:spLocks noChangeArrowheads="1"/>
          </p:cNvSpPr>
          <p:nvPr/>
        </p:nvSpPr>
        <p:spPr bwMode="auto">
          <a:xfrm>
            <a:off x="5661025" y="1800225"/>
            <a:ext cx="4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pitchFamily="-128" charset="0"/>
              </a:rPr>
              <a:t> 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2575" name="Rectangle 56"/>
          <p:cNvSpPr>
            <a:spLocks noChangeArrowheads="1"/>
          </p:cNvSpPr>
          <p:nvPr/>
        </p:nvSpPr>
        <p:spPr bwMode="auto">
          <a:xfrm>
            <a:off x="4924425" y="1143000"/>
            <a:ext cx="182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pitchFamily="-128" charset="0"/>
              </a:rPr>
              <a:t>CALORIMETERS</a:t>
            </a:r>
            <a:endParaRPr lang="en-US" sz="2800">
              <a:latin typeface="Times" pitchFamily="-128" charset="0"/>
            </a:endParaRP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3124200" y="3124200"/>
            <a:ext cx="3048000" cy="15700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tabLst>
                <a:tab pos="3810000" algn="dec"/>
              </a:tabLst>
            </a:pPr>
            <a:r>
              <a:rPr lang="el-GR">
                <a:solidFill>
                  <a:srgbClr val="FFFF00"/>
                </a:solidFill>
              </a:rPr>
              <a:t>Επιστήμονες</a:t>
            </a:r>
            <a:r>
              <a:rPr lang="en-GB">
                <a:solidFill>
                  <a:srgbClr val="FFFF00"/>
                </a:solidFill>
              </a:rPr>
              <a:t>:</a:t>
            </a:r>
            <a:r>
              <a:rPr lang="el-GR">
                <a:solidFill>
                  <a:srgbClr val="FFFF00"/>
                </a:solidFill>
              </a:rPr>
              <a:t> </a:t>
            </a:r>
            <a:r>
              <a:rPr lang="en-GB">
                <a:solidFill>
                  <a:srgbClr val="FFFF00"/>
                </a:solidFill>
              </a:rPr>
              <a:t>~3000</a:t>
            </a:r>
          </a:p>
          <a:p>
            <a:pPr>
              <a:spcBef>
                <a:spcPct val="50000"/>
              </a:spcBef>
              <a:tabLst>
                <a:tab pos="3810000" algn="dec"/>
              </a:tabLst>
            </a:pPr>
            <a:r>
              <a:rPr lang="el-GR">
                <a:solidFill>
                  <a:srgbClr val="FFFF00"/>
                </a:solidFill>
              </a:rPr>
              <a:t>Ινστιτούτα</a:t>
            </a:r>
            <a:r>
              <a:rPr lang="en-GB">
                <a:solidFill>
                  <a:srgbClr val="FFFF00"/>
                </a:solidFill>
              </a:rPr>
              <a:t>:</a:t>
            </a:r>
            <a:r>
              <a:rPr lang="el-GR">
                <a:solidFill>
                  <a:srgbClr val="FFFF00"/>
                </a:solidFill>
              </a:rPr>
              <a:t> </a:t>
            </a:r>
            <a:r>
              <a:rPr lang="en-GB">
                <a:solidFill>
                  <a:srgbClr val="FFFF00"/>
                </a:solidFill>
              </a:rPr>
              <a:t>175</a:t>
            </a:r>
          </a:p>
          <a:p>
            <a:pPr>
              <a:spcBef>
                <a:spcPct val="50000"/>
              </a:spcBef>
              <a:tabLst>
                <a:tab pos="3810000" algn="dec"/>
              </a:tabLst>
            </a:pPr>
            <a:r>
              <a:rPr lang="el-GR">
                <a:solidFill>
                  <a:srgbClr val="FFFF00"/>
                </a:solidFill>
              </a:rPr>
              <a:t>Χώρες</a:t>
            </a:r>
            <a:r>
              <a:rPr lang="en-GB">
                <a:solidFill>
                  <a:srgbClr val="FFFF00"/>
                </a:solidFill>
              </a:rPr>
              <a:t>:</a:t>
            </a:r>
            <a:r>
              <a:rPr lang="el-GR">
                <a:solidFill>
                  <a:srgbClr val="FFFF00"/>
                </a:solidFill>
              </a:rPr>
              <a:t> </a:t>
            </a:r>
            <a:r>
              <a:rPr lang="en-GB">
                <a:solidFill>
                  <a:srgbClr val="FFFF00"/>
                </a:solidFill>
              </a:rPr>
              <a:t>38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rgbClr val="FFFF00"/>
                </a:solidFill>
              </a:rPr>
              <a:t>CMS</a:t>
            </a:r>
          </a:p>
        </p:txBody>
      </p:sp>
      <p:pic>
        <p:nvPicPr>
          <p:cNvPr id="23555" name="Picture 3" descr="0509003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881063"/>
            <a:ext cx="917098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556" name="Picture 4" descr="0611020_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63600"/>
            <a:ext cx="9144000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557" name="Picture 5" descr="0611010_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79475"/>
            <a:ext cx="91440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564" name="Picture 6" descr="0702020_03-A4-at-144-dp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9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708525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688E0-A7F6-4B90-9671-75EE94321047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1249362"/>
          </a:xfrm>
          <a:prstGeom prst="rect">
            <a:avLst/>
          </a:prstGeom>
          <a:effectLst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en-GB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LHC +</a:t>
            </a:r>
            <a:r>
              <a:rPr lang="el-GR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 Πειράματα</a:t>
            </a:r>
            <a:r>
              <a:rPr lang="en-GB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:</a:t>
            </a:r>
            <a:r>
              <a:rPr lang="el-GR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 </a:t>
            </a:r>
            <a:r>
              <a:rPr lang="el-GR" sz="3100" b="1" dirty="0">
                <a:solidFill>
                  <a:srgbClr val="FFFF00"/>
                </a:solidFill>
              </a:rPr>
              <a:t>Θεαματική εκκίνηση το 2010</a:t>
            </a:r>
          </a:p>
          <a:p>
            <a:pPr algn="ctr" eaLnBrk="1" hangingPunct="1">
              <a:defRPr/>
            </a:pPr>
            <a:endParaRPr lang="en-GB" b="1" dirty="0">
              <a:ln w="6350">
                <a:noFill/>
              </a:ln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6324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US" kern="0" dirty="0">
                <a:solidFill>
                  <a:srgbClr val="FFFF00"/>
                </a:solidFill>
                <a:latin typeface="+mn-lt"/>
                <a:sym typeface="Wingdings"/>
              </a:rPr>
              <a:t> </a:t>
            </a:r>
            <a:r>
              <a:rPr lang="el-GR" dirty="0">
                <a:solidFill>
                  <a:srgbClr val="FFFF00"/>
                </a:solidFill>
              </a:rPr>
              <a:t>Εξαιρετική απόδοση του LHC, των πειραμάτων και του </a:t>
            </a:r>
            <a:r>
              <a:rPr lang="en-US" dirty="0">
                <a:solidFill>
                  <a:srgbClr val="FFFF00"/>
                </a:solidFill>
              </a:rPr>
              <a:t>GRID</a:t>
            </a:r>
            <a:r>
              <a:rPr lang="el-GR" dirty="0">
                <a:solidFill>
                  <a:srgbClr val="FFFF00"/>
                </a:solidFill>
              </a:rPr>
              <a:t>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US" kern="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-112" charset="2"/>
              <a:buChar char="n"/>
              <a:defRPr/>
            </a:pPr>
            <a:endParaRPr lang="en-US" kern="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7" name="Picture 6" descr="ispy-run139779-evt4994190-v1-Copyright-hi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0138" y="1692275"/>
            <a:ext cx="3929062" cy="2209800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8" name="Picture 11" descr="top.png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676400"/>
            <a:ext cx="4017963" cy="2209800"/>
          </a:xfrm>
          <a:prstGeom prst="rect">
            <a:avLst/>
          </a:prstGeom>
          <a:noFill/>
          <a:ln w="38100">
            <a:noFill/>
            <a:round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pic>
        <p:nvPicPr>
          <p:cNvPr id="9" name="Picture 8" descr="Screen shot 2011-01-06 at 16.37.4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4038600"/>
            <a:ext cx="3617913" cy="1828800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81000" y="1066800"/>
            <a:ext cx="64801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Πρώτες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p-p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συγκρούσεις σε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√s = 7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στις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30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Μαρτίου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2010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86200" y="4054475"/>
            <a:ext cx="4929188" cy="2352675"/>
            <a:chOff x="3886200" y="4055021"/>
            <a:chExt cx="4929484" cy="2351732"/>
          </a:xfrm>
        </p:grpSpPr>
        <p:pic>
          <p:nvPicPr>
            <p:cNvPr id="12" name="Picture 11" descr="ev4796_RPhismall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927848" y="4055021"/>
              <a:ext cx="2887836" cy="2040707"/>
            </a:xfrm>
            <a:prstGeom prst="rect">
              <a:avLst/>
            </a:prstGeom>
            <a:noFill/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886200" y="4467606"/>
              <a:ext cx="2133728" cy="19391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l-G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Πρώτες </a:t>
              </a:r>
              <a:r>
                <a:rPr lang="en-US" sz="2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Pb-Pb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el-G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συγκρούσεις σε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algn="ctr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√s = 2.76TeV/N </a:t>
              </a:r>
              <a:b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l-G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στις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el-G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 No</a:t>
              </a:r>
              <a:r>
                <a:rPr lang="el-GR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εμβρίου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2010</a:t>
              </a:r>
              <a:endPara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406" y="5714880"/>
              <a:ext cx="1462176" cy="338002"/>
            </a:xfrm>
            <a:prstGeom prst="rect">
              <a:avLst/>
            </a:prstGeom>
            <a:solidFill>
              <a:srgbClr val="7AA5BF">
                <a:alpha val="57000"/>
              </a:srgb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00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ALICE: </a:t>
              </a:r>
              <a:r>
                <a:rPr lang="en-GB" sz="1600" dirty="0" err="1">
                  <a:solidFill>
                    <a:srgbClr val="00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Pb-Pb</a:t>
              </a:r>
              <a:r>
                <a:rPr lang="en-GB" sz="1600" dirty="0">
                  <a:solidFill>
                    <a:srgbClr val="00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 </a:t>
              </a:r>
            </a:p>
          </p:txBody>
        </p:sp>
      </p:grp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ATLASW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020763"/>
            <a:ext cx="777240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TLASZ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900" y="1143000"/>
            <a:ext cx="81407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2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106363"/>
            <a:ext cx="8382000" cy="103663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el-GR" sz="6000" dirty="0" smtClean="0">
                <a:solidFill>
                  <a:srgbClr val="002060"/>
                </a:solidFill>
              </a:rPr>
              <a:t>Η ιστορία μέχρι τώρα ...</a:t>
            </a:r>
            <a:r>
              <a:rPr lang="el-GR" sz="6000" dirty="0" smtClean="0"/>
              <a:t/>
            </a:r>
            <a:br>
              <a:rPr lang="el-GR" sz="6000" dirty="0" smtClean="0"/>
            </a:br>
            <a:endParaRPr lang="en-US" sz="6000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>
                <a:solidFill>
                  <a:srgbClr val="FFFF00"/>
                </a:solidFill>
              </a:rPr>
              <a:t>Υποψήφιο Γεγονός Μποζόνιο </a:t>
            </a:r>
            <a:r>
              <a:rPr lang="en-US" dirty="0" smtClean="0">
                <a:solidFill>
                  <a:srgbClr val="FFFF00"/>
                </a:solidFill>
              </a:rPr>
              <a:t>Higgs</a:t>
            </a:r>
            <a:r>
              <a:rPr lang="el-GR" dirty="0" smtClean="0"/>
              <a:t/>
            </a:r>
            <a:br>
              <a:rPr lang="el-GR" dirty="0" smtClean="0"/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DC25A7-6795-4822-A82D-C9F3AA29A9A5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2662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01738" y="1600200"/>
            <a:ext cx="6740525" cy="4708525"/>
          </a:xfr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la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772400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l-GR" dirty="0" smtClean="0">
                <a:solidFill>
                  <a:schemeClr val="bg1"/>
                </a:solidFill>
              </a:rPr>
              <a:t>Το </a:t>
            </a:r>
            <a:r>
              <a:rPr lang="en-GB" dirty="0" smtClean="0">
                <a:solidFill>
                  <a:schemeClr val="bg1"/>
                </a:solidFill>
              </a:rPr>
              <a:t>CERN </a:t>
            </a:r>
            <a:r>
              <a:rPr lang="el-GR" dirty="0" smtClean="0">
                <a:solidFill>
                  <a:schemeClr val="bg1"/>
                </a:solidFill>
              </a:rPr>
              <a:t>σε Αριθμού</a:t>
            </a:r>
            <a:r>
              <a:rPr lang="de-CH" dirty="0" smtClean="0">
                <a:solidFill>
                  <a:schemeClr val="bg1"/>
                </a:solidFill>
              </a:rPr>
              <a:t>ς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6179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268413"/>
            <a:ext cx="4572000" cy="1398587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171450" indent="-1714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dirty="0" smtClean="0"/>
              <a:t>~2300</a:t>
            </a:r>
            <a:r>
              <a:rPr lang="en-GB" sz="2000" dirty="0" smtClean="0"/>
              <a:t> </a:t>
            </a:r>
            <a:r>
              <a:rPr lang="el-GR" sz="2000" dirty="0" smtClean="0"/>
              <a:t>προσωπικό</a:t>
            </a:r>
            <a:endParaRPr lang="en-GB" sz="2000" dirty="0" smtClean="0"/>
          </a:p>
          <a:p>
            <a:pPr marL="171450" indent="-1714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dirty="0" smtClean="0"/>
              <a:t>~1050</a:t>
            </a:r>
            <a:r>
              <a:rPr lang="en-GB" sz="2000" dirty="0" smtClean="0"/>
              <a:t> </a:t>
            </a:r>
            <a:r>
              <a:rPr lang="el-GR" sz="2000" dirty="0" smtClean="0"/>
              <a:t>υπότροφοι και πρόσεδρα μέλη</a:t>
            </a:r>
            <a:r>
              <a:rPr lang="en-GB" sz="2000" dirty="0" smtClean="0"/>
              <a:t> </a:t>
            </a:r>
          </a:p>
          <a:p>
            <a:pPr marL="171450" indent="-17145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dirty="0" smtClean="0"/>
              <a:t>&gt;11 000</a:t>
            </a:r>
            <a:r>
              <a:rPr lang="en-GB" sz="2000" dirty="0" smtClean="0"/>
              <a:t> </a:t>
            </a:r>
            <a:r>
              <a:rPr lang="el-GR" sz="2000" dirty="0" smtClean="0"/>
              <a:t>επιστημονικοί συνεργάτε</a:t>
            </a:r>
            <a:r>
              <a:rPr lang="de-CH" sz="2000" dirty="0" smtClean="0"/>
              <a:t>ς</a:t>
            </a:r>
            <a:endParaRPr lang="en-GB" sz="2000" dirty="0" smtClean="0"/>
          </a:p>
          <a:p>
            <a:pPr marL="171450" indent="-17145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dirty="0" smtClean="0"/>
              <a:t>Πρ</a:t>
            </a:r>
            <a:r>
              <a:rPr lang="en-US" sz="2000" dirty="0" smtClean="0"/>
              <a:t>o</a:t>
            </a:r>
            <a:r>
              <a:rPr lang="el-GR" sz="2000" dirty="0" smtClean="0"/>
              <a:t>ϋπολογισμό</a:t>
            </a:r>
            <a:r>
              <a:rPr lang="de-CH" sz="2000" dirty="0" smtClean="0"/>
              <a:t>ς </a:t>
            </a:r>
            <a:r>
              <a:rPr lang="en-GB" sz="2000" dirty="0" smtClean="0"/>
              <a:t>(</a:t>
            </a:r>
            <a:r>
              <a:rPr lang="el-GR" sz="2000" dirty="0" smtClean="0"/>
              <a:t>2012) ~1000</a:t>
            </a:r>
            <a:r>
              <a:rPr lang="en-GB" sz="2000" dirty="0" smtClean="0"/>
              <a:t> MCHF</a:t>
            </a:r>
          </a:p>
        </p:txBody>
      </p:sp>
      <p:sp>
        <p:nvSpPr>
          <p:cNvPr id="16179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3048000" y="2819400"/>
            <a:ext cx="6096000" cy="4038600"/>
          </a:xfrm>
          <a:solidFill>
            <a:srgbClr val="CC940C"/>
          </a:solidFill>
        </p:spPr>
        <p:txBody>
          <a:bodyPr>
            <a:normAutofit fontScale="92500" lnSpcReduction="10000"/>
          </a:bodyPr>
          <a:lstStyle/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Κράτη - Μέλη</a:t>
            </a:r>
            <a:r>
              <a:rPr lang="en-GB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l-GR" sz="2000" dirty="0" smtClean="0"/>
              <a:t>Αυστρία, Βέλγιο, Βουλγαρία, Γαλλία, Γερμανία, Δανία, Ελβετία, </a:t>
            </a:r>
            <a:r>
              <a:rPr lang="el-G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Ελλάδα</a:t>
            </a:r>
            <a:r>
              <a:rPr lang="el-GR" sz="2000" dirty="0" smtClean="0"/>
              <a:t>, Ηνωμένο Βασίλειο, Ισπανία</a:t>
            </a:r>
            <a:r>
              <a:rPr lang="de-CH" sz="2000" dirty="0" smtClean="0"/>
              <a:t>,</a:t>
            </a:r>
            <a:r>
              <a:rPr lang="el-GR" sz="2000" dirty="0" smtClean="0"/>
              <a:t> Ιταλία, Νορβηγία, Ολλανδία, Ουγγαρία, Πολωνία, Πορτογαλία, Σλοβακία, Σουηδία, Τσεχία, Φινλανδία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Υποψήφια Χώρα για Ένταξη σε Προχωρημένο Στάδιο </a:t>
            </a:r>
            <a:r>
              <a:rPr lang="el-GR" sz="2000" dirty="0" smtClean="0">
                <a:solidFill>
                  <a:srgbClr val="7030A0"/>
                </a:solidFill>
              </a:rPr>
              <a:t>- </a:t>
            </a:r>
            <a:r>
              <a:rPr lang="el-GR" sz="2000" dirty="0" smtClean="0"/>
              <a:t>Ρουμανία 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b="1" dirty="0" smtClean="0">
                <a:solidFill>
                  <a:srgbClr val="002060"/>
                </a:solidFill>
              </a:rPr>
              <a:t>Νέο καθεστώς των </a:t>
            </a: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Συνδεδεμένων Μελών – 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l-GR" sz="2000" dirty="0" smtClean="0"/>
              <a:t>Ισραήλ, Σερβία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Υποψήφιες Χώρες για Ένταξη </a:t>
            </a:r>
            <a:r>
              <a:rPr lang="el-GR" sz="2000" dirty="0" smtClean="0"/>
              <a:t>– 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el-GR" sz="2000" dirty="0" smtClean="0"/>
              <a:t>   Κύπρος, Σλοβενία, Τουρκία</a:t>
            </a:r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el-GR" sz="2000" dirty="0" smtClean="0"/>
              <a:t>   (</a:t>
            </a:r>
            <a:r>
              <a:rPr lang="el-GR" sz="1800" dirty="0" smtClean="0"/>
              <a:t>Βραζιλία, Ουκρανία)</a:t>
            </a:r>
            <a:endParaRPr lang="el-GR" sz="2000" dirty="0" smtClean="0"/>
          </a:p>
          <a:p>
            <a:pPr marL="147638" indent="-147638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Παρατηρητέ</a:t>
            </a:r>
            <a:r>
              <a:rPr lang="de-CH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ς</a:t>
            </a:r>
            <a:r>
              <a:rPr lang="el-G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στο Συμβούλιο</a:t>
            </a:r>
            <a:r>
              <a:rPr lang="en-GB" sz="2000" dirty="0" smtClean="0">
                <a:solidFill>
                  <a:srgbClr val="AD10CC"/>
                </a:solidFill>
              </a:rPr>
              <a:t>:</a:t>
            </a:r>
            <a:r>
              <a:rPr lang="en-GB" sz="2000" dirty="0" smtClean="0"/>
              <a:t> </a:t>
            </a:r>
            <a:r>
              <a:rPr lang="el-GR" sz="2000" dirty="0" smtClean="0"/>
              <a:t>Ηνωμένε</a:t>
            </a:r>
            <a:r>
              <a:rPr lang="de-CH" sz="2000" dirty="0" smtClean="0"/>
              <a:t>ς</a:t>
            </a:r>
            <a:r>
              <a:rPr lang="el-GR" sz="2000" dirty="0" smtClean="0"/>
              <a:t> Πολιτείε</a:t>
            </a:r>
            <a:r>
              <a:rPr lang="de-CH" sz="2000" dirty="0" smtClean="0"/>
              <a:t>ς</a:t>
            </a:r>
            <a:r>
              <a:rPr lang="el-GR" sz="2000" dirty="0" smtClean="0"/>
              <a:t>, Ιαπωνία, Ινδία, Ρωσία, Τουρκία, Ευρωπαϊκή Επιτροπή, </a:t>
            </a:r>
            <a:r>
              <a:rPr lang="de-CH" sz="2000" dirty="0" smtClean="0"/>
              <a:t>UNESCO</a:t>
            </a:r>
            <a:endParaRPr lang="el-GR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152400" y="3200400"/>
            <a:ext cx="2514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 dirty="0"/>
          </a:p>
          <a:p>
            <a:pPr algn="ctr">
              <a:defRPr/>
            </a:pPr>
            <a:r>
              <a:rPr lang="el-GR" dirty="0"/>
              <a:t>Ιδρύθηκε το 1954</a:t>
            </a: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7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8" y="1219200"/>
            <a:ext cx="8945562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1828800" y="5486400"/>
            <a:ext cx="5626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 H </a:t>
            </a:r>
            <a:r>
              <a:rPr lang="en-US" sz="3200" b="1">
                <a:sym typeface="Wingdings" pitchFamily="2" charset="2"/>
              </a:rPr>
              <a:t> Z</a:t>
            </a:r>
            <a:r>
              <a:rPr lang="en-US" sz="3200" b="1" baseline="30000">
                <a:sym typeface="Wingdings" pitchFamily="2" charset="2"/>
              </a:rPr>
              <a:t>0</a:t>
            </a:r>
            <a:r>
              <a:rPr lang="en-US" sz="3200" b="1">
                <a:sym typeface="Wingdings" pitchFamily="2" charset="2"/>
              </a:rPr>
              <a:t> Z</a:t>
            </a:r>
            <a:r>
              <a:rPr lang="en-US" sz="3200" b="1" baseline="30000">
                <a:sym typeface="Wingdings" pitchFamily="2" charset="2"/>
              </a:rPr>
              <a:t>0</a:t>
            </a:r>
            <a:r>
              <a:rPr lang="en-US" sz="3200" b="1">
                <a:sym typeface="Wingdings" pitchFamily="2" charset="2"/>
              </a:rPr>
              <a:t>  </a:t>
            </a:r>
            <a:r>
              <a:rPr lang="el-GR" sz="3200" b="1">
                <a:ea typeface="Calibri" pitchFamily="34" charset="0"/>
                <a:cs typeface="Calibri" pitchFamily="34" charset="0"/>
                <a:sym typeface="Wingdings" pitchFamily="2" charset="2"/>
              </a:rPr>
              <a:t>μ</a:t>
            </a:r>
            <a:r>
              <a:rPr lang="en-NZ" sz="3200" b="1" baseline="30000">
                <a:ea typeface="Calibri" pitchFamily="34" charset="0"/>
                <a:cs typeface="Calibri" pitchFamily="34" charset="0"/>
                <a:sym typeface="Wingdings" pitchFamily="2" charset="2"/>
              </a:rPr>
              <a:t>+</a:t>
            </a:r>
            <a:r>
              <a:rPr lang="en-NZ" sz="3200" b="1">
                <a:ea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el-GR" sz="3200" b="1">
                <a:ea typeface="Calibri" pitchFamily="34" charset="0"/>
                <a:cs typeface="Calibri" pitchFamily="34" charset="0"/>
                <a:sym typeface="Wingdings" pitchFamily="2" charset="2"/>
              </a:rPr>
              <a:t>μ</a:t>
            </a:r>
            <a:r>
              <a:rPr lang="en-NZ" sz="3200" b="1" baseline="30000">
                <a:ea typeface="Calibri" pitchFamily="34" charset="0"/>
                <a:cs typeface="Calibri" pitchFamily="34" charset="0"/>
                <a:sym typeface="Wingdings" pitchFamily="2" charset="2"/>
              </a:rPr>
              <a:t>-</a:t>
            </a:r>
            <a:r>
              <a:rPr lang="en-NZ" sz="3200" b="1">
                <a:ea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el-GR" sz="3200" b="1">
                <a:ea typeface="Calibri" pitchFamily="34" charset="0"/>
                <a:cs typeface="Calibri" pitchFamily="34" charset="0"/>
                <a:sym typeface="Wingdings" pitchFamily="2" charset="2"/>
              </a:rPr>
              <a:t>μ</a:t>
            </a:r>
            <a:r>
              <a:rPr lang="en-NZ" sz="3200" b="1" baseline="30000">
                <a:ea typeface="Calibri" pitchFamily="34" charset="0"/>
                <a:cs typeface="Calibri" pitchFamily="34" charset="0"/>
                <a:sym typeface="Wingdings" pitchFamily="2" charset="2"/>
              </a:rPr>
              <a:t>+</a:t>
            </a:r>
            <a:r>
              <a:rPr lang="en-NZ" sz="3200" b="1">
                <a:ea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el-GR" sz="3200" b="1">
                <a:ea typeface="Calibri" pitchFamily="34" charset="0"/>
                <a:cs typeface="Calibri" pitchFamily="34" charset="0"/>
                <a:sym typeface="Wingdings" pitchFamily="2" charset="2"/>
              </a:rPr>
              <a:t>μ</a:t>
            </a:r>
            <a:r>
              <a:rPr lang="en-NZ" sz="3200" b="1" baseline="30000">
                <a:ea typeface="Calibri" pitchFamily="34" charset="0"/>
                <a:cs typeface="Calibri" pitchFamily="34" charset="0"/>
                <a:sym typeface="Wingdings" pitchFamily="2" charset="2"/>
              </a:rPr>
              <a:t>-</a:t>
            </a:r>
            <a:r>
              <a:rPr lang="en-US" sz="3200" b="1">
                <a:sym typeface="Wingdings" pitchFamily="2" charset="2"/>
              </a:rPr>
              <a:t> </a:t>
            </a:r>
            <a:endParaRPr lang="en-US" sz="3200" b="1" baseline="-25000">
              <a:sym typeface="Wingdings" pitchFamily="2" charset="2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</a:rPr>
              <a:t>Υποψήφιο Γεγονός Μποζόνιο </a:t>
            </a:r>
            <a:r>
              <a:rPr lang="en-US" dirty="0" smtClean="0">
                <a:solidFill>
                  <a:srgbClr val="FFFF00"/>
                </a:solidFill>
              </a:rPr>
              <a:t>Higgs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l-GR" sz="5300" dirty="0" smtClean="0">
                <a:solidFill>
                  <a:srgbClr val="FFFF00"/>
                </a:solidFill>
              </a:rPr>
              <a:t>Κατανομή της Μάζας</a:t>
            </a:r>
            <a:r>
              <a:rPr lang="el-GR" dirty="0" smtClean="0"/>
              <a:t/>
            </a:r>
            <a:br>
              <a:rPr lang="el-GR" dirty="0" smtClean="0"/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9FAB0-B5A0-4FCE-BB47-D1EFD66F1E82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2867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371600"/>
            <a:ext cx="6797675" cy="4708525"/>
          </a:xfrm>
        </p:spPr>
      </p:pic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6172200"/>
            <a:ext cx="35718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</a:rPr>
              <a:t>Το </a:t>
            </a:r>
            <a:r>
              <a:rPr lang="en-US" dirty="0" smtClean="0">
                <a:solidFill>
                  <a:srgbClr val="FFFF00"/>
                </a:solidFill>
              </a:rPr>
              <a:t>CERN </a:t>
            </a:r>
            <a:r>
              <a:rPr lang="el-GR" dirty="0" smtClean="0">
                <a:solidFill>
                  <a:srgbClr val="FFFF00"/>
                </a:solidFill>
              </a:rPr>
              <a:t>και τα ΜΜΕ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3513" y="1600200"/>
            <a:ext cx="6276975" cy="4708525"/>
          </a:xfr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2" descr="flags"/>
          <p:cNvPicPr>
            <a:picLocks noChangeAspect="1" noChangeArrowheads="1"/>
          </p:cNvPicPr>
          <p:nvPr/>
        </p:nvPicPr>
        <p:blipFill>
          <a:blip r:embed="rId3" cstate="print"/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pic>
        <p:nvPicPr>
          <p:cNvPr id="18441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04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304800"/>
            <a:ext cx="69230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l-GR" sz="2800" b="1" dirty="0">
                <a:solidFill>
                  <a:srgbClr val="FFFF00"/>
                </a:solidFill>
              </a:rPr>
              <a:t>Σπάζοντας το τείχος της επικοινωνίας </a:t>
            </a:r>
            <a:br>
              <a:rPr lang="el-GR" sz="2800" b="1" dirty="0">
                <a:solidFill>
                  <a:srgbClr val="FFFF00"/>
                </a:solidFill>
              </a:rPr>
            </a:br>
            <a:r>
              <a:rPr lang="el-GR" sz="2800" b="1" dirty="0">
                <a:solidFill>
                  <a:srgbClr val="FFFF00"/>
                </a:solidFill>
              </a:rPr>
              <a:t>Πριν από 22 χρόνια: γεννήθηκε το </a:t>
            </a:r>
            <a:r>
              <a:rPr lang="en-US" sz="2800" b="1" dirty="0">
                <a:solidFill>
                  <a:srgbClr val="FFFF00"/>
                </a:solidFill>
              </a:rPr>
              <a:t>Web</a:t>
            </a:r>
            <a:endParaRPr lang="el-GR" sz="28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GB" sz="2800" b="1" dirty="0">
                <a:solidFill>
                  <a:srgbClr val="FFFF00"/>
                </a:solidFill>
                <a:latin typeface="Arial Narrow" pitchFamily="34" charset="0"/>
              </a:rPr>
              <a:t> </a:t>
            </a:r>
            <a:endParaRPr lang="en-GB" sz="28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371600"/>
            <a:ext cx="7993063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29125" y="5857875"/>
            <a:ext cx="2808288" cy="52387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. . . </a:t>
            </a:r>
            <a:r>
              <a:rPr lang="el-GR" sz="2800" b="1">
                <a:solidFill>
                  <a:srgbClr val="FFFF00"/>
                </a:solidFill>
              </a:rPr>
              <a:t>και σήμερα;</a:t>
            </a:r>
            <a:endParaRPr lang="en-US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rid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10668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371600" y="381000"/>
            <a:ext cx="371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l-GR" sz="4000">
                <a:solidFill>
                  <a:srgbClr val="FFFF00"/>
                </a:solidFill>
              </a:rPr>
              <a:t>Τι είναι το </a:t>
            </a:r>
            <a:r>
              <a:rPr lang="en-US" sz="4000">
                <a:solidFill>
                  <a:srgbClr val="FFFF00"/>
                </a:solidFill>
              </a:rPr>
              <a:t>Grid</a:t>
            </a:r>
            <a:r>
              <a:rPr lang="en-US" sz="4000">
                <a:solidFill>
                  <a:srgbClr val="FFFF00"/>
                </a:solidFill>
                <a:latin typeface="Helvetica" pitchFamily="-128" charset="0"/>
              </a:rPr>
              <a:t>;</a:t>
            </a:r>
            <a:r>
              <a:rPr lang="en-US">
                <a:solidFill>
                  <a:srgbClr val="FFFF00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8077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chemeClr val="bg2"/>
                </a:solidFill>
                <a:latin typeface="Helvetica" pitchFamily="-128" charset="0"/>
              </a:rPr>
              <a:t> </a:t>
            </a:r>
            <a:r>
              <a:rPr lang="el-GR" sz="2000"/>
              <a:t>Το</a:t>
            </a:r>
            <a:r>
              <a:rPr lang="en-US" sz="2000">
                <a:latin typeface="Helvetica" pitchFamily="-128" charset="0"/>
              </a:rPr>
              <a:t> </a:t>
            </a:r>
            <a:r>
              <a:rPr lang="en-US" sz="2000">
                <a:solidFill>
                  <a:srgbClr val="FFC000"/>
                </a:solidFill>
                <a:latin typeface="Helvetica" pitchFamily="-128" charset="0"/>
              </a:rPr>
              <a:t>World Wide Web </a:t>
            </a:r>
            <a:r>
              <a:rPr lang="el-GR" sz="2000"/>
              <a:t>παρέχει εύκολη πρόσβαση σε πληροφορίε</a:t>
            </a:r>
            <a:r>
              <a:rPr lang="en-US" sz="2000"/>
              <a:t>ς</a:t>
            </a:r>
            <a:r>
              <a:rPr lang="el-GR" sz="2000"/>
              <a:t> αποθηκευμένες σε εκατομμύρια διαφορετικέ</a:t>
            </a:r>
            <a:r>
              <a:rPr lang="en-US" sz="2000"/>
              <a:t>ς</a:t>
            </a:r>
            <a:r>
              <a:rPr lang="el-GR" sz="2000"/>
              <a:t> τοποθεσίε</a:t>
            </a:r>
            <a:r>
              <a:rPr lang="en-US" sz="2000"/>
              <a:t>ς</a:t>
            </a:r>
            <a:r>
              <a:rPr lang="el-GR" sz="2000"/>
              <a:t>.</a:t>
            </a:r>
            <a:endParaRPr lang="en-US" sz="2000"/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2000">
              <a:solidFill>
                <a:schemeClr val="bg2"/>
              </a:solidFill>
              <a:latin typeface="Helvetica" pitchFamily="-128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>
                <a:solidFill>
                  <a:schemeClr val="bg2"/>
                </a:solidFill>
                <a:latin typeface="Helvetica" pitchFamily="-128" charset="0"/>
                <a:cs typeface="Arial" pitchFamily="34" charset="0"/>
              </a:rPr>
              <a:t> </a:t>
            </a:r>
            <a:r>
              <a:rPr lang="el-GR" sz="2000">
                <a:cs typeface="Arial" pitchFamily="34" charset="0"/>
              </a:rPr>
              <a:t>Αντίθετα, το </a:t>
            </a:r>
            <a:r>
              <a:rPr lang="en-US" sz="2000">
                <a:solidFill>
                  <a:srgbClr val="FFC000"/>
                </a:solidFill>
                <a:cs typeface="Arial" pitchFamily="34" charset="0"/>
              </a:rPr>
              <a:t>Grid</a:t>
            </a:r>
            <a:r>
              <a:rPr lang="en-US" sz="2000">
                <a:cs typeface="Arial" pitchFamily="34" charset="0"/>
              </a:rPr>
              <a:t> </a:t>
            </a:r>
            <a:r>
              <a:rPr lang="el-GR" sz="2000">
                <a:cs typeface="Arial" pitchFamily="34" charset="0"/>
              </a:rPr>
              <a:t>είναι μία καινούργια υποδομή που </a:t>
            </a:r>
            <a:r>
              <a:rPr lang="el-GR" sz="2000"/>
              <a:t>παρέχει εύκολη πρόσβαση σε υπολογιστική ισχύ και ηλεκτρονική μνήμη κατανεμημένη σε όλον τον κόσμο.</a:t>
            </a:r>
            <a:r>
              <a:rPr lang="el-GR" sz="2000">
                <a:cs typeface="Arial" pitchFamily="34" charset="0"/>
              </a:rPr>
              <a:t> </a:t>
            </a:r>
            <a:endParaRPr lang="en-US" sz="2000">
              <a:cs typeface="Arial" pitchFamily="34" charset="0"/>
            </a:endParaRPr>
          </a:p>
        </p:txBody>
      </p:sp>
      <p:pic>
        <p:nvPicPr>
          <p:cNvPr id="31749" name="Picture 5" descr="w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334000"/>
            <a:ext cx="1928813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cn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876800"/>
            <a:ext cx="19065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amaz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257800"/>
            <a:ext cx="28956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0" y="4800600"/>
            <a:ext cx="91440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7164388" cy="238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 smtClean="0"/>
              <a:t>40 εκ. γεγονότα (φωτογραφίες) ανά δευτερόλεπτο.</a:t>
            </a:r>
            <a:endParaRPr lang="en-US" sz="2400" smtClean="0">
              <a:solidFill>
                <a:schemeClr val="bg1"/>
              </a:solidFill>
            </a:endParaRPr>
          </a:p>
          <a:p>
            <a:r>
              <a:rPr lang="el-GR" sz="2400" smtClean="0"/>
              <a:t>Επιλογή (on the fly) ~ 200 ενδιαφέροντα γεγονότα ανά δευτερόλεπτο για εγγραφή σε ταινία.</a:t>
            </a:r>
          </a:p>
          <a:p>
            <a:r>
              <a:rPr lang="el-GR" sz="2400" smtClean="0"/>
              <a:t>"Ανασυγκρότηση“</a:t>
            </a:r>
            <a:r>
              <a:rPr lang="en-US" sz="2400" smtClean="0"/>
              <a:t> </a:t>
            </a:r>
            <a:r>
              <a:rPr lang="el-GR" sz="2400" smtClean="0"/>
              <a:t>δεδομένων και ανάλυση: </a:t>
            </a:r>
            <a:r>
              <a:rPr lang="el-GR" sz="2400" i="1" smtClean="0"/>
              <a:t>δεδομένα φυσικής </a:t>
            </a:r>
            <a:r>
              <a:rPr lang="el-GR" sz="2400" smtClean="0"/>
              <a:t>[το </a:t>
            </a:r>
            <a:r>
              <a:rPr lang="en-US" sz="2400" smtClean="0"/>
              <a:t>GRID</a:t>
            </a:r>
            <a:r>
              <a:rPr lang="el-GR" smtClean="0"/>
              <a:t>...]</a:t>
            </a:r>
          </a:p>
        </p:txBody>
      </p:sp>
      <p:pic>
        <p:nvPicPr>
          <p:cNvPr id="32771" name="Picture 4" descr="eve_gen_0101_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0088" y="5167313"/>
            <a:ext cx="222408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67313"/>
            <a:ext cx="1974850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60230" name="Group 6"/>
          <p:cNvGraphicFramePr>
            <a:graphicFrameLocks noGrp="1"/>
          </p:cNvGraphicFramePr>
          <p:nvPr/>
        </p:nvGraphicFramePr>
        <p:xfrm>
          <a:off x="0" y="3048000"/>
          <a:ext cx="7164289" cy="2071951"/>
        </p:xfrm>
        <a:graphic>
          <a:graphicData uri="http://schemas.openxmlformats.org/drawingml/2006/table">
            <a:tbl>
              <a:tblPr/>
              <a:tblGrid>
                <a:gridCol w="3618450"/>
                <a:gridCol w="1960498"/>
                <a:gridCol w="1585341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(x4 </a:t>
                      </a: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πειράματα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 x20 </a:t>
                      </a: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χρόνια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)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1420" marR="91420" marT="45711" marB="45711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Ανά Γεγονός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Ανά Χρόνο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Raw data</a:t>
                      </a:r>
                    </a:p>
                  </a:txBody>
                  <a:tcPr marL="91420" marR="91420" marT="45711" marB="45711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1.6 MB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3200 TB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Reconstructed data</a:t>
                      </a:r>
                    </a:p>
                  </a:txBody>
                  <a:tcPr marL="91420" marR="91420" marT="45711" marB="45711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1.0 MB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2000 TB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Physics data</a:t>
                      </a:r>
                    </a:p>
                  </a:txBody>
                  <a:tcPr marL="91420" marR="91420" marT="45711" marB="45711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0.1 MB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rebuchet MS" pitchFamily="34" charset="0"/>
                        </a:rPr>
                        <a:t>  200 TB</a:t>
                      </a:r>
                    </a:p>
                  </a:txBody>
                  <a:tcPr marL="91420" marR="91420" marT="45711" marB="45711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86" name="Line 33"/>
          <p:cNvSpPr>
            <a:spLocks noChangeShapeType="1"/>
          </p:cNvSpPr>
          <p:nvPr/>
        </p:nvSpPr>
        <p:spPr bwMode="auto">
          <a:xfrm>
            <a:off x="0" y="3124200"/>
            <a:ext cx="9144000" cy="9525"/>
          </a:xfrm>
          <a:prstGeom prst="line">
            <a:avLst/>
          </a:prstGeom>
          <a:noFill/>
          <a:ln w="381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IE"/>
          </a:p>
        </p:txBody>
      </p:sp>
      <p:pic>
        <p:nvPicPr>
          <p:cNvPr id="32787" name="Picture 34" descr="Untitled2"/>
          <p:cNvPicPr>
            <a:picLocks noChangeAspect="1" noChangeArrowheads="1"/>
          </p:cNvPicPr>
          <p:nvPr/>
        </p:nvPicPr>
        <p:blipFill>
          <a:blip r:embed="rId5" cstate="print"/>
          <a:srcRect l="2426"/>
          <a:stretch>
            <a:fillRect/>
          </a:stretch>
        </p:blipFill>
        <p:spPr bwMode="auto">
          <a:xfrm>
            <a:off x="4098925" y="5168900"/>
            <a:ext cx="504507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0261" name="Line 37"/>
          <p:cNvSpPr>
            <a:spLocks noChangeShapeType="1"/>
          </p:cNvSpPr>
          <p:nvPr/>
        </p:nvSpPr>
        <p:spPr bwMode="auto">
          <a:xfrm flipV="1">
            <a:off x="7616825" y="27432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1460263" name="Line 39"/>
          <p:cNvSpPr>
            <a:spLocks noChangeShapeType="1"/>
          </p:cNvSpPr>
          <p:nvPr/>
        </p:nvSpPr>
        <p:spPr bwMode="auto">
          <a:xfrm flipH="1">
            <a:off x="7540625" y="2286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1460265" name="Line 41"/>
          <p:cNvSpPr>
            <a:spLocks noChangeShapeType="1"/>
          </p:cNvSpPr>
          <p:nvPr/>
        </p:nvSpPr>
        <p:spPr bwMode="auto">
          <a:xfrm>
            <a:off x="7997825" y="1447800"/>
            <a:ext cx="304800" cy="3048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grpSp>
        <p:nvGrpSpPr>
          <p:cNvPr id="32791" name="Group 17"/>
          <p:cNvGrpSpPr>
            <a:grpSpLocks/>
          </p:cNvGrpSpPr>
          <p:nvPr/>
        </p:nvGrpSpPr>
        <p:grpSpPr bwMode="auto">
          <a:xfrm>
            <a:off x="7159625" y="0"/>
            <a:ext cx="1982788" cy="6858000"/>
            <a:chOff x="7159625" y="0"/>
            <a:chExt cx="1982788" cy="6858000"/>
          </a:xfrm>
        </p:grpSpPr>
        <p:pic>
          <p:nvPicPr>
            <p:cNvPr id="32794" name="Picture 35" descr="cdpil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59625" y="0"/>
              <a:ext cx="19812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95" name="Text Box 36"/>
            <p:cNvSpPr txBox="1">
              <a:spLocks noChangeArrowheads="1"/>
            </p:cNvSpPr>
            <p:nvPr/>
          </p:nvSpPr>
          <p:spPr bwMode="auto">
            <a:xfrm>
              <a:off x="7159625" y="2971800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0" tIns="45711" rIns="91420" bIns="45711">
              <a:spAutoFit/>
            </a:bodyPr>
            <a:lstStyle/>
            <a:p>
              <a:pPr algn="ctr"/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Concorde</a:t>
              </a:r>
            </a:p>
            <a:p>
              <a:pPr algn="ctr"/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(15 km)</a:t>
              </a:r>
            </a:p>
          </p:txBody>
        </p:sp>
        <p:sp>
          <p:nvSpPr>
            <p:cNvPr id="32796" name="Text Box 38"/>
            <p:cNvSpPr txBox="1">
              <a:spLocks noChangeArrowheads="1"/>
            </p:cNvSpPr>
            <p:nvPr/>
          </p:nvSpPr>
          <p:spPr bwMode="auto">
            <a:xfrm>
              <a:off x="7921625" y="0"/>
              <a:ext cx="1219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0" tIns="45711" rIns="91420" bIns="45711">
              <a:spAutoFit/>
            </a:bodyPr>
            <a:lstStyle/>
            <a:p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Balloon</a:t>
              </a:r>
            </a:p>
            <a:p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(30 km)</a:t>
              </a:r>
            </a:p>
          </p:txBody>
        </p:sp>
        <p:sp>
          <p:nvSpPr>
            <p:cNvPr id="32797" name="Text Box 40"/>
            <p:cNvSpPr txBox="1">
              <a:spLocks noChangeArrowheads="1"/>
            </p:cNvSpPr>
            <p:nvPr/>
          </p:nvSpPr>
          <p:spPr bwMode="auto">
            <a:xfrm>
              <a:off x="7539038" y="838200"/>
              <a:ext cx="1603375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0" tIns="45711" rIns="91420" bIns="45711">
              <a:spAutoFit/>
            </a:bodyPr>
            <a:lstStyle/>
            <a:p>
              <a:r>
                <a:rPr lang="en-US" sz="1200" b="1" i="1">
                  <a:solidFill>
                    <a:srgbClr val="FF0000"/>
                  </a:solidFill>
                  <a:latin typeface="Verdana" pitchFamily="34" charset="0"/>
                </a:rPr>
                <a:t>CD stack with</a:t>
              </a:r>
            </a:p>
            <a:p>
              <a:r>
                <a:rPr lang="en-US" sz="1200" b="1" i="1">
                  <a:solidFill>
                    <a:srgbClr val="FF0000"/>
                  </a:solidFill>
                  <a:latin typeface="Verdana" pitchFamily="34" charset="0"/>
                </a:rPr>
                <a:t>1 year LHC data!</a:t>
              </a:r>
            </a:p>
            <a:p>
              <a:r>
                <a:rPr lang="en-US" sz="1200" b="1" i="1">
                  <a:solidFill>
                    <a:srgbClr val="FF0000"/>
                  </a:solidFill>
                  <a:latin typeface="Verdana" pitchFamily="34" charset="0"/>
                </a:rPr>
                <a:t>(~ 20 km)</a:t>
              </a:r>
              <a:endParaRPr lang="en-US" sz="1200" b="1" i="1">
                <a:solidFill>
                  <a:srgbClr val="003399"/>
                </a:solidFill>
                <a:latin typeface="Verdana" pitchFamily="34" charset="0"/>
              </a:endParaRPr>
            </a:p>
          </p:txBody>
        </p:sp>
        <p:sp>
          <p:nvSpPr>
            <p:cNvPr id="32798" name="Text Box 42"/>
            <p:cNvSpPr txBox="1">
              <a:spLocks noChangeArrowheads="1"/>
            </p:cNvSpPr>
            <p:nvPr/>
          </p:nvSpPr>
          <p:spPr bwMode="auto">
            <a:xfrm>
              <a:off x="7159625" y="4953000"/>
              <a:ext cx="990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0" tIns="45711" rIns="91420" bIns="45711">
              <a:spAutoFit/>
            </a:bodyPr>
            <a:lstStyle/>
            <a:p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Mt. Blanc</a:t>
              </a:r>
            </a:p>
            <a:p>
              <a:r>
                <a:rPr lang="en-US" sz="1200" b="1" i="1">
                  <a:solidFill>
                    <a:srgbClr val="336699"/>
                  </a:solidFill>
                  <a:latin typeface="Verdana" pitchFamily="34" charset="0"/>
                </a:rPr>
                <a:t>(4.8 km)</a:t>
              </a:r>
            </a:p>
          </p:txBody>
        </p:sp>
      </p:grpSp>
      <p:sp>
        <p:nvSpPr>
          <p:cNvPr id="1460267" name="Line 43"/>
          <p:cNvSpPr>
            <a:spLocks noChangeShapeType="1"/>
          </p:cNvSpPr>
          <p:nvPr/>
        </p:nvSpPr>
        <p:spPr bwMode="auto">
          <a:xfrm>
            <a:off x="7921625" y="5334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32793" name="TextBox 17"/>
          <p:cNvSpPr txBox="1">
            <a:spLocks noChangeArrowheads="1"/>
          </p:cNvSpPr>
          <p:nvPr/>
        </p:nvSpPr>
        <p:spPr bwMode="auto">
          <a:xfrm>
            <a:off x="685800" y="76200"/>
            <a:ext cx="59721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 b="1">
                <a:solidFill>
                  <a:srgbClr val="FFFF00"/>
                </a:solidFill>
              </a:rPr>
              <a:t>Τα Δεδομένα του </a:t>
            </a:r>
            <a:r>
              <a:rPr lang="en-US" sz="4400" b="1">
                <a:solidFill>
                  <a:srgbClr val="FFFF00"/>
                </a:solidFill>
              </a:rPr>
              <a:t>LHC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6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6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6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6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0261" grpId="0" animBg="1"/>
      <p:bldP spid="1460263" grpId="0" animBg="1"/>
      <p:bldP spid="1460265" grpId="0" animBg="1"/>
      <p:bldP spid="146026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6429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l-GR" sz="2200" dirty="0" smtClean="0"/>
              <a:t>Ένα από τα πιο εκτεταμένα συστήματα υπολογιστών στον κόσμο ...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900" dirty="0" smtClean="0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514475" y="5143500"/>
            <a:ext cx="60975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l-GR" sz="1600"/>
              <a:t>Για την ανάλυση των δεδομένων, δεκάδες χιλιάδες υπολογιστές σε όλο τον κόσμο αξιοποιούνται στο Grid. Το εργαστήριο που έδωσε στόν κόσμο το </a:t>
            </a:r>
            <a:r>
              <a:rPr lang="en-US" sz="1600"/>
              <a:t>Web</a:t>
            </a:r>
            <a:r>
              <a:rPr lang="el-GR" sz="1600"/>
              <a:t>,  σήμερα κάνει ένα μεγάλο βήμα μπροστά με το </a:t>
            </a:r>
            <a:r>
              <a:rPr lang="en-US" sz="1600"/>
              <a:t>Grid</a:t>
            </a:r>
            <a:r>
              <a:rPr lang="el-GR" sz="1600"/>
              <a:t>.</a:t>
            </a: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524000"/>
            <a:ext cx="5832475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228600" y="1524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800" b="1">
                <a:solidFill>
                  <a:srgbClr val="FFFF00"/>
                </a:solidFill>
              </a:rPr>
              <a:t>Σπάζοντας το τείχος της επικοινωνίας: </a:t>
            </a:r>
            <a:endParaRPr lang="en-US" sz="2800" b="1">
              <a:solidFill>
                <a:srgbClr val="FFFF00"/>
              </a:solidFill>
            </a:endParaRPr>
          </a:p>
          <a:p>
            <a:pPr algn="ctr"/>
            <a:r>
              <a:rPr lang="el-GR" sz="2800" b="1">
                <a:solidFill>
                  <a:srgbClr val="FFFF00"/>
                </a:solidFill>
              </a:rPr>
              <a:t>χθες το </a:t>
            </a:r>
            <a:r>
              <a:rPr lang="en-US" sz="2800" b="1">
                <a:solidFill>
                  <a:srgbClr val="FFFF00"/>
                </a:solidFill>
              </a:rPr>
              <a:t>Web</a:t>
            </a:r>
            <a:r>
              <a:rPr lang="el-GR" sz="2800" b="1">
                <a:solidFill>
                  <a:srgbClr val="FFFF00"/>
                </a:solidFill>
              </a:rPr>
              <a:t>, σήμερα το GRID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C58B1-4107-4DCC-9412-C511EB887DC4}" type="slidenum">
              <a:rPr lang="en-US"/>
              <a:pPr>
                <a:defRPr/>
              </a:pPr>
              <a:t>27</a:t>
            </a:fld>
            <a:endParaRPr lang="en-US"/>
          </a:p>
        </p:txBody>
      </p:sp>
      <p:pic>
        <p:nvPicPr>
          <p:cNvPr id="6" name="Picture 6" descr="Picture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5138" y="2133600"/>
            <a:ext cx="3395662" cy="22860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685800" y="1219200"/>
            <a:ext cx="6367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buNone/>
            </a:pPr>
            <a:r>
              <a:rPr lang="el-GR" sz="2800">
                <a:solidFill>
                  <a:srgbClr val="FFC000"/>
                </a:solidFill>
                <a:ea typeface="MS PGothic" pitchFamily="34" charset="-128"/>
                <a:cs typeface="Arial" pitchFamily="34" charset="0"/>
              </a:rPr>
              <a:t>Παράδειγμα</a:t>
            </a:r>
            <a:r>
              <a:rPr lang="en-GB" sz="2800">
                <a:solidFill>
                  <a:srgbClr val="FFC000"/>
                </a:solidFill>
                <a:ea typeface="MS PGothic" pitchFamily="34" charset="-128"/>
                <a:cs typeface="Arial" pitchFamily="34" charset="0"/>
              </a:rPr>
              <a:t>: </a:t>
            </a:r>
            <a:r>
              <a:rPr lang="el-GR" sz="2800">
                <a:solidFill>
                  <a:srgbClr val="FFC000"/>
                </a:solidFill>
                <a:ea typeface="MS PGothic" pitchFamily="34" charset="-128"/>
                <a:cs typeface="Arial" pitchFamily="34" charset="0"/>
              </a:rPr>
              <a:t>Ιατρική</a:t>
            </a:r>
            <a:endParaRPr lang="en-GB" sz="2800">
              <a:solidFill>
                <a:srgbClr val="FFC000"/>
              </a:solidFill>
              <a:ea typeface="MS PGothic" pitchFamily="34" charset="-128"/>
              <a:cs typeface="Arial" pitchFamily="34" charset="0"/>
            </a:endParaRPr>
          </a:p>
        </p:txBody>
      </p:sp>
      <p:grpSp>
        <p:nvGrpSpPr>
          <p:cNvPr id="34821" name="Group 17"/>
          <p:cNvGrpSpPr>
            <a:grpSpLocks/>
          </p:cNvGrpSpPr>
          <p:nvPr/>
        </p:nvGrpSpPr>
        <p:grpSpPr bwMode="auto">
          <a:xfrm>
            <a:off x="228600" y="1828800"/>
            <a:ext cx="3048000" cy="2338388"/>
            <a:chOff x="228600" y="2057400"/>
            <a:chExt cx="3048000" cy="2338010"/>
          </a:xfrm>
        </p:grpSpPr>
        <p:pic>
          <p:nvPicPr>
            <p:cNvPr id="7" name="Picture 2" descr="Capture-003924web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2771660"/>
              <a:ext cx="2363788" cy="1623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228600" y="2057400"/>
              <a:ext cx="2514600" cy="707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l-GR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Επιτάχυνση</a:t>
              </a:r>
              <a:r>
                <a:rPr lang="en-US" sz="2000" b="1" dirty="0">
                  <a:latin typeface="Arial" charset="0"/>
                </a:rPr>
                <a:t> </a:t>
              </a:r>
            </a:p>
            <a:p>
              <a:pPr algn="ctr">
                <a:defRPr/>
              </a:pPr>
              <a:r>
                <a:rPr lang="el-GR" sz="2000" dirty="0">
                  <a:latin typeface="Arial" charset="0"/>
                </a:rPr>
                <a:t>σωματιδίων</a:t>
              </a:r>
              <a:endParaRPr lang="en-US" sz="2000" dirty="0">
                <a:latin typeface="Arial" charset="0"/>
              </a:endParaRPr>
            </a:p>
          </p:txBody>
        </p:sp>
        <p:sp>
          <p:nvSpPr>
            <p:cNvPr id="14" name="Left-Right Arrow 13"/>
            <p:cNvSpPr/>
            <p:nvPr/>
          </p:nvSpPr>
          <p:spPr bwMode="auto">
            <a:xfrm>
              <a:off x="2438400" y="3352591"/>
              <a:ext cx="838200" cy="484110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4822" name="Group 18"/>
          <p:cNvGrpSpPr>
            <a:grpSpLocks/>
          </p:cNvGrpSpPr>
          <p:nvPr/>
        </p:nvGrpSpPr>
        <p:grpSpPr bwMode="auto">
          <a:xfrm>
            <a:off x="6096000" y="2266950"/>
            <a:ext cx="3048000" cy="1771650"/>
            <a:chOff x="6096000" y="2495490"/>
            <a:chExt cx="3048000" cy="1771710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57975" y="2895554"/>
              <a:ext cx="2333625" cy="1371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6400800" y="2495490"/>
              <a:ext cx="2743200" cy="3699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l-GR" sz="1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Ανίχνευση</a:t>
              </a:r>
              <a:r>
                <a:rPr lang="el-GR" sz="1800" b="1" dirty="0">
                  <a:latin typeface="Arial" charset="0"/>
                </a:rPr>
                <a:t> </a:t>
              </a:r>
              <a:r>
                <a:rPr lang="el-GR" sz="1800" dirty="0">
                  <a:latin typeface="Arial" charset="0"/>
                </a:rPr>
                <a:t>σωματιδίων</a:t>
              </a:r>
              <a:endParaRPr lang="en-US" sz="1800" dirty="0">
                <a:latin typeface="Arial" charset="0"/>
              </a:endParaRPr>
            </a:p>
          </p:txBody>
        </p:sp>
        <p:sp>
          <p:nvSpPr>
            <p:cNvPr id="16" name="Left-Right Arrow 15"/>
            <p:cNvSpPr/>
            <p:nvPr/>
          </p:nvSpPr>
          <p:spPr bwMode="auto">
            <a:xfrm>
              <a:off x="6096000" y="3352769"/>
              <a:ext cx="838200" cy="484204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4823" name="Group 19"/>
          <p:cNvGrpSpPr>
            <a:grpSpLocks/>
          </p:cNvGrpSpPr>
          <p:nvPr/>
        </p:nvGrpSpPr>
        <p:grpSpPr bwMode="auto">
          <a:xfrm>
            <a:off x="4038600" y="3938588"/>
            <a:ext cx="4648200" cy="2098675"/>
            <a:chOff x="4038600" y="4166811"/>
            <a:chExt cx="4648200" cy="2099732"/>
          </a:xfrm>
        </p:grpSpPr>
        <p:pic>
          <p:nvPicPr>
            <p:cNvPr id="9" name="Picture 1033" descr="Grid_globe_V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0" y="4724304"/>
              <a:ext cx="1828800" cy="154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34838" name="TextBox 12"/>
            <p:cNvSpPr txBox="1">
              <a:spLocks noChangeArrowheads="1"/>
            </p:cNvSpPr>
            <p:nvPr/>
          </p:nvSpPr>
          <p:spPr bwMode="auto">
            <a:xfrm>
              <a:off x="4038600" y="4876800"/>
              <a:ext cx="253365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2000">
                  <a:solidFill>
                    <a:srgbClr val="92D050"/>
                  </a:solidFill>
                </a:rPr>
                <a:t>Μεγάλης κλίμακας υπολογιστών </a:t>
              </a:r>
              <a:r>
                <a:rPr lang="en-US" sz="2000">
                  <a:solidFill>
                    <a:srgbClr val="92D050"/>
                  </a:solidFill>
                </a:rPr>
                <a:t>(Grid)</a:t>
              </a:r>
            </a:p>
          </p:txBody>
        </p:sp>
        <p:sp>
          <p:nvSpPr>
            <p:cNvPr id="17" name="Left-Right Arrow 16"/>
            <p:cNvSpPr/>
            <p:nvPr/>
          </p:nvSpPr>
          <p:spPr bwMode="auto">
            <a:xfrm rot="16200000">
              <a:off x="7467428" y="4266996"/>
              <a:ext cx="686145" cy="485775"/>
            </a:xfrm>
            <a:prstGeom prst="leftRightArrow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</p:grpSp>
      <p:grpSp>
        <p:nvGrpSpPr>
          <p:cNvPr id="34824" name="Group 28"/>
          <p:cNvGrpSpPr>
            <a:grpSpLocks/>
          </p:cNvGrpSpPr>
          <p:nvPr/>
        </p:nvGrpSpPr>
        <p:grpSpPr bwMode="auto">
          <a:xfrm>
            <a:off x="3962400" y="4648200"/>
            <a:ext cx="5127625" cy="2017713"/>
            <a:chOff x="3962400" y="4648200"/>
            <a:chExt cx="5127364" cy="2017931"/>
          </a:xfrm>
        </p:grpSpPr>
        <p:pic>
          <p:nvPicPr>
            <p:cNvPr id="34835" name="Picture 2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81800" y="4648200"/>
              <a:ext cx="2307964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24"/>
            <p:cNvSpPr/>
            <p:nvPr/>
          </p:nvSpPr>
          <p:spPr>
            <a:xfrm>
              <a:off x="3962400" y="6019948"/>
              <a:ext cx="4314605" cy="6461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8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Grid</a:t>
              </a:r>
              <a:r>
                <a:rPr lang="en-GB" sz="1800" dirty="0">
                  <a:solidFill>
                    <a:srgbClr val="FFFFFF"/>
                  </a:solidFill>
                  <a:latin typeface="Arial" charset="0"/>
                </a:rPr>
                <a:t> </a:t>
              </a:r>
              <a:r>
                <a:rPr lang="el-GR" sz="1800" b="1" dirty="0">
                  <a:solidFill>
                    <a:srgbClr val="FFFFFF"/>
                  </a:solidFill>
                  <a:latin typeface="Arial" charset="0"/>
                </a:rPr>
                <a:t>– </a:t>
              </a:r>
              <a:r>
                <a:rPr lang="el-GR" sz="1800" dirty="0">
                  <a:solidFill>
                    <a:srgbClr val="FFFFFF"/>
                  </a:solidFill>
                  <a:latin typeface="Arial" charset="0"/>
                </a:rPr>
                <a:t>για την διαχείριση και ανάλυση ιατρικών δεδομένων</a:t>
              </a:r>
              <a:endParaRPr lang="en-GB" sz="1800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34825" name="Group 27"/>
          <p:cNvGrpSpPr>
            <a:grpSpLocks/>
          </p:cNvGrpSpPr>
          <p:nvPr/>
        </p:nvGrpSpPr>
        <p:grpSpPr bwMode="auto">
          <a:xfrm>
            <a:off x="7092950" y="908050"/>
            <a:ext cx="2095500" cy="1435100"/>
            <a:chOff x="7010400" y="838200"/>
            <a:chExt cx="2095895" cy="1435100"/>
          </a:xfrm>
        </p:grpSpPr>
        <p:sp>
          <p:nvSpPr>
            <p:cNvPr id="34833" name="Rectangle 23"/>
            <p:cNvSpPr>
              <a:spLocks noChangeArrowheads="1"/>
            </p:cNvSpPr>
            <p:nvPr/>
          </p:nvSpPr>
          <p:spPr bwMode="auto">
            <a:xfrm>
              <a:off x="7010400" y="838200"/>
              <a:ext cx="20958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800">
                  <a:solidFill>
                    <a:srgbClr val="92D050"/>
                  </a:solidFill>
                </a:rPr>
                <a:t>Ιατρική Απεικόνιση</a:t>
              </a:r>
              <a:endParaRPr lang="en-US" sz="1800">
                <a:solidFill>
                  <a:srgbClr val="92D050"/>
                </a:solidFill>
              </a:endParaRPr>
            </a:p>
          </p:txBody>
        </p:sp>
        <p:pic>
          <p:nvPicPr>
            <p:cNvPr id="27" name="Picture 8" descr="cte_cspine_vr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66067" y="1219200"/>
              <a:ext cx="1059063" cy="105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34826" name="Group 28"/>
          <p:cNvGrpSpPr>
            <a:grpSpLocks/>
          </p:cNvGrpSpPr>
          <p:nvPr/>
        </p:nvGrpSpPr>
        <p:grpSpPr bwMode="auto">
          <a:xfrm>
            <a:off x="76200" y="4191000"/>
            <a:ext cx="2836863" cy="1039813"/>
            <a:chOff x="152400" y="4188023"/>
            <a:chExt cx="2837366" cy="1040599"/>
          </a:xfrm>
        </p:grpSpPr>
        <p:pic>
          <p:nvPicPr>
            <p:cNvPr id="31" name="Picture 30" descr="Picture 5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2400" y="4267200"/>
              <a:ext cx="2837366" cy="96142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outerShdw blurRad="50800" dist="38100" dir="2700000" algn="br">
                <a:srgbClr val="000000">
                  <a:alpha val="43000"/>
                </a:srgbClr>
              </a:outerShdw>
            </a:effectLst>
          </p:spPr>
        </p:pic>
        <p:sp>
          <p:nvSpPr>
            <p:cNvPr id="34832" name="TextBox 31"/>
            <p:cNvSpPr txBox="1">
              <a:spLocks noChangeArrowheads="1"/>
            </p:cNvSpPr>
            <p:nvPr/>
          </p:nvSpPr>
          <p:spPr bwMode="auto">
            <a:xfrm>
              <a:off x="609600" y="4188023"/>
              <a:ext cx="13421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>
                  <a:solidFill>
                    <a:srgbClr val="FFFF00"/>
                  </a:solidFill>
                </a:rPr>
                <a:t>Tumour Target</a:t>
              </a:r>
            </a:p>
          </p:txBody>
        </p:sp>
      </p:grpSp>
      <p:sp>
        <p:nvSpPr>
          <p:cNvPr id="33" name="Trapezoid 32"/>
          <p:cNvSpPr/>
          <p:nvPr/>
        </p:nvSpPr>
        <p:spPr bwMode="auto">
          <a:xfrm rot="16200000" flipH="1">
            <a:off x="979639" y="3782115"/>
            <a:ext cx="45719" cy="1852595"/>
          </a:xfrm>
          <a:prstGeom prst="trapezoid">
            <a:avLst/>
          </a:prstGeom>
          <a:solidFill>
            <a:srgbClr val="EA3F2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chemeClr val="bg1">
                <a:alpha val="43000"/>
              </a:schemeClr>
            </a:outerShdw>
            <a:reflection blurRad="6350" stA="50000" endA="300" endPos="90000" dir="5400000" sy="-100000" algn="bl" rotWithShape="0"/>
          </a:effectLst>
          <a:scene3d>
            <a:camera prst="perspectiveHeroicExtremeLeftFacing" fov="4800000">
              <a:rot lat="486000" lon="2070000" rev="2142600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34" name="Picture 9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534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34829" name="Picture 2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88" y="5286375"/>
            <a:ext cx="292893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3200" dirty="0" smtClean="0">
                <a:solidFill>
                  <a:srgbClr val="FFFF00"/>
                </a:solidFill>
              </a:rPr>
              <a:t>Ανάπτυξη και Μεταφορά</a:t>
            </a:r>
            <a:br>
              <a:rPr lang="el-GR" sz="3200" dirty="0" smtClean="0">
                <a:solidFill>
                  <a:srgbClr val="FFFF00"/>
                </a:solidFill>
              </a:rPr>
            </a:br>
            <a:r>
              <a:rPr lang="el-GR" sz="3200" dirty="0" smtClean="0">
                <a:solidFill>
                  <a:srgbClr val="FFFF00"/>
                </a:solidFill>
              </a:rPr>
              <a:t> Τεχνολογίας Αιχμή</a:t>
            </a:r>
            <a:r>
              <a:rPr lang="de-CH" sz="3200" dirty="0" smtClean="0">
                <a:solidFill>
                  <a:srgbClr val="FFFF00"/>
                </a:solidFill>
              </a:rPr>
              <a:t>ς</a:t>
            </a:r>
            <a:endParaRPr lang="en-GB" sz="32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summ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6450"/>
            <a:ext cx="9144000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765175"/>
          </a:xfrm>
          <a:solidFill>
            <a:schemeClr val="tx1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To CERN </a:t>
            </a:r>
            <a:r>
              <a:rPr lang="el-GR" sz="3200" dirty="0" smtClean="0">
                <a:solidFill>
                  <a:srgbClr val="C00000"/>
                </a:solidFill>
              </a:rPr>
              <a:t>ω</a:t>
            </a:r>
            <a:r>
              <a:rPr lang="de-CH" sz="3200" dirty="0" smtClean="0">
                <a:solidFill>
                  <a:srgbClr val="C00000"/>
                </a:solidFill>
              </a:rPr>
              <a:t>ς</a:t>
            </a:r>
            <a:r>
              <a:rPr lang="el-GR" sz="3200" dirty="0" smtClean="0">
                <a:solidFill>
                  <a:srgbClr val="C00000"/>
                </a:solidFill>
              </a:rPr>
              <a:t> Εκπαιδευτικό Κέντρο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627313" y="3933825"/>
            <a:ext cx="23812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Summer Students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6443663" y="3284538"/>
            <a:ext cx="22764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Students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6372225" y="1268413"/>
            <a:ext cx="24098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Doctoral Students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3851275" y="1844675"/>
            <a:ext cx="10858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Fellows</a:t>
            </a:r>
          </a:p>
        </p:txBody>
      </p:sp>
      <p:sp>
        <p:nvSpPr>
          <p:cNvPr id="51208" name="WordArt 8"/>
          <p:cNvSpPr>
            <a:spLocks noChangeArrowheads="1" noChangeShapeType="1" noTextEdit="1"/>
          </p:cNvSpPr>
          <p:nvPr/>
        </p:nvSpPr>
        <p:spPr bwMode="auto">
          <a:xfrm>
            <a:off x="539750" y="3284538"/>
            <a:ext cx="11525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Visits</a:t>
            </a:r>
          </a:p>
        </p:txBody>
      </p:sp>
      <p:sp>
        <p:nvSpPr>
          <p:cNvPr id="51209" name="WordArt 9"/>
          <p:cNvSpPr>
            <a:spLocks noChangeArrowheads="1" noChangeShapeType="1" noTextEdit="1"/>
          </p:cNvSpPr>
          <p:nvPr/>
        </p:nvSpPr>
        <p:spPr bwMode="auto">
          <a:xfrm>
            <a:off x="107950" y="242093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Exhibitions</a:t>
            </a:r>
          </a:p>
        </p:txBody>
      </p:sp>
      <p:sp>
        <p:nvSpPr>
          <p:cNvPr id="51210" name="WordArt 10"/>
          <p:cNvSpPr>
            <a:spLocks noChangeArrowheads="1" noChangeShapeType="1" noTextEdit="1"/>
          </p:cNvSpPr>
          <p:nvPr/>
        </p:nvSpPr>
        <p:spPr bwMode="auto">
          <a:xfrm>
            <a:off x="2268538" y="5949950"/>
            <a:ext cx="325755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Teachers programmes</a:t>
            </a:r>
          </a:p>
        </p:txBody>
      </p:sp>
      <p:sp>
        <p:nvSpPr>
          <p:cNvPr id="51211" name="WordArt 11"/>
          <p:cNvSpPr>
            <a:spLocks noChangeArrowheads="1" noChangeShapeType="1" noTextEdit="1"/>
          </p:cNvSpPr>
          <p:nvPr/>
        </p:nvSpPr>
        <p:spPr bwMode="auto">
          <a:xfrm>
            <a:off x="827088" y="1773238"/>
            <a:ext cx="23336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Academic Training</a:t>
            </a:r>
          </a:p>
        </p:txBody>
      </p:sp>
      <p:sp>
        <p:nvSpPr>
          <p:cNvPr id="51212" name="WordArt 12"/>
          <p:cNvSpPr>
            <a:spLocks noChangeArrowheads="1" noChangeShapeType="1" noTextEdit="1"/>
          </p:cNvSpPr>
          <p:nvPr/>
        </p:nvSpPr>
        <p:spPr bwMode="auto">
          <a:xfrm>
            <a:off x="323850" y="1052513"/>
            <a:ext cx="156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Apprentices</a:t>
            </a:r>
          </a:p>
        </p:txBody>
      </p:sp>
      <p:sp>
        <p:nvSpPr>
          <p:cNvPr id="51213" name="WordArt 13"/>
          <p:cNvSpPr>
            <a:spLocks noChangeArrowheads="1" noChangeShapeType="1" noTextEdit="1"/>
          </p:cNvSpPr>
          <p:nvPr/>
        </p:nvSpPr>
        <p:spPr bwMode="auto">
          <a:xfrm>
            <a:off x="6588125" y="2492375"/>
            <a:ext cx="2295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Computing School</a:t>
            </a:r>
          </a:p>
        </p:txBody>
      </p:sp>
      <p:sp>
        <p:nvSpPr>
          <p:cNvPr id="51214" name="WordArt 14"/>
          <p:cNvSpPr>
            <a:spLocks noChangeArrowheads="1" noChangeShapeType="1" noTextEdit="1"/>
          </p:cNvSpPr>
          <p:nvPr/>
        </p:nvSpPr>
        <p:spPr bwMode="auto">
          <a:xfrm>
            <a:off x="2771775" y="908050"/>
            <a:ext cx="311308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Accelerator School</a:t>
            </a:r>
          </a:p>
        </p:txBody>
      </p:sp>
      <p:sp>
        <p:nvSpPr>
          <p:cNvPr id="51215" name="WordArt 15"/>
          <p:cNvSpPr>
            <a:spLocks noChangeArrowheads="1" noChangeShapeType="1" noTextEdit="1"/>
          </p:cNvSpPr>
          <p:nvPr/>
        </p:nvSpPr>
        <p:spPr bwMode="auto">
          <a:xfrm>
            <a:off x="5724525" y="1916113"/>
            <a:ext cx="318452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Physics School</a:t>
            </a:r>
          </a:p>
        </p:txBody>
      </p:sp>
      <p:sp>
        <p:nvSpPr>
          <p:cNvPr id="51216" name="WordArt 16"/>
          <p:cNvSpPr>
            <a:spLocks noChangeArrowheads="1" noChangeShapeType="1" noTextEdit="1"/>
          </p:cNvSpPr>
          <p:nvPr/>
        </p:nvSpPr>
        <p:spPr bwMode="auto">
          <a:xfrm>
            <a:off x="1979613" y="2781300"/>
            <a:ext cx="383857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CERN-Latin America School</a:t>
            </a:r>
          </a:p>
        </p:txBody>
      </p:sp>
      <p:sp>
        <p:nvSpPr>
          <p:cNvPr id="51217" name="WordArt 17"/>
          <p:cNvSpPr>
            <a:spLocks noChangeArrowheads="1" noChangeShapeType="1" noTextEdit="1"/>
          </p:cNvSpPr>
          <p:nvPr/>
        </p:nvSpPr>
        <p:spPr bwMode="auto">
          <a:xfrm>
            <a:off x="468313" y="5300663"/>
            <a:ext cx="23241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Technical Training</a:t>
            </a:r>
          </a:p>
        </p:txBody>
      </p:sp>
      <p:sp>
        <p:nvSpPr>
          <p:cNvPr id="51218" name="WordArt 18"/>
          <p:cNvSpPr>
            <a:spLocks noChangeArrowheads="1" noChangeShapeType="1" noTextEdit="1"/>
          </p:cNvSpPr>
          <p:nvPr/>
        </p:nvSpPr>
        <p:spPr bwMode="auto">
          <a:xfrm>
            <a:off x="6659563" y="5157788"/>
            <a:ext cx="2314575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Language Training</a:t>
            </a:r>
          </a:p>
        </p:txBody>
      </p:sp>
      <p:sp>
        <p:nvSpPr>
          <p:cNvPr id="51219" name="WordArt 19"/>
          <p:cNvSpPr>
            <a:spLocks noChangeArrowheads="1" noChangeShapeType="1" noTextEdit="1"/>
          </p:cNvSpPr>
          <p:nvPr/>
        </p:nvSpPr>
        <p:spPr bwMode="auto">
          <a:xfrm>
            <a:off x="6011863" y="6381750"/>
            <a:ext cx="27432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Management Training</a:t>
            </a:r>
          </a:p>
        </p:txBody>
      </p:sp>
      <p:sp>
        <p:nvSpPr>
          <p:cNvPr id="51220" name="WordArt 20"/>
          <p:cNvSpPr>
            <a:spLocks noChangeArrowheads="1" noChangeShapeType="1" noTextEdit="1"/>
          </p:cNvSpPr>
          <p:nvPr/>
        </p:nvSpPr>
        <p:spPr bwMode="auto">
          <a:xfrm>
            <a:off x="6084888" y="5734050"/>
            <a:ext cx="2724150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0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Communications Training</a:t>
            </a:r>
          </a:p>
        </p:txBody>
      </p:sp>
      <p:sp>
        <p:nvSpPr>
          <p:cNvPr id="51221" name="WordArt 21"/>
          <p:cNvSpPr>
            <a:spLocks noChangeArrowheads="1" noChangeShapeType="1" noTextEdit="1"/>
          </p:cNvSpPr>
          <p:nvPr/>
        </p:nvSpPr>
        <p:spPr bwMode="auto">
          <a:xfrm>
            <a:off x="3132138" y="4941888"/>
            <a:ext cx="30924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32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Science on Stage</a:t>
            </a:r>
          </a:p>
        </p:txBody>
      </p:sp>
      <p:sp>
        <p:nvSpPr>
          <p:cNvPr id="51222" name="WordArt 22"/>
          <p:cNvSpPr>
            <a:spLocks noChangeArrowheads="1" noChangeShapeType="1" noTextEdit="1"/>
          </p:cNvSpPr>
          <p:nvPr/>
        </p:nvSpPr>
        <p:spPr bwMode="auto">
          <a:xfrm>
            <a:off x="250825" y="6237288"/>
            <a:ext cx="15716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Conferences</a:t>
            </a:r>
          </a:p>
        </p:txBody>
      </p:sp>
      <p:sp>
        <p:nvSpPr>
          <p:cNvPr id="51223" name="WordArt 23"/>
          <p:cNvSpPr>
            <a:spLocks noChangeArrowheads="1" noChangeShapeType="1" noTextEdit="1"/>
          </p:cNvSpPr>
          <p:nvPr/>
        </p:nvSpPr>
        <p:spPr bwMode="auto">
          <a:xfrm>
            <a:off x="468313" y="4437063"/>
            <a:ext cx="11430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Outreach</a:t>
            </a:r>
          </a:p>
        </p:txBody>
      </p:sp>
      <p:sp>
        <p:nvSpPr>
          <p:cNvPr id="51224" name="WordArt 24"/>
          <p:cNvSpPr>
            <a:spLocks noChangeArrowheads="1" noChangeShapeType="1" noTextEdit="1"/>
          </p:cNvSpPr>
          <p:nvPr/>
        </p:nvSpPr>
        <p:spPr bwMode="auto">
          <a:xfrm>
            <a:off x="7092950" y="4221163"/>
            <a:ext cx="1582738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IE" sz="28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Microcosm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05" grpId="0" animBg="1"/>
      <p:bldP spid="51206" grpId="0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9925" y="62865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Helvetica" charset="0"/>
                <a:ea typeface="ＭＳ Ｐゴシック" charset="-128"/>
                <a:cs typeface="ＭＳ Ｐゴシック" charset="-128"/>
              </a:rPr>
              <a:t>  </a:t>
            </a:r>
          </a:p>
        </p:txBody>
      </p:sp>
      <p:pic>
        <p:nvPicPr>
          <p:cNvPr id="23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6868" name="TextBox 8"/>
          <p:cNvSpPr txBox="1">
            <a:spLocks noChangeArrowheads="1"/>
          </p:cNvSpPr>
          <p:nvPr/>
        </p:nvSpPr>
        <p:spPr bwMode="auto">
          <a:xfrm>
            <a:off x="1049338" y="6829425"/>
            <a:ext cx="1857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1143000" y="228600"/>
            <a:ext cx="77787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FF00"/>
                </a:solidFill>
                <a:latin typeface="Arial" charset="0"/>
              </a:rPr>
              <a:t>CERN </a:t>
            </a:r>
            <a:r>
              <a:rPr lang="el-GR" sz="4000" b="1" dirty="0">
                <a:solidFill>
                  <a:srgbClr val="FFFF00"/>
                </a:solidFill>
                <a:latin typeface="Arial" charset="0"/>
              </a:rPr>
              <a:t>ω</a:t>
            </a:r>
            <a:r>
              <a:rPr lang="de-CH" sz="4000" b="1" dirty="0">
                <a:solidFill>
                  <a:srgbClr val="FFFF00"/>
                </a:solidFill>
                <a:latin typeface="Arial" charset="0"/>
              </a:rPr>
              <a:t>ς</a:t>
            </a:r>
            <a:r>
              <a:rPr lang="el-GR" sz="4000" b="1" dirty="0">
                <a:solidFill>
                  <a:srgbClr val="FFFF00"/>
                </a:solidFill>
                <a:latin typeface="Arial" charset="0"/>
              </a:rPr>
              <a:t> Εκπαιδευτικό Κέντρο</a:t>
            </a:r>
            <a:endParaRPr lang="en-US" sz="4000" b="1" dirty="0">
              <a:ln>
                <a:solidFill>
                  <a:srgbClr val="4F81BD"/>
                </a:solidFill>
              </a:ln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6870" name="Picture 6" descr="Teachers programme 2011.jpg"/>
          <p:cNvPicPr>
            <a:picLocks noChangeAspect="1"/>
          </p:cNvPicPr>
          <p:nvPr/>
        </p:nvPicPr>
        <p:blipFill>
          <a:blip r:embed="rId4" cstate="print"/>
          <a:srcRect r="3314" b="9059"/>
          <a:stretch>
            <a:fillRect/>
          </a:stretch>
        </p:blipFill>
        <p:spPr bwMode="auto">
          <a:xfrm>
            <a:off x="685800" y="1066800"/>
            <a:ext cx="7980363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9313" y="2819400"/>
            <a:ext cx="19446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rld_users_by_Inst_2012c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457200"/>
            <a:ext cx="9274862" cy="64008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solidFill>
            <a:srgbClr val="CCC70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/>
              <a:t>Κατανομή των Χρηστών του </a:t>
            </a:r>
            <a:r>
              <a:rPr lang="en-US"/>
              <a:t>CERN</a:t>
            </a:r>
            <a:r>
              <a:rPr lang="el-GR"/>
              <a:t> ανά Εθνικότητα (3 / 9 / 2012)</a:t>
            </a:r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1371600" y="3657600"/>
            <a:ext cx="977900" cy="4841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itle 14"/>
          <p:cNvSpPr>
            <a:spLocks noGrp="1"/>
          </p:cNvSpPr>
          <p:nvPr>
            <p:ph type="title"/>
          </p:nvPr>
        </p:nvSpPr>
        <p:spPr>
          <a:xfrm>
            <a:off x="990600" y="152400"/>
            <a:ext cx="8153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To CERN </a:t>
            </a:r>
            <a:r>
              <a:rPr lang="el-GR" sz="3600" dirty="0" smtClean="0">
                <a:solidFill>
                  <a:srgbClr val="FFFF00"/>
                </a:solidFill>
              </a:rPr>
              <a:t>ω</a:t>
            </a:r>
            <a:r>
              <a:rPr lang="de-CH" sz="3600" dirty="0" smtClean="0">
                <a:solidFill>
                  <a:srgbClr val="FFFF00"/>
                </a:solidFill>
              </a:rPr>
              <a:t>ς</a:t>
            </a:r>
            <a:r>
              <a:rPr lang="el-GR" sz="3600" dirty="0" smtClean="0">
                <a:solidFill>
                  <a:srgbClr val="FFFF00"/>
                </a:solidFill>
              </a:rPr>
              <a:t> Εκπαιδευτικό Κέντρο</a:t>
            </a:r>
            <a:endParaRPr lang="en-US" sz="3600" dirty="0" smtClean="0">
              <a:solidFill>
                <a:srgbClr val="FFFF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0B94-0AFB-458C-8291-F6CB2088BE34}" type="slidenum">
              <a:rPr lang="fr-FR"/>
              <a:pPr>
                <a:defRPr/>
              </a:pPr>
              <a:t>30</a:t>
            </a:fld>
            <a:endParaRPr lang="fr-FR"/>
          </a:p>
        </p:txBody>
      </p:sp>
      <p:pic>
        <p:nvPicPr>
          <p:cNvPr id="16" name="Picture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8229600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286000"/>
            <a:ext cx="2667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043238" cy="2840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005263"/>
            <a:ext cx="3041650" cy="2700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916" name="Picture 5" descr="Snapshot 2009-07-12 01-11-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038350"/>
            <a:ext cx="58674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2590800" y="1219200"/>
            <a:ext cx="2071688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2074AC"/>
                </a:solidFill>
                <a:cs typeface="Arial" pitchFamily="34" charset="0"/>
              </a:rPr>
              <a:t>Μάρτιος</a:t>
            </a:r>
            <a:r>
              <a:rPr lang="en-US">
                <a:solidFill>
                  <a:srgbClr val="2074AC"/>
                </a:solidFill>
                <a:cs typeface="Arial" pitchFamily="34" charset="0"/>
              </a:rPr>
              <a:t> 2009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4267200" y="5867400"/>
            <a:ext cx="1593850" cy="461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solidFill>
                  <a:srgbClr val="2074AC"/>
                </a:solidFill>
                <a:cs typeface="Arial" pitchFamily="34" charset="0"/>
              </a:rPr>
              <a:t>Πού πάνε</a:t>
            </a:r>
            <a:r>
              <a:rPr lang="en-US">
                <a:solidFill>
                  <a:srgbClr val="2074AC"/>
                </a:solidFill>
                <a:cs typeface="Arial" pitchFamily="34" charset="0"/>
              </a:rPr>
              <a:t>;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152400" y="5715000"/>
            <a:ext cx="4086225" cy="7080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074AC"/>
                </a:solidFill>
                <a:latin typeface="Arial" charset="0"/>
                <a:cs typeface="Arial" pitchFamily="34" charset="0"/>
              </a:rPr>
              <a:t>2500 </a:t>
            </a:r>
            <a:r>
              <a:rPr lang="el-GR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Υποψήφιοι Διδάκτορες</a:t>
            </a:r>
            <a:endParaRPr lang="en-US" sz="2000" dirty="0">
              <a:solidFill>
                <a:srgbClr val="2074AC"/>
              </a:solidFill>
              <a:latin typeface="Arial" charset="0"/>
              <a:cs typeface="Arial" pitchFamily="34" charset="0"/>
            </a:endParaRPr>
          </a:p>
          <a:p>
            <a:pPr algn="ctr">
              <a:defRPr/>
            </a:pPr>
            <a:r>
              <a:rPr lang="el-GR" sz="2000" dirty="0">
                <a:solidFill>
                  <a:srgbClr val="2074AC"/>
                </a:solidFill>
                <a:latin typeface="Arial" charset="0"/>
                <a:cs typeface="Arial" pitchFamily="34" charset="0"/>
              </a:rPr>
              <a:t>στα</a:t>
            </a:r>
            <a:r>
              <a:rPr lang="en-US" sz="2000" dirty="0">
                <a:solidFill>
                  <a:srgbClr val="2074AC"/>
                </a:solidFill>
                <a:latin typeface="Arial" charset="0"/>
                <a:cs typeface="Arial" pitchFamily="34" charset="0"/>
              </a:rPr>
              <a:t> </a:t>
            </a:r>
            <a:r>
              <a:rPr lang="el-GR" sz="2000" dirty="0">
                <a:solidFill>
                  <a:srgbClr val="2074AC"/>
                </a:solidFill>
                <a:latin typeface="Arial" charset="0"/>
                <a:cs typeface="Arial" pitchFamily="34" charset="0"/>
              </a:rPr>
              <a:t>πειράματα </a:t>
            </a:r>
            <a:r>
              <a:rPr lang="en-US" sz="2000" dirty="0">
                <a:solidFill>
                  <a:srgbClr val="2074AC"/>
                </a:solidFill>
                <a:latin typeface="Arial" charset="0"/>
                <a:cs typeface="Arial" pitchFamily="34" charset="0"/>
              </a:rPr>
              <a:t>LHC</a:t>
            </a:r>
          </a:p>
        </p:txBody>
      </p:sp>
      <p:sp>
        <p:nvSpPr>
          <p:cNvPr id="38921" name="TextBox 9"/>
          <p:cNvSpPr txBox="1">
            <a:spLocks noChangeArrowheads="1"/>
          </p:cNvSpPr>
          <p:nvPr/>
        </p:nvSpPr>
        <p:spPr bwMode="auto">
          <a:xfrm>
            <a:off x="1066800" y="76200"/>
            <a:ext cx="8077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3200" b="1">
                <a:solidFill>
                  <a:srgbClr val="FFFF00"/>
                </a:solidFill>
                <a:cs typeface="Arial" pitchFamily="34" charset="0"/>
              </a:rPr>
              <a:t>Η Ηλικιακή Κατανομή των Επιστημόνων</a:t>
            </a:r>
            <a:r>
              <a:rPr lang="en-GB" sz="3200" b="1">
                <a:solidFill>
                  <a:srgbClr val="FFFF00"/>
                </a:solidFill>
                <a:cs typeface="Arial" pitchFamily="34" charset="0"/>
              </a:rPr>
              <a:t> </a:t>
            </a:r>
          </a:p>
          <a:p>
            <a:pPr algn="ctr"/>
            <a:r>
              <a:rPr lang="en-GB" b="1">
                <a:solidFill>
                  <a:srgbClr val="FFFF00"/>
                </a:solidFill>
                <a:cs typeface="Arial" pitchFamily="34" charset="0"/>
              </a:rPr>
              <a:t>- </a:t>
            </a:r>
            <a:r>
              <a:rPr lang="el-GR" b="1">
                <a:solidFill>
                  <a:srgbClr val="FFFF00"/>
                </a:solidFill>
                <a:cs typeface="Arial" pitchFamily="34" charset="0"/>
              </a:rPr>
              <a:t>και πού πάνε στη συνέχεια</a:t>
            </a:r>
            <a:endParaRPr lang="en-GB" b="1">
              <a:solidFill>
                <a:srgbClr val="FFFF00"/>
              </a:solidFill>
              <a:cs typeface="Arial" pitchFamily="34" charset="0"/>
            </a:endParaRPr>
          </a:p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F02AB4-4C6B-48E5-91CE-95812950FF74}" type="slidenum">
              <a:rPr lang="en-US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  <p:bldP spid="3277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7" descr="fa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692150"/>
            <a:ext cx="6553200" cy="603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6921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2800" dirty="0" smtClean="0">
                <a:solidFill>
                  <a:srgbClr val="FFFF00"/>
                </a:solidFill>
              </a:rPr>
              <a:t>Φωτεινό Παράδειγμα Διεθνού</a:t>
            </a:r>
            <a:r>
              <a:rPr lang="en-US" sz="2800" dirty="0" smtClean="0">
                <a:solidFill>
                  <a:srgbClr val="FFFF00"/>
                </a:solidFill>
              </a:rPr>
              <a:t>ς</a:t>
            </a:r>
            <a:r>
              <a:rPr lang="el-GR" sz="2800" dirty="0" smtClean="0">
                <a:solidFill>
                  <a:srgbClr val="FFFF00"/>
                </a:solidFill>
              </a:rPr>
              <a:t> Συνεργασία</a:t>
            </a:r>
            <a:r>
              <a:rPr lang="en-US" sz="2800" dirty="0" smtClean="0">
                <a:solidFill>
                  <a:srgbClr val="FFFF00"/>
                </a:solidFill>
              </a:rPr>
              <a:t>ς</a:t>
            </a:r>
          </a:p>
        </p:txBody>
      </p:sp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1187450" y="3284538"/>
            <a:ext cx="64817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>
                <a:solidFill>
                  <a:schemeClr val="hlink"/>
                </a:solidFill>
              </a:rPr>
              <a:t>“…</a:t>
            </a:r>
            <a:r>
              <a:rPr lang="el-GR" b="1">
                <a:solidFill>
                  <a:schemeClr val="hlink"/>
                </a:solidFill>
              </a:rPr>
              <a:t>η προώθηση επαφών μεταξύ και η ανταλλαγή επιστημών...</a:t>
            </a:r>
            <a:r>
              <a:rPr lang="en-GB" b="1">
                <a:solidFill>
                  <a:schemeClr val="hlink"/>
                </a:solidFill>
              </a:rPr>
              <a:t>”</a:t>
            </a: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EFAC25-40AE-4655-A7C0-F099C8D1EAC5}" type="slidenum">
              <a:rPr lang="en-GB" smtClean="0"/>
              <a:pPr>
                <a:defRPr/>
              </a:pPr>
              <a:t>33</a:t>
            </a:fld>
            <a:endParaRPr lang="en-GB" smtClean="0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990600" y="228600"/>
            <a:ext cx="7162800" cy="60801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3200" b="1">
                <a:solidFill>
                  <a:srgbClr val="FFFF00"/>
                </a:solidFill>
              </a:rPr>
              <a:t>Ελληνικές</a:t>
            </a:r>
            <a:r>
              <a:rPr lang="en-US" sz="3200" b="1">
                <a:solidFill>
                  <a:srgbClr val="FFFF00"/>
                </a:solidFill>
              </a:rPr>
              <a:t> </a:t>
            </a:r>
            <a:r>
              <a:rPr lang="el-GR" sz="3200" b="1">
                <a:solidFill>
                  <a:srgbClr val="FFFF00"/>
                </a:solidFill>
              </a:rPr>
              <a:t>Ερευνητικές Ομάδες ΦΥΕ</a:t>
            </a:r>
            <a:endParaRPr lang="en-GB" sz="3200" b="1">
              <a:solidFill>
                <a:srgbClr val="FFFF00"/>
              </a:solidFill>
            </a:endParaRPr>
          </a:p>
        </p:txBody>
      </p:sp>
      <p:graphicFrame>
        <p:nvGraphicFramePr>
          <p:cNvPr id="5276" name="Group 156"/>
          <p:cNvGraphicFramePr>
            <a:graphicFrameLocks noGrp="1"/>
          </p:cNvGraphicFramePr>
          <p:nvPr/>
        </p:nvGraphicFramePr>
        <p:xfrm>
          <a:off x="3429000" y="990600"/>
          <a:ext cx="5715000" cy="5083683"/>
        </p:xfrm>
        <a:graphic>
          <a:graphicData uri="http://schemas.openxmlformats.org/drawingml/2006/table">
            <a:tbl>
              <a:tblPr/>
              <a:tblGrid>
                <a:gridCol w="1600200"/>
                <a:gridCol w="2209800"/>
                <a:gridCol w="1219200"/>
                <a:gridCol w="685800"/>
              </a:tblGrid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ΠΕΡΙΟΧΗ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ΟΜΑΔΑ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ΠΕΙΡΑ-ΜΑ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ΘΕΩΡ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ΙΑ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ΑΘΗΝΑ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ΕΜΠ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ΕΚΠΑ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ΔΗΜΟΚΡΙΤΟΣ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ΒΟΡΕΙΑ ΕΛΛΑΔΑ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ΑΠΘ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ΔΥΣΗ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Π. ΙΩΑΝΝΙΝΩΝ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ΑΝΑΤΟΛΗ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Π. ΑΙΓΑΙΟΥ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 (</a:t>
                      </a: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ΧΙΟΣ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)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ΝΟΤΟΣ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Π. ΠΑΤΡΩΝ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ΕΑΠ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Π. ΚΡΗΤΗΣ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--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--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--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</a:rPr>
                        <a:t>X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41001" name="Picture 63" descr="map-gree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3398838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2" name="Line 69"/>
          <p:cNvSpPr>
            <a:spLocks noChangeShapeType="1"/>
          </p:cNvSpPr>
          <p:nvPr/>
        </p:nvSpPr>
        <p:spPr bwMode="auto">
          <a:xfrm flipH="1" flipV="1">
            <a:off x="1600200" y="2362200"/>
            <a:ext cx="3505200" cy="9906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41003" name="Line 70"/>
          <p:cNvSpPr>
            <a:spLocks noChangeShapeType="1"/>
          </p:cNvSpPr>
          <p:nvPr/>
        </p:nvSpPr>
        <p:spPr bwMode="auto">
          <a:xfrm flipH="1" flipV="1">
            <a:off x="685800" y="2819400"/>
            <a:ext cx="4572000" cy="13716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41004" name="Line 83"/>
          <p:cNvSpPr>
            <a:spLocks noChangeShapeType="1"/>
          </p:cNvSpPr>
          <p:nvPr/>
        </p:nvSpPr>
        <p:spPr bwMode="auto">
          <a:xfrm flipH="1" flipV="1">
            <a:off x="2895600" y="3581400"/>
            <a:ext cx="2286000" cy="12954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41005" name="AutoShape 84"/>
          <p:cNvSpPr>
            <a:spLocks/>
          </p:cNvSpPr>
          <p:nvPr/>
        </p:nvSpPr>
        <p:spPr bwMode="auto">
          <a:xfrm>
            <a:off x="5181600" y="5257800"/>
            <a:ext cx="228600" cy="533400"/>
          </a:xfrm>
          <a:prstGeom prst="leftBrace">
            <a:avLst>
              <a:gd name="adj1" fmla="val 19444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6" name="Line 85"/>
          <p:cNvSpPr>
            <a:spLocks noChangeShapeType="1"/>
          </p:cNvSpPr>
          <p:nvPr/>
        </p:nvSpPr>
        <p:spPr bwMode="auto">
          <a:xfrm flipH="1" flipV="1">
            <a:off x="1066800" y="3581400"/>
            <a:ext cx="4343400" cy="19050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41007" name="Line 86"/>
          <p:cNvSpPr>
            <a:spLocks noChangeShapeType="1"/>
          </p:cNvSpPr>
          <p:nvPr/>
        </p:nvSpPr>
        <p:spPr bwMode="auto">
          <a:xfrm flipH="1" flipV="1">
            <a:off x="2438400" y="5181600"/>
            <a:ext cx="2895600" cy="685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  <p:sp>
        <p:nvSpPr>
          <p:cNvPr id="41008" name="Line 143"/>
          <p:cNvSpPr>
            <a:spLocks noChangeShapeType="1"/>
          </p:cNvSpPr>
          <p:nvPr/>
        </p:nvSpPr>
        <p:spPr bwMode="auto">
          <a:xfrm flipH="1">
            <a:off x="1905000" y="2057400"/>
            <a:ext cx="1676400" cy="1676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7772400" cy="1143000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GB" sz="9600" smtClean="0">
                <a:solidFill>
                  <a:schemeClr val="tx1"/>
                </a:solidFill>
              </a:rPr>
              <a:t>CERN…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0" y="3500438"/>
            <a:ext cx="9372600" cy="2743200"/>
          </a:xfrm>
          <a:gradFill rotWithShape="1">
            <a:gsLst>
              <a:gs pos="0">
                <a:schemeClr val="accent1">
                  <a:alpha val="64000"/>
                </a:schemeClr>
              </a:gs>
              <a:gs pos="100000">
                <a:schemeClr val="accent1">
                  <a:gamma/>
                  <a:invGamma/>
                  <a:alpha val="62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dirty="0" smtClean="0"/>
              <a:t>Ζητά απαντήσει</a:t>
            </a:r>
            <a:r>
              <a:rPr lang="en-US" dirty="0" smtClean="0"/>
              <a:t>ς</a:t>
            </a:r>
            <a:r>
              <a:rPr lang="el-GR" dirty="0" smtClean="0"/>
              <a:t> σε ερωτήσει</a:t>
            </a:r>
            <a:r>
              <a:rPr lang="en-US" dirty="0" smtClean="0"/>
              <a:t>ς</a:t>
            </a:r>
            <a:r>
              <a:rPr lang="el-GR" dirty="0" smtClean="0"/>
              <a:t> για το Σύμπαν.</a:t>
            </a:r>
            <a:endParaRPr lang="en-GB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dirty="0" smtClean="0"/>
              <a:t>Προωθεί τα όρια τη</a:t>
            </a:r>
            <a:r>
              <a:rPr lang="en-US" dirty="0" smtClean="0"/>
              <a:t>ς</a:t>
            </a:r>
            <a:r>
              <a:rPr lang="el-GR" dirty="0" smtClean="0"/>
              <a:t> τεχνολογία</a:t>
            </a:r>
            <a:r>
              <a:rPr lang="en-US" dirty="0" smtClean="0"/>
              <a:t>ς</a:t>
            </a:r>
            <a:r>
              <a:rPr lang="el-GR" dirty="0" smtClean="0"/>
              <a:t> αιχμή</a:t>
            </a:r>
            <a:r>
              <a:rPr lang="en-US" dirty="0" smtClean="0"/>
              <a:t>ς.</a:t>
            </a:r>
            <a:endParaRPr lang="en-GB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dirty="0" smtClean="0"/>
              <a:t>Εκπαιδεύει του</a:t>
            </a:r>
            <a:r>
              <a:rPr lang="en-US" dirty="0" smtClean="0"/>
              <a:t>ς</a:t>
            </a:r>
            <a:r>
              <a:rPr lang="el-GR" dirty="0" smtClean="0"/>
              <a:t> επιστήμονε</a:t>
            </a:r>
            <a:r>
              <a:rPr lang="en-US" dirty="0" smtClean="0"/>
              <a:t>ς</a:t>
            </a:r>
            <a:r>
              <a:rPr lang="el-GR" dirty="0" smtClean="0"/>
              <a:t> του αύριο</a:t>
            </a:r>
            <a:r>
              <a:rPr lang="en-US" dirty="0" smtClean="0"/>
              <a:t>.</a:t>
            </a:r>
            <a:endParaRPr lang="en-GB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l-GR" dirty="0" smtClean="0"/>
              <a:t>Φέρνει τι</a:t>
            </a:r>
            <a:r>
              <a:rPr lang="en-US" dirty="0" smtClean="0"/>
              <a:t>ς</a:t>
            </a:r>
            <a:r>
              <a:rPr lang="el-GR" dirty="0" smtClean="0"/>
              <a:t> χώρε</a:t>
            </a:r>
            <a:r>
              <a:rPr lang="en-US" dirty="0" smtClean="0"/>
              <a:t>ς</a:t>
            </a:r>
            <a:r>
              <a:rPr lang="el-GR" dirty="0" smtClean="0"/>
              <a:t> πιό κοντά μέσω τη</a:t>
            </a:r>
            <a:r>
              <a:rPr lang="en-US" dirty="0" smtClean="0"/>
              <a:t>ς</a:t>
            </a:r>
            <a:r>
              <a:rPr lang="el-GR" dirty="0" smtClean="0"/>
              <a:t> επιστήμη</a:t>
            </a:r>
            <a:r>
              <a:rPr lang="en-US" dirty="0" smtClean="0"/>
              <a:t>ς</a:t>
            </a:r>
            <a:r>
              <a:rPr lang="el-GR" dirty="0" smtClean="0"/>
              <a:t>.</a:t>
            </a:r>
            <a:endParaRPr lang="en-GB" dirty="0" smtClean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27" descr="CMB_Timeline150nt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1028"/>
          <p:cNvSpPr>
            <a:spLocks noChangeArrowheads="1"/>
          </p:cNvSpPr>
          <p:nvPr/>
        </p:nvSpPr>
        <p:spPr bwMode="auto">
          <a:xfrm>
            <a:off x="304800" y="2514600"/>
            <a:ext cx="1233488" cy="833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Μεγάλη</a:t>
            </a:r>
          </a:p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Έκρηξη</a:t>
            </a:r>
            <a:endParaRPr lang="de-DE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8439" name="Rectangle 1029"/>
          <p:cNvSpPr>
            <a:spLocks noChangeArrowheads="1"/>
          </p:cNvSpPr>
          <p:nvPr/>
        </p:nvSpPr>
        <p:spPr bwMode="auto">
          <a:xfrm>
            <a:off x="1681163" y="76200"/>
            <a:ext cx="6270625" cy="7096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Η Εξέλιξη του Σύμπαντος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eSans 6-SemiBold" pitchFamily="1" charset="0"/>
            </a:endParaRPr>
          </a:p>
        </p:txBody>
      </p:sp>
      <p:grpSp>
        <p:nvGrpSpPr>
          <p:cNvPr id="11269" name="Group 1030"/>
          <p:cNvGrpSpPr>
            <a:grpSpLocks/>
          </p:cNvGrpSpPr>
          <p:nvPr/>
        </p:nvGrpSpPr>
        <p:grpSpPr bwMode="auto">
          <a:xfrm>
            <a:off x="1828800" y="5372100"/>
            <a:ext cx="6918325" cy="889000"/>
            <a:chOff x="1152" y="3384"/>
            <a:chExt cx="4358" cy="560"/>
          </a:xfrm>
        </p:grpSpPr>
        <p:sp>
          <p:nvSpPr>
            <p:cNvPr id="11272" name="Line 1031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en-IE"/>
            </a:p>
          </p:txBody>
        </p:sp>
        <p:sp>
          <p:nvSpPr>
            <p:cNvPr id="49160" name="Rectangle 1032"/>
            <p:cNvSpPr>
              <a:spLocks noChangeArrowheads="1"/>
            </p:cNvSpPr>
            <p:nvPr/>
          </p:nvSpPr>
          <p:spPr bwMode="auto">
            <a:xfrm>
              <a:off x="4746" y="3552"/>
              <a:ext cx="764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l-GR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Σήμερα</a:t>
              </a:r>
              <a:endPara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49161" name="Rectangle 1033"/>
            <p:cNvSpPr>
              <a:spLocks noChangeArrowheads="1"/>
            </p:cNvSpPr>
            <p:nvPr/>
          </p:nvSpPr>
          <p:spPr bwMode="auto">
            <a:xfrm>
              <a:off x="2139" y="3384"/>
              <a:ext cx="1535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13.7 </a:t>
              </a:r>
              <a:r>
                <a:rPr lang="el-GR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Δισ. Χρόνια</a:t>
              </a:r>
              <a:endPara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49162" name="Rectangle 1034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10</a:t>
              </a:r>
              <a:r>
                <a:rPr lang="de-DE" baseline="30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28</a:t>
              </a: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cm</a:t>
              </a:r>
              <a:endPara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11276" name="Line 1035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</p:grpSp>
      <p:cxnSp>
        <p:nvCxnSpPr>
          <p:cNvPr id="15" name="Straight Arrow Connector 14"/>
          <p:cNvCxnSpPr>
            <a:endCxn id="11272" idx="1"/>
          </p:cNvCxnSpPr>
          <p:nvPr/>
        </p:nvCxnSpPr>
        <p:spPr>
          <a:xfrm flipV="1">
            <a:off x="1835150" y="5876925"/>
            <a:ext cx="5784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FCBA1-FC8C-49B8-AFC8-D2BC940316BA}" type="slidenum">
              <a:rPr lang="fr-FR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</a:rPr>
              <a:t>Το Σύμπαν</a:t>
            </a:r>
            <a:endParaRPr lang="en-US" dirty="0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12291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914400"/>
            <a:ext cx="8305800" cy="5772150"/>
          </a:xfrm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61"/>
          <p:cNvGrpSpPr>
            <a:grpSpLocks/>
          </p:cNvGrpSpPr>
          <p:nvPr/>
        </p:nvGrpSpPr>
        <p:grpSpPr bwMode="auto">
          <a:xfrm>
            <a:off x="1065213" y="574675"/>
            <a:ext cx="7697787" cy="5137150"/>
            <a:chOff x="671" y="362"/>
            <a:chExt cx="4849" cy="3236"/>
          </a:xfrm>
        </p:grpSpPr>
        <p:pic>
          <p:nvPicPr>
            <p:cNvPr id="13339" name="Picture 62" descr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0" name="Line 63"/>
            <p:cNvSpPr>
              <a:spLocks noChangeShapeType="1"/>
            </p:cNvSpPr>
            <p:nvPr/>
          </p:nvSpPr>
          <p:spPr bwMode="auto">
            <a:xfrm flipV="1">
              <a:off x="4320" y="2256"/>
              <a:ext cx="240" cy="96"/>
            </a:xfrm>
            <a:prstGeom prst="line">
              <a:avLst/>
            </a:prstGeom>
            <a:noFill/>
            <a:ln w="19050">
              <a:solidFill>
                <a:srgbClr val="2E902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1" name="Line 64"/>
            <p:cNvSpPr>
              <a:spLocks noChangeShapeType="1"/>
            </p:cNvSpPr>
            <p:nvPr/>
          </p:nvSpPr>
          <p:spPr bwMode="auto">
            <a:xfrm flipV="1">
              <a:off x="3360" y="1764"/>
              <a:ext cx="192" cy="96"/>
            </a:xfrm>
            <a:prstGeom prst="line">
              <a:avLst/>
            </a:prstGeom>
            <a:noFill/>
            <a:ln w="19050">
              <a:solidFill>
                <a:srgbClr val="2E902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2" name="Line 65"/>
            <p:cNvSpPr>
              <a:spLocks noChangeShapeType="1"/>
            </p:cNvSpPr>
            <p:nvPr/>
          </p:nvSpPr>
          <p:spPr bwMode="auto">
            <a:xfrm flipV="1">
              <a:off x="2880" y="1536"/>
              <a:ext cx="192" cy="96"/>
            </a:xfrm>
            <a:prstGeom prst="line">
              <a:avLst/>
            </a:prstGeom>
            <a:noFill/>
            <a:ln w="19050">
              <a:solidFill>
                <a:srgbClr val="2E902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3" name="Line 66"/>
            <p:cNvSpPr>
              <a:spLocks noChangeShapeType="1"/>
            </p:cNvSpPr>
            <p:nvPr/>
          </p:nvSpPr>
          <p:spPr bwMode="auto">
            <a:xfrm flipV="1">
              <a:off x="2073" y="1167"/>
              <a:ext cx="139" cy="46"/>
            </a:xfrm>
            <a:prstGeom prst="line">
              <a:avLst/>
            </a:prstGeom>
            <a:noFill/>
            <a:ln w="19050">
              <a:solidFill>
                <a:srgbClr val="C620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4" name="Line 67"/>
            <p:cNvSpPr>
              <a:spLocks noChangeShapeType="1"/>
            </p:cNvSpPr>
            <p:nvPr/>
          </p:nvSpPr>
          <p:spPr bwMode="auto">
            <a:xfrm rot="21516216" flipV="1">
              <a:off x="1703" y="980"/>
              <a:ext cx="139" cy="46"/>
            </a:xfrm>
            <a:prstGeom prst="line">
              <a:avLst/>
            </a:prstGeom>
            <a:noFill/>
            <a:ln w="19050">
              <a:solidFill>
                <a:srgbClr val="C620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5" name="Line 68"/>
            <p:cNvSpPr>
              <a:spLocks noChangeShapeType="1"/>
            </p:cNvSpPr>
            <p:nvPr/>
          </p:nvSpPr>
          <p:spPr bwMode="auto">
            <a:xfrm flipV="1">
              <a:off x="882" y="554"/>
              <a:ext cx="144" cy="48"/>
            </a:xfrm>
            <a:prstGeom prst="line">
              <a:avLst/>
            </a:prstGeom>
            <a:noFill/>
            <a:ln w="19050">
              <a:solidFill>
                <a:srgbClr val="C620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6" name="Line 69"/>
            <p:cNvSpPr>
              <a:spLocks noChangeShapeType="1"/>
            </p:cNvSpPr>
            <p:nvPr/>
          </p:nvSpPr>
          <p:spPr bwMode="auto">
            <a:xfrm>
              <a:off x="4896" y="2474"/>
              <a:ext cx="624" cy="0"/>
            </a:xfrm>
            <a:prstGeom prst="line">
              <a:avLst/>
            </a:prstGeom>
            <a:noFill/>
            <a:ln w="19050">
              <a:solidFill>
                <a:srgbClr val="2E902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7" name="Line 70"/>
            <p:cNvSpPr>
              <a:spLocks noChangeShapeType="1"/>
            </p:cNvSpPr>
            <p:nvPr/>
          </p:nvSpPr>
          <p:spPr bwMode="auto">
            <a:xfrm rot="5400000">
              <a:off x="4956" y="2790"/>
              <a:ext cx="624" cy="0"/>
            </a:xfrm>
            <a:prstGeom prst="line">
              <a:avLst/>
            </a:prstGeom>
            <a:noFill/>
            <a:ln w="19050">
              <a:solidFill>
                <a:srgbClr val="2E902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48" name="Rectangle 71"/>
            <p:cNvSpPr>
              <a:spLocks noChangeArrowheads="1"/>
            </p:cNvSpPr>
            <p:nvPr/>
          </p:nvSpPr>
          <p:spPr bwMode="auto">
            <a:xfrm>
              <a:off x="2208" y="1036"/>
              <a:ext cx="32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600">
                  <a:solidFill>
                    <a:srgbClr val="92D050"/>
                  </a:solidFill>
                </a:rPr>
                <a:t> Ιός</a:t>
              </a:r>
              <a:endParaRPr lang="de-DE" sz="1600">
                <a:solidFill>
                  <a:srgbClr val="92D050"/>
                </a:solidFill>
              </a:endParaRPr>
            </a:p>
          </p:txBody>
        </p:sp>
        <p:sp>
          <p:nvSpPr>
            <p:cNvPr id="13349" name="Rectangle 72"/>
            <p:cNvSpPr>
              <a:spLocks noChangeArrowheads="1"/>
            </p:cNvSpPr>
            <p:nvPr/>
          </p:nvSpPr>
          <p:spPr bwMode="auto">
            <a:xfrm>
              <a:off x="2016" y="912"/>
              <a:ext cx="47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600">
                  <a:solidFill>
                    <a:srgbClr val="92D050"/>
                  </a:solidFill>
                </a:rPr>
                <a:t>Άτομο</a:t>
              </a:r>
              <a:endParaRPr lang="de-DE" sz="1600">
                <a:solidFill>
                  <a:srgbClr val="92D050"/>
                </a:solidFill>
              </a:endParaRPr>
            </a:p>
          </p:txBody>
        </p:sp>
        <p:sp>
          <p:nvSpPr>
            <p:cNvPr id="13350" name="Rectangle 73"/>
            <p:cNvSpPr>
              <a:spLocks noChangeArrowheads="1"/>
            </p:cNvSpPr>
            <p:nvPr/>
          </p:nvSpPr>
          <p:spPr bwMode="auto">
            <a:xfrm>
              <a:off x="1811" y="796"/>
              <a:ext cx="70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600">
                  <a:solidFill>
                    <a:srgbClr val="92D050"/>
                  </a:solidFill>
                </a:rPr>
                <a:t> Πρωτόνιο</a:t>
              </a:r>
              <a:endParaRPr lang="de-DE" sz="1600">
                <a:solidFill>
                  <a:srgbClr val="92D050"/>
                </a:solidFill>
              </a:endParaRPr>
            </a:p>
          </p:txBody>
        </p:sp>
        <p:sp>
          <p:nvSpPr>
            <p:cNvPr id="13351" name="Rectangle 74"/>
            <p:cNvSpPr>
              <a:spLocks noChangeArrowheads="1"/>
            </p:cNvSpPr>
            <p:nvPr/>
          </p:nvSpPr>
          <p:spPr bwMode="auto">
            <a:xfrm>
              <a:off x="960" y="362"/>
              <a:ext cx="103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600">
                  <a:solidFill>
                    <a:srgbClr val="92D050"/>
                  </a:solidFill>
                </a:rPr>
                <a:t>Μεγάλη Έκρηξη</a:t>
              </a:r>
              <a:endParaRPr lang="de-DE" sz="1600">
                <a:solidFill>
                  <a:srgbClr val="92D050"/>
                </a:solidFill>
              </a:endParaRPr>
            </a:p>
          </p:txBody>
        </p:sp>
        <p:sp>
          <p:nvSpPr>
            <p:cNvPr id="13352" name="Rectangle 75"/>
            <p:cNvSpPr>
              <a:spLocks noChangeArrowheads="1"/>
            </p:cNvSpPr>
            <p:nvPr/>
          </p:nvSpPr>
          <p:spPr bwMode="auto">
            <a:xfrm>
              <a:off x="2986" y="1324"/>
              <a:ext cx="26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1600">
                  <a:solidFill>
                    <a:srgbClr val="002060"/>
                  </a:solidFill>
                </a:rPr>
                <a:t>Γή</a:t>
              </a:r>
              <a:endParaRPr lang="de-DE" sz="1600">
                <a:solidFill>
                  <a:srgbClr val="002060"/>
                </a:solidFill>
              </a:endParaRPr>
            </a:p>
          </p:txBody>
        </p:sp>
        <p:sp>
          <p:nvSpPr>
            <p:cNvPr id="13353" name="Rectangle 76"/>
            <p:cNvSpPr>
              <a:spLocks noChangeArrowheads="1"/>
            </p:cNvSpPr>
            <p:nvPr/>
          </p:nvSpPr>
          <p:spPr bwMode="auto">
            <a:xfrm>
              <a:off x="4426" y="2075"/>
              <a:ext cx="642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l-GR" sz="1600">
                  <a:solidFill>
                    <a:srgbClr val="FFFF00"/>
                  </a:solidFill>
                </a:rPr>
                <a:t> Γαλαξίες</a:t>
              </a:r>
              <a:endParaRPr lang="de-DE" sz="1600">
                <a:solidFill>
                  <a:srgbClr val="FFFF00"/>
                </a:solidFill>
              </a:endParaRPr>
            </a:p>
          </p:txBody>
        </p:sp>
        <p:sp>
          <p:nvSpPr>
            <p:cNvPr id="13354" name="Rectangle 78"/>
            <p:cNvSpPr>
              <a:spLocks noChangeArrowheads="1"/>
            </p:cNvSpPr>
            <p:nvPr/>
          </p:nvSpPr>
          <p:spPr bwMode="auto">
            <a:xfrm>
              <a:off x="4899" y="2315"/>
              <a:ext cx="56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l-GR" sz="1600">
                  <a:solidFill>
                    <a:srgbClr val="FFFF00"/>
                  </a:solidFill>
                </a:rPr>
                <a:t>Σύμπαν</a:t>
              </a:r>
              <a:endParaRPr lang="en-GB" sz="1600">
                <a:solidFill>
                  <a:srgbClr val="FFFF00"/>
                </a:solidFill>
              </a:endParaRPr>
            </a:p>
          </p:txBody>
        </p:sp>
        <p:sp>
          <p:nvSpPr>
            <p:cNvPr id="13355" name="Line 79"/>
            <p:cNvSpPr>
              <a:spLocks noChangeShapeType="1"/>
            </p:cNvSpPr>
            <p:nvPr/>
          </p:nvSpPr>
          <p:spPr bwMode="auto">
            <a:xfrm rot="21516216" flipV="1">
              <a:off x="1877" y="1076"/>
              <a:ext cx="139" cy="46"/>
            </a:xfrm>
            <a:prstGeom prst="line">
              <a:avLst/>
            </a:prstGeom>
            <a:noFill/>
            <a:ln w="19050">
              <a:solidFill>
                <a:srgbClr val="C620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</p:grpSp>
      <p:grpSp>
        <p:nvGrpSpPr>
          <p:cNvPr id="13315" name="Group 7"/>
          <p:cNvGrpSpPr>
            <a:grpSpLocks/>
          </p:cNvGrpSpPr>
          <p:nvPr/>
        </p:nvGrpSpPr>
        <p:grpSpPr bwMode="auto">
          <a:xfrm>
            <a:off x="6400800" y="4994275"/>
            <a:ext cx="2362200" cy="1635125"/>
            <a:chOff x="3936" y="2928"/>
            <a:chExt cx="1488" cy="1030"/>
          </a:xfrm>
        </p:grpSpPr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84" y="2928"/>
              <a:ext cx="780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</p:pic>
        <p:sp>
          <p:nvSpPr>
            <p:cNvPr id="28681" name="Text Box 9"/>
            <p:cNvSpPr txBox="1">
              <a:spLocks noChangeArrowheads="1"/>
            </p:cNvSpPr>
            <p:nvPr/>
          </p:nvSpPr>
          <p:spPr bwMode="auto">
            <a:xfrm>
              <a:off x="3936" y="3412"/>
              <a:ext cx="4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Hubble</a:t>
              </a:r>
            </a:p>
          </p:txBody>
        </p:sp>
        <p:pic>
          <p:nvPicPr>
            <p:cNvPr id="28682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60" y="3504"/>
              <a:ext cx="864" cy="454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</p:pic>
        <p:sp>
          <p:nvSpPr>
            <p:cNvPr id="28683" name="Text Box 11"/>
            <p:cNvSpPr txBox="1">
              <a:spLocks noChangeArrowheads="1"/>
            </p:cNvSpPr>
            <p:nvPr/>
          </p:nvSpPr>
          <p:spPr bwMode="auto">
            <a:xfrm>
              <a:off x="4560" y="3571"/>
              <a:ext cx="415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WMAP</a:t>
              </a:r>
              <a:endParaRPr lang="de-CH" sz="180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15" charset="0"/>
              </a:endParaRP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</p:pic>
      <p:sp>
        <p:nvSpPr>
          <p:cNvPr id="13317" name="Rectangle 42"/>
          <p:cNvSpPr>
            <a:spLocks noChangeArrowheads="1"/>
          </p:cNvSpPr>
          <p:nvPr/>
        </p:nvSpPr>
        <p:spPr bwMode="auto">
          <a:xfrm rot="-1857825">
            <a:off x="8126413" y="5380038"/>
            <a:ext cx="45561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de-DE" sz="1600">
                <a:solidFill>
                  <a:srgbClr val="2E9029"/>
                </a:solidFill>
              </a:rPr>
              <a:t>cm</a:t>
            </a: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228600" y="4832350"/>
            <a:ext cx="5638800" cy="1958975"/>
            <a:chOff x="228600" y="4832350"/>
            <a:chExt cx="5638800" cy="1958828"/>
          </a:xfrm>
        </p:grpSpPr>
        <p:sp>
          <p:nvSpPr>
            <p:cNvPr id="13333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311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l-GR" sz="1800">
                  <a:solidFill>
                    <a:schemeClr val="accent1"/>
                  </a:solidFill>
                </a:rPr>
                <a:t>Οι νόμοι της φυσικής στις πρώτες στιγμές μετά την</a:t>
              </a:r>
            </a:p>
            <a:p>
              <a:pPr>
                <a:lnSpc>
                  <a:spcPct val="110000"/>
                </a:lnSpc>
              </a:pPr>
              <a:r>
                <a:rPr lang="el-GR" sz="1800">
                  <a:solidFill>
                    <a:schemeClr val="accent1"/>
                  </a:solidFill>
                </a:rPr>
                <a:t>Μεγάλη Έκρηξη.</a:t>
              </a:r>
            </a:p>
            <a:p>
              <a:pPr>
                <a:lnSpc>
                  <a:spcPct val="110000"/>
                </a:lnSpc>
              </a:pPr>
              <a:r>
                <a:rPr lang="el-GR" sz="1800">
                  <a:solidFill>
                    <a:schemeClr val="accent1"/>
                  </a:solidFill>
                </a:rPr>
                <a:t>Συμβίωση μεταξύ σωματιδιακή φυσική, αστροφυσική,</a:t>
              </a:r>
            </a:p>
            <a:p>
              <a:pPr>
                <a:lnSpc>
                  <a:spcPct val="110000"/>
                </a:lnSpc>
              </a:pPr>
              <a:r>
                <a:rPr lang="el-GR" sz="1800">
                  <a:solidFill>
                    <a:schemeClr val="accent1"/>
                  </a:solidFill>
                </a:rPr>
                <a:t>και κοσμολογία. </a:t>
              </a:r>
            </a:p>
          </p:txBody>
        </p:sp>
        <p:sp>
          <p:nvSpPr>
            <p:cNvPr id="13334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</p:grpSp>
      <p:grpSp>
        <p:nvGrpSpPr>
          <p:cNvPr id="13319" name="Group 50"/>
          <p:cNvGrpSpPr>
            <a:grpSpLocks/>
          </p:cNvGrpSpPr>
          <p:nvPr/>
        </p:nvGrpSpPr>
        <p:grpSpPr bwMode="auto">
          <a:xfrm>
            <a:off x="173038" y="2098675"/>
            <a:ext cx="3008312" cy="2682875"/>
            <a:chOff x="172641" y="2098675"/>
            <a:chExt cx="3008709" cy="2682150"/>
          </a:xfrm>
        </p:grpSpPr>
        <p:sp>
          <p:nvSpPr>
            <p:cNvPr id="13326" name="Line 45"/>
            <p:cNvSpPr>
              <a:spLocks noChangeShapeType="1"/>
            </p:cNvSpPr>
            <p:nvPr/>
          </p:nvSpPr>
          <p:spPr bwMode="auto">
            <a:xfrm>
              <a:off x="2381250" y="2098675"/>
              <a:ext cx="0" cy="22860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27" name="Line 46"/>
            <p:cNvSpPr>
              <a:spLocks noChangeShapeType="1"/>
            </p:cNvSpPr>
            <p:nvPr/>
          </p:nvSpPr>
          <p:spPr bwMode="auto">
            <a:xfrm>
              <a:off x="1098550" y="2327275"/>
              <a:ext cx="0" cy="53340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28" name="Line 48"/>
            <p:cNvSpPr>
              <a:spLocks noChangeShapeType="1"/>
            </p:cNvSpPr>
            <p:nvPr/>
          </p:nvSpPr>
          <p:spPr bwMode="auto">
            <a:xfrm>
              <a:off x="1085850" y="2322513"/>
              <a:ext cx="1295400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172641" y="4382471"/>
              <a:ext cx="2441897" cy="398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US" sz="2000" dirty="0">
                  <a:solidFill>
                    <a:srgbClr val="3A62AB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Super-</a:t>
              </a:r>
              <a:r>
                <a:rPr lang="el-GR" sz="2000" dirty="0">
                  <a:solidFill>
                    <a:srgbClr val="3A62AB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Μικροσκόπιο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28722" name="Text Box 50"/>
            <p:cNvSpPr txBox="1">
              <a:spLocks noChangeArrowheads="1"/>
            </p:cNvSpPr>
            <p:nvPr/>
          </p:nvSpPr>
          <p:spPr bwMode="auto">
            <a:xfrm>
              <a:off x="2590722" y="3766687"/>
              <a:ext cx="590628" cy="312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600">
                  <a:solidFill>
                    <a:srgbClr val="3A62AB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LHC</a:t>
              </a:r>
              <a:endParaRPr lang="de-CH" sz="14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pic>
          <p:nvPicPr>
            <p:cNvPr id="28723" name="Picture 51" descr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9965" y="2098675"/>
              <a:ext cx="657312" cy="685615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  <p:pic>
          <p:nvPicPr>
            <p:cNvPr id="49" name="Picture 7" descr="interconnec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8210" y="2879514"/>
              <a:ext cx="2362512" cy="1539459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>
          <a:xfrm>
            <a:off x="6553200" y="6500813"/>
            <a:ext cx="2133600" cy="285750"/>
          </a:xfrm>
        </p:spPr>
        <p:txBody>
          <a:bodyPr/>
          <a:lstStyle/>
          <a:p>
            <a:pPr>
              <a:defRPr/>
            </a:pPr>
            <a:fld id="{64E581C0-7298-4C97-803F-DDEC76F96CA6}" type="slidenum">
              <a:rPr lang="en-GB"/>
              <a:pPr>
                <a:defRPr/>
              </a:pPr>
              <a:t>6</a:t>
            </a:fld>
            <a:endParaRPr lang="en-GB"/>
          </a:p>
        </p:txBody>
      </p: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2438400" y="685800"/>
            <a:ext cx="4495800" cy="4572000"/>
            <a:chOff x="2514600" y="914400"/>
            <a:chExt cx="4495800" cy="4572000"/>
          </a:xfrm>
        </p:grpSpPr>
        <p:pic>
          <p:nvPicPr>
            <p:cNvPr id="52" name="Picture 5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95800" y="914400"/>
              <a:ext cx="25146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bg2">
                  <a:alpha val="74998"/>
                </a:schemeClr>
              </a:outerShdw>
            </a:effectLst>
          </p:spPr>
        </p:pic>
        <p:sp>
          <p:nvSpPr>
            <p:cNvPr id="13324" name="Line 54"/>
            <p:cNvSpPr>
              <a:spLocks noChangeShapeType="1"/>
            </p:cNvSpPr>
            <p:nvPr/>
          </p:nvSpPr>
          <p:spPr bwMode="auto">
            <a:xfrm flipH="1" flipV="1">
              <a:off x="3470086" y="2194560"/>
              <a:ext cx="797113" cy="329184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  <p:sp>
          <p:nvSpPr>
            <p:cNvPr id="13325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12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IE"/>
            </a:p>
          </p:txBody>
        </p:sp>
      </p:grpSp>
      <p:pic>
        <p:nvPicPr>
          <p:cNvPr id="13322" name="Picture 45" descr="http://socialistmenace.org/wp-content/uploads/2011/03/ernest-rutherfor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0" y="2057400"/>
            <a:ext cx="9937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98550"/>
            <a:ext cx="28844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716463" y="2787650"/>
            <a:ext cx="3384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Σε 50 χρόνια έχουμε καταφέρει πολλά όμω</a:t>
            </a:r>
            <a:r>
              <a:rPr lang="en-US"/>
              <a:t>ς</a:t>
            </a:r>
            <a:r>
              <a:rPr lang="el-GR"/>
              <a:t> έχουμε τόσα να μάθουμε ακόμα...</a:t>
            </a:r>
            <a:endParaRPr lang="en-GB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57600" y="1752600"/>
            <a:ext cx="5334000" cy="4471988"/>
            <a:chOff x="624" y="1056"/>
            <a:chExt cx="3360" cy="2817"/>
          </a:xfrm>
        </p:grpSpPr>
        <p:pic>
          <p:nvPicPr>
            <p:cNvPr id="1434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4" y="1056"/>
              <a:ext cx="3360" cy="2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4" name="Text Box 6"/>
            <p:cNvSpPr txBox="1">
              <a:spLocks noChangeArrowheads="1"/>
            </p:cNvSpPr>
            <p:nvPr/>
          </p:nvSpPr>
          <p:spPr bwMode="auto">
            <a:xfrm>
              <a:off x="2544" y="1056"/>
              <a:ext cx="576" cy="21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solidFill>
                    <a:schemeClr val="bg2"/>
                  </a:solidFill>
                  <a:latin typeface="Verdana" pitchFamily="34" charset="0"/>
                </a:rPr>
                <a:t>gauge</a:t>
              </a:r>
            </a:p>
          </p:txBody>
        </p:sp>
        <p:sp>
          <p:nvSpPr>
            <p:cNvPr id="14345" name="Text Box 7"/>
            <p:cNvSpPr txBox="1">
              <a:spLocks noChangeArrowheads="1"/>
            </p:cNvSpPr>
            <p:nvPr/>
          </p:nvSpPr>
          <p:spPr bwMode="auto">
            <a:xfrm>
              <a:off x="3350" y="1463"/>
              <a:ext cx="2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1800"/>
                <a:t>x8</a:t>
              </a:r>
            </a:p>
          </p:txBody>
        </p:sp>
      </p:grp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0" y="14288"/>
            <a:ext cx="83058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 b="1">
                <a:solidFill>
                  <a:srgbClr val="FFFF00"/>
                </a:solidFill>
              </a:rPr>
              <a:t>Η Έρευνα των Στοιχειωδών Σωματιδίων</a:t>
            </a:r>
            <a:br>
              <a:rPr lang="el-GR" sz="2800" b="1">
                <a:solidFill>
                  <a:srgbClr val="FFFF00"/>
                </a:solidFill>
              </a:rPr>
            </a:br>
            <a:r>
              <a:rPr lang="el-GR" sz="2800" b="1">
                <a:solidFill>
                  <a:srgbClr val="FFFF00"/>
                </a:solidFill>
              </a:rPr>
              <a:t>και των Δυνάμεων</a:t>
            </a:r>
            <a:endParaRPr lang="en-GB" sz="2800" b="1">
              <a:solidFill>
                <a:srgbClr val="FFFF00"/>
              </a:solidFill>
            </a:endParaRPr>
          </a:p>
        </p:txBody>
      </p:sp>
      <p:sp>
        <p:nvSpPr>
          <p:cNvPr id="111625" name="Oval 9"/>
          <p:cNvSpPr>
            <a:spLocks noChangeArrowheads="1"/>
          </p:cNvSpPr>
          <p:nvPr/>
        </p:nvSpPr>
        <p:spPr bwMode="auto">
          <a:xfrm>
            <a:off x="3733800" y="4976813"/>
            <a:ext cx="4953000" cy="838200"/>
          </a:xfrm>
          <a:prstGeom prst="ellips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mtClean="0">
                <a:solidFill>
                  <a:srgbClr val="FFFF00"/>
                </a:solidFill>
                <a:effectLst/>
              </a:rPr>
              <a:t>Οι Εγκαταστάσεις του </a:t>
            </a:r>
            <a:r>
              <a:rPr lang="en-US" smtClean="0">
                <a:solidFill>
                  <a:srgbClr val="FFFF00"/>
                </a:solidFill>
                <a:effectLst/>
              </a:rPr>
              <a:t>CERN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371600"/>
            <a:ext cx="7467600" cy="5041900"/>
          </a:xfrm>
          <a:noFill/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CERN accelerator complex"/>
          <p:cNvPicPr>
            <a:picLocks noChangeAspect="1" noChangeArrowheads="1"/>
          </p:cNvPicPr>
          <p:nvPr/>
        </p:nvPicPr>
        <p:blipFill>
          <a:blip r:embed="rId3" cstate="print"/>
          <a:srcRect l="9167" t="3316" r="3334" b="353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3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3_EGEE_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1049</Words>
  <Application>Microsoft Office PowerPoint</Application>
  <PresentationFormat>On-screen Show (4:3)</PresentationFormat>
  <Paragraphs>314</Paragraphs>
  <Slides>34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  <vt:variant>
        <vt:lpstr>Custom Shows</vt:lpstr>
      </vt:variant>
      <vt:variant>
        <vt:i4>3</vt:i4>
      </vt:variant>
    </vt:vector>
  </HeadingPairs>
  <TitlesOfParts>
    <vt:vector size="59" baseType="lpstr">
      <vt:lpstr>Arial</vt:lpstr>
      <vt:lpstr>Wingdings</vt:lpstr>
      <vt:lpstr>Lucida Sans</vt:lpstr>
      <vt:lpstr>Book Antiqua</vt:lpstr>
      <vt:lpstr>Wingdings 2</vt:lpstr>
      <vt:lpstr>Wingdings 3</vt:lpstr>
      <vt:lpstr>Comic Sans MS</vt:lpstr>
      <vt:lpstr>Times New Roman</vt:lpstr>
      <vt:lpstr>Verdana</vt:lpstr>
      <vt:lpstr>Helvetica</vt:lpstr>
      <vt:lpstr>TheSans 6-SemiBold</vt:lpstr>
      <vt:lpstr>Tahoma</vt:lpstr>
      <vt:lpstr>MS PGothic</vt:lpstr>
      <vt:lpstr>Century Gothic</vt:lpstr>
      <vt:lpstr>Bitstream Vera Sans</vt:lpstr>
      <vt:lpstr>Times</vt:lpstr>
      <vt:lpstr>Calibri</vt:lpstr>
      <vt:lpstr>Arial Narrow</vt:lpstr>
      <vt:lpstr>Trebuchet MS</vt:lpstr>
      <vt:lpstr>3_EGEE_template</vt:lpstr>
      <vt:lpstr>Apex</vt:lpstr>
      <vt:lpstr>1_Apex</vt:lpstr>
      <vt:lpstr>Slide 1</vt:lpstr>
      <vt:lpstr>Το CERN σε Αριθμούς</vt:lpstr>
      <vt:lpstr>Slide 3</vt:lpstr>
      <vt:lpstr>Slide 4</vt:lpstr>
      <vt:lpstr>Το Σύμπαν</vt:lpstr>
      <vt:lpstr>Slide 6</vt:lpstr>
      <vt:lpstr>Slide 7</vt:lpstr>
      <vt:lpstr>Οι Εγκαταστάσεις του CERN</vt:lpstr>
      <vt:lpstr>Slide 9</vt:lpstr>
      <vt:lpstr>Έχουμε εισέλθει σε μια νέα εποχή στον τομέα των βασικών επιστημών</vt:lpstr>
      <vt:lpstr>Ο Μεγάλος Αδρονικός Επιταχυντής LHC </vt:lpstr>
      <vt:lpstr>Slide 12</vt:lpstr>
      <vt:lpstr>Χρειαζόμαστε Μεγάλους Ανιχνευτές</vt:lpstr>
      <vt:lpstr>Το Πείραμα ATLAS</vt:lpstr>
      <vt:lpstr>Το Πείραμα CMS</vt:lpstr>
      <vt:lpstr>CMS</vt:lpstr>
      <vt:lpstr>Slide 17</vt:lpstr>
      <vt:lpstr>Η ιστορία μέχρι τώρα ... </vt:lpstr>
      <vt:lpstr> Υποψήφιο Γεγονός Μποζόνιο Higgs </vt:lpstr>
      <vt:lpstr>Υποψήφιο Γεγονός Μποζόνιο Higgs</vt:lpstr>
      <vt:lpstr>Κατανομή της Μάζας </vt:lpstr>
      <vt:lpstr>Το CERN και τα ΜΜΕ</vt:lpstr>
      <vt:lpstr>Slide 23</vt:lpstr>
      <vt:lpstr>Slide 24</vt:lpstr>
      <vt:lpstr>Slide 25</vt:lpstr>
      <vt:lpstr>Ένα από τα πιο εκτεταμένα συστήματα υπολογιστών στον κόσμο ... </vt:lpstr>
      <vt:lpstr>Ανάπτυξη και Μεταφορά  Τεχνολογίας Αιχμής</vt:lpstr>
      <vt:lpstr>To CERN ως Εκπαιδευτικό Κέντρο</vt:lpstr>
      <vt:lpstr>Slide 29</vt:lpstr>
      <vt:lpstr>To CERN ως Εκπαιδευτικό Κέντρο</vt:lpstr>
      <vt:lpstr>Slide 31</vt:lpstr>
      <vt:lpstr>Φωτεινό Παράδειγμα Διεθνούς Συνεργασίας</vt:lpstr>
      <vt:lpstr>Slide 33</vt:lpstr>
      <vt:lpstr>CERN…</vt:lpstr>
      <vt:lpstr>Medium</vt:lpstr>
      <vt:lpstr>Short</vt:lpstr>
      <vt:lpstr>Zehnder</vt:lpstr>
    </vt:vector>
  </TitlesOfParts>
  <Company>Tony Shave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angelos</dc:creator>
  <cp:lastModifiedBy>angelos</cp:lastModifiedBy>
  <cp:revision>88</cp:revision>
  <cp:lastPrinted>2007-07-09T08:05:24Z</cp:lastPrinted>
  <dcterms:modified xsi:type="dcterms:W3CDTF">2012-11-27T11:19:09Z</dcterms:modified>
</cp:coreProperties>
</file>