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handoutMasterIdLst>
    <p:handoutMasterId r:id="rId28"/>
  </p:handoutMasterIdLst>
  <p:sldIdLst>
    <p:sldId id="256" r:id="rId2"/>
    <p:sldId id="258" r:id="rId3"/>
    <p:sldId id="259" r:id="rId4"/>
    <p:sldId id="260" r:id="rId5"/>
    <p:sldId id="257" r:id="rId6"/>
    <p:sldId id="261" r:id="rId7"/>
    <p:sldId id="262" r:id="rId8"/>
    <p:sldId id="264" r:id="rId9"/>
    <p:sldId id="263" r:id="rId10"/>
    <p:sldId id="265" r:id="rId11"/>
    <p:sldId id="267" r:id="rId12"/>
    <p:sldId id="268" r:id="rId13"/>
    <p:sldId id="269" r:id="rId14"/>
    <p:sldId id="266" r:id="rId15"/>
    <p:sldId id="271" r:id="rId16"/>
    <p:sldId id="272" r:id="rId17"/>
    <p:sldId id="274" r:id="rId18"/>
    <p:sldId id="275" r:id="rId19"/>
    <p:sldId id="276" r:id="rId20"/>
    <p:sldId id="278" r:id="rId21"/>
    <p:sldId id="280" r:id="rId22"/>
    <p:sldId id="277" r:id="rId23"/>
    <p:sldId id="279" r:id="rId24"/>
    <p:sldId id="281" r:id="rId25"/>
    <p:sldId id="270" r:id="rId26"/>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59" d="100"/>
          <a:sy n="59" d="100"/>
        </p:scale>
        <p:origin x="-1200" y="-20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76339D5-0CCF-0946-9ABF-DF599C52F1E4}" type="datetimeFigureOut">
              <a:rPr lang="fr-FR" smtClean="0"/>
              <a:t>6/12/13</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13EA36C-5DDD-4E48-BCEA-CA582A767757}" type="slidenum">
              <a:rPr lang="en-GB" smtClean="0"/>
              <a:t>‹#›</a:t>
            </a:fld>
            <a:endParaRPr lang="en-GB"/>
          </a:p>
        </p:txBody>
      </p:sp>
    </p:spTree>
    <p:extLst>
      <p:ext uri="{BB962C8B-B14F-4D97-AF65-F5344CB8AC3E}">
        <p14:creationId xmlns:p14="http://schemas.microsoft.com/office/powerpoint/2010/main" val="38590632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F4EB93-C70F-DF41-9553-2037B659D3BB}" type="datetimeFigureOut">
              <a:rPr lang="fr-FR" smtClean="0"/>
              <a:t>6/12/13</a:t>
            </a:fld>
            <a:endParaRPr lang="en-GB"/>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91E20F-26D8-2144-AAA7-ACA251709A76}" type="slidenum">
              <a:rPr lang="en-GB" smtClean="0"/>
              <a:t>‹#›</a:t>
            </a:fld>
            <a:endParaRPr lang="en-GB"/>
          </a:p>
        </p:txBody>
      </p:sp>
    </p:spTree>
    <p:extLst>
      <p:ext uri="{BB962C8B-B14F-4D97-AF65-F5344CB8AC3E}">
        <p14:creationId xmlns:p14="http://schemas.microsoft.com/office/powerpoint/2010/main" val="24992974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en-US" smtClean="0"/>
              <a:t>Cliquez et modifiez le titre</a:t>
            </a:r>
            <a:endParaRPr lang="en-GB"/>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Cliquez pour modifier le style des sous-titres du masque</a:t>
            </a:r>
            <a:endParaRPr lang="en-GB"/>
          </a:p>
        </p:txBody>
      </p:sp>
      <p:sp>
        <p:nvSpPr>
          <p:cNvPr id="4" name="Espace réservé de la date 3"/>
          <p:cNvSpPr>
            <a:spLocks noGrp="1"/>
          </p:cNvSpPr>
          <p:nvPr>
            <p:ph type="dt" sz="half" idx="10"/>
          </p:nvPr>
        </p:nvSpPr>
        <p:spPr/>
        <p:txBody>
          <a:bodyPr/>
          <a:lstStyle/>
          <a:p>
            <a:r>
              <a:rPr lang="en-US" smtClean="0"/>
              <a:t>June 13, 2013</a:t>
            </a:r>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6DE31932-56C8-3B47-B858-4F4604A908D1}" type="slidenum">
              <a:rPr lang="en-GB" smtClean="0"/>
              <a:t>‹#›</a:t>
            </a:fld>
            <a:endParaRPr lang="en-GB"/>
          </a:p>
        </p:txBody>
      </p:sp>
    </p:spTree>
    <p:extLst>
      <p:ext uri="{BB962C8B-B14F-4D97-AF65-F5344CB8AC3E}">
        <p14:creationId xmlns:p14="http://schemas.microsoft.com/office/powerpoint/2010/main" val="2850843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Cliquez et modifiez le titre</a:t>
            </a:r>
            <a:endParaRPr lang="en-GB"/>
          </a:p>
        </p:txBody>
      </p:sp>
      <p:sp>
        <p:nvSpPr>
          <p:cNvPr id="3" name="Espace réservé du texte vertical 2"/>
          <p:cNvSpPr>
            <a:spLocks noGrp="1"/>
          </p:cNvSpPr>
          <p:nvPr>
            <p:ph type="body" orient="vert" idx="1"/>
          </p:nvPr>
        </p:nvSpPr>
        <p:spPr/>
        <p:txBody>
          <a:bodyPr vert="eaVert"/>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4" name="Espace réservé de la date 3"/>
          <p:cNvSpPr>
            <a:spLocks noGrp="1"/>
          </p:cNvSpPr>
          <p:nvPr>
            <p:ph type="dt" sz="half" idx="10"/>
          </p:nvPr>
        </p:nvSpPr>
        <p:spPr/>
        <p:txBody>
          <a:bodyPr/>
          <a:lstStyle/>
          <a:p>
            <a:r>
              <a:rPr lang="en-US" smtClean="0"/>
              <a:t>June 13, 2013</a:t>
            </a:r>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6DE31932-56C8-3B47-B858-4F4604A908D1}" type="slidenum">
              <a:rPr lang="en-GB" smtClean="0"/>
              <a:t>‹#›</a:t>
            </a:fld>
            <a:endParaRPr lang="en-GB"/>
          </a:p>
        </p:txBody>
      </p:sp>
    </p:spTree>
    <p:extLst>
      <p:ext uri="{BB962C8B-B14F-4D97-AF65-F5344CB8AC3E}">
        <p14:creationId xmlns:p14="http://schemas.microsoft.com/office/powerpoint/2010/main" val="4261292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en-US" smtClean="0"/>
              <a:t>Cliquez et modifiez le titre</a:t>
            </a:r>
            <a:endParaRPr lang="en-GB"/>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4" name="Espace réservé de la date 3"/>
          <p:cNvSpPr>
            <a:spLocks noGrp="1"/>
          </p:cNvSpPr>
          <p:nvPr>
            <p:ph type="dt" sz="half" idx="10"/>
          </p:nvPr>
        </p:nvSpPr>
        <p:spPr/>
        <p:txBody>
          <a:bodyPr/>
          <a:lstStyle/>
          <a:p>
            <a:r>
              <a:rPr lang="en-US" smtClean="0"/>
              <a:t>June 13, 2013</a:t>
            </a:r>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6DE31932-56C8-3B47-B858-4F4604A908D1}" type="slidenum">
              <a:rPr lang="en-GB" smtClean="0"/>
              <a:t>‹#›</a:t>
            </a:fld>
            <a:endParaRPr lang="en-GB"/>
          </a:p>
        </p:txBody>
      </p:sp>
    </p:spTree>
    <p:extLst>
      <p:ext uri="{BB962C8B-B14F-4D97-AF65-F5344CB8AC3E}">
        <p14:creationId xmlns:p14="http://schemas.microsoft.com/office/powerpoint/2010/main" val="2797548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Cliquez et modifiez le titre</a:t>
            </a:r>
            <a:endParaRPr lang="en-GB"/>
          </a:p>
        </p:txBody>
      </p:sp>
      <p:sp>
        <p:nvSpPr>
          <p:cNvPr id="3" name="Espace réservé du contenu 2"/>
          <p:cNvSpPr>
            <a:spLocks noGrp="1"/>
          </p:cNvSpPr>
          <p:nvPr>
            <p:ph idx="1"/>
          </p:nvPr>
        </p:nvSpPr>
        <p:spPr/>
        <p:txBody>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4" name="Espace réservé de la date 3"/>
          <p:cNvSpPr>
            <a:spLocks noGrp="1"/>
          </p:cNvSpPr>
          <p:nvPr>
            <p:ph type="dt" sz="half" idx="10"/>
          </p:nvPr>
        </p:nvSpPr>
        <p:spPr/>
        <p:txBody>
          <a:bodyPr/>
          <a:lstStyle/>
          <a:p>
            <a:r>
              <a:rPr lang="en-US" smtClean="0"/>
              <a:t>June 13, 2013</a:t>
            </a:r>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6DE31932-56C8-3B47-B858-4F4604A908D1}" type="slidenum">
              <a:rPr lang="en-GB" smtClean="0"/>
              <a:t>‹#›</a:t>
            </a:fld>
            <a:endParaRPr lang="en-GB"/>
          </a:p>
        </p:txBody>
      </p:sp>
    </p:spTree>
    <p:extLst>
      <p:ext uri="{BB962C8B-B14F-4D97-AF65-F5344CB8AC3E}">
        <p14:creationId xmlns:p14="http://schemas.microsoft.com/office/powerpoint/2010/main" val="1356730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en-US" smtClean="0"/>
              <a:t>Cliquez et modifiez le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Cliquez pour modifier les styles du texte du masque</a:t>
            </a:r>
          </a:p>
        </p:txBody>
      </p:sp>
      <p:sp>
        <p:nvSpPr>
          <p:cNvPr id="4" name="Espace réservé de la date 3"/>
          <p:cNvSpPr>
            <a:spLocks noGrp="1"/>
          </p:cNvSpPr>
          <p:nvPr>
            <p:ph type="dt" sz="half" idx="10"/>
          </p:nvPr>
        </p:nvSpPr>
        <p:spPr/>
        <p:txBody>
          <a:bodyPr/>
          <a:lstStyle/>
          <a:p>
            <a:r>
              <a:rPr lang="en-US" smtClean="0"/>
              <a:t>June 13, 2013</a:t>
            </a:r>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6DE31932-56C8-3B47-B858-4F4604A908D1}" type="slidenum">
              <a:rPr lang="en-GB" smtClean="0"/>
              <a:t>‹#›</a:t>
            </a:fld>
            <a:endParaRPr lang="en-GB"/>
          </a:p>
        </p:txBody>
      </p:sp>
    </p:spTree>
    <p:extLst>
      <p:ext uri="{BB962C8B-B14F-4D97-AF65-F5344CB8AC3E}">
        <p14:creationId xmlns:p14="http://schemas.microsoft.com/office/powerpoint/2010/main" val="107801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Cliquez et modifiez le titre</a:t>
            </a:r>
            <a:endParaRPr lang="en-GB"/>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5" name="Espace réservé de la date 4"/>
          <p:cNvSpPr>
            <a:spLocks noGrp="1"/>
          </p:cNvSpPr>
          <p:nvPr>
            <p:ph type="dt" sz="half" idx="10"/>
          </p:nvPr>
        </p:nvSpPr>
        <p:spPr/>
        <p:txBody>
          <a:bodyPr/>
          <a:lstStyle/>
          <a:p>
            <a:r>
              <a:rPr lang="en-US" smtClean="0"/>
              <a:t>June 13, 2013</a:t>
            </a:r>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6DE31932-56C8-3B47-B858-4F4604A908D1}" type="slidenum">
              <a:rPr lang="en-GB" smtClean="0"/>
              <a:t>‹#›</a:t>
            </a:fld>
            <a:endParaRPr lang="en-GB"/>
          </a:p>
        </p:txBody>
      </p:sp>
    </p:spTree>
    <p:extLst>
      <p:ext uri="{BB962C8B-B14F-4D97-AF65-F5344CB8AC3E}">
        <p14:creationId xmlns:p14="http://schemas.microsoft.com/office/powerpoint/2010/main" val="2123964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en-US" smtClean="0"/>
              <a:t>Cliquez et modifiez le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7" name="Espace réservé de la date 6"/>
          <p:cNvSpPr>
            <a:spLocks noGrp="1"/>
          </p:cNvSpPr>
          <p:nvPr>
            <p:ph type="dt" sz="half" idx="10"/>
          </p:nvPr>
        </p:nvSpPr>
        <p:spPr/>
        <p:txBody>
          <a:bodyPr/>
          <a:lstStyle/>
          <a:p>
            <a:r>
              <a:rPr lang="en-US" smtClean="0"/>
              <a:t>June 13, 2013</a:t>
            </a:r>
            <a:endParaRPr lang="en-GB"/>
          </a:p>
        </p:txBody>
      </p:sp>
      <p:sp>
        <p:nvSpPr>
          <p:cNvPr id="8" name="Espace réservé du pied de page 7"/>
          <p:cNvSpPr>
            <a:spLocks noGrp="1"/>
          </p:cNvSpPr>
          <p:nvPr>
            <p:ph type="ftr" sz="quarter" idx="11"/>
          </p:nvPr>
        </p:nvSpPr>
        <p:spPr/>
        <p:txBody>
          <a:bodyPr/>
          <a:lstStyle/>
          <a:p>
            <a:endParaRPr lang="en-GB"/>
          </a:p>
        </p:txBody>
      </p:sp>
      <p:sp>
        <p:nvSpPr>
          <p:cNvPr id="9" name="Espace réservé du numéro de diapositive 8"/>
          <p:cNvSpPr>
            <a:spLocks noGrp="1"/>
          </p:cNvSpPr>
          <p:nvPr>
            <p:ph type="sldNum" sz="quarter" idx="12"/>
          </p:nvPr>
        </p:nvSpPr>
        <p:spPr/>
        <p:txBody>
          <a:bodyPr/>
          <a:lstStyle/>
          <a:p>
            <a:fld id="{6DE31932-56C8-3B47-B858-4F4604A908D1}" type="slidenum">
              <a:rPr lang="en-GB" smtClean="0"/>
              <a:t>‹#›</a:t>
            </a:fld>
            <a:endParaRPr lang="en-GB"/>
          </a:p>
        </p:txBody>
      </p:sp>
    </p:spTree>
    <p:extLst>
      <p:ext uri="{BB962C8B-B14F-4D97-AF65-F5344CB8AC3E}">
        <p14:creationId xmlns:p14="http://schemas.microsoft.com/office/powerpoint/2010/main" val="42884900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Cliquez et modifiez le titre</a:t>
            </a:r>
            <a:endParaRPr lang="en-GB"/>
          </a:p>
        </p:txBody>
      </p:sp>
      <p:sp>
        <p:nvSpPr>
          <p:cNvPr id="3" name="Espace réservé de la date 2"/>
          <p:cNvSpPr>
            <a:spLocks noGrp="1"/>
          </p:cNvSpPr>
          <p:nvPr>
            <p:ph type="dt" sz="half" idx="10"/>
          </p:nvPr>
        </p:nvSpPr>
        <p:spPr/>
        <p:txBody>
          <a:bodyPr/>
          <a:lstStyle/>
          <a:p>
            <a:r>
              <a:rPr lang="en-US" smtClean="0"/>
              <a:t>June 13, 2013</a:t>
            </a:r>
            <a:endParaRPr lang="en-GB"/>
          </a:p>
        </p:txBody>
      </p:sp>
      <p:sp>
        <p:nvSpPr>
          <p:cNvPr id="4" name="Espace réservé du pied de page 3"/>
          <p:cNvSpPr>
            <a:spLocks noGrp="1"/>
          </p:cNvSpPr>
          <p:nvPr>
            <p:ph type="ftr" sz="quarter" idx="11"/>
          </p:nvPr>
        </p:nvSpPr>
        <p:spPr/>
        <p:txBody>
          <a:bodyPr/>
          <a:lstStyle/>
          <a:p>
            <a:endParaRPr lang="en-GB"/>
          </a:p>
        </p:txBody>
      </p:sp>
      <p:sp>
        <p:nvSpPr>
          <p:cNvPr id="5" name="Espace réservé du numéro de diapositive 4"/>
          <p:cNvSpPr>
            <a:spLocks noGrp="1"/>
          </p:cNvSpPr>
          <p:nvPr>
            <p:ph type="sldNum" sz="quarter" idx="12"/>
          </p:nvPr>
        </p:nvSpPr>
        <p:spPr/>
        <p:txBody>
          <a:bodyPr/>
          <a:lstStyle/>
          <a:p>
            <a:fld id="{6DE31932-56C8-3B47-B858-4F4604A908D1}" type="slidenum">
              <a:rPr lang="en-GB" smtClean="0"/>
              <a:t>‹#›</a:t>
            </a:fld>
            <a:endParaRPr lang="en-GB"/>
          </a:p>
        </p:txBody>
      </p:sp>
    </p:spTree>
    <p:extLst>
      <p:ext uri="{BB962C8B-B14F-4D97-AF65-F5344CB8AC3E}">
        <p14:creationId xmlns:p14="http://schemas.microsoft.com/office/powerpoint/2010/main" val="12570727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en-US" smtClean="0"/>
              <a:t>June 13, 2013</a:t>
            </a:r>
            <a:endParaRPr lang="en-GB"/>
          </a:p>
        </p:txBody>
      </p:sp>
      <p:sp>
        <p:nvSpPr>
          <p:cNvPr id="3" name="Espace réservé du pied de page 2"/>
          <p:cNvSpPr>
            <a:spLocks noGrp="1"/>
          </p:cNvSpPr>
          <p:nvPr>
            <p:ph type="ftr" sz="quarter" idx="11"/>
          </p:nvPr>
        </p:nvSpPr>
        <p:spPr/>
        <p:txBody>
          <a:bodyPr/>
          <a:lstStyle/>
          <a:p>
            <a:endParaRPr lang="en-GB"/>
          </a:p>
        </p:txBody>
      </p:sp>
      <p:sp>
        <p:nvSpPr>
          <p:cNvPr id="4" name="Espace réservé du numéro de diapositive 3"/>
          <p:cNvSpPr>
            <a:spLocks noGrp="1"/>
          </p:cNvSpPr>
          <p:nvPr>
            <p:ph type="sldNum" sz="quarter" idx="12"/>
          </p:nvPr>
        </p:nvSpPr>
        <p:spPr/>
        <p:txBody>
          <a:bodyPr/>
          <a:lstStyle/>
          <a:p>
            <a:fld id="{6DE31932-56C8-3B47-B858-4F4604A908D1}" type="slidenum">
              <a:rPr lang="en-GB" smtClean="0"/>
              <a:t>‹#›</a:t>
            </a:fld>
            <a:endParaRPr lang="en-GB"/>
          </a:p>
        </p:txBody>
      </p:sp>
    </p:spTree>
    <p:extLst>
      <p:ext uri="{BB962C8B-B14F-4D97-AF65-F5344CB8AC3E}">
        <p14:creationId xmlns:p14="http://schemas.microsoft.com/office/powerpoint/2010/main" val="1928581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en-US" smtClean="0"/>
              <a:t>Cliquez et modifiez le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5" name="Espace réservé de la date 4"/>
          <p:cNvSpPr>
            <a:spLocks noGrp="1"/>
          </p:cNvSpPr>
          <p:nvPr>
            <p:ph type="dt" sz="half" idx="10"/>
          </p:nvPr>
        </p:nvSpPr>
        <p:spPr/>
        <p:txBody>
          <a:bodyPr/>
          <a:lstStyle/>
          <a:p>
            <a:r>
              <a:rPr lang="en-US" smtClean="0"/>
              <a:t>June 13, 2013</a:t>
            </a:r>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6DE31932-56C8-3B47-B858-4F4604A908D1}" type="slidenum">
              <a:rPr lang="en-GB" smtClean="0"/>
              <a:t>‹#›</a:t>
            </a:fld>
            <a:endParaRPr lang="en-GB"/>
          </a:p>
        </p:txBody>
      </p:sp>
    </p:spTree>
    <p:extLst>
      <p:ext uri="{BB962C8B-B14F-4D97-AF65-F5344CB8AC3E}">
        <p14:creationId xmlns:p14="http://schemas.microsoft.com/office/powerpoint/2010/main" val="2048865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en-US" smtClean="0"/>
              <a:t>Cliquez et modifiez le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5" name="Espace réservé de la date 4"/>
          <p:cNvSpPr>
            <a:spLocks noGrp="1"/>
          </p:cNvSpPr>
          <p:nvPr>
            <p:ph type="dt" sz="half" idx="10"/>
          </p:nvPr>
        </p:nvSpPr>
        <p:spPr/>
        <p:txBody>
          <a:bodyPr/>
          <a:lstStyle/>
          <a:p>
            <a:r>
              <a:rPr lang="en-US" smtClean="0"/>
              <a:t>June 13, 2013</a:t>
            </a:r>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6DE31932-56C8-3B47-B858-4F4604A908D1}" type="slidenum">
              <a:rPr lang="en-GB" smtClean="0"/>
              <a:t>‹#›</a:t>
            </a:fld>
            <a:endParaRPr lang="en-GB"/>
          </a:p>
        </p:txBody>
      </p:sp>
    </p:spTree>
    <p:extLst>
      <p:ext uri="{BB962C8B-B14F-4D97-AF65-F5344CB8AC3E}">
        <p14:creationId xmlns:p14="http://schemas.microsoft.com/office/powerpoint/2010/main" val="96383862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en-GB"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June 13, 2013</a:t>
            </a:r>
            <a:endParaRPr lang="en-GB"/>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B3E8B2-285E-0D48-ADEE-FA1EBDD2D985}" type="slidenum">
              <a:rPr lang="en-GB" smtClean="0"/>
              <a:t>‹#›</a:t>
            </a:fld>
            <a:endParaRPr lang="en-GB" dirty="0"/>
          </a:p>
        </p:txBody>
      </p:sp>
    </p:spTree>
    <p:extLst>
      <p:ext uri="{BB962C8B-B14F-4D97-AF65-F5344CB8AC3E}">
        <p14:creationId xmlns:p14="http://schemas.microsoft.com/office/powerpoint/2010/main" val="17106758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457200" rtl="0" eaLnBrk="1" latinLnBrk="0" hangingPunct="1">
        <a:spcBef>
          <a:spcPct val="0"/>
        </a:spcBef>
        <a:buNone/>
        <a:defRPr sz="4000" b="0" kern="1200">
          <a:solidFill>
            <a:srgbClr val="0000FF"/>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package" Target="../embeddings/Document_Microsoft_Word1.docx"/><Relationship Id="rId4" Type="http://schemas.openxmlformats.org/officeDocument/2006/relationships/image" Target="../media/image19.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5" Type="http://schemas.openxmlformats.org/officeDocument/2006/relationships/image" Target="../media/image4.emf"/><Relationship Id="rId6" Type="http://schemas.openxmlformats.org/officeDocument/2006/relationships/image" Target="../media/image5.emf"/><Relationship Id="rId7" Type="http://schemas.openxmlformats.org/officeDocument/2006/relationships/image" Target="../media/image6.emf"/><Relationship Id="rId8" Type="http://schemas.openxmlformats.org/officeDocument/2006/relationships/image" Target="../media/image7.emf"/><Relationship Id="rId1" Type="http://schemas.openxmlformats.org/officeDocument/2006/relationships/slideLayout" Target="../slideLayouts/slideLayout2.xml"/><Relationship Id="rId2" Type="http://schemas.openxmlformats.org/officeDocument/2006/relationships/image" Target="../media/image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 Id="rId3" Type="http://schemas.openxmlformats.org/officeDocument/2006/relationships/image" Target="../media/image9.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fontScale="90000"/>
          </a:bodyPr>
          <a:lstStyle/>
          <a:p>
            <a:r>
              <a:rPr lang="en-GB" sz="4900" dirty="0" err="1" smtClean="0"/>
              <a:t>LCG+experiments</a:t>
            </a:r>
            <a:r>
              <a:rPr lang="en-GB" dirty="0" smtClean="0"/>
              <a:t/>
            </a:r>
            <a:br>
              <a:rPr lang="en-GB" dirty="0" smtClean="0"/>
            </a:br>
            <a:r>
              <a:rPr lang="en-GB" sz="3100" dirty="0" smtClean="0"/>
              <a:t>with an adagio on data preservation</a:t>
            </a:r>
            <a:br>
              <a:rPr lang="en-GB" sz="3100" dirty="0" smtClean="0"/>
            </a:br>
            <a:endParaRPr lang="en-GB" sz="3100" dirty="0"/>
          </a:p>
        </p:txBody>
      </p:sp>
      <p:sp>
        <p:nvSpPr>
          <p:cNvPr id="3" name="Sous-titre 2"/>
          <p:cNvSpPr>
            <a:spLocks noGrp="1"/>
          </p:cNvSpPr>
          <p:nvPr>
            <p:ph type="subTitle" idx="1"/>
          </p:nvPr>
        </p:nvSpPr>
        <p:spPr/>
        <p:txBody>
          <a:bodyPr>
            <a:normAutofit/>
          </a:bodyPr>
          <a:lstStyle/>
          <a:p>
            <a:r>
              <a:rPr lang="en-GB" dirty="0" err="1" smtClean="0"/>
              <a:t>A.Boehlein</a:t>
            </a:r>
            <a:r>
              <a:rPr lang="en-GB" dirty="0" smtClean="0"/>
              <a:t>, T. Mori, J-C </a:t>
            </a:r>
            <a:r>
              <a:rPr lang="en-GB" dirty="0" err="1" smtClean="0"/>
              <a:t>Brient</a:t>
            </a:r>
            <a:r>
              <a:rPr lang="en-GB" dirty="0" smtClean="0"/>
              <a:t>, </a:t>
            </a:r>
            <a:r>
              <a:rPr lang="en-GB" dirty="0" err="1" smtClean="0"/>
              <a:t>C.Diaconu</a:t>
            </a:r>
            <a:endParaRPr lang="en-GB" dirty="0" smtClean="0"/>
          </a:p>
          <a:p>
            <a:r>
              <a:rPr lang="en-GB" dirty="0" smtClean="0"/>
              <a:t>June 13, 2013</a:t>
            </a:r>
            <a:endParaRPr lang="en-GB" dirty="0"/>
          </a:p>
        </p:txBody>
      </p:sp>
      <p:sp>
        <p:nvSpPr>
          <p:cNvPr id="4" name="Espace réservé de la date 3"/>
          <p:cNvSpPr>
            <a:spLocks noGrp="1"/>
          </p:cNvSpPr>
          <p:nvPr>
            <p:ph type="dt" sz="half" idx="10"/>
          </p:nvPr>
        </p:nvSpPr>
        <p:spPr/>
        <p:txBody>
          <a:bodyPr/>
          <a:lstStyle/>
          <a:p>
            <a:r>
              <a:rPr lang="en-US" smtClean="0"/>
              <a:t>June 13, 2013</a:t>
            </a:r>
            <a:endParaRPr lang="en-GB"/>
          </a:p>
        </p:txBody>
      </p:sp>
      <p:sp>
        <p:nvSpPr>
          <p:cNvPr id="5" name="Espace réservé du numéro de diapositive 4"/>
          <p:cNvSpPr>
            <a:spLocks noGrp="1"/>
          </p:cNvSpPr>
          <p:nvPr>
            <p:ph type="sldNum" sz="quarter" idx="12"/>
          </p:nvPr>
        </p:nvSpPr>
        <p:spPr/>
        <p:txBody>
          <a:bodyPr/>
          <a:lstStyle/>
          <a:p>
            <a:fld id="{6DE31932-56C8-3B47-B858-4F4604A908D1}" type="slidenum">
              <a:rPr lang="en-GB" smtClean="0"/>
              <a:t>1</a:t>
            </a:fld>
            <a:endParaRPr lang="en-GB"/>
          </a:p>
        </p:txBody>
      </p:sp>
    </p:spTree>
    <p:extLst>
      <p:ext uri="{BB962C8B-B14F-4D97-AF65-F5344CB8AC3E}">
        <p14:creationId xmlns:p14="http://schemas.microsoft.com/office/powerpoint/2010/main" val="2283569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GB" dirty="0" smtClean="0"/>
              <a:t>ATLAS: opportunities and challenges</a:t>
            </a:r>
            <a:endParaRPr lang="en-GB" dirty="0"/>
          </a:p>
        </p:txBody>
      </p:sp>
      <p:sp>
        <p:nvSpPr>
          <p:cNvPr id="3" name="Espace réservé du contenu 2"/>
          <p:cNvSpPr>
            <a:spLocks noGrp="1"/>
          </p:cNvSpPr>
          <p:nvPr>
            <p:ph idx="1"/>
          </p:nvPr>
        </p:nvSpPr>
        <p:spPr/>
        <p:txBody>
          <a:bodyPr>
            <a:normAutofit lnSpcReduction="10000"/>
          </a:bodyPr>
          <a:lstStyle/>
          <a:p>
            <a:r>
              <a:rPr lang="en-GB" dirty="0" smtClean="0"/>
              <a:t>HLT commissioned, h/w to be installed then start</a:t>
            </a:r>
          </a:p>
          <a:p>
            <a:r>
              <a:rPr lang="en-GB" dirty="0" smtClean="0"/>
              <a:t>Opportunistic usage of “atypical” resource</a:t>
            </a:r>
          </a:p>
          <a:p>
            <a:pPr lvl="1"/>
            <a:r>
              <a:rPr lang="en-GB" dirty="0" smtClean="0"/>
              <a:t> Google “pocket calculator” borrowed to ATLAS:</a:t>
            </a:r>
          </a:p>
          <a:p>
            <a:pPr lvl="2"/>
            <a:r>
              <a:rPr lang="en-GB" dirty="0" smtClean="0"/>
              <a:t>4000 cores for 2 months (cloud-like </a:t>
            </a:r>
            <a:r>
              <a:rPr lang="en-GB" dirty="0" err="1" smtClean="0"/>
              <a:t>environement</a:t>
            </a:r>
            <a:r>
              <a:rPr lang="en-GB" dirty="0" smtClean="0"/>
              <a:t>)</a:t>
            </a:r>
          </a:p>
          <a:p>
            <a:r>
              <a:rPr lang="en-GB" dirty="0" smtClean="0"/>
              <a:t>Explore HPC-like resources as well</a:t>
            </a:r>
          </a:p>
          <a:p>
            <a:pPr lvl="1"/>
            <a:r>
              <a:rPr lang="en-GB" dirty="0" smtClean="0"/>
              <a:t>Important source (traditional model)</a:t>
            </a:r>
          </a:p>
          <a:p>
            <a:pPr lvl="1"/>
            <a:r>
              <a:rPr lang="en-GB" dirty="0" smtClean="0"/>
              <a:t>Challenges and costs should be (at some point) properly estimated</a:t>
            </a:r>
            <a:endParaRPr lang="en-GB" dirty="0"/>
          </a:p>
        </p:txBody>
      </p:sp>
      <p:sp>
        <p:nvSpPr>
          <p:cNvPr id="4" name="Espace réservé de la date 3"/>
          <p:cNvSpPr>
            <a:spLocks noGrp="1"/>
          </p:cNvSpPr>
          <p:nvPr>
            <p:ph type="dt" sz="half" idx="10"/>
          </p:nvPr>
        </p:nvSpPr>
        <p:spPr/>
        <p:txBody>
          <a:bodyPr/>
          <a:lstStyle/>
          <a:p>
            <a:r>
              <a:rPr lang="en-US" smtClean="0"/>
              <a:t>June 13, 2013</a:t>
            </a:r>
            <a:endParaRPr lang="en-GB"/>
          </a:p>
        </p:txBody>
      </p:sp>
      <p:sp>
        <p:nvSpPr>
          <p:cNvPr id="5" name="Espace réservé du numéro de diapositive 4"/>
          <p:cNvSpPr>
            <a:spLocks noGrp="1"/>
          </p:cNvSpPr>
          <p:nvPr>
            <p:ph type="sldNum" sz="quarter" idx="12"/>
          </p:nvPr>
        </p:nvSpPr>
        <p:spPr/>
        <p:txBody>
          <a:bodyPr/>
          <a:lstStyle/>
          <a:p>
            <a:fld id="{6DE31932-56C8-3B47-B858-4F4604A908D1}" type="slidenum">
              <a:rPr lang="en-GB" smtClean="0"/>
              <a:t>10</a:t>
            </a:fld>
            <a:endParaRPr lang="en-GB"/>
          </a:p>
        </p:txBody>
      </p:sp>
    </p:spTree>
    <p:extLst>
      <p:ext uri="{BB962C8B-B14F-4D97-AF65-F5344CB8AC3E}">
        <p14:creationId xmlns:p14="http://schemas.microsoft.com/office/powerpoint/2010/main" val="39044213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ALICE</a:t>
            </a:r>
            <a:endParaRPr lang="en-GB" dirty="0"/>
          </a:p>
        </p:txBody>
      </p:sp>
      <p:sp>
        <p:nvSpPr>
          <p:cNvPr id="3" name="Espace réservé du contenu 2"/>
          <p:cNvSpPr>
            <a:spLocks noGrp="1"/>
          </p:cNvSpPr>
          <p:nvPr>
            <p:ph idx="1"/>
          </p:nvPr>
        </p:nvSpPr>
        <p:spPr>
          <a:xfrm>
            <a:off x="457200" y="1600200"/>
            <a:ext cx="8229600" cy="4792349"/>
          </a:xfrm>
        </p:spPr>
        <p:txBody>
          <a:bodyPr>
            <a:normAutofit/>
          </a:bodyPr>
          <a:lstStyle/>
          <a:p>
            <a:r>
              <a:rPr lang="en-GB" dirty="0" smtClean="0"/>
              <a:t>Successful computing since the last meeting</a:t>
            </a:r>
          </a:p>
          <a:p>
            <a:pPr lvl="1"/>
            <a:r>
              <a:rPr lang="en-GB" dirty="0" smtClean="0"/>
              <a:t>40kjobs routinely</a:t>
            </a:r>
          </a:p>
          <a:p>
            <a:pPr lvl="1"/>
            <a:r>
              <a:rPr lang="en-GB" dirty="0" smtClean="0"/>
              <a:t>CPU efficiency up to 90-95% (former worry now stably solved)</a:t>
            </a:r>
          </a:p>
          <a:p>
            <a:r>
              <a:rPr lang="en-GB" dirty="0" smtClean="0"/>
              <a:t>Analysis 25% (12.5% in trains)</a:t>
            </a:r>
          </a:p>
          <a:p>
            <a:r>
              <a:rPr lang="en-GB" dirty="0" smtClean="0"/>
              <a:t>Repro proceeds according to the defined strategy </a:t>
            </a:r>
          </a:p>
          <a:p>
            <a:pPr lvl="2"/>
            <a:r>
              <a:rPr lang="en-GB" dirty="0" err="1" smtClean="0"/>
              <a:t>pA</a:t>
            </a:r>
            <a:r>
              <a:rPr lang="en-GB" dirty="0" smtClean="0"/>
              <a:t> (</a:t>
            </a:r>
            <a:r>
              <a:rPr lang="en-GB" dirty="0" err="1" smtClean="0"/>
              <a:t>ongoing</a:t>
            </a:r>
            <a:r>
              <a:rPr lang="en-GB" dirty="0" smtClean="0"/>
              <a:t>) then 2010/2011 data (</a:t>
            </a:r>
            <a:r>
              <a:rPr lang="en-GB" dirty="0" err="1" smtClean="0"/>
              <a:t>pp</a:t>
            </a:r>
            <a:r>
              <a:rPr lang="en-GB" dirty="0" smtClean="0"/>
              <a:t> and </a:t>
            </a:r>
            <a:r>
              <a:rPr lang="en-GB" dirty="0" err="1" smtClean="0"/>
              <a:t>PbPb</a:t>
            </a:r>
            <a:r>
              <a:rPr lang="en-GB" dirty="0" smtClean="0"/>
              <a:t>) – including MC – using 2012 calibration scheme</a:t>
            </a:r>
          </a:p>
          <a:p>
            <a:pPr lvl="2"/>
            <a:endParaRPr lang="en-GB" dirty="0" smtClean="0"/>
          </a:p>
          <a:p>
            <a:endParaRPr lang="en-GB" dirty="0"/>
          </a:p>
        </p:txBody>
      </p:sp>
      <p:sp>
        <p:nvSpPr>
          <p:cNvPr id="5" name="Espace réservé de la date 4"/>
          <p:cNvSpPr>
            <a:spLocks noGrp="1"/>
          </p:cNvSpPr>
          <p:nvPr>
            <p:ph type="dt" sz="half" idx="10"/>
          </p:nvPr>
        </p:nvSpPr>
        <p:spPr/>
        <p:txBody>
          <a:bodyPr/>
          <a:lstStyle/>
          <a:p>
            <a:r>
              <a:rPr lang="en-US" smtClean="0"/>
              <a:t>June 13, 2013</a:t>
            </a:r>
            <a:endParaRPr lang="en-GB"/>
          </a:p>
        </p:txBody>
      </p:sp>
      <p:sp>
        <p:nvSpPr>
          <p:cNvPr id="6" name="Espace réservé du numéro de diapositive 5"/>
          <p:cNvSpPr>
            <a:spLocks noGrp="1"/>
          </p:cNvSpPr>
          <p:nvPr>
            <p:ph type="sldNum" sz="quarter" idx="12"/>
          </p:nvPr>
        </p:nvSpPr>
        <p:spPr/>
        <p:txBody>
          <a:bodyPr/>
          <a:lstStyle/>
          <a:p>
            <a:fld id="{6DE31932-56C8-3B47-B858-4F4604A908D1}" type="slidenum">
              <a:rPr lang="en-GB" smtClean="0"/>
              <a:t>11</a:t>
            </a:fld>
            <a:endParaRPr lang="en-GB"/>
          </a:p>
        </p:txBody>
      </p:sp>
    </p:spTree>
    <p:extLst>
      <p:ext uri="{BB962C8B-B14F-4D97-AF65-F5344CB8AC3E}">
        <p14:creationId xmlns:p14="http://schemas.microsoft.com/office/powerpoint/2010/main" val="7708237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ALICE: plans for future</a:t>
            </a:r>
            <a:endParaRPr lang="en-GB" dirty="0"/>
          </a:p>
        </p:txBody>
      </p:sp>
      <p:pic>
        <p:nvPicPr>
          <p:cNvPr id="4" name="Image 3" descr="Screen shot 2013-06-12 at 1.55.4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311" y="1453441"/>
            <a:ext cx="7895377" cy="5139290"/>
          </a:xfrm>
          <a:prstGeom prst="rect">
            <a:avLst/>
          </a:prstGeom>
        </p:spPr>
      </p:pic>
      <p:sp>
        <p:nvSpPr>
          <p:cNvPr id="5" name="Espace réservé de la date 4"/>
          <p:cNvSpPr>
            <a:spLocks noGrp="1"/>
          </p:cNvSpPr>
          <p:nvPr>
            <p:ph type="dt" sz="half" idx="10"/>
          </p:nvPr>
        </p:nvSpPr>
        <p:spPr/>
        <p:txBody>
          <a:bodyPr/>
          <a:lstStyle/>
          <a:p>
            <a:r>
              <a:rPr lang="en-US" smtClean="0"/>
              <a:t>June 13, 2013</a:t>
            </a:r>
            <a:endParaRPr lang="en-GB"/>
          </a:p>
        </p:txBody>
      </p:sp>
      <p:sp>
        <p:nvSpPr>
          <p:cNvPr id="6" name="Espace réservé du numéro de diapositive 5"/>
          <p:cNvSpPr>
            <a:spLocks noGrp="1"/>
          </p:cNvSpPr>
          <p:nvPr>
            <p:ph type="sldNum" sz="quarter" idx="12"/>
          </p:nvPr>
        </p:nvSpPr>
        <p:spPr/>
        <p:txBody>
          <a:bodyPr/>
          <a:lstStyle/>
          <a:p>
            <a:fld id="{6DE31932-56C8-3B47-B858-4F4604A908D1}" type="slidenum">
              <a:rPr lang="en-GB" smtClean="0"/>
              <a:t>12</a:t>
            </a:fld>
            <a:endParaRPr lang="en-GB"/>
          </a:p>
        </p:txBody>
      </p:sp>
    </p:spTree>
    <p:extLst>
      <p:ext uri="{BB962C8B-B14F-4D97-AF65-F5344CB8AC3E}">
        <p14:creationId xmlns:p14="http://schemas.microsoft.com/office/powerpoint/2010/main" val="32268743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ALICE: Improvements</a:t>
            </a:r>
            <a:endParaRPr lang="en-GB" dirty="0"/>
          </a:p>
        </p:txBody>
      </p:sp>
      <p:sp>
        <p:nvSpPr>
          <p:cNvPr id="3" name="Espace réservé du contenu 2"/>
          <p:cNvSpPr>
            <a:spLocks noGrp="1"/>
          </p:cNvSpPr>
          <p:nvPr>
            <p:ph idx="1"/>
          </p:nvPr>
        </p:nvSpPr>
        <p:spPr>
          <a:xfrm>
            <a:off x="457200" y="1417638"/>
            <a:ext cx="8686800" cy="5440362"/>
          </a:xfrm>
        </p:spPr>
        <p:txBody>
          <a:bodyPr>
            <a:normAutofit fontScale="85000" lnSpcReduction="10000"/>
          </a:bodyPr>
          <a:lstStyle/>
          <a:p>
            <a:r>
              <a:rPr lang="en-GB" dirty="0"/>
              <a:t>T</a:t>
            </a:r>
            <a:r>
              <a:rPr lang="en-GB" dirty="0" smtClean="0"/>
              <a:t>argeted for Run3 (Computing TDR in October 2014)</a:t>
            </a:r>
          </a:p>
          <a:p>
            <a:pPr lvl="1"/>
            <a:r>
              <a:rPr lang="en-GB" dirty="0"/>
              <a:t>W</a:t>
            </a:r>
            <a:r>
              <a:rPr lang="en-GB" dirty="0" smtClean="0"/>
              <a:t>ill be incorporated in the existing framework if/when appropriate</a:t>
            </a:r>
          </a:p>
          <a:p>
            <a:r>
              <a:rPr lang="en-GB" dirty="0" smtClean="0"/>
              <a:t>Simulation: G3 =&gt; </a:t>
            </a:r>
            <a:r>
              <a:rPr lang="en-GB" b="1" dirty="0" err="1" smtClean="0"/>
              <a:t>Geant</a:t>
            </a:r>
            <a:r>
              <a:rPr lang="en-GB" b="1" dirty="0" smtClean="0"/>
              <a:t> 4</a:t>
            </a:r>
          </a:p>
          <a:p>
            <a:pPr lvl="2"/>
            <a:r>
              <a:rPr lang="en-GB" dirty="0" smtClean="0"/>
              <a:t>Speed issues are being solved by close collaboration with G4 experts</a:t>
            </a:r>
          </a:p>
          <a:p>
            <a:pPr lvl="2"/>
            <a:r>
              <a:rPr lang="en-GB" dirty="0" smtClean="0"/>
              <a:t>Plan to profit from further improvements in G4(multi-thread, GPUs </a:t>
            </a:r>
            <a:r>
              <a:rPr lang="en-GB" dirty="0" err="1" smtClean="0"/>
              <a:t>etc</a:t>
            </a:r>
            <a:r>
              <a:rPr lang="en-GB" dirty="0" smtClean="0"/>
              <a:t>)</a:t>
            </a:r>
          </a:p>
          <a:p>
            <a:r>
              <a:rPr lang="en-GB" dirty="0" smtClean="0"/>
              <a:t>Reconstruction: use TPC/HLT tracks  as seeds</a:t>
            </a:r>
          </a:p>
          <a:p>
            <a:r>
              <a:rPr lang="en-GB" dirty="0" smtClean="0"/>
              <a:t>Analysis: reduce the turnover to 12 h, include most of the users</a:t>
            </a:r>
          </a:p>
          <a:p>
            <a:r>
              <a:rPr lang="en-GB" dirty="0" smtClean="0"/>
              <a:t>HLT farm: used for offline processing</a:t>
            </a:r>
          </a:p>
          <a:p>
            <a:pPr lvl="2"/>
            <a:r>
              <a:rPr lang="en-GB" dirty="0" smtClean="0"/>
              <a:t>currently 2500 cores ( 108FPGA+ 64 GPGPU)	</a:t>
            </a:r>
          </a:p>
          <a:p>
            <a:pPr lvl="2"/>
            <a:r>
              <a:rPr lang="en-GB" dirty="0" smtClean="0"/>
              <a:t>Foresee a massive increase for RUN3 for online reconstruction</a:t>
            </a:r>
          </a:p>
          <a:p>
            <a:pPr lvl="3"/>
            <a:r>
              <a:rPr lang="en-GB" dirty="0" smtClean="0"/>
              <a:t> 20X reduction in event size</a:t>
            </a:r>
            <a:endParaRPr lang="en-GB" dirty="0"/>
          </a:p>
        </p:txBody>
      </p:sp>
      <p:sp>
        <p:nvSpPr>
          <p:cNvPr id="4" name="Espace réservé de la date 3"/>
          <p:cNvSpPr>
            <a:spLocks noGrp="1"/>
          </p:cNvSpPr>
          <p:nvPr>
            <p:ph type="dt" sz="half" idx="10"/>
          </p:nvPr>
        </p:nvSpPr>
        <p:spPr/>
        <p:txBody>
          <a:bodyPr/>
          <a:lstStyle/>
          <a:p>
            <a:r>
              <a:rPr lang="en-US" smtClean="0"/>
              <a:t>June 13, 2013</a:t>
            </a:r>
            <a:endParaRPr lang="en-GB"/>
          </a:p>
        </p:txBody>
      </p:sp>
      <p:sp>
        <p:nvSpPr>
          <p:cNvPr id="5" name="Espace réservé du numéro de diapositive 4"/>
          <p:cNvSpPr>
            <a:spLocks noGrp="1"/>
          </p:cNvSpPr>
          <p:nvPr>
            <p:ph type="sldNum" sz="quarter" idx="12"/>
          </p:nvPr>
        </p:nvSpPr>
        <p:spPr/>
        <p:txBody>
          <a:bodyPr/>
          <a:lstStyle/>
          <a:p>
            <a:fld id="{6DE31932-56C8-3B47-B858-4F4604A908D1}" type="slidenum">
              <a:rPr lang="en-GB" smtClean="0"/>
              <a:t>13</a:t>
            </a:fld>
            <a:endParaRPr lang="en-GB"/>
          </a:p>
        </p:txBody>
      </p:sp>
    </p:spTree>
    <p:extLst>
      <p:ext uri="{BB962C8B-B14F-4D97-AF65-F5344CB8AC3E}">
        <p14:creationId xmlns:p14="http://schemas.microsoft.com/office/powerpoint/2010/main" val="14522597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ALICE goes virtual </a:t>
            </a:r>
            <a:endParaRPr lang="en-GB" dirty="0"/>
          </a:p>
        </p:txBody>
      </p:sp>
      <p:sp>
        <p:nvSpPr>
          <p:cNvPr id="3" name="Espace réservé du contenu 2"/>
          <p:cNvSpPr>
            <a:spLocks noGrp="1"/>
          </p:cNvSpPr>
          <p:nvPr>
            <p:ph idx="1"/>
          </p:nvPr>
        </p:nvSpPr>
        <p:spPr/>
        <p:txBody>
          <a:bodyPr/>
          <a:lstStyle/>
          <a:p>
            <a:r>
              <a:rPr lang="en-GB" dirty="0" smtClean="0"/>
              <a:t>Use CERNVM family to enable various use-case (i.e./and/or resources)</a:t>
            </a:r>
          </a:p>
          <a:p>
            <a:endParaRPr lang="en-GB" dirty="0"/>
          </a:p>
        </p:txBody>
      </p:sp>
      <p:pic>
        <p:nvPicPr>
          <p:cNvPr id="4" name="Image 3" descr="Screen shot 2013-06-12 at 1.44.47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2932" y="2585853"/>
            <a:ext cx="5425046" cy="4210840"/>
          </a:xfrm>
          <a:prstGeom prst="rect">
            <a:avLst/>
          </a:prstGeom>
        </p:spPr>
      </p:pic>
      <p:sp>
        <p:nvSpPr>
          <p:cNvPr id="5" name="Espace réservé de la date 4"/>
          <p:cNvSpPr>
            <a:spLocks noGrp="1"/>
          </p:cNvSpPr>
          <p:nvPr>
            <p:ph type="dt" sz="half" idx="10"/>
          </p:nvPr>
        </p:nvSpPr>
        <p:spPr/>
        <p:txBody>
          <a:bodyPr/>
          <a:lstStyle/>
          <a:p>
            <a:r>
              <a:rPr lang="en-US" smtClean="0"/>
              <a:t>June 13, 2013</a:t>
            </a:r>
            <a:endParaRPr lang="en-GB"/>
          </a:p>
        </p:txBody>
      </p:sp>
      <p:sp>
        <p:nvSpPr>
          <p:cNvPr id="6" name="Espace réservé du numéro de diapositive 5"/>
          <p:cNvSpPr>
            <a:spLocks noGrp="1"/>
          </p:cNvSpPr>
          <p:nvPr>
            <p:ph type="sldNum" sz="quarter" idx="12"/>
          </p:nvPr>
        </p:nvSpPr>
        <p:spPr/>
        <p:txBody>
          <a:bodyPr/>
          <a:lstStyle/>
          <a:p>
            <a:fld id="{6DE31932-56C8-3B47-B858-4F4604A908D1}" type="slidenum">
              <a:rPr lang="en-GB" smtClean="0"/>
              <a:t>14</a:t>
            </a:fld>
            <a:endParaRPr lang="en-GB"/>
          </a:p>
        </p:txBody>
      </p:sp>
    </p:spTree>
    <p:extLst>
      <p:ext uri="{BB962C8B-B14F-4D97-AF65-F5344CB8AC3E}">
        <p14:creationId xmlns:p14="http://schemas.microsoft.com/office/powerpoint/2010/main" val="16748959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CMS</a:t>
            </a:r>
            <a:endParaRPr lang="en-GB" dirty="0"/>
          </a:p>
        </p:txBody>
      </p:sp>
      <p:sp>
        <p:nvSpPr>
          <p:cNvPr id="3" name="Espace réservé du contenu 2"/>
          <p:cNvSpPr>
            <a:spLocks noGrp="1"/>
          </p:cNvSpPr>
          <p:nvPr>
            <p:ph idx="1"/>
          </p:nvPr>
        </p:nvSpPr>
        <p:spPr/>
        <p:txBody>
          <a:bodyPr>
            <a:normAutofit fontScale="62500" lnSpcReduction="20000"/>
          </a:bodyPr>
          <a:lstStyle/>
          <a:p>
            <a:r>
              <a:rPr lang="en-GB" dirty="0" smtClean="0"/>
              <a:t>Repro ended on T1’s, MC requests not yet ready</a:t>
            </a:r>
          </a:p>
          <a:p>
            <a:r>
              <a:rPr lang="en-GB" dirty="0" smtClean="0"/>
              <a:t>2015 preparation, LHE and upgrade studies will take significant resources and organisation in the second half of the year </a:t>
            </a:r>
          </a:p>
          <a:p>
            <a:r>
              <a:rPr lang="en-GB" dirty="0" smtClean="0"/>
              <a:t>Flexible usage of resources</a:t>
            </a:r>
          </a:p>
          <a:p>
            <a:pPr lvl="1"/>
            <a:r>
              <a:rPr lang="en-GB" dirty="0" smtClean="0"/>
              <a:t>Move to CVMFS for s/w distribution, simplifies multiple platform usage and enable opportunistic computing</a:t>
            </a:r>
          </a:p>
          <a:p>
            <a:pPr lvl="1"/>
            <a:r>
              <a:rPr lang="en-GB" dirty="0" smtClean="0"/>
              <a:t>Disk/tape separation (archive versus disk-only at T1s)</a:t>
            </a:r>
          </a:p>
          <a:p>
            <a:pPr lvl="1"/>
            <a:r>
              <a:rPr lang="en-GB" dirty="0" err="1" smtClean="0"/>
              <a:t>Xrootd</a:t>
            </a:r>
            <a:r>
              <a:rPr lang="en-GB" dirty="0" smtClean="0"/>
              <a:t> deployment </a:t>
            </a:r>
            <a:r>
              <a:rPr lang="en-GB" dirty="0" err="1" smtClean="0"/>
              <a:t>ongoing</a:t>
            </a:r>
            <a:endParaRPr lang="en-GB" dirty="0" smtClean="0"/>
          </a:p>
          <a:p>
            <a:pPr lvl="1"/>
            <a:r>
              <a:rPr lang="en-GB" dirty="0" smtClean="0"/>
              <a:t>Multi-core project: pilot system configured</a:t>
            </a:r>
          </a:p>
          <a:p>
            <a:pPr lvl="1"/>
            <a:r>
              <a:rPr lang="en-GB" dirty="0" smtClean="0"/>
              <a:t>HLT </a:t>
            </a:r>
            <a:r>
              <a:rPr lang="en-GB" dirty="0" err="1" smtClean="0"/>
              <a:t>comissioning</a:t>
            </a:r>
            <a:r>
              <a:rPr lang="en-GB" dirty="0" smtClean="0"/>
              <a:t> is </a:t>
            </a:r>
            <a:r>
              <a:rPr lang="en-GB" dirty="0" err="1" smtClean="0"/>
              <a:t>ongoing</a:t>
            </a:r>
            <a:endParaRPr lang="en-GB" dirty="0" smtClean="0"/>
          </a:p>
          <a:p>
            <a:pPr lvl="1"/>
            <a:r>
              <a:rPr lang="en-GB" dirty="0" smtClean="0"/>
              <a:t>Data Management:</a:t>
            </a:r>
          </a:p>
          <a:p>
            <a:pPr lvl="2"/>
            <a:r>
              <a:rPr lang="en-GB" dirty="0"/>
              <a:t>work to </a:t>
            </a:r>
            <a:r>
              <a:rPr lang="en-GB" dirty="0" smtClean="0"/>
              <a:t>develop common </a:t>
            </a:r>
            <a:r>
              <a:rPr lang="en-GB" dirty="0"/>
              <a:t>algorithms and frameworks within the effort from </a:t>
            </a:r>
            <a:r>
              <a:rPr lang="en-GB" dirty="0" smtClean="0"/>
              <a:t>CMS and </a:t>
            </a:r>
            <a:r>
              <a:rPr lang="en-GB" dirty="0"/>
              <a:t>Operations </a:t>
            </a:r>
            <a:r>
              <a:rPr lang="en-GB" dirty="0" smtClean="0"/>
              <a:t>Coordination</a:t>
            </a:r>
          </a:p>
          <a:p>
            <a:pPr lvl="2"/>
            <a:r>
              <a:rPr lang="en-GB" dirty="0" smtClean="0"/>
              <a:t>Implies </a:t>
            </a:r>
            <a:r>
              <a:rPr lang="en-GB" dirty="0" err="1" smtClean="0"/>
              <a:t>changements</a:t>
            </a:r>
            <a:r>
              <a:rPr lang="en-GB" dirty="0" smtClean="0"/>
              <a:t> in T2 space management and in the security model (</a:t>
            </a:r>
            <a:r>
              <a:rPr lang="en-GB" dirty="0" err="1" smtClean="0"/>
              <a:t>PhEDEx</a:t>
            </a:r>
            <a:r>
              <a:rPr lang="en-GB" dirty="0" smtClean="0"/>
              <a:t>)</a:t>
            </a:r>
          </a:p>
          <a:p>
            <a:pPr lvl="1"/>
            <a:r>
              <a:rPr lang="en-GB" dirty="0" smtClean="0"/>
              <a:t>Analysis framework: CRAB3 (with Panda back-end) preproduction in August</a:t>
            </a:r>
          </a:p>
          <a:p>
            <a:r>
              <a:rPr lang="en-GB" dirty="0" smtClean="0"/>
              <a:t>Data management schemes and (user) analysis  workflows to be validate by mid 2014. </a:t>
            </a:r>
          </a:p>
          <a:p>
            <a:pPr lvl="1"/>
            <a:endParaRPr lang="en-GB" dirty="0" smtClean="0"/>
          </a:p>
          <a:p>
            <a:pPr lvl="1"/>
            <a:endParaRPr lang="en-GB" dirty="0"/>
          </a:p>
        </p:txBody>
      </p:sp>
      <p:sp>
        <p:nvSpPr>
          <p:cNvPr id="4" name="Espace réservé de la date 3"/>
          <p:cNvSpPr>
            <a:spLocks noGrp="1"/>
          </p:cNvSpPr>
          <p:nvPr>
            <p:ph type="dt" sz="half" idx="10"/>
          </p:nvPr>
        </p:nvSpPr>
        <p:spPr/>
        <p:txBody>
          <a:bodyPr/>
          <a:lstStyle/>
          <a:p>
            <a:r>
              <a:rPr lang="en-US" smtClean="0"/>
              <a:t>June 13, 2013</a:t>
            </a:r>
            <a:endParaRPr lang="en-GB"/>
          </a:p>
        </p:txBody>
      </p:sp>
      <p:sp>
        <p:nvSpPr>
          <p:cNvPr id="5" name="Espace réservé du numéro de diapositive 4"/>
          <p:cNvSpPr>
            <a:spLocks noGrp="1"/>
          </p:cNvSpPr>
          <p:nvPr>
            <p:ph type="sldNum" sz="quarter" idx="12"/>
          </p:nvPr>
        </p:nvSpPr>
        <p:spPr/>
        <p:txBody>
          <a:bodyPr/>
          <a:lstStyle/>
          <a:p>
            <a:fld id="{6DE31932-56C8-3B47-B858-4F4604A908D1}" type="slidenum">
              <a:rPr lang="en-GB" smtClean="0"/>
              <a:t>15</a:t>
            </a:fld>
            <a:endParaRPr lang="en-GB"/>
          </a:p>
        </p:txBody>
      </p:sp>
    </p:spTree>
    <p:extLst>
      <p:ext uri="{BB962C8B-B14F-4D97-AF65-F5344CB8AC3E}">
        <p14:creationId xmlns:p14="http://schemas.microsoft.com/office/powerpoint/2010/main" val="38318196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CMS: HLT </a:t>
            </a:r>
            <a:r>
              <a:rPr lang="en-GB" dirty="0" err="1" smtClean="0"/>
              <a:t>comissioning</a:t>
            </a:r>
            <a:endParaRPr lang="en-GB" dirty="0"/>
          </a:p>
        </p:txBody>
      </p:sp>
      <p:sp>
        <p:nvSpPr>
          <p:cNvPr id="3" name="Espace réservé du contenu 2"/>
          <p:cNvSpPr>
            <a:spLocks noGrp="1"/>
          </p:cNvSpPr>
          <p:nvPr>
            <p:ph idx="1"/>
          </p:nvPr>
        </p:nvSpPr>
        <p:spPr/>
        <p:txBody>
          <a:bodyPr/>
          <a:lstStyle/>
          <a:p>
            <a:r>
              <a:rPr lang="en-GB" dirty="0" smtClean="0"/>
              <a:t>4000 jobs running, some stability issues to be solved</a:t>
            </a:r>
            <a:endParaRPr lang="en-GB" dirty="0"/>
          </a:p>
        </p:txBody>
      </p:sp>
      <p:pic>
        <p:nvPicPr>
          <p:cNvPr id="4" name="Image 3"/>
          <p:cNvPicPr>
            <a:picLocks noChangeAspect="1"/>
          </p:cNvPicPr>
          <p:nvPr/>
        </p:nvPicPr>
        <p:blipFill>
          <a:blip r:embed="rId2"/>
          <a:stretch>
            <a:fillRect/>
          </a:stretch>
        </p:blipFill>
        <p:spPr>
          <a:xfrm>
            <a:off x="2411131" y="2335876"/>
            <a:ext cx="5398135" cy="4048601"/>
          </a:xfrm>
          <a:prstGeom prst="rect">
            <a:avLst/>
          </a:prstGeom>
        </p:spPr>
      </p:pic>
      <p:sp>
        <p:nvSpPr>
          <p:cNvPr id="5" name="Espace réservé de la date 4"/>
          <p:cNvSpPr>
            <a:spLocks noGrp="1"/>
          </p:cNvSpPr>
          <p:nvPr>
            <p:ph type="dt" sz="half" idx="10"/>
          </p:nvPr>
        </p:nvSpPr>
        <p:spPr/>
        <p:txBody>
          <a:bodyPr/>
          <a:lstStyle/>
          <a:p>
            <a:r>
              <a:rPr lang="en-US" smtClean="0"/>
              <a:t>June 13, 2013</a:t>
            </a:r>
            <a:endParaRPr lang="en-GB"/>
          </a:p>
        </p:txBody>
      </p:sp>
      <p:sp>
        <p:nvSpPr>
          <p:cNvPr id="6" name="Espace réservé du numéro de diapositive 5"/>
          <p:cNvSpPr>
            <a:spLocks noGrp="1"/>
          </p:cNvSpPr>
          <p:nvPr>
            <p:ph type="sldNum" sz="quarter" idx="12"/>
          </p:nvPr>
        </p:nvSpPr>
        <p:spPr/>
        <p:txBody>
          <a:bodyPr/>
          <a:lstStyle/>
          <a:p>
            <a:fld id="{6DE31932-56C8-3B47-B858-4F4604A908D1}" type="slidenum">
              <a:rPr lang="en-GB" smtClean="0"/>
              <a:t>16</a:t>
            </a:fld>
            <a:endParaRPr lang="en-GB"/>
          </a:p>
        </p:txBody>
      </p:sp>
    </p:spTree>
    <p:extLst>
      <p:ext uri="{BB962C8B-B14F-4D97-AF65-F5344CB8AC3E}">
        <p14:creationId xmlns:p14="http://schemas.microsoft.com/office/powerpoint/2010/main" val="8740767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err="1" smtClean="0"/>
              <a:t>LHCb</a:t>
            </a:r>
            <a:endParaRPr lang="en-GB" dirty="0"/>
          </a:p>
        </p:txBody>
      </p:sp>
      <p:sp>
        <p:nvSpPr>
          <p:cNvPr id="3" name="Espace réservé du contenu 2"/>
          <p:cNvSpPr>
            <a:spLocks noGrp="1"/>
          </p:cNvSpPr>
          <p:nvPr>
            <p:ph idx="1"/>
          </p:nvPr>
        </p:nvSpPr>
        <p:spPr>
          <a:xfrm>
            <a:off x="457200" y="1600200"/>
            <a:ext cx="8229600" cy="2252549"/>
          </a:xfrm>
        </p:spPr>
        <p:txBody>
          <a:bodyPr>
            <a:normAutofit fontScale="92500" lnSpcReduction="20000"/>
          </a:bodyPr>
          <a:lstStyle/>
          <a:p>
            <a:r>
              <a:rPr lang="en-GB" dirty="0" smtClean="0"/>
              <a:t>Computing activities according to plans</a:t>
            </a:r>
          </a:p>
          <a:p>
            <a:pPr lvl="1"/>
            <a:r>
              <a:rPr lang="en-GB" dirty="0" smtClean="0"/>
              <a:t>Incremental re-stripping of 2010+2011</a:t>
            </a:r>
          </a:p>
          <a:p>
            <a:pPr lvl="1"/>
            <a:r>
              <a:rPr lang="en-GB" dirty="0" smtClean="0"/>
              <a:t>Processing and stripping of 2013 </a:t>
            </a:r>
            <a:r>
              <a:rPr lang="en-GB" dirty="0" err="1" smtClean="0"/>
              <a:t>pA</a:t>
            </a:r>
            <a:r>
              <a:rPr lang="en-GB" dirty="0" smtClean="0"/>
              <a:t> data</a:t>
            </a:r>
          </a:p>
          <a:p>
            <a:pPr lvl="1"/>
            <a:r>
              <a:rPr lang="en-GB" dirty="0" smtClean="0"/>
              <a:t>Simulation for 2012 commissioned</a:t>
            </a:r>
          </a:p>
          <a:p>
            <a:r>
              <a:rPr lang="en-GB" dirty="0" smtClean="0"/>
              <a:t>HLT plays a significant role</a:t>
            </a:r>
          </a:p>
          <a:p>
            <a:endParaRPr lang="en-GB" dirty="0"/>
          </a:p>
        </p:txBody>
      </p:sp>
      <p:pic>
        <p:nvPicPr>
          <p:cNvPr id="4" name="Image 3"/>
          <p:cNvPicPr>
            <a:picLocks noChangeAspect="1"/>
          </p:cNvPicPr>
          <p:nvPr/>
        </p:nvPicPr>
        <p:blipFill>
          <a:blip r:embed="rId2"/>
          <a:stretch>
            <a:fillRect/>
          </a:stretch>
        </p:blipFill>
        <p:spPr>
          <a:xfrm>
            <a:off x="457200" y="3679809"/>
            <a:ext cx="4370175" cy="3277631"/>
          </a:xfrm>
          <a:prstGeom prst="rect">
            <a:avLst/>
          </a:prstGeom>
        </p:spPr>
      </p:pic>
      <p:sp>
        <p:nvSpPr>
          <p:cNvPr id="5" name="ZoneTexte 4"/>
          <p:cNvSpPr txBox="1"/>
          <p:nvPr/>
        </p:nvSpPr>
        <p:spPr>
          <a:xfrm>
            <a:off x="2351660" y="4833290"/>
            <a:ext cx="1011814" cy="584776"/>
          </a:xfrm>
          <a:prstGeom prst="rect">
            <a:avLst/>
          </a:prstGeom>
          <a:noFill/>
        </p:spPr>
        <p:txBody>
          <a:bodyPr wrap="square" rtlCol="0">
            <a:spAutoFit/>
          </a:bodyPr>
          <a:lstStyle/>
          <a:p>
            <a:r>
              <a:rPr lang="en-GB" sz="3200" b="1" dirty="0" smtClean="0">
                <a:solidFill>
                  <a:srgbClr val="FFFF00"/>
                </a:solidFill>
              </a:rPr>
              <a:t>HLT</a:t>
            </a:r>
            <a:endParaRPr lang="en-GB" sz="3200" b="1" dirty="0">
              <a:solidFill>
                <a:srgbClr val="FFFF00"/>
              </a:solidFill>
            </a:endParaRPr>
          </a:p>
        </p:txBody>
      </p:sp>
      <p:pic>
        <p:nvPicPr>
          <p:cNvPr id="6" name="Image 5" descr="Screen shot 2013-06-12 at 2.50.2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2811" y="3709362"/>
            <a:ext cx="4151189" cy="3148638"/>
          </a:xfrm>
          <a:prstGeom prst="rect">
            <a:avLst/>
          </a:prstGeom>
        </p:spPr>
      </p:pic>
      <p:sp>
        <p:nvSpPr>
          <p:cNvPr id="7" name="Espace réservé de la date 6"/>
          <p:cNvSpPr>
            <a:spLocks noGrp="1"/>
          </p:cNvSpPr>
          <p:nvPr>
            <p:ph type="dt" sz="half" idx="10"/>
          </p:nvPr>
        </p:nvSpPr>
        <p:spPr/>
        <p:txBody>
          <a:bodyPr/>
          <a:lstStyle/>
          <a:p>
            <a:r>
              <a:rPr lang="en-US" smtClean="0"/>
              <a:t>June 13, 2013</a:t>
            </a:r>
            <a:endParaRPr lang="en-GB"/>
          </a:p>
        </p:txBody>
      </p:sp>
      <p:sp>
        <p:nvSpPr>
          <p:cNvPr id="8" name="Espace réservé du numéro de diapositive 7"/>
          <p:cNvSpPr>
            <a:spLocks noGrp="1"/>
          </p:cNvSpPr>
          <p:nvPr>
            <p:ph type="sldNum" sz="quarter" idx="12"/>
          </p:nvPr>
        </p:nvSpPr>
        <p:spPr/>
        <p:txBody>
          <a:bodyPr/>
          <a:lstStyle/>
          <a:p>
            <a:fld id="{6DE31932-56C8-3B47-B858-4F4604A908D1}" type="slidenum">
              <a:rPr lang="en-GB" smtClean="0"/>
              <a:t>17</a:t>
            </a:fld>
            <a:endParaRPr lang="en-GB"/>
          </a:p>
        </p:txBody>
      </p:sp>
    </p:spTree>
    <p:extLst>
      <p:ext uri="{BB962C8B-B14F-4D97-AF65-F5344CB8AC3E}">
        <p14:creationId xmlns:p14="http://schemas.microsoft.com/office/powerpoint/2010/main" val="7103205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err="1" smtClean="0"/>
              <a:t>LHCb</a:t>
            </a:r>
            <a:r>
              <a:rPr lang="en-GB" dirty="0" smtClean="0"/>
              <a:t>: Disk and Tapes</a:t>
            </a:r>
            <a:endParaRPr lang="en-GB" dirty="0"/>
          </a:p>
        </p:txBody>
      </p:sp>
      <p:sp>
        <p:nvSpPr>
          <p:cNvPr id="3" name="Espace réservé du contenu 2"/>
          <p:cNvSpPr>
            <a:spLocks noGrp="1"/>
          </p:cNvSpPr>
          <p:nvPr>
            <p:ph idx="1"/>
          </p:nvPr>
        </p:nvSpPr>
        <p:spPr/>
        <p:txBody>
          <a:bodyPr>
            <a:normAutofit fontScale="92500" lnSpcReduction="20000"/>
          </a:bodyPr>
          <a:lstStyle/>
          <a:p>
            <a:r>
              <a:rPr lang="en-GB" dirty="0" smtClean="0"/>
              <a:t>Disk</a:t>
            </a:r>
          </a:p>
          <a:p>
            <a:pPr lvl="1"/>
            <a:r>
              <a:rPr lang="en-GB" dirty="0" smtClean="0"/>
              <a:t>Deficit in disk in 2013 (11/15 PB)recovered due to delays </a:t>
            </a:r>
          </a:p>
          <a:p>
            <a:pPr lvl="1"/>
            <a:r>
              <a:rPr lang="en-GB" dirty="0" smtClean="0"/>
              <a:t>Change </a:t>
            </a:r>
            <a:r>
              <a:rPr lang="en-GB" dirty="0"/>
              <a:t>in computing model:</a:t>
            </a:r>
          </a:p>
          <a:p>
            <a:pPr lvl="2"/>
            <a:r>
              <a:rPr lang="en-GB" dirty="0" smtClean="0"/>
              <a:t>Allow </a:t>
            </a:r>
            <a:r>
              <a:rPr lang="en-GB" dirty="0"/>
              <a:t>disk (and analysis) at selected Tier2 (‘T2-D’</a:t>
            </a:r>
            <a:r>
              <a:rPr lang="en-GB" dirty="0" smtClean="0"/>
              <a:t>)</a:t>
            </a:r>
          </a:p>
          <a:p>
            <a:pPr lvl="2"/>
            <a:r>
              <a:rPr lang="en-GB" dirty="0" smtClean="0"/>
              <a:t>Goal </a:t>
            </a:r>
            <a:r>
              <a:rPr lang="en-GB" dirty="0"/>
              <a:t>is ~10 sites with &gt;300TB per T2-D, but start with </a:t>
            </a:r>
            <a:r>
              <a:rPr lang="en-GB" dirty="0" smtClean="0"/>
              <a:t>100TB</a:t>
            </a:r>
          </a:p>
          <a:p>
            <a:r>
              <a:rPr lang="en-GB" dirty="0" smtClean="0"/>
              <a:t>Tapes</a:t>
            </a:r>
          </a:p>
          <a:p>
            <a:pPr lvl="1"/>
            <a:r>
              <a:rPr lang="en-GB" dirty="0" smtClean="0"/>
              <a:t>Massive access (</a:t>
            </a:r>
            <a:r>
              <a:rPr lang="en-GB" dirty="0" err="1" smtClean="0"/>
              <a:t>restripping</a:t>
            </a:r>
            <a:r>
              <a:rPr lang="en-GB" dirty="0" smtClean="0"/>
              <a:t> 3.8 PB)  problematic for some sites</a:t>
            </a:r>
          </a:p>
          <a:p>
            <a:pPr lvl="1"/>
            <a:r>
              <a:rPr lang="en-GB" dirty="0" smtClean="0"/>
              <a:t> Some tapes lost, recovery procedures not fully defined</a:t>
            </a:r>
          </a:p>
          <a:p>
            <a:endParaRPr lang="en-GB" dirty="0"/>
          </a:p>
        </p:txBody>
      </p:sp>
      <p:sp>
        <p:nvSpPr>
          <p:cNvPr id="4" name="Espace réservé de la date 3"/>
          <p:cNvSpPr>
            <a:spLocks noGrp="1"/>
          </p:cNvSpPr>
          <p:nvPr>
            <p:ph type="dt" sz="half" idx="10"/>
          </p:nvPr>
        </p:nvSpPr>
        <p:spPr/>
        <p:txBody>
          <a:bodyPr/>
          <a:lstStyle/>
          <a:p>
            <a:r>
              <a:rPr lang="en-US" smtClean="0"/>
              <a:t>June 13, 2013</a:t>
            </a:r>
            <a:endParaRPr lang="en-GB"/>
          </a:p>
        </p:txBody>
      </p:sp>
      <p:sp>
        <p:nvSpPr>
          <p:cNvPr id="5" name="Espace réservé du numéro de diapositive 4"/>
          <p:cNvSpPr>
            <a:spLocks noGrp="1"/>
          </p:cNvSpPr>
          <p:nvPr>
            <p:ph type="sldNum" sz="quarter" idx="12"/>
          </p:nvPr>
        </p:nvSpPr>
        <p:spPr/>
        <p:txBody>
          <a:bodyPr/>
          <a:lstStyle/>
          <a:p>
            <a:fld id="{6DE31932-56C8-3B47-B858-4F4604A908D1}" type="slidenum">
              <a:rPr lang="en-GB" smtClean="0"/>
              <a:t>18</a:t>
            </a:fld>
            <a:endParaRPr lang="en-GB"/>
          </a:p>
        </p:txBody>
      </p:sp>
    </p:spTree>
    <p:extLst>
      <p:ext uri="{BB962C8B-B14F-4D97-AF65-F5344CB8AC3E}">
        <p14:creationId xmlns:p14="http://schemas.microsoft.com/office/powerpoint/2010/main" val="30155705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err="1" smtClean="0"/>
              <a:t>LHCb</a:t>
            </a:r>
            <a:r>
              <a:rPr lang="en-GB" dirty="0" smtClean="0"/>
              <a:t>: software improvements</a:t>
            </a:r>
            <a:endParaRPr lang="en-GB" dirty="0"/>
          </a:p>
        </p:txBody>
      </p:sp>
      <p:sp>
        <p:nvSpPr>
          <p:cNvPr id="3" name="Espace réservé du contenu 2"/>
          <p:cNvSpPr>
            <a:spLocks noGrp="1"/>
          </p:cNvSpPr>
          <p:nvPr>
            <p:ph idx="1"/>
          </p:nvPr>
        </p:nvSpPr>
        <p:spPr/>
        <p:txBody>
          <a:bodyPr>
            <a:normAutofit fontScale="92500" lnSpcReduction="10000"/>
          </a:bodyPr>
          <a:lstStyle/>
          <a:p>
            <a:r>
              <a:rPr lang="en-GB" dirty="0"/>
              <a:t>LS1 is window of opportunity for adopting latest software</a:t>
            </a:r>
          </a:p>
          <a:p>
            <a:pPr lvl="1"/>
            <a:r>
              <a:rPr lang="en-GB" dirty="0" smtClean="0"/>
              <a:t>Must </a:t>
            </a:r>
            <a:r>
              <a:rPr lang="en-GB" dirty="0"/>
              <a:t>be in place by the early 2014, to allow validation </a:t>
            </a:r>
            <a:r>
              <a:rPr lang="en-GB" dirty="0" smtClean="0"/>
              <a:t>and commissioning </a:t>
            </a:r>
            <a:r>
              <a:rPr lang="en-GB" dirty="0"/>
              <a:t>(in particular for HLT)</a:t>
            </a:r>
          </a:p>
          <a:p>
            <a:r>
              <a:rPr lang="en-GB" dirty="0" smtClean="0"/>
              <a:t>Several technical steps forward</a:t>
            </a:r>
          </a:p>
          <a:p>
            <a:pPr lvl="1"/>
            <a:r>
              <a:rPr lang="en-GB" dirty="0" smtClean="0"/>
              <a:t>Compiler (</a:t>
            </a:r>
            <a:r>
              <a:rPr lang="en-GB" dirty="0" err="1" smtClean="0"/>
              <a:t>gcc</a:t>
            </a:r>
            <a:r>
              <a:rPr lang="en-GB" dirty="0" smtClean="0"/>
              <a:t> 48), support for C++11 </a:t>
            </a:r>
          </a:p>
          <a:p>
            <a:pPr lvl="1"/>
            <a:r>
              <a:rPr lang="en-GB" dirty="0" smtClean="0"/>
              <a:t>Adopt ROOT6</a:t>
            </a:r>
          </a:p>
          <a:p>
            <a:r>
              <a:rPr lang="en-GB" dirty="0" smtClean="0"/>
              <a:t>Internal computing reviews </a:t>
            </a:r>
          </a:p>
          <a:p>
            <a:pPr lvl="1"/>
            <a:r>
              <a:rPr lang="en-GB" dirty="0"/>
              <a:t>O</a:t>
            </a:r>
            <a:r>
              <a:rPr lang="en-GB" dirty="0" smtClean="0"/>
              <a:t>n distributed computing and new data model</a:t>
            </a:r>
          </a:p>
          <a:p>
            <a:pPr lvl="1"/>
            <a:r>
              <a:rPr lang="en-GB" dirty="0" smtClean="0"/>
              <a:t>Person power is an issue</a:t>
            </a:r>
          </a:p>
        </p:txBody>
      </p:sp>
      <p:sp>
        <p:nvSpPr>
          <p:cNvPr id="4" name="Espace réservé de la date 3"/>
          <p:cNvSpPr>
            <a:spLocks noGrp="1"/>
          </p:cNvSpPr>
          <p:nvPr>
            <p:ph type="dt" sz="half" idx="10"/>
          </p:nvPr>
        </p:nvSpPr>
        <p:spPr/>
        <p:txBody>
          <a:bodyPr/>
          <a:lstStyle/>
          <a:p>
            <a:r>
              <a:rPr lang="en-US" smtClean="0"/>
              <a:t>June 13, 2013</a:t>
            </a:r>
            <a:endParaRPr lang="en-GB"/>
          </a:p>
        </p:txBody>
      </p:sp>
      <p:sp>
        <p:nvSpPr>
          <p:cNvPr id="5" name="Espace réservé du numéro de diapositive 4"/>
          <p:cNvSpPr>
            <a:spLocks noGrp="1"/>
          </p:cNvSpPr>
          <p:nvPr>
            <p:ph type="sldNum" sz="quarter" idx="12"/>
          </p:nvPr>
        </p:nvSpPr>
        <p:spPr/>
        <p:txBody>
          <a:bodyPr/>
          <a:lstStyle/>
          <a:p>
            <a:fld id="{6DE31932-56C8-3B47-B858-4F4604A908D1}" type="slidenum">
              <a:rPr lang="en-GB" smtClean="0"/>
              <a:t>19</a:t>
            </a:fld>
            <a:endParaRPr lang="en-GB"/>
          </a:p>
        </p:txBody>
      </p:sp>
    </p:spTree>
    <p:extLst>
      <p:ext uri="{BB962C8B-B14F-4D97-AF65-F5344CB8AC3E}">
        <p14:creationId xmlns:p14="http://schemas.microsoft.com/office/powerpoint/2010/main" val="122652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Resources</a:t>
            </a:r>
            <a:endParaRPr lang="en-GB" dirty="0"/>
          </a:p>
        </p:txBody>
      </p:sp>
      <p:sp>
        <p:nvSpPr>
          <p:cNvPr id="3" name="Espace réservé du contenu 2"/>
          <p:cNvSpPr>
            <a:spLocks noGrp="1"/>
          </p:cNvSpPr>
          <p:nvPr>
            <p:ph idx="1"/>
          </p:nvPr>
        </p:nvSpPr>
        <p:spPr/>
        <p:txBody>
          <a:bodyPr>
            <a:normAutofit fontScale="77500" lnSpcReduction="20000"/>
          </a:bodyPr>
          <a:lstStyle/>
          <a:p>
            <a:r>
              <a:rPr lang="en-GB" dirty="0" smtClean="0"/>
              <a:t>“Flat budget” is fashionable</a:t>
            </a:r>
          </a:p>
          <a:p>
            <a:pPr lvl="1"/>
            <a:r>
              <a:rPr lang="en-GB" dirty="0" smtClean="0"/>
              <a:t>Flatness with respect to what is more disputable</a:t>
            </a:r>
          </a:p>
          <a:p>
            <a:r>
              <a:rPr lang="en-GB" dirty="0" smtClean="0"/>
              <a:t>Pledges mechanism is not always fully transparent, there is a (non)safety margin of ~20%</a:t>
            </a:r>
          </a:p>
          <a:p>
            <a:pPr lvl="1"/>
            <a:r>
              <a:rPr lang="en-GB" dirty="0" smtClean="0"/>
              <a:t>Scrutiny process to be improved (CRSG will work with WLCG MB towards a consolidated procedure to asses the needs)</a:t>
            </a:r>
            <a:endParaRPr lang="en-GB" dirty="0" smtClean="0"/>
          </a:p>
          <a:p>
            <a:r>
              <a:rPr lang="en-GB" dirty="0" smtClean="0"/>
              <a:t>Funding by (EU) projects may disrupt personnel continuity </a:t>
            </a:r>
          </a:p>
          <a:p>
            <a:pPr lvl="1"/>
            <a:r>
              <a:rPr lang="en-GB" dirty="0" smtClean="0"/>
              <a:t>next H2020 not earlier </a:t>
            </a:r>
            <a:r>
              <a:rPr lang="en-GB" dirty="0" err="1" smtClean="0"/>
              <a:t>tha</a:t>
            </a:r>
            <a:r>
              <a:rPr lang="en-GB" dirty="0" smtClean="0"/>
              <a:t> one year</a:t>
            </a:r>
          </a:p>
          <a:p>
            <a:r>
              <a:rPr lang="en-GB" dirty="0" smtClean="0"/>
              <a:t>Opportunistic usage continues to occur, experiments better and better prepared to use ad-hoc </a:t>
            </a:r>
            <a:r>
              <a:rPr lang="en-GB" dirty="0" err="1" smtClean="0"/>
              <a:t>environements</a:t>
            </a:r>
            <a:endParaRPr lang="en-GB" dirty="0" smtClean="0"/>
          </a:p>
        </p:txBody>
      </p:sp>
      <p:sp>
        <p:nvSpPr>
          <p:cNvPr id="4" name="Espace réservé de la date 3"/>
          <p:cNvSpPr>
            <a:spLocks noGrp="1"/>
          </p:cNvSpPr>
          <p:nvPr>
            <p:ph type="dt" sz="half" idx="10"/>
          </p:nvPr>
        </p:nvSpPr>
        <p:spPr/>
        <p:txBody>
          <a:bodyPr/>
          <a:lstStyle/>
          <a:p>
            <a:r>
              <a:rPr lang="en-US" smtClean="0"/>
              <a:t>June 13, 2013</a:t>
            </a:r>
            <a:endParaRPr lang="en-GB"/>
          </a:p>
        </p:txBody>
      </p:sp>
      <p:sp>
        <p:nvSpPr>
          <p:cNvPr id="5" name="Espace réservé du numéro de diapositive 4"/>
          <p:cNvSpPr>
            <a:spLocks noGrp="1"/>
          </p:cNvSpPr>
          <p:nvPr>
            <p:ph type="sldNum" sz="quarter" idx="12"/>
          </p:nvPr>
        </p:nvSpPr>
        <p:spPr/>
        <p:txBody>
          <a:bodyPr/>
          <a:lstStyle/>
          <a:p>
            <a:fld id="{6DE31932-56C8-3B47-B858-4F4604A908D1}" type="slidenum">
              <a:rPr lang="en-GB" smtClean="0"/>
              <a:t>2</a:t>
            </a:fld>
            <a:endParaRPr lang="en-GB"/>
          </a:p>
        </p:txBody>
      </p:sp>
    </p:spTree>
    <p:extLst>
      <p:ext uri="{BB962C8B-B14F-4D97-AF65-F5344CB8AC3E}">
        <p14:creationId xmlns:p14="http://schemas.microsoft.com/office/powerpoint/2010/main" val="19837020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Data Preservation</a:t>
            </a:r>
            <a:endParaRPr lang="en-GB" dirty="0"/>
          </a:p>
        </p:txBody>
      </p:sp>
      <p:sp>
        <p:nvSpPr>
          <p:cNvPr id="3" name="Espace réservé du contenu 2"/>
          <p:cNvSpPr>
            <a:spLocks noGrp="1"/>
          </p:cNvSpPr>
          <p:nvPr>
            <p:ph idx="1"/>
          </p:nvPr>
        </p:nvSpPr>
        <p:spPr/>
        <p:txBody>
          <a:bodyPr>
            <a:normAutofit fontScale="92500" lnSpcReduction="20000"/>
          </a:bodyPr>
          <a:lstStyle/>
          <a:p>
            <a:r>
              <a:rPr lang="en-GB" dirty="0" smtClean="0"/>
              <a:t>DPHEP ICFA Study Group formed in 2009</a:t>
            </a:r>
          </a:p>
          <a:p>
            <a:pPr lvl="1"/>
            <a:r>
              <a:rPr lang="en-GB" dirty="0"/>
              <a:t>M</a:t>
            </a:r>
            <a:r>
              <a:rPr lang="en-GB" dirty="0" smtClean="0"/>
              <a:t>ajor labs and collider experiments </a:t>
            </a:r>
          </a:p>
          <a:p>
            <a:r>
              <a:rPr lang="en-GB" dirty="0" smtClean="0"/>
              <a:t>LHC experiments joined in 2011</a:t>
            </a:r>
          </a:p>
          <a:p>
            <a:pPr lvl="1"/>
            <a:r>
              <a:rPr lang="en-GB" dirty="0" smtClean="0"/>
              <a:t>Local/CERN-LHC task force on data preservation and access</a:t>
            </a:r>
          </a:p>
          <a:p>
            <a:pPr lvl="1"/>
            <a:r>
              <a:rPr lang="en-GB" dirty="0" smtClean="0"/>
              <a:t>Contact persons/working groups in all experiments</a:t>
            </a:r>
          </a:p>
          <a:p>
            <a:r>
              <a:rPr lang="en-GB" dirty="0" smtClean="0"/>
              <a:t>DPHEP Blueprint published in </a:t>
            </a:r>
            <a:r>
              <a:rPr lang="en-GB" dirty="0" err="1" smtClean="0"/>
              <a:t>mai</a:t>
            </a:r>
            <a:r>
              <a:rPr lang="en-GB" dirty="0" smtClean="0"/>
              <a:t> 2012</a:t>
            </a:r>
          </a:p>
          <a:p>
            <a:r>
              <a:rPr lang="en-GB" dirty="0" smtClean="0"/>
              <a:t>October: CERN appoints a DPHEP Project Manager (Jamie </a:t>
            </a:r>
            <a:r>
              <a:rPr lang="en-GB" dirty="0" err="1" smtClean="0"/>
              <a:t>Shiers</a:t>
            </a:r>
            <a:r>
              <a:rPr lang="en-GB" dirty="0" smtClean="0"/>
              <a:t>)</a:t>
            </a:r>
          </a:p>
          <a:p>
            <a:r>
              <a:rPr lang="en-GB" dirty="0" smtClean="0"/>
              <a:t>Feb. 2013 ICFA Statement =&gt; DPHEP Collaboration </a:t>
            </a:r>
          </a:p>
        </p:txBody>
      </p:sp>
      <p:sp>
        <p:nvSpPr>
          <p:cNvPr id="4" name="Espace réservé de la date 3"/>
          <p:cNvSpPr>
            <a:spLocks noGrp="1"/>
          </p:cNvSpPr>
          <p:nvPr>
            <p:ph type="dt" sz="half" idx="10"/>
          </p:nvPr>
        </p:nvSpPr>
        <p:spPr/>
        <p:txBody>
          <a:bodyPr/>
          <a:lstStyle/>
          <a:p>
            <a:r>
              <a:rPr lang="en-US" smtClean="0"/>
              <a:t>June 13, 2013</a:t>
            </a:r>
            <a:endParaRPr lang="en-GB"/>
          </a:p>
        </p:txBody>
      </p:sp>
      <p:sp>
        <p:nvSpPr>
          <p:cNvPr id="5" name="Espace réservé du numéro de diapositive 4"/>
          <p:cNvSpPr>
            <a:spLocks noGrp="1"/>
          </p:cNvSpPr>
          <p:nvPr>
            <p:ph type="sldNum" sz="quarter" idx="12"/>
          </p:nvPr>
        </p:nvSpPr>
        <p:spPr/>
        <p:txBody>
          <a:bodyPr/>
          <a:lstStyle/>
          <a:p>
            <a:fld id="{6DE31932-56C8-3B47-B858-4F4604A908D1}" type="slidenum">
              <a:rPr lang="en-GB" smtClean="0"/>
              <a:t>20</a:t>
            </a:fld>
            <a:endParaRPr lang="en-GB"/>
          </a:p>
        </p:txBody>
      </p:sp>
    </p:spTree>
    <p:extLst>
      <p:ext uri="{BB962C8B-B14F-4D97-AF65-F5344CB8AC3E}">
        <p14:creationId xmlns:p14="http://schemas.microsoft.com/office/powerpoint/2010/main" val="32044677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ICFA Statement – March 15, 2013</a:t>
            </a:r>
            <a:endParaRPr lang="en-GB" dirty="0"/>
          </a:p>
        </p:txBody>
      </p:sp>
      <p:sp>
        <p:nvSpPr>
          <p:cNvPr id="4" name="Content Placeholder 2"/>
          <p:cNvSpPr>
            <a:spLocks noGrp="1"/>
          </p:cNvSpPr>
          <p:nvPr>
            <p:ph idx="1"/>
          </p:nvPr>
        </p:nvSpPr>
        <p:spPr>
          <a:xfrm>
            <a:off x="457200" y="1231368"/>
            <a:ext cx="8229600" cy="5072158"/>
          </a:xfrm>
        </p:spPr>
        <p:txBody>
          <a:bodyPr>
            <a:noAutofit/>
          </a:bodyPr>
          <a:lstStyle/>
          <a:p>
            <a:r>
              <a:rPr lang="en-US" sz="1600" i="1" dirty="0" smtClean="0">
                <a:solidFill>
                  <a:srgbClr val="000090"/>
                </a:solidFill>
              </a:rPr>
              <a:t>The International Committee for Future Accelerators (ICFA) supports the efforts of the Data Preservation in High Energy Physics (DPHEP) study group on long-term data preservation and welcomes its transition to an active international collaboration with a full-time project manager</a:t>
            </a:r>
            <a:r>
              <a:rPr lang="en-US" sz="1800" i="1" dirty="0" smtClean="0">
                <a:solidFill>
                  <a:srgbClr val="0000FF"/>
                </a:solidFill>
              </a:rPr>
              <a:t>. </a:t>
            </a:r>
            <a:r>
              <a:rPr lang="en-US" sz="1800" b="1" i="1" dirty="0" smtClean="0">
                <a:solidFill>
                  <a:srgbClr val="0000FF"/>
                </a:solidFill>
              </a:rPr>
              <a:t>It encourages laboratories, institutes and experiments to review the draft DPHEP Collaboration Agreement with a view to joining by mid- to late-2013.</a:t>
            </a:r>
            <a:endParaRPr lang="en-US" sz="1800" i="1" dirty="0" smtClean="0">
              <a:solidFill>
                <a:srgbClr val="000090"/>
              </a:solidFill>
            </a:endParaRPr>
          </a:p>
          <a:p>
            <a:r>
              <a:rPr lang="en-US" sz="1600" i="1" dirty="0" smtClean="0">
                <a:solidFill>
                  <a:srgbClr val="000090"/>
                </a:solidFill>
              </a:rPr>
              <a:t>ICFA notes the lack of effort available to pursue these activities in the short-term and the possible consequences on data preservation in the medium to long-term. We further note the opportunities in this area for international collaboration with other disciplines and encourage the DPHEP Collaboration to vigorously pursue its activities. In particular, the effort required to prepare project proposals must be prioritized, in addition to supporting on-going data preservation activities.</a:t>
            </a:r>
          </a:p>
          <a:p>
            <a:r>
              <a:rPr lang="en-US" sz="1600" b="1" i="1" dirty="0" smtClean="0">
                <a:solidFill>
                  <a:srgbClr val="000090"/>
                </a:solidFill>
              </a:rPr>
              <a:t>ICFA notes the important benefits of long-term data preservation to exploit the full scientific potential of the, often unique, datasets</a:t>
            </a:r>
            <a:r>
              <a:rPr lang="en-US" sz="1600" i="1" dirty="0" smtClean="0">
                <a:solidFill>
                  <a:srgbClr val="000090"/>
                </a:solidFill>
              </a:rPr>
              <a:t>. This potential includes not only future scientific publications but also educational outreach purposes, and the Open Access policies emerging from the funding agencies.</a:t>
            </a:r>
          </a:p>
          <a:p>
            <a:endParaRPr lang="en-US" sz="1800" dirty="0">
              <a:solidFill>
                <a:srgbClr val="000090"/>
              </a:solidFill>
            </a:endParaRPr>
          </a:p>
          <a:p>
            <a:pPr marL="342900" lvl="1" indent="-342900">
              <a:buFont typeface="Arial"/>
              <a:buChar char="•"/>
            </a:pPr>
            <a:r>
              <a:rPr lang="en-GB" sz="2000" dirty="0" smtClean="0"/>
              <a:t>DPHEP Collaboration Implementation Board installed</a:t>
            </a:r>
          </a:p>
          <a:p>
            <a:pPr marL="342900" lvl="1" indent="-342900">
              <a:buFont typeface="Arial"/>
              <a:buChar char="•"/>
            </a:pPr>
            <a:r>
              <a:rPr lang="en-GB" sz="2000" dirty="0" smtClean="0"/>
              <a:t>Collaboration agreement: first draft circulated, signature campaign will start soon</a:t>
            </a:r>
            <a:endParaRPr lang="en-GB" sz="2000" dirty="0" smtClean="0"/>
          </a:p>
          <a:p>
            <a:endParaRPr lang="en-US" sz="2000" dirty="0" smtClean="0">
              <a:solidFill>
                <a:srgbClr val="000090"/>
              </a:solidFill>
            </a:endParaRPr>
          </a:p>
          <a:p>
            <a:endParaRPr lang="en-US" sz="2000" dirty="0">
              <a:solidFill>
                <a:srgbClr val="000090"/>
              </a:solidFill>
            </a:endParaRPr>
          </a:p>
        </p:txBody>
      </p:sp>
      <p:sp>
        <p:nvSpPr>
          <p:cNvPr id="5" name="Espace réservé de la date 4"/>
          <p:cNvSpPr>
            <a:spLocks noGrp="1"/>
          </p:cNvSpPr>
          <p:nvPr>
            <p:ph type="dt" sz="half" idx="10"/>
          </p:nvPr>
        </p:nvSpPr>
        <p:spPr/>
        <p:txBody>
          <a:bodyPr/>
          <a:lstStyle/>
          <a:p>
            <a:r>
              <a:rPr lang="en-US" smtClean="0"/>
              <a:t>June 13, 2013</a:t>
            </a:r>
            <a:endParaRPr lang="en-GB"/>
          </a:p>
        </p:txBody>
      </p:sp>
      <p:sp>
        <p:nvSpPr>
          <p:cNvPr id="6" name="Espace réservé du numéro de diapositive 5"/>
          <p:cNvSpPr>
            <a:spLocks noGrp="1"/>
          </p:cNvSpPr>
          <p:nvPr>
            <p:ph type="sldNum" sz="quarter" idx="12"/>
          </p:nvPr>
        </p:nvSpPr>
        <p:spPr/>
        <p:txBody>
          <a:bodyPr/>
          <a:lstStyle/>
          <a:p>
            <a:fld id="{6DE31932-56C8-3B47-B858-4F4604A908D1}" type="slidenum">
              <a:rPr lang="en-GB" smtClean="0"/>
              <a:t>21</a:t>
            </a:fld>
            <a:endParaRPr lang="en-GB"/>
          </a:p>
        </p:txBody>
      </p:sp>
    </p:spTree>
    <p:extLst>
      <p:ext uri="{BB962C8B-B14F-4D97-AF65-F5344CB8AC3E}">
        <p14:creationId xmlns:p14="http://schemas.microsoft.com/office/powerpoint/2010/main" val="18955949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Data Preservation: LHC perspective</a:t>
            </a:r>
            <a:endParaRPr lang="en-GB" dirty="0"/>
          </a:p>
        </p:txBody>
      </p:sp>
      <p:sp>
        <p:nvSpPr>
          <p:cNvPr id="3" name="Espace réservé du contenu 2"/>
          <p:cNvSpPr>
            <a:spLocks noGrp="1"/>
          </p:cNvSpPr>
          <p:nvPr>
            <p:ph idx="1"/>
          </p:nvPr>
        </p:nvSpPr>
        <p:spPr>
          <a:xfrm>
            <a:off x="457200" y="1600200"/>
            <a:ext cx="8229600" cy="5050634"/>
          </a:xfrm>
        </p:spPr>
        <p:txBody>
          <a:bodyPr>
            <a:normAutofit fontScale="92500" lnSpcReduction="20000"/>
          </a:bodyPr>
          <a:lstStyle/>
          <a:p>
            <a:r>
              <a:rPr lang="en-GB" dirty="0" smtClean="0"/>
              <a:t>Long term perspectives should be taken into account early enough</a:t>
            </a:r>
          </a:p>
          <a:p>
            <a:pPr lvl="1"/>
            <a:r>
              <a:rPr lang="en-GB" dirty="0" smtClean="0"/>
              <a:t>Some Data sets already “old” (2010, soon 2011)</a:t>
            </a:r>
          </a:p>
          <a:p>
            <a:r>
              <a:rPr lang="en-GB" dirty="0" smtClean="0"/>
              <a:t>Working/task groups in place in experiments</a:t>
            </a:r>
          </a:p>
          <a:p>
            <a:pPr lvl="1"/>
            <a:r>
              <a:rPr lang="en-GB" dirty="0" smtClean="0"/>
              <a:t>Act within the existing activities</a:t>
            </a:r>
          </a:p>
          <a:p>
            <a:pPr lvl="1"/>
            <a:r>
              <a:rPr lang="en-GB" dirty="0" smtClean="0"/>
              <a:t>Implement concepts and define policies</a:t>
            </a:r>
          </a:p>
          <a:p>
            <a:r>
              <a:rPr lang="en-GB" dirty="0" smtClean="0"/>
              <a:t>Projects emerge within new funding opportunities or as a part of upgrades/model improvements</a:t>
            </a:r>
          </a:p>
          <a:p>
            <a:pPr lvl="1"/>
            <a:r>
              <a:rPr lang="en-GB" b="1" dirty="0" smtClean="0"/>
              <a:t>DPHEP-CERN H2020 Vision Document in work</a:t>
            </a:r>
            <a:r>
              <a:rPr lang="en-GB" dirty="0" smtClean="0"/>
              <a:t> </a:t>
            </a:r>
          </a:p>
          <a:p>
            <a:r>
              <a:rPr lang="en-GB" dirty="0" smtClean="0"/>
              <a:t>Clear multi-disciplinary potential, to be exploited within the future collaboration </a:t>
            </a:r>
          </a:p>
          <a:p>
            <a:endParaRPr lang="en-GB" dirty="0"/>
          </a:p>
          <a:p>
            <a:endParaRPr lang="en-GB" dirty="0" smtClean="0"/>
          </a:p>
        </p:txBody>
      </p:sp>
      <p:sp>
        <p:nvSpPr>
          <p:cNvPr id="4" name="Espace réservé de la date 3"/>
          <p:cNvSpPr>
            <a:spLocks noGrp="1"/>
          </p:cNvSpPr>
          <p:nvPr>
            <p:ph type="dt" sz="half" idx="10"/>
          </p:nvPr>
        </p:nvSpPr>
        <p:spPr/>
        <p:txBody>
          <a:bodyPr/>
          <a:lstStyle/>
          <a:p>
            <a:r>
              <a:rPr lang="en-US" smtClean="0"/>
              <a:t>June 13, 2013</a:t>
            </a:r>
            <a:endParaRPr lang="en-GB"/>
          </a:p>
        </p:txBody>
      </p:sp>
      <p:sp>
        <p:nvSpPr>
          <p:cNvPr id="5" name="Espace réservé du numéro de diapositive 4"/>
          <p:cNvSpPr>
            <a:spLocks noGrp="1"/>
          </p:cNvSpPr>
          <p:nvPr>
            <p:ph type="sldNum" sz="quarter" idx="12"/>
          </p:nvPr>
        </p:nvSpPr>
        <p:spPr/>
        <p:txBody>
          <a:bodyPr/>
          <a:lstStyle/>
          <a:p>
            <a:fld id="{6DE31932-56C8-3B47-B858-4F4604A908D1}" type="slidenum">
              <a:rPr lang="en-GB" smtClean="0"/>
              <a:t>22</a:t>
            </a:fld>
            <a:endParaRPr lang="en-GB"/>
          </a:p>
        </p:txBody>
      </p:sp>
    </p:spTree>
    <p:extLst>
      <p:ext uri="{BB962C8B-B14F-4D97-AF65-F5344CB8AC3E}">
        <p14:creationId xmlns:p14="http://schemas.microsoft.com/office/powerpoint/2010/main" val="39007108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DPHEP-CERN Vision Document </a:t>
            </a:r>
            <a:endParaRPr lang="en-GB" dirty="0"/>
          </a:p>
        </p:txBody>
      </p:sp>
      <p:graphicFrame>
        <p:nvGraphicFramePr>
          <p:cNvPr id="4" name="Object 3"/>
          <p:cNvGraphicFramePr>
            <a:graphicFrameLocks noGrp="1" noChangeAspect="1"/>
          </p:cNvGraphicFramePr>
          <p:nvPr>
            <p:ph idx="1"/>
            <p:extLst>
              <p:ext uri="{D42A27DB-BD31-4B8C-83A1-F6EECF244321}">
                <p14:modId xmlns:p14="http://schemas.microsoft.com/office/powerpoint/2010/main" val="3322651575"/>
              </p:ext>
            </p:extLst>
          </p:nvPr>
        </p:nvGraphicFramePr>
        <p:xfrm>
          <a:off x="444542" y="1417638"/>
          <a:ext cx="8360066" cy="4953388"/>
        </p:xfrm>
        <a:graphic>
          <a:graphicData uri="http://schemas.openxmlformats.org/presentationml/2006/ole">
            <mc:AlternateContent xmlns:mc="http://schemas.openxmlformats.org/markup-compatibility/2006">
              <mc:Choice xmlns:v="urn:schemas-microsoft-com:vml" Requires="v">
                <p:oleObj spid="_x0000_s1031" name="Document" r:id="rId3" imgW="5422900" imgH="3213100" progId="Word.Document.12">
                  <p:embed/>
                </p:oleObj>
              </mc:Choice>
              <mc:Fallback>
                <p:oleObj name="Document" r:id="rId3" imgW="5422900" imgH="3213100" progId="Word.Document.12">
                  <p:embed/>
                  <p:pic>
                    <p:nvPicPr>
                      <p:cNvPr id="0" name=""/>
                      <p:cNvPicPr/>
                      <p:nvPr/>
                    </p:nvPicPr>
                    <p:blipFill>
                      <a:blip r:embed="rId4"/>
                      <a:stretch>
                        <a:fillRect/>
                      </a:stretch>
                    </p:blipFill>
                    <p:spPr>
                      <a:xfrm>
                        <a:off x="444542" y="1417638"/>
                        <a:ext cx="8360066" cy="4953388"/>
                      </a:xfrm>
                      <a:prstGeom prst="rect">
                        <a:avLst/>
                      </a:prstGeom>
                    </p:spPr>
                  </p:pic>
                </p:oleObj>
              </mc:Fallback>
            </mc:AlternateContent>
          </a:graphicData>
        </a:graphic>
      </p:graphicFrame>
      <p:sp>
        <p:nvSpPr>
          <p:cNvPr id="5" name="Espace réservé de la date 4"/>
          <p:cNvSpPr>
            <a:spLocks noGrp="1"/>
          </p:cNvSpPr>
          <p:nvPr>
            <p:ph type="dt" sz="half" idx="10"/>
          </p:nvPr>
        </p:nvSpPr>
        <p:spPr/>
        <p:txBody>
          <a:bodyPr/>
          <a:lstStyle/>
          <a:p>
            <a:r>
              <a:rPr lang="en-US" smtClean="0"/>
              <a:t>June 13, 2013</a:t>
            </a:r>
            <a:endParaRPr lang="en-GB"/>
          </a:p>
        </p:txBody>
      </p:sp>
      <p:sp>
        <p:nvSpPr>
          <p:cNvPr id="6" name="Espace réservé du numéro de diapositive 5"/>
          <p:cNvSpPr>
            <a:spLocks noGrp="1"/>
          </p:cNvSpPr>
          <p:nvPr>
            <p:ph type="sldNum" sz="quarter" idx="12"/>
          </p:nvPr>
        </p:nvSpPr>
        <p:spPr/>
        <p:txBody>
          <a:bodyPr/>
          <a:lstStyle/>
          <a:p>
            <a:fld id="{6DE31932-56C8-3B47-B858-4F4604A908D1}" type="slidenum">
              <a:rPr lang="en-GB" smtClean="0"/>
              <a:t>23</a:t>
            </a:fld>
            <a:endParaRPr lang="en-GB"/>
          </a:p>
        </p:txBody>
      </p:sp>
    </p:spTree>
    <p:extLst>
      <p:ext uri="{BB962C8B-B14F-4D97-AF65-F5344CB8AC3E}">
        <p14:creationId xmlns:p14="http://schemas.microsoft.com/office/powerpoint/2010/main" val="21615168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Connections and opportunities</a:t>
            </a:r>
            <a:endParaRPr lang="en-GB" dirty="0"/>
          </a:p>
        </p:txBody>
      </p:sp>
      <p:sp>
        <p:nvSpPr>
          <p:cNvPr id="4" name="Content Placeholder 2"/>
          <p:cNvSpPr>
            <a:spLocks noGrp="1"/>
          </p:cNvSpPr>
          <p:nvPr>
            <p:ph idx="1"/>
          </p:nvPr>
        </p:nvSpPr>
        <p:spPr>
          <a:xfrm>
            <a:off x="457200" y="1600200"/>
            <a:ext cx="8229600" cy="5093682"/>
          </a:xfrm>
        </p:spPr>
        <p:txBody>
          <a:bodyPr>
            <a:normAutofit fontScale="77500" lnSpcReduction="20000"/>
          </a:bodyPr>
          <a:lstStyle/>
          <a:p>
            <a:r>
              <a:rPr lang="en-US" dirty="0" smtClean="0"/>
              <a:t>Mobilize resources through existing structures:</a:t>
            </a:r>
          </a:p>
          <a:p>
            <a:pPr lvl="1"/>
            <a:r>
              <a:rPr lang="en-US" b="1" dirty="0" smtClean="0">
                <a:solidFill>
                  <a:srgbClr val="FF0000"/>
                </a:solidFill>
              </a:rPr>
              <a:t>Research Data Alliance:</a:t>
            </a:r>
          </a:p>
          <a:p>
            <a:pPr lvl="2"/>
            <a:r>
              <a:rPr lang="en-US" dirty="0" smtClean="0"/>
              <a:t>Funding / strong interest from EU, US, AU, others</a:t>
            </a:r>
          </a:p>
          <a:p>
            <a:pPr lvl="2"/>
            <a:r>
              <a:rPr lang="en-US" dirty="0" smtClean="0"/>
              <a:t>Part of roadmap to “Riding the Wave” 2030 Vision</a:t>
            </a:r>
          </a:p>
          <a:p>
            <a:pPr lvl="2"/>
            <a:r>
              <a:rPr lang="en-US" b="1" dirty="0" smtClean="0">
                <a:solidFill>
                  <a:srgbClr val="0000FF"/>
                </a:solidFill>
              </a:rPr>
              <a:t>STFC and DCC personnel strongly involved in setup</a:t>
            </a:r>
          </a:p>
          <a:p>
            <a:pPr lvl="1"/>
            <a:r>
              <a:rPr lang="en-US" b="1" dirty="0" smtClean="0">
                <a:solidFill>
                  <a:srgbClr val="008000"/>
                </a:solidFill>
              </a:rPr>
              <a:t>WLCG:</a:t>
            </a:r>
          </a:p>
          <a:p>
            <a:pPr lvl="2"/>
            <a:r>
              <a:rPr lang="en-US" dirty="0" smtClean="0"/>
              <a:t>Efforts on “software re-design” for new architectures</a:t>
            </a:r>
          </a:p>
          <a:p>
            <a:pPr lvl="2"/>
            <a:r>
              <a:rPr lang="en-US" dirty="0" smtClean="0"/>
              <a:t>Experiment efforts on Software Validation (to be coordinated via DPHEP), building on DESY &amp; others</a:t>
            </a:r>
          </a:p>
          <a:p>
            <a:pPr lvl="1"/>
            <a:r>
              <a:rPr lang="en-US" b="1" dirty="0" smtClean="0">
                <a:solidFill>
                  <a:srgbClr val="0000FF"/>
                </a:solidFill>
              </a:rPr>
              <a:t>DPHEP:</a:t>
            </a:r>
          </a:p>
          <a:p>
            <a:pPr lvl="2"/>
            <a:r>
              <a:rPr lang="en-US" dirty="0" smtClean="0"/>
              <a:t>Coordination within HEP and with other projects / disciplines</a:t>
            </a:r>
          </a:p>
          <a:p>
            <a:r>
              <a:rPr lang="en-US" dirty="0" smtClean="0"/>
              <a:t>National &amp; International Projects</a:t>
            </a:r>
          </a:p>
          <a:p>
            <a:pPr lvl="1"/>
            <a:r>
              <a:rPr lang="en-US" dirty="0" smtClean="0"/>
              <a:t>H2020 / NSF funding lines</a:t>
            </a:r>
          </a:p>
          <a:p>
            <a:pPr lvl="1"/>
            <a:r>
              <a:rPr lang="en-US" dirty="0" smtClean="0"/>
              <a:t>National projects also play an important </a:t>
            </a:r>
            <a:r>
              <a:rPr lang="en-US" dirty="0" smtClean="0"/>
              <a:t>role</a:t>
            </a:r>
          </a:p>
          <a:p>
            <a:pPr lvl="2"/>
            <a:r>
              <a:rPr lang="en-US" dirty="0" smtClean="0"/>
              <a:t>France, Italy, UK</a:t>
            </a:r>
          </a:p>
          <a:p>
            <a:pPr lvl="2"/>
            <a:r>
              <a:rPr lang="en-US" dirty="0" smtClean="0"/>
              <a:t>US/DASPOS</a:t>
            </a:r>
            <a:endParaRPr lang="en-US" dirty="0"/>
          </a:p>
        </p:txBody>
      </p:sp>
      <p:sp>
        <p:nvSpPr>
          <p:cNvPr id="5" name="Espace réservé de la date 4"/>
          <p:cNvSpPr>
            <a:spLocks noGrp="1"/>
          </p:cNvSpPr>
          <p:nvPr>
            <p:ph type="dt" sz="half" idx="10"/>
          </p:nvPr>
        </p:nvSpPr>
        <p:spPr/>
        <p:txBody>
          <a:bodyPr/>
          <a:lstStyle/>
          <a:p>
            <a:r>
              <a:rPr lang="en-US" smtClean="0"/>
              <a:t>June 13, 2013</a:t>
            </a:r>
            <a:endParaRPr lang="en-GB"/>
          </a:p>
        </p:txBody>
      </p:sp>
      <p:sp>
        <p:nvSpPr>
          <p:cNvPr id="6" name="Espace réservé du numéro de diapositive 5"/>
          <p:cNvSpPr>
            <a:spLocks noGrp="1"/>
          </p:cNvSpPr>
          <p:nvPr>
            <p:ph type="sldNum" sz="quarter" idx="12"/>
          </p:nvPr>
        </p:nvSpPr>
        <p:spPr/>
        <p:txBody>
          <a:bodyPr/>
          <a:lstStyle/>
          <a:p>
            <a:fld id="{6DE31932-56C8-3B47-B858-4F4604A908D1}" type="slidenum">
              <a:rPr lang="en-GB" smtClean="0"/>
              <a:t>24</a:t>
            </a:fld>
            <a:endParaRPr lang="en-GB"/>
          </a:p>
        </p:txBody>
      </p:sp>
    </p:spTree>
    <p:extLst>
      <p:ext uri="{BB962C8B-B14F-4D97-AF65-F5344CB8AC3E}">
        <p14:creationId xmlns:p14="http://schemas.microsoft.com/office/powerpoint/2010/main" val="34068386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1143000"/>
          </a:xfrm>
        </p:spPr>
        <p:txBody>
          <a:bodyPr/>
          <a:lstStyle/>
          <a:p>
            <a:r>
              <a:rPr lang="en-GB" dirty="0" smtClean="0"/>
              <a:t>General comments</a:t>
            </a:r>
            <a:endParaRPr lang="en-GB" dirty="0"/>
          </a:p>
        </p:txBody>
      </p:sp>
      <p:sp>
        <p:nvSpPr>
          <p:cNvPr id="3" name="Espace réservé du contenu 2"/>
          <p:cNvSpPr>
            <a:spLocks noGrp="1"/>
          </p:cNvSpPr>
          <p:nvPr>
            <p:ph idx="1"/>
          </p:nvPr>
        </p:nvSpPr>
        <p:spPr>
          <a:xfrm>
            <a:off x="457200" y="1449532"/>
            <a:ext cx="8229600" cy="5257800"/>
          </a:xfrm>
        </p:spPr>
        <p:txBody>
          <a:bodyPr>
            <a:normAutofit fontScale="62500" lnSpcReduction="20000"/>
          </a:bodyPr>
          <a:lstStyle/>
          <a:p>
            <a:r>
              <a:rPr lang="en-GB" dirty="0" smtClean="0"/>
              <a:t>Computing is an very good shape</a:t>
            </a:r>
          </a:p>
          <a:p>
            <a:pPr lvl="1"/>
            <a:r>
              <a:rPr lang="en-GB" dirty="0" smtClean="0"/>
              <a:t> pressure is less visible in the last weeks, but this can change over LS1</a:t>
            </a:r>
          </a:p>
          <a:p>
            <a:r>
              <a:rPr lang="en-GB" dirty="0" smtClean="0"/>
              <a:t>Resources </a:t>
            </a:r>
          </a:p>
          <a:p>
            <a:pPr lvl="1"/>
            <a:r>
              <a:rPr lang="en-GB" dirty="0" smtClean="0"/>
              <a:t>provisioning relies on technological improvements, in particular for 2015</a:t>
            </a:r>
          </a:p>
          <a:p>
            <a:pPr lvl="1"/>
            <a:r>
              <a:rPr lang="en-GB" dirty="0" smtClean="0"/>
              <a:t>Opportunistic may become routine , costs benefits to be followed, new ideas may emerge (HPC, private/industrial  clouds etc.)  </a:t>
            </a:r>
          </a:p>
          <a:p>
            <a:pPr lvl="1"/>
            <a:r>
              <a:rPr lang="en-GB" dirty="0" smtClean="0"/>
              <a:t>Pledges versus real allocation and true usage need a better predictability: LHCC and CRSG should continue the good cooperation in order to ensure a robust and efficient resources provision</a:t>
            </a:r>
          </a:p>
          <a:p>
            <a:r>
              <a:rPr lang="en-GB" dirty="0" smtClean="0"/>
              <a:t>Work on improving the models started, with very good prospects for 2014</a:t>
            </a:r>
          </a:p>
          <a:p>
            <a:pPr lvl="1"/>
            <a:r>
              <a:rPr lang="en-GB" dirty="0" smtClean="0"/>
              <a:t>Collaborations on methods/software across experiments </a:t>
            </a:r>
          </a:p>
          <a:p>
            <a:pPr lvl="1"/>
            <a:r>
              <a:rPr lang="en-GB" dirty="0" smtClean="0"/>
              <a:t>New paradigms may emerge (</a:t>
            </a:r>
            <a:r>
              <a:rPr lang="en-GB" dirty="0" err="1" smtClean="0"/>
              <a:t>virtuallisation</a:t>
            </a:r>
            <a:r>
              <a:rPr lang="en-GB" dirty="0" smtClean="0"/>
              <a:t>, clouds etc.)</a:t>
            </a:r>
          </a:p>
          <a:p>
            <a:pPr lvl="1"/>
            <a:r>
              <a:rPr lang="en-GB" dirty="0" smtClean="0"/>
              <a:t>Document expected before the next LHCC meeting: </a:t>
            </a:r>
            <a:r>
              <a:rPr lang="en-GB" dirty="0" err="1" smtClean="0"/>
              <a:t>prediscussed</a:t>
            </a:r>
            <a:r>
              <a:rPr lang="en-GB" dirty="0" smtClean="0"/>
              <a:t> with the referees? </a:t>
            </a:r>
          </a:p>
          <a:p>
            <a:r>
              <a:rPr lang="en-GB" dirty="0" smtClean="0"/>
              <a:t>Data Preservation is now also considered by the LHC experiments </a:t>
            </a:r>
          </a:p>
          <a:p>
            <a:pPr lvl="1"/>
            <a:r>
              <a:rPr lang="en-GB" dirty="0" smtClean="0"/>
              <a:t>International Collaboration being build around DPHEP, with a strong potential for interdisciplinary</a:t>
            </a:r>
          </a:p>
        </p:txBody>
      </p:sp>
      <p:sp>
        <p:nvSpPr>
          <p:cNvPr id="4" name="Espace réservé de la date 3"/>
          <p:cNvSpPr>
            <a:spLocks noGrp="1"/>
          </p:cNvSpPr>
          <p:nvPr>
            <p:ph type="dt" sz="half" idx="10"/>
          </p:nvPr>
        </p:nvSpPr>
        <p:spPr/>
        <p:txBody>
          <a:bodyPr/>
          <a:lstStyle/>
          <a:p>
            <a:r>
              <a:rPr lang="en-US" smtClean="0"/>
              <a:t>June 13, 2013</a:t>
            </a:r>
            <a:endParaRPr lang="en-GB"/>
          </a:p>
        </p:txBody>
      </p:sp>
      <p:sp>
        <p:nvSpPr>
          <p:cNvPr id="5" name="Espace réservé du numéro de diapositive 4"/>
          <p:cNvSpPr>
            <a:spLocks noGrp="1"/>
          </p:cNvSpPr>
          <p:nvPr>
            <p:ph type="sldNum" sz="quarter" idx="12"/>
          </p:nvPr>
        </p:nvSpPr>
        <p:spPr/>
        <p:txBody>
          <a:bodyPr/>
          <a:lstStyle/>
          <a:p>
            <a:fld id="{6DE31932-56C8-3B47-B858-4F4604A908D1}" type="slidenum">
              <a:rPr lang="en-GB" smtClean="0"/>
              <a:t>25</a:t>
            </a:fld>
            <a:endParaRPr lang="en-GB"/>
          </a:p>
        </p:txBody>
      </p:sp>
    </p:spTree>
    <p:extLst>
      <p:ext uri="{BB962C8B-B14F-4D97-AF65-F5344CB8AC3E}">
        <p14:creationId xmlns:p14="http://schemas.microsoft.com/office/powerpoint/2010/main" val="2641688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re 18"/>
          <p:cNvSpPr>
            <a:spLocks noGrp="1"/>
          </p:cNvSpPr>
          <p:nvPr>
            <p:ph type="title"/>
          </p:nvPr>
        </p:nvSpPr>
        <p:spPr/>
        <p:txBody>
          <a:bodyPr/>
          <a:lstStyle/>
          <a:p>
            <a:r>
              <a:rPr lang="en-GB" dirty="0" smtClean="0"/>
              <a:t>Resources 2013/2014/2015</a:t>
            </a:r>
            <a:endParaRPr lang="en-GB" dirty="0"/>
          </a:p>
        </p:txBody>
      </p:sp>
      <p:sp>
        <p:nvSpPr>
          <p:cNvPr id="20" name="Espace réservé du contenu 19"/>
          <p:cNvSpPr>
            <a:spLocks noGrp="1"/>
          </p:cNvSpPr>
          <p:nvPr>
            <p:ph idx="1"/>
          </p:nvPr>
        </p:nvSpPr>
        <p:spPr/>
        <p:txBody>
          <a:bodyPr/>
          <a:lstStyle/>
          <a:p>
            <a:endParaRPr lang="en-GB"/>
          </a:p>
        </p:txBody>
      </p:sp>
      <p:pic>
        <p:nvPicPr>
          <p:cNvPr id="7" name="Picture 7"/>
          <p:cNvPicPr>
            <a:picLocks noChangeAspect="1"/>
          </p:cNvPicPr>
          <p:nvPr/>
        </p:nvPicPr>
        <p:blipFill>
          <a:blip r:embed="rId2"/>
          <a:stretch>
            <a:fillRect/>
          </a:stretch>
        </p:blipFill>
        <p:spPr>
          <a:xfrm>
            <a:off x="0" y="1621694"/>
            <a:ext cx="3507917" cy="2112502"/>
          </a:xfrm>
          <a:prstGeom prst="rect">
            <a:avLst/>
          </a:prstGeom>
        </p:spPr>
      </p:pic>
      <p:pic>
        <p:nvPicPr>
          <p:cNvPr id="8" name="Picture 9"/>
          <p:cNvPicPr>
            <a:picLocks noChangeAspect="1"/>
          </p:cNvPicPr>
          <p:nvPr/>
        </p:nvPicPr>
        <p:blipFill>
          <a:blip r:embed="rId3"/>
          <a:stretch>
            <a:fillRect/>
          </a:stretch>
        </p:blipFill>
        <p:spPr>
          <a:xfrm>
            <a:off x="2868413" y="1621694"/>
            <a:ext cx="3507916" cy="2112502"/>
          </a:xfrm>
          <a:prstGeom prst="rect">
            <a:avLst/>
          </a:prstGeom>
        </p:spPr>
      </p:pic>
      <p:sp>
        <p:nvSpPr>
          <p:cNvPr id="9" name="TextBox 10"/>
          <p:cNvSpPr txBox="1"/>
          <p:nvPr/>
        </p:nvSpPr>
        <p:spPr>
          <a:xfrm>
            <a:off x="6277150" y="5309414"/>
            <a:ext cx="184666" cy="369332"/>
          </a:xfrm>
          <a:prstGeom prst="rect">
            <a:avLst/>
          </a:prstGeom>
          <a:noFill/>
        </p:spPr>
        <p:txBody>
          <a:bodyPr wrap="none" rtlCol="0">
            <a:spAutoFit/>
          </a:bodyPr>
          <a:lstStyle/>
          <a:p>
            <a:endParaRPr lang="en-GB" dirty="0"/>
          </a:p>
        </p:txBody>
      </p:sp>
      <p:pic>
        <p:nvPicPr>
          <p:cNvPr id="10" name="Picture 12"/>
          <p:cNvPicPr>
            <a:picLocks noChangeAspect="1"/>
          </p:cNvPicPr>
          <p:nvPr/>
        </p:nvPicPr>
        <p:blipFill>
          <a:blip r:embed="rId4"/>
          <a:stretch>
            <a:fillRect/>
          </a:stretch>
        </p:blipFill>
        <p:spPr>
          <a:xfrm>
            <a:off x="5636085" y="1621694"/>
            <a:ext cx="3507915" cy="2112502"/>
          </a:xfrm>
          <a:prstGeom prst="rect">
            <a:avLst/>
          </a:prstGeom>
        </p:spPr>
      </p:pic>
      <p:pic>
        <p:nvPicPr>
          <p:cNvPr id="11" name="Picture 14"/>
          <p:cNvPicPr>
            <a:picLocks noChangeAspect="1"/>
          </p:cNvPicPr>
          <p:nvPr/>
        </p:nvPicPr>
        <p:blipFill>
          <a:blip r:embed="rId5"/>
          <a:stretch>
            <a:fillRect/>
          </a:stretch>
        </p:blipFill>
        <p:spPr>
          <a:xfrm>
            <a:off x="0" y="4294446"/>
            <a:ext cx="3507917" cy="2112503"/>
          </a:xfrm>
          <a:prstGeom prst="rect">
            <a:avLst/>
          </a:prstGeom>
        </p:spPr>
      </p:pic>
      <p:pic>
        <p:nvPicPr>
          <p:cNvPr id="12" name="Picture 16"/>
          <p:cNvPicPr>
            <a:picLocks noChangeAspect="1"/>
          </p:cNvPicPr>
          <p:nvPr/>
        </p:nvPicPr>
        <p:blipFill>
          <a:blip r:embed="rId6"/>
          <a:stretch>
            <a:fillRect/>
          </a:stretch>
        </p:blipFill>
        <p:spPr>
          <a:xfrm>
            <a:off x="2857681" y="4284451"/>
            <a:ext cx="3524515" cy="2122498"/>
          </a:xfrm>
          <a:prstGeom prst="rect">
            <a:avLst/>
          </a:prstGeom>
        </p:spPr>
      </p:pic>
      <p:pic>
        <p:nvPicPr>
          <p:cNvPr id="13" name="Picture 18"/>
          <p:cNvPicPr>
            <a:picLocks noChangeAspect="1"/>
          </p:cNvPicPr>
          <p:nvPr/>
        </p:nvPicPr>
        <p:blipFill>
          <a:blip r:embed="rId7"/>
          <a:stretch>
            <a:fillRect/>
          </a:stretch>
        </p:blipFill>
        <p:spPr>
          <a:xfrm>
            <a:off x="5619484" y="4284451"/>
            <a:ext cx="3524515" cy="2122498"/>
          </a:xfrm>
          <a:prstGeom prst="rect">
            <a:avLst/>
          </a:prstGeom>
        </p:spPr>
      </p:pic>
      <p:pic>
        <p:nvPicPr>
          <p:cNvPr id="14" name="Picture 20"/>
          <p:cNvPicPr>
            <a:picLocks noChangeAspect="1"/>
          </p:cNvPicPr>
          <p:nvPr/>
        </p:nvPicPr>
        <p:blipFill rotWithShape="1">
          <a:blip r:embed="rId8"/>
          <a:srcRect l="79607" t="33724" b="35331"/>
          <a:stretch/>
        </p:blipFill>
        <p:spPr>
          <a:xfrm>
            <a:off x="8419147" y="5016351"/>
            <a:ext cx="724853" cy="662395"/>
          </a:xfrm>
          <a:prstGeom prst="rect">
            <a:avLst/>
          </a:prstGeom>
        </p:spPr>
      </p:pic>
      <p:sp>
        <p:nvSpPr>
          <p:cNvPr id="15" name="TextBox 21"/>
          <p:cNvSpPr txBox="1"/>
          <p:nvPr/>
        </p:nvSpPr>
        <p:spPr>
          <a:xfrm>
            <a:off x="1147961" y="3879227"/>
            <a:ext cx="672029" cy="369332"/>
          </a:xfrm>
          <a:prstGeom prst="rect">
            <a:avLst/>
          </a:prstGeom>
          <a:noFill/>
        </p:spPr>
        <p:txBody>
          <a:bodyPr wrap="none" rtlCol="0">
            <a:spAutoFit/>
          </a:bodyPr>
          <a:lstStyle/>
          <a:p>
            <a:r>
              <a:rPr lang="en-GB" dirty="0" smtClean="0"/>
              <a:t>CPU</a:t>
            </a:r>
            <a:endParaRPr lang="en-GB" dirty="0"/>
          </a:p>
        </p:txBody>
      </p:sp>
      <p:sp>
        <p:nvSpPr>
          <p:cNvPr id="16" name="TextBox 22"/>
          <p:cNvSpPr txBox="1"/>
          <p:nvPr/>
        </p:nvSpPr>
        <p:spPr>
          <a:xfrm>
            <a:off x="4182477" y="3879227"/>
            <a:ext cx="633507" cy="369332"/>
          </a:xfrm>
          <a:prstGeom prst="rect">
            <a:avLst/>
          </a:prstGeom>
          <a:noFill/>
        </p:spPr>
        <p:txBody>
          <a:bodyPr wrap="none" rtlCol="0">
            <a:spAutoFit/>
          </a:bodyPr>
          <a:lstStyle/>
          <a:p>
            <a:r>
              <a:rPr lang="en-GB" dirty="0" smtClean="0"/>
              <a:t>Disk</a:t>
            </a:r>
            <a:endParaRPr lang="en-GB" dirty="0"/>
          </a:p>
        </p:txBody>
      </p:sp>
      <p:sp>
        <p:nvSpPr>
          <p:cNvPr id="17" name="TextBox 23"/>
          <p:cNvSpPr txBox="1"/>
          <p:nvPr/>
        </p:nvSpPr>
        <p:spPr>
          <a:xfrm>
            <a:off x="7076804" y="3879227"/>
            <a:ext cx="685216" cy="369332"/>
          </a:xfrm>
          <a:prstGeom prst="rect">
            <a:avLst/>
          </a:prstGeom>
          <a:noFill/>
        </p:spPr>
        <p:txBody>
          <a:bodyPr wrap="none" rtlCol="0">
            <a:spAutoFit/>
          </a:bodyPr>
          <a:lstStyle/>
          <a:p>
            <a:r>
              <a:rPr lang="en-GB" dirty="0" smtClean="0"/>
              <a:t>Tape</a:t>
            </a:r>
            <a:endParaRPr lang="en-GB" dirty="0"/>
          </a:p>
        </p:txBody>
      </p:sp>
      <p:sp>
        <p:nvSpPr>
          <p:cNvPr id="18" name="TextBox 24"/>
          <p:cNvSpPr txBox="1"/>
          <p:nvPr/>
        </p:nvSpPr>
        <p:spPr>
          <a:xfrm>
            <a:off x="1819990" y="6488668"/>
            <a:ext cx="5111608" cy="369332"/>
          </a:xfrm>
          <a:prstGeom prst="rect">
            <a:avLst/>
          </a:prstGeom>
          <a:noFill/>
        </p:spPr>
        <p:txBody>
          <a:bodyPr wrap="none" rtlCol="0">
            <a:spAutoFit/>
          </a:bodyPr>
          <a:lstStyle/>
          <a:p>
            <a:r>
              <a:rPr lang="en-GB" dirty="0" smtClean="0"/>
              <a:t>Situation following April 2013 RRB – RSG report</a:t>
            </a:r>
            <a:endParaRPr lang="en-GB" dirty="0"/>
          </a:p>
        </p:txBody>
      </p:sp>
      <p:sp>
        <p:nvSpPr>
          <p:cNvPr id="21" name="Espace réservé de la date 20"/>
          <p:cNvSpPr>
            <a:spLocks noGrp="1"/>
          </p:cNvSpPr>
          <p:nvPr>
            <p:ph type="dt" sz="half" idx="10"/>
          </p:nvPr>
        </p:nvSpPr>
        <p:spPr/>
        <p:txBody>
          <a:bodyPr/>
          <a:lstStyle/>
          <a:p>
            <a:r>
              <a:rPr lang="en-US" smtClean="0"/>
              <a:t>June 13, 2013</a:t>
            </a:r>
            <a:endParaRPr lang="en-GB"/>
          </a:p>
        </p:txBody>
      </p:sp>
      <p:sp>
        <p:nvSpPr>
          <p:cNvPr id="22" name="Espace réservé du numéro de diapositive 21"/>
          <p:cNvSpPr>
            <a:spLocks noGrp="1"/>
          </p:cNvSpPr>
          <p:nvPr>
            <p:ph type="sldNum" sz="quarter" idx="12"/>
          </p:nvPr>
        </p:nvSpPr>
        <p:spPr/>
        <p:txBody>
          <a:bodyPr/>
          <a:lstStyle/>
          <a:p>
            <a:fld id="{6DE31932-56C8-3B47-B858-4F4604A908D1}" type="slidenum">
              <a:rPr lang="en-GB" smtClean="0"/>
              <a:t>3</a:t>
            </a:fld>
            <a:endParaRPr lang="en-GB"/>
          </a:p>
        </p:txBody>
      </p:sp>
    </p:spTree>
    <p:extLst>
      <p:ext uri="{BB962C8B-B14F-4D97-AF65-F5344CB8AC3E}">
        <p14:creationId xmlns:p14="http://schemas.microsoft.com/office/powerpoint/2010/main" val="1105476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a:p>
        </p:txBody>
      </p:sp>
      <p:sp>
        <p:nvSpPr>
          <p:cNvPr id="3" name="Espace réservé du contenu 2"/>
          <p:cNvSpPr>
            <a:spLocks noGrp="1"/>
          </p:cNvSpPr>
          <p:nvPr>
            <p:ph idx="1"/>
          </p:nvPr>
        </p:nvSpPr>
        <p:spPr/>
        <p:txBody>
          <a:bodyPr/>
          <a:lstStyle/>
          <a:p>
            <a:endParaRPr lang="en-GB"/>
          </a:p>
        </p:txBody>
      </p:sp>
      <p:sp>
        <p:nvSpPr>
          <p:cNvPr id="6" name="Slide Number Placeholder 3"/>
          <p:cNvSpPr>
            <a:spLocks noGrp="1"/>
          </p:cNvSpPr>
          <p:nvPr>
            <p:ph type="sldNum" sz="quarter" idx="4294967295"/>
          </p:nvPr>
        </p:nvSpPr>
        <p:spPr>
          <a:xfrm>
            <a:off x="8185376" y="6356350"/>
            <a:ext cx="501424" cy="365125"/>
          </a:xfrm>
          <a:prstGeom prst="rect">
            <a:avLst/>
          </a:prstGeom>
        </p:spPr>
        <p:txBody>
          <a:bodyPr/>
          <a:lstStyle/>
          <a:p>
            <a:fld id="{17918391-D411-FE40-AAD7-861AE5233E0E}" type="slidenum">
              <a:rPr lang="en-US" smtClean="0"/>
              <a:pPr/>
              <a:t>4</a:t>
            </a:fld>
            <a:endParaRPr lang="en-US" dirty="0"/>
          </a:p>
        </p:txBody>
      </p:sp>
      <p:pic>
        <p:nvPicPr>
          <p:cNvPr id="7" name="Picture 4"/>
          <p:cNvPicPr>
            <a:picLocks noChangeAspect="1"/>
          </p:cNvPicPr>
          <p:nvPr/>
        </p:nvPicPr>
        <p:blipFill>
          <a:blip r:embed="rId2"/>
          <a:stretch>
            <a:fillRect/>
          </a:stretch>
        </p:blipFill>
        <p:spPr>
          <a:xfrm>
            <a:off x="0" y="0"/>
            <a:ext cx="5471135" cy="3598841"/>
          </a:xfrm>
          <a:prstGeom prst="rect">
            <a:avLst/>
          </a:prstGeom>
        </p:spPr>
      </p:pic>
      <p:pic>
        <p:nvPicPr>
          <p:cNvPr id="8" name="Picture 5"/>
          <p:cNvPicPr>
            <a:picLocks noChangeAspect="1"/>
          </p:cNvPicPr>
          <p:nvPr/>
        </p:nvPicPr>
        <p:blipFill>
          <a:blip r:embed="rId3"/>
          <a:stretch>
            <a:fillRect/>
          </a:stretch>
        </p:blipFill>
        <p:spPr>
          <a:xfrm>
            <a:off x="3033996" y="3461997"/>
            <a:ext cx="5162772" cy="3396003"/>
          </a:xfrm>
          <a:prstGeom prst="rect">
            <a:avLst/>
          </a:prstGeom>
        </p:spPr>
      </p:pic>
      <p:sp>
        <p:nvSpPr>
          <p:cNvPr id="9" name="TextBox 12"/>
          <p:cNvSpPr txBox="1"/>
          <p:nvPr/>
        </p:nvSpPr>
        <p:spPr>
          <a:xfrm>
            <a:off x="7657146" y="3770036"/>
            <a:ext cx="1210588" cy="369332"/>
          </a:xfrm>
          <a:prstGeom prst="rect">
            <a:avLst/>
          </a:prstGeom>
          <a:solidFill>
            <a:srgbClr val="FFFFFF"/>
          </a:solidFill>
        </p:spPr>
        <p:txBody>
          <a:bodyPr wrap="none" rtlCol="0">
            <a:spAutoFit/>
          </a:bodyPr>
          <a:lstStyle/>
          <a:p>
            <a:r>
              <a:rPr lang="en-GB" dirty="0" smtClean="0"/>
              <a:t>+34 PB/</a:t>
            </a:r>
            <a:r>
              <a:rPr lang="en-GB" dirty="0" err="1" smtClean="0"/>
              <a:t>yr</a:t>
            </a:r>
            <a:endParaRPr lang="en-GB" dirty="0"/>
          </a:p>
        </p:txBody>
      </p:sp>
      <p:sp>
        <p:nvSpPr>
          <p:cNvPr id="10" name="TextBox 13"/>
          <p:cNvSpPr txBox="1"/>
          <p:nvPr/>
        </p:nvSpPr>
        <p:spPr>
          <a:xfrm>
            <a:off x="3747586" y="280894"/>
            <a:ext cx="1723549" cy="369332"/>
          </a:xfrm>
          <a:prstGeom prst="rect">
            <a:avLst/>
          </a:prstGeom>
          <a:solidFill>
            <a:schemeClr val="bg1"/>
          </a:solidFill>
        </p:spPr>
        <p:txBody>
          <a:bodyPr wrap="none" rtlCol="0">
            <a:spAutoFit/>
          </a:bodyPr>
          <a:lstStyle/>
          <a:p>
            <a:r>
              <a:rPr lang="en-GB" dirty="0" smtClean="0"/>
              <a:t>+363 kHS06/</a:t>
            </a:r>
            <a:r>
              <a:rPr lang="en-GB" dirty="0" err="1" smtClean="0"/>
              <a:t>yr</a:t>
            </a:r>
            <a:endParaRPr lang="en-GB" dirty="0" smtClean="0"/>
          </a:p>
        </p:txBody>
      </p:sp>
      <p:sp>
        <p:nvSpPr>
          <p:cNvPr id="11" name="Espace réservé de la date 10"/>
          <p:cNvSpPr>
            <a:spLocks noGrp="1"/>
          </p:cNvSpPr>
          <p:nvPr>
            <p:ph type="dt" sz="half" idx="10"/>
          </p:nvPr>
        </p:nvSpPr>
        <p:spPr/>
        <p:txBody>
          <a:bodyPr/>
          <a:lstStyle/>
          <a:p>
            <a:r>
              <a:rPr lang="en-US" smtClean="0"/>
              <a:t>June 13, 2013</a:t>
            </a:r>
            <a:endParaRPr lang="en-GB"/>
          </a:p>
        </p:txBody>
      </p:sp>
    </p:spTree>
    <p:extLst>
      <p:ext uri="{BB962C8B-B14F-4D97-AF65-F5344CB8AC3E}">
        <p14:creationId xmlns:p14="http://schemas.microsoft.com/office/powerpoint/2010/main" val="3621378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Activity</a:t>
            </a:r>
            <a:endParaRPr lang="en-GB" dirty="0"/>
          </a:p>
        </p:txBody>
      </p:sp>
      <p:sp>
        <p:nvSpPr>
          <p:cNvPr id="3" name="Espace réservé du contenu 2"/>
          <p:cNvSpPr>
            <a:spLocks noGrp="1"/>
          </p:cNvSpPr>
          <p:nvPr>
            <p:ph idx="1"/>
          </p:nvPr>
        </p:nvSpPr>
        <p:spPr>
          <a:xfrm>
            <a:off x="457200" y="1600200"/>
            <a:ext cx="8229600" cy="1551497"/>
          </a:xfrm>
        </p:spPr>
        <p:txBody>
          <a:bodyPr>
            <a:normAutofit lnSpcReduction="10000"/>
          </a:bodyPr>
          <a:lstStyle/>
          <a:p>
            <a:r>
              <a:rPr lang="en-GB" dirty="0" err="1" smtClean="0"/>
              <a:t>Eficient</a:t>
            </a:r>
            <a:r>
              <a:rPr lang="en-GB" dirty="0" smtClean="0"/>
              <a:t> usage of </a:t>
            </a:r>
            <a:r>
              <a:rPr lang="en-GB" dirty="0" err="1" smtClean="0"/>
              <a:t>ressources</a:t>
            </a:r>
            <a:r>
              <a:rPr lang="en-GB" dirty="0" smtClean="0"/>
              <a:t>, no  significant sign of slow down (except data processing activities, as expected)</a:t>
            </a:r>
          </a:p>
          <a:p>
            <a:endParaRPr lang="en-GB" dirty="0"/>
          </a:p>
        </p:txBody>
      </p:sp>
      <p:pic>
        <p:nvPicPr>
          <p:cNvPr id="4" name="Picture 7" descr="Pledged Hours Used- All Tier-1 Sites (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1" y="3020804"/>
            <a:ext cx="8024814" cy="3831832"/>
          </a:xfrm>
          <a:prstGeom prst="rect">
            <a:avLst/>
          </a:prstGeom>
        </p:spPr>
      </p:pic>
      <p:sp>
        <p:nvSpPr>
          <p:cNvPr id="5" name="Espace réservé de la date 4"/>
          <p:cNvSpPr>
            <a:spLocks noGrp="1"/>
          </p:cNvSpPr>
          <p:nvPr>
            <p:ph type="dt" sz="half" idx="10"/>
          </p:nvPr>
        </p:nvSpPr>
        <p:spPr/>
        <p:txBody>
          <a:bodyPr/>
          <a:lstStyle/>
          <a:p>
            <a:r>
              <a:rPr lang="en-US" smtClean="0"/>
              <a:t>June 13, 2013</a:t>
            </a:r>
            <a:endParaRPr lang="en-GB"/>
          </a:p>
        </p:txBody>
      </p:sp>
      <p:sp>
        <p:nvSpPr>
          <p:cNvPr id="6" name="Espace réservé du numéro de diapositive 5"/>
          <p:cNvSpPr>
            <a:spLocks noGrp="1"/>
          </p:cNvSpPr>
          <p:nvPr>
            <p:ph type="sldNum" sz="quarter" idx="12"/>
          </p:nvPr>
        </p:nvSpPr>
        <p:spPr/>
        <p:txBody>
          <a:bodyPr/>
          <a:lstStyle/>
          <a:p>
            <a:fld id="{6DE31932-56C8-3B47-B858-4F4604A908D1}" type="slidenum">
              <a:rPr lang="en-GB" smtClean="0"/>
              <a:t>5</a:t>
            </a:fld>
            <a:endParaRPr lang="en-GB"/>
          </a:p>
        </p:txBody>
      </p:sp>
    </p:spTree>
    <p:extLst>
      <p:ext uri="{BB962C8B-B14F-4D97-AF65-F5344CB8AC3E}">
        <p14:creationId xmlns:p14="http://schemas.microsoft.com/office/powerpoint/2010/main" val="185444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CERN IT</a:t>
            </a:r>
            <a:endParaRPr lang="en-GB" dirty="0"/>
          </a:p>
        </p:txBody>
      </p:sp>
      <p:sp>
        <p:nvSpPr>
          <p:cNvPr id="3" name="Espace réservé du contenu 2"/>
          <p:cNvSpPr>
            <a:spLocks noGrp="1"/>
          </p:cNvSpPr>
          <p:nvPr>
            <p:ph idx="1"/>
          </p:nvPr>
        </p:nvSpPr>
        <p:spPr/>
        <p:txBody>
          <a:bodyPr>
            <a:normAutofit fontScale="92500" lnSpcReduction="10000"/>
          </a:bodyPr>
          <a:lstStyle/>
          <a:p>
            <a:r>
              <a:rPr lang="en-GB" dirty="0" err="1" smtClean="0"/>
              <a:t>CERN@Wigner</a:t>
            </a:r>
            <a:r>
              <a:rPr lang="en-GB" dirty="0" smtClean="0"/>
              <a:t> installed</a:t>
            </a:r>
          </a:p>
          <a:p>
            <a:pPr lvl="1"/>
            <a:r>
              <a:rPr lang="en-GB" dirty="0" smtClean="0"/>
              <a:t>5000 cores, few PB disk, 2x100 Gb/s</a:t>
            </a:r>
          </a:p>
          <a:p>
            <a:r>
              <a:rPr lang="en-GB" dirty="0" smtClean="0"/>
              <a:t>CERN-IT: EMI and EGI-Inspire ended, new organisation</a:t>
            </a:r>
          </a:p>
          <a:p>
            <a:pPr lvl="1"/>
            <a:r>
              <a:rPr lang="en-GB" dirty="0" smtClean="0"/>
              <a:t>ES and GT merged, group size will decrease by 50% in the next year (</a:t>
            </a:r>
            <a:r>
              <a:rPr lang="en-GB" dirty="0" err="1" smtClean="0"/>
              <a:t>Eudat</a:t>
            </a:r>
            <a:r>
              <a:rPr lang="en-GB" dirty="0" smtClean="0"/>
              <a:t>, </a:t>
            </a:r>
            <a:r>
              <a:rPr lang="en-GB" dirty="0" err="1" smtClean="0"/>
              <a:t>iMarine</a:t>
            </a:r>
            <a:r>
              <a:rPr lang="en-GB" dirty="0" smtClean="0"/>
              <a:t>, </a:t>
            </a:r>
            <a:r>
              <a:rPr lang="en-GB" dirty="0" err="1" smtClean="0"/>
              <a:t>HelixNebula</a:t>
            </a:r>
            <a:r>
              <a:rPr lang="en-GB" dirty="0" smtClean="0"/>
              <a:t>)</a:t>
            </a:r>
          </a:p>
          <a:p>
            <a:pPr lvl="1"/>
            <a:r>
              <a:rPr lang="en-GB" dirty="0" smtClean="0"/>
              <a:t>Three sections: </a:t>
            </a:r>
          </a:p>
          <a:p>
            <a:pPr lvl="2"/>
            <a:r>
              <a:rPr lang="en-GB" dirty="0" smtClean="0">
                <a:solidFill>
                  <a:srgbClr val="FF0000"/>
                </a:solidFill>
              </a:rPr>
              <a:t>O</a:t>
            </a:r>
            <a:r>
              <a:rPr lang="en-GB" dirty="0" smtClean="0"/>
              <a:t>perations and </a:t>
            </a:r>
            <a:r>
              <a:rPr lang="en-GB" dirty="0" smtClean="0">
                <a:solidFill>
                  <a:srgbClr val="FF0000"/>
                </a:solidFill>
              </a:rPr>
              <a:t>L</a:t>
            </a:r>
            <a:r>
              <a:rPr lang="en-GB" dirty="0" smtClean="0"/>
              <a:t>iaison</a:t>
            </a:r>
          </a:p>
          <a:p>
            <a:pPr lvl="2"/>
            <a:r>
              <a:rPr lang="en-GB" dirty="0" smtClean="0">
                <a:solidFill>
                  <a:srgbClr val="FF0000"/>
                </a:solidFill>
              </a:rPr>
              <a:t>M</a:t>
            </a:r>
            <a:r>
              <a:rPr lang="en-GB" dirty="0" smtClean="0"/>
              <a:t>onitoring </a:t>
            </a:r>
            <a:r>
              <a:rPr lang="en-GB" dirty="0" smtClean="0">
                <a:solidFill>
                  <a:srgbClr val="FF0000"/>
                </a:solidFill>
              </a:rPr>
              <a:t>I</a:t>
            </a:r>
            <a:r>
              <a:rPr lang="en-GB" dirty="0" smtClean="0"/>
              <a:t>nfrastructure </a:t>
            </a:r>
          </a:p>
          <a:p>
            <a:pPr lvl="2"/>
            <a:r>
              <a:rPr lang="en-GB" dirty="0" smtClean="0">
                <a:solidFill>
                  <a:srgbClr val="FF0000"/>
                </a:solidFill>
              </a:rPr>
              <a:t>I</a:t>
            </a:r>
            <a:r>
              <a:rPr lang="en-GB" dirty="0" smtClean="0"/>
              <a:t>nformation and </a:t>
            </a:r>
            <a:r>
              <a:rPr lang="en-GB" dirty="0" smtClean="0">
                <a:solidFill>
                  <a:srgbClr val="FF0000"/>
                </a:solidFill>
              </a:rPr>
              <a:t>D</a:t>
            </a:r>
            <a:r>
              <a:rPr lang="en-GB" dirty="0" smtClean="0"/>
              <a:t>ata </a:t>
            </a:r>
          </a:p>
          <a:p>
            <a:pPr lvl="2"/>
            <a:endParaRPr lang="en-GB" dirty="0" smtClean="0"/>
          </a:p>
          <a:p>
            <a:pPr lvl="1"/>
            <a:endParaRPr lang="en-GB" dirty="0" smtClean="0"/>
          </a:p>
          <a:p>
            <a:pPr lvl="1"/>
            <a:endParaRPr lang="en-GB" dirty="0"/>
          </a:p>
        </p:txBody>
      </p:sp>
      <p:sp>
        <p:nvSpPr>
          <p:cNvPr id="4" name="Espace réservé de la date 3"/>
          <p:cNvSpPr>
            <a:spLocks noGrp="1"/>
          </p:cNvSpPr>
          <p:nvPr>
            <p:ph type="dt" sz="half" idx="10"/>
          </p:nvPr>
        </p:nvSpPr>
        <p:spPr/>
        <p:txBody>
          <a:bodyPr/>
          <a:lstStyle/>
          <a:p>
            <a:r>
              <a:rPr lang="en-US" smtClean="0"/>
              <a:t>June 13, 2013</a:t>
            </a:r>
            <a:endParaRPr lang="en-GB"/>
          </a:p>
        </p:txBody>
      </p:sp>
      <p:sp>
        <p:nvSpPr>
          <p:cNvPr id="5" name="Espace réservé du numéro de diapositive 4"/>
          <p:cNvSpPr>
            <a:spLocks noGrp="1"/>
          </p:cNvSpPr>
          <p:nvPr>
            <p:ph type="sldNum" sz="quarter" idx="12"/>
          </p:nvPr>
        </p:nvSpPr>
        <p:spPr/>
        <p:txBody>
          <a:bodyPr/>
          <a:lstStyle/>
          <a:p>
            <a:fld id="{6DE31932-56C8-3B47-B858-4F4604A908D1}" type="slidenum">
              <a:rPr lang="en-GB" smtClean="0"/>
              <a:t>6</a:t>
            </a:fld>
            <a:endParaRPr lang="en-GB"/>
          </a:p>
        </p:txBody>
      </p:sp>
    </p:spTree>
    <p:extLst>
      <p:ext uri="{BB962C8B-B14F-4D97-AF65-F5344CB8AC3E}">
        <p14:creationId xmlns:p14="http://schemas.microsoft.com/office/powerpoint/2010/main" val="1042599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ATLAS</a:t>
            </a:r>
            <a:endParaRPr lang="en-GB" dirty="0"/>
          </a:p>
        </p:txBody>
      </p:sp>
      <p:sp>
        <p:nvSpPr>
          <p:cNvPr id="3" name="Espace réservé du contenu 2"/>
          <p:cNvSpPr>
            <a:spLocks noGrp="1"/>
          </p:cNvSpPr>
          <p:nvPr>
            <p:ph idx="1"/>
          </p:nvPr>
        </p:nvSpPr>
        <p:spPr/>
        <p:txBody>
          <a:bodyPr/>
          <a:lstStyle/>
          <a:p>
            <a:r>
              <a:rPr lang="en-GB" dirty="0" smtClean="0"/>
              <a:t>Plans for improvements approved</a:t>
            </a:r>
            <a:endParaRPr lang="en-GB" dirty="0"/>
          </a:p>
        </p:txBody>
      </p:sp>
      <p:pic>
        <p:nvPicPr>
          <p:cNvPr id="4" name="Image 3"/>
          <p:cNvPicPr>
            <a:picLocks noChangeAspect="1"/>
          </p:cNvPicPr>
          <p:nvPr/>
        </p:nvPicPr>
        <p:blipFill>
          <a:blip r:embed="rId2"/>
          <a:stretch>
            <a:fillRect/>
          </a:stretch>
        </p:blipFill>
        <p:spPr>
          <a:xfrm>
            <a:off x="925702" y="2268236"/>
            <a:ext cx="7470201" cy="4145838"/>
          </a:xfrm>
          <a:prstGeom prst="rect">
            <a:avLst/>
          </a:prstGeom>
        </p:spPr>
      </p:pic>
      <p:sp>
        <p:nvSpPr>
          <p:cNvPr id="5" name="Espace réservé de la date 4"/>
          <p:cNvSpPr>
            <a:spLocks noGrp="1"/>
          </p:cNvSpPr>
          <p:nvPr>
            <p:ph type="dt" sz="half" idx="10"/>
          </p:nvPr>
        </p:nvSpPr>
        <p:spPr/>
        <p:txBody>
          <a:bodyPr/>
          <a:lstStyle/>
          <a:p>
            <a:r>
              <a:rPr lang="en-US" smtClean="0"/>
              <a:t>June 13, 2013</a:t>
            </a:r>
            <a:endParaRPr lang="en-GB"/>
          </a:p>
        </p:txBody>
      </p:sp>
      <p:sp>
        <p:nvSpPr>
          <p:cNvPr id="6" name="Espace réservé du numéro de diapositive 5"/>
          <p:cNvSpPr>
            <a:spLocks noGrp="1"/>
          </p:cNvSpPr>
          <p:nvPr>
            <p:ph type="sldNum" sz="quarter" idx="12"/>
          </p:nvPr>
        </p:nvSpPr>
        <p:spPr/>
        <p:txBody>
          <a:bodyPr/>
          <a:lstStyle/>
          <a:p>
            <a:fld id="{6DE31932-56C8-3B47-B858-4F4604A908D1}" type="slidenum">
              <a:rPr lang="en-GB" smtClean="0"/>
              <a:t>7</a:t>
            </a:fld>
            <a:endParaRPr lang="en-GB"/>
          </a:p>
        </p:txBody>
      </p:sp>
    </p:spTree>
    <p:extLst>
      <p:ext uri="{BB962C8B-B14F-4D97-AF65-F5344CB8AC3E}">
        <p14:creationId xmlns:p14="http://schemas.microsoft.com/office/powerpoint/2010/main" val="1555325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ATLAS: resources 2014/2015</a:t>
            </a:r>
            <a:endParaRPr lang="en-GB" dirty="0"/>
          </a:p>
        </p:txBody>
      </p:sp>
      <p:sp>
        <p:nvSpPr>
          <p:cNvPr id="3" name="Espace réservé du contenu 2"/>
          <p:cNvSpPr>
            <a:spLocks noGrp="1"/>
          </p:cNvSpPr>
          <p:nvPr>
            <p:ph idx="1"/>
          </p:nvPr>
        </p:nvSpPr>
        <p:spPr>
          <a:xfrm>
            <a:off x="457200" y="1126678"/>
            <a:ext cx="8229600" cy="4525963"/>
          </a:xfrm>
        </p:spPr>
        <p:txBody>
          <a:bodyPr/>
          <a:lstStyle/>
          <a:p>
            <a:r>
              <a:rPr lang="en-GB" dirty="0" smtClean="0"/>
              <a:t>To be or not to be “flat”</a:t>
            </a:r>
          </a:p>
          <a:p>
            <a:pPr lvl="1"/>
            <a:r>
              <a:rPr lang="en-GB" dirty="0" smtClean="0"/>
              <a:t>Technological improvements are part of the “cash”</a:t>
            </a:r>
            <a:endParaRPr lang="en-GB" dirty="0"/>
          </a:p>
        </p:txBody>
      </p:sp>
      <p:pic>
        <p:nvPicPr>
          <p:cNvPr id="4" name="Image 3" descr="Screen shot 2013-06-12 at 1.38.2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61324"/>
            <a:ext cx="9144000" cy="4048863"/>
          </a:xfrm>
          <a:prstGeom prst="rect">
            <a:avLst/>
          </a:prstGeom>
        </p:spPr>
      </p:pic>
      <p:sp>
        <p:nvSpPr>
          <p:cNvPr id="5" name="Espace réservé de la date 4"/>
          <p:cNvSpPr>
            <a:spLocks noGrp="1"/>
          </p:cNvSpPr>
          <p:nvPr>
            <p:ph type="dt" sz="half" idx="10"/>
          </p:nvPr>
        </p:nvSpPr>
        <p:spPr/>
        <p:txBody>
          <a:bodyPr/>
          <a:lstStyle/>
          <a:p>
            <a:r>
              <a:rPr lang="en-US" smtClean="0"/>
              <a:t>June 13, 2013</a:t>
            </a:r>
            <a:endParaRPr lang="en-GB"/>
          </a:p>
        </p:txBody>
      </p:sp>
      <p:sp>
        <p:nvSpPr>
          <p:cNvPr id="6" name="Espace réservé du numéro de diapositive 5"/>
          <p:cNvSpPr>
            <a:spLocks noGrp="1"/>
          </p:cNvSpPr>
          <p:nvPr>
            <p:ph type="sldNum" sz="quarter" idx="12"/>
          </p:nvPr>
        </p:nvSpPr>
        <p:spPr/>
        <p:txBody>
          <a:bodyPr/>
          <a:lstStyle/>
          <a:p>
            <a:fld id="{6DE31932-56C8-3B47-B858-4F4604A908D1}" type="slidenum">
              <a:rPr lang="en-GB" smtClean="0"/>
              <a:t>8</a:t>
            </a:fld>
            <a:endParaRPr lang="en-GB"/>
          </a:p>
        </p:txBody>
      </p:sp>
    </p:spTree>
    <p:extLst>
      <p:ext uri="{BB962C8B-B14F-4D97-AF65-F5344CB8AC3E}">
        <p14:creationId xmlns:p14="http://schemas.microsoft.com/office/powerpoint/2010/main" val="2601621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err="1" smtClean="0"/>
              <a:t>ATLAS:Resources</a:t>
            </a:r>
            <a:r>
              <a:rPr lang="en-GB" dirty="0" smtClean="0"/>
              <a:t> and CRSG</a:t>
            </a:r>
            <a:endParaRPr lang="en-GB" dirty="0"/>
          </a:p>
        </p:txBody>
      </p:sp>
      <p:sp>
        <p:nvSpPr>
          <p:cNvPr id="3" name="Espace réservé du contenu 2"/>
          <p:cNvSpPr>
            <a:spLocks noGrp="1"/>
          </p:cNvSpPr>
          <p:nvPr>
            <p:ph idx="1"/>
          </p:nvPr>
        </p:nvSpPr>
        <p:spPr>
          <a:xfrm>
            <a:off x="457200" y="1600201"/>
            <a:ext cx="8229600" cy="1606836"/>
          </a:xfrm>
        </p:spPr>
        <p:txBody>
          <a:bodyPr>
            <a:normAutofit fontScale="77500" lnSpcReduction="20000"/>
          </a:bodyPr>
          <a:lstStyle/>
          <a:p>
            <a:r>
              <a:rPr lang="en-GB" dirty="0" smtClean="0"/>
              <a:t>CRSG recommendations </a:t>
            </a:r>
          </a:p>
          <a:p>
            <a:pPr lvl="1"/>
            <a:r>
              <a:rPr lang="en-GB" dirty="0"/>
              <a:t>a</a:t>
            </a:r>
            <a:r>
              <a:rPr lang="en-GB" dirty="0" smtClean="0"/>
              <a:t>ligned to pledges (different from the observed real usage figures)</a:t>
            </a:r>
          </a:p>
          <a:p>
            <a:pPr lvl="1"/>
            <a:r>
              <a:rPr lang="en-GB" dirty="0" smtClean="0"/>
              <a:t>In particular the tape situation worries ATLAS: efforts to recover space in some T1s  </a:t>
            </a:r>
          </a:p>
        </p:txBody>
      </p:sp>
      <p:pic>
        <p:nvPicPr>
          <p:cNvPr id="6" name="Image 5"/>
          <p:cNvPicPr>
            <a:picLocks noChangeAspect="1"/>
          </p:cNvPicPr>
          <p:nvPr/>
        </p:nvPicPr>
        <p:blipFill>
          <a:blip r:embed="rId2"/>
          <a:stretch>
            <a:fillRect/>
          </a:stretch>
        </p:blipFill>
        <p:spPr>
          <a:xfrm>
            <a:off x="1313204" y="3383875"/>
            <a:ext cx="7830795" cy="3409532"/>
          </a:xfrm>
          <a:prstGeom prst="rect">
            <a:avLst/>
          </a:prstGeom>
        </p:spPr>
      </p:pic>
      <p:sp>
        <p:nvSpPr>
          <p:cNvPr id="7" name="Espace réservé de la date 6"/>
          <p:cNvSpPr>
            <a:spLocks noGrp="1"/>
          </p:cNvSpPr>
          <p:nvPr>
            <p:ph type="dt" sz="half" idx="10"/>
          </p:nvPr>
        </p:nvSpPr>
        <p:spPr/>
        <p:txBody>
          <a:bodyPr/>
          <a:lstStyle/>
          <a:p>
            <a:r>
              <a:rPr lang="en-US" smtClean="0"/>
              <a:t>June 13, 2013</a:t>
            </a:r>
            <a:endParaRPr lang="en-GB"/>
          </a:p>
        </p:txBody>
      </p:sp>
      <p:sp>
        <p:nvSpPr>
          <p:cNvPr id="8" name="Espace réservé du numéro de diapositive 7"/>
          <p:cNvSpPr>
            <a:spLocks noGrp="1"/>
          </p:cNvSpPr>
          <p:nvPr>
            <p:ph type="sldNum" sz="quarter" idx="12"/>
          </p:nvPr>
        </p:nvSpPr>
        <p:spPr/>
        <p:txBody>
          <a:bodyPr/>
          <a:lstStyle/>
          <a:p>
            <a:fld id="{6DE31932-56C8-3B47-B858-4F4604A908D1}" type="slidenum">
              <a:rPr lang="en-GB" smtClean="0"/>
              <a:t>9</a:t>
            </a:fld>
            <a:endParaRPr lang="en-GB"/>
          </a:p>
        </p:txBody>
      </p:sp>
    </p:spTree>
    <p:extLst>
      <p:ext uri="{BB962C8B-B14F-4D97-AF65-F5344CB8AC3E}">
        <p14:creationId xmlns:p14="http://schemas.microsoft.com/office/powerpoint/2010/main" val="3339274843"/>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835</TotalTime>
  <Words>1647</Words>
  <Application>Microsoft Macintosh PowerPoint</Application>
  <PresentationFormat>Présentation à l'écran (4:3)</PresentationFormat>
  <Paragraphs>215</Paragraphs>
  <Slides>25</Slides>
  <Notes>0</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25</vt:i4>
      </vt:variant>
    </vt:vector>
  </HeadingPairs>
  <TitlesOfParts>
    <vt:vector size="27" baseType="lpstr">
      <vt:lpstr>Thème Office</vt:lpstr>
      <vt:lpstr>Document</vt:lpstr>
      <vt:lpstr>LCG+experiments with an adagio on data preservation </vt:lpstr>
      <vt:lpstr>Resources</vt:lpstr>
      <vt:lpstr>Resources 2013/2014/2015</vt:lpstr>
      <vt:lpstr>Présentation PowerPoint</vt:lpstr>
      <vt:lpstr>Activity</vt:lpstr>
      <vt:lpstr>CERN IT</vt:lpstr>
      <vt:lpstr>ATLAS</vt:lpstr>
      <vt:lpstr>ATLAS: resources 2014/2015</vt:lpstr>
      <vt:lpstr>ATLAS:Resources and CRSG</vt:lpstr>
      <vt:lpstr>ATLAS: opportunities and challenges</vt:lpstr>
      <vt:lpstr>ALICE</vt:lpstr>
      <vt:lpstr>ALICE: plans for future</vt:lpstr>
      <vt:lpstr>ALICE: Improvements</vt:lpstr>
      <vt:lpstr>ALICE goes virtual </vt:lpstr>
      <vt:lpstr>CMS</vt:lpstr>
      <vt:lpstr>CMS: HLT comissioning</vt:lpstr>
      <vt:lpstr>LHCb</vt:lpstr>
      <vt:lpstr>LHCb: Disk and Tapes</vt:lpstr>
      <vt:lpstr>LHCb: software improvements</vt:lpstr>
      <vt:lpstr>Data Preservation</vt:lpstr>
      <vt:lpstr>ICFA Statement – March 15, 2013</vt:lpstr>
      <vt:lpstr>Data Preservation: LHC perspective</vt:lpstr>
      <vt:lpstr>DPHEP-CERN Vision Document </vt:lpstr>
      <vt:lpstr>Connections and opportunities</vt:lpstr>
      <vt:lpstr>General comments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WLCG+experiments</dc:title>
  <dc:creator>Cristinel Diaconu</dc:creator>
  <cp:lastModifiedBy>Cristinel Diaconu</cp:lastModifiedBy>
  <cp:revision>26</cp:revision>
  <dcterms:created xsi:type="dcterms:W3CDTF">2013-06-12T06:43:52Z</dcterms:created>
  <dcterms:modified xsi:type="dcterms:W3CDTF">2013-06-12T20:39:08Z</dcterms:modified>
</cp:coreProperties>
</file>