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009900"/>
    <a:srgbClr val="0000FF"/>
    <a:srgbClr val="33CC33"/>
    <a:srgbClr val="D60093"/>
    <a:srgbClr val="CCECFF"/>
    <a:srgbClr val="99CCFF"/>
    <a:srgbClr val="6699FF"/>
    <a:srgbClr val="1D46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58" autoAdjust="0"/>
  </p:normalViewPr>
  <p:slideViewPr>
    <p:cSldViewPr>
      <p:cViewPr>
        <p:scale>
          <a:sx n="100" d="100"/>
          <a:sy n="100" d="100"/>
        </p:scale>
        <p:origin x="-354" y="-3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B945537-7FA7-4869-843B-D2FFF26ABA5A}" type="datetimeFigureOut">
              <a:rPr lang="en-US"/>
              <a:pPr>
                <a:defRPr/>
              </a:pPr>
              <a:t>6/17/2013</a:t>
            </a:fld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A1FDFB7-C2BE-4196-9258-49C3F9AEF7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6860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34602EC-3293-400B-817F-9745784C9B1A}" type="datetimeFigureOut">
              <a:rPr lang="en-US"/>
              <a:pPr>
                <a:defRPr/>
              </a:pPr>
              <a:t>6/17/2013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9EE9A36-6908-44E0-9A85-F968D0F2A1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7434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2253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DCA42EE-F7BB-4551-AAD7-D7002ABAD270}" type="slidenum">
              <a:rPr lang="en-US" smtClean="0"/>
              <a:pPr/>
              <a:t>1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DC5EE26-39BE-495C-B811-BCE62BEACB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400800" cy="365125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400800" cy="365125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C8D26-5210-4448-B65D-5AEAAAD728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400800" cy="365125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37100-81D7-432F-BB00-8DDE66B284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001000" y="6477000"/>
            <a:ext cx="6858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E3D46-13D0-4E6B-8F60-98B10BD7D2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400800" cy="365125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62F600-4E5D-4DC4-A0AB-2B22E5F9E3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400800" cy="365125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FCAFB-B7DB-4D05-9408-8F1DF7E0D9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400800" cy="365125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FA069-E64D-4205-B8AE-6F7C3F26D8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400800" cy="365125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48ADA-E2E2-4017-AD87-F2DA7382DB2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400800" cy="365125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5EC1E-0996-48B0-A610-0E68E5850A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400800" cy="365125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1B65B-F893-43C8-A465-71218B260C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dirty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400800" cy="365125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EEE92-E89D-42B3-9EE1-7B853F21B2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14400" y="0"/>
            <a:ext cx="8229600" cy="838200"/>
          </a:xfrm>
          <a:prstGeom prst="rect">
            <a:avLst/>
          </a:prstGeom>
          <a:gradFill rotWithShape="1">
            <a:gsLst>
              <a:gs pos="0">
                <a:srgbClr val="CCECFF">
                  <a:alpha val="20000"/>
                </a:srgbClr>
              </a:gs>
              <a:gs pos="100000">
                <a:srgbClr val="005CBF"/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066800"/>
            <a:ext cx="8229600" cy="505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1000" y="6356350"/>
            <a:ext cx="685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dirty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dirty="0"/>
              <a:t> </a:t>
            </a:r>
            <a:fld id="{9A17A343-C5A0-4789-8D68-521B481A73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29" name="Picture 8" descr="LCGlogo.jp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39" r:id="rId1"/>
    <p:sldLayoutId id="2147484640" r:id="rId2"/>
    <p:sldLayoutId id="2147484641" r:id="rId3"/>
    <p:sldLayoutId id="2147484642" r:id="rId4"/>
    <p:sldLayoutId id="2147484643" r:id="rId5"/>
    <p:sldLayoutId id="2147484644" r:id="rId6"/>
    <p:sldLayoutId id="2147484645" r:id="rId7"/>
    <p:sldLayoutId id="2147484646" r:id="rId8"/>
    <p:sldLayoutId id="2147484647" r:id="rId9"/>
    <p:sldLayoutId id="2147484648" r:id="rId10"/>
    <p:sldLayoutId id="214748464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rgbClr val="FF0000"/>
          </a:solidFill>
          <a:latin typeface="Arial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rgbClr val="0000FF"/>
          </a:solidFill>
          <a:latin typeface="Tahoma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rgbClr val="009900"/>
          </a:solidFill>
          <a:latin typeface="Tahoma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D60093"/>
          </a:solidFill>
          <a:latin typeface="Tahoma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chemeClr val="tx1"/>
          </a:solidFill>
          <a:latin typeface="Tahoma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chemeClr val="tx1"/>
          </a:solidFill>
          <a:latin typeface="Tahom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GlexecDeploymentTrackin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gLExec deployment </a:t>
            </a:r>
            <a:r>
              <a:rPr lang="en-US" dirty="0" smtClean="0">
                <a:latin typeface="Arial" charset="0"/>
              </a:rPr>
              <a:t>update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MB, </a:t>
            </a:r>
            <a:r>
              <a:rPr lang="en-US" dirty="0" smtClean="0"/>
              <a:t>2013-06-18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Maarten Litmaath</a:t>
            </a:r>
          </a:p>
          <a:p>
            <a:pPr>
              <a:defRPr/>
            </a:pPr>
            <a:r>
              <a:rPr lang="en-US" dirty="0" smtClean="0"/>
              <a:t>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                                     (7)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C9E3D46-13D0-4E6B-8F60-98B10BD7D21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3778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                                OSG T2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C9E3D46-13D0-4E6B-8F60-98B10BD7D21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461" y="0"/>
            <a:ext cx="56270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5274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items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/>
          <a:lstStyle/>
          <a:p>
            <a:r>
              <a:rPr lang="en-US" dirty="0" smtClean="0"/>
              <a:t>Tests and links for ALICE will be added in the coming days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Tests for other experiments often fail due to timeouts</a:t>
            </a:r>
          </a:p>
          <a:p>
            <a:pPr lvl="1"/>
            <a:r>
              <a:rPr lang="en-US" dirty="0" smtClean="0"/>
              <a:t>Timeouts can be increased (up to ~23h)</a:t>
            </a:r>
          </a:p>
          <a:p>
            <a:pPr lvl="1"/>
            <a:r>
              <a:rPr lang="en-US" dirty="0" smtClean="0"/>
              <a:t>Sites should give priority to pilot jobs</a:t>
            </a:r>
          </a:p>
          <a:p>
            <a:r>
              <a:rPr lang="en-US" dirty="0" smtClean="0"/>
              <a:t>VO test results for some sites do not show up in MyWLCG</a:t>
            </a:r>
          </a:p>
          <a:p>
            <a:pPr lvl="1"/>
            <a:r>
              <a:rPr lang="en-US" dirty="0" smtClean="0"/>
              <a:t>Configuration?</a:t>
            </a:r>
          </a:p>
          <a:p>
            <a:r>
              <a:rPr lang="en-US" dirty="0" smtClean="0"/>
              <a:t>Experiments do not test all their WLCG MoU sites</a:t>
            </a:r>
          </a:p>
          <a:p>
            <a:pPr lvl="1"/>
            <a:r>
              <a:rPr lang="en-US" dirty="0" smtClean="0"/>
              <a:t>Configuration?</a:t>
            </a:r>
          </a:p>
          <a:p>
            <a:r>
              <a:rPr lang="en-US" dirty="0" smtClean="0"/>
              <a:t>Should ATLAS NorduGrid sites deploy gLExec?</a:t>
            </a:r>
          </a:p>
          <a:p>
            <a:pPr lvl="1"/>
            <a:r>
              <a:rPr lang="en-US" dirty="0" smtClean="0"/>
              <a:t>Or does the ARC Control Tower handle user traceability?</a:t>
            </a:r>
          </a:p>
          <a:p>
            <a:r>
              <a:rPr lang="en-US" dirty="0" smtClean="0"/>
              <a:t>What about T3 sites?</a:t>
            </a:r>
          </a:p>
          <a:p>
            <a:pPr lvl="1"/>
            <a:r>
              <a:rPr lang="en-US" dirty="0" smtClean="0"/>
              <a:t>CMS have various included already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C9E3D46-13D0-4E6B-8F60-98B10BD7D21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6981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Final details to be discussed in Operations Coordination meeting this Thu</a:t>
            </a:r>
          </a:p>
          <a:p>
            <a:pPr lvl="1"/>
            <a:r>
              <a:rPr lang="en-US" dirty="0" smtClean="0"/>
              <a:t>Try spreading the tickets over a team</a:t>
            </a:r>
          </a:p>
          <a:p>
            <a:pPr lvl="2"/>
            <a:r>
              <a:rPr lang="en-US" dirty="0" smtClean="0"/>
              <a:t>Could some regions take care of their own “back yard”?</a:t>
            </a:r>
          </a:p>
          <a:p>
            <a:pPr lvl="1"/>
            <a:r>
              <a:rPr lang="en-US" dirty="0" smtClean="0"/>
              <a:t>Start ticketing sites next week?</a:t>
            </a:r>
          </a:p>
          <a:p>
            <a:r>
              <a:rPr lang="en-US" dirty="0" smtClean="0"/>
              <a:t>Deadline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im for making gLExec tests critical by Oct 1?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C9E3D46-13D0-4E6B-8F60-98B10BD7D218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4682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Deployment status tracking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334000"/>
          </a:xfrm>
        </p:spPr>
        <p:txBody>
          <a:bodyPr/>
          <a:lstStyle/>
          <a:p>
            <a:r>
              <a:rPr lang="en-US" dirty="0" smtClean="0"/>
              <a:t>A deployment status tracking page has been set up:</a:t>
            </a:r>
          </a:p>
          <a:p>
            <a:pPr lvl="1"/>
            <a:r>
              <a:rPr lang="en-GB" sz="1800" dirty="0">
                <a:hlinkClick r:id="rId2"/>
              </a:rPr>
              <a:t>https://</a:t>
            </a:r>
            <a:r>
              <a:rPr lang="en-GB" sz="1800" dirty="0" smtClean="0">
                <a:hlinkClick r:id="rId2"/>
              </a:rPr>
              <a:t>twiki.cern.ch/twiki/bin/view/LCG/GlexecDeploymentTracking</a:t>
            </a:r>
            <a:endParaRPr lang="en-GB" sz="1800" dirty="0" smtClean="0"/>
          </a:p>
          <a:p>
            <a:pPr lvl="4"/>
            <a:endParaRPr lang="en-GB" sz="1000" dirty="0"/>
          </a:p>
          <a:p>
            <a:pPr lvl="3"/>
            <a:endParaRPr lang="en-GB" sz="200" dirty="0" smtClean="0"/>
          </a:p>
          <a:p>
            <a:r>
              <a:rPr lang="en-US" dirty="0" smtClean="0"/>
              <a:t>It currently shows the situation on June 16, per site, per VO</a:t>
            </a:r>
            <a:endParaRPr lang="en-US" sz="1800" dirty="0" smtClean="0"/>
          </a:p>
          <a:p>
            <a:pPr lvl="1"/>
            <a:r>
              <a:rPr lang="en-US" sz="2000" dirty="0" smtClean="0"/>
              <a:t>Details on the following pages</a:t>
            </a:r>
          </a:p>
          <a:p>
            <a:r>
              <a:rPr lang="en-US" dirty="0" smtClean="0"/>
              <a:t>If the situation for a site changes, its line needs to be updated</a:t>
            </a:r>
          </a:p>
          <a:p>
            <a:pPr lvl="1"/>
            <a:r>
              <a:rPr lang="en-US" sz="2000" dirty="0" smtClean="0"/>
              <a:t>The date should be adjusted at the same time</a:t>
            </a:r>
          </a:p>
          <a:p>
            <a:r>
              <a:rPr lang="en-US" dirty="0" smtClean="0"/>
              <a:t>The page does </a:t>
            </a:r>
            <a:r>
              <a:rPr lang="en-US" u="sng" dirty="0" smtClean="0"/>
              <a:t>not</a:t>
            </a:r>
            <a:r>
              <a:rPr lang="en-US" dirty="0" smtClean="0"/>
              <a:t> show if the latest test succeeded for a VO</a:t>
            </a:r>
          </a:p>
          <a:p>
            <a:pPr lvl="1"/>
            <a:r>
              <a:rPr lang="en-US" sz="2000" dirty="0"/>
              <a:t>Click on the links in the VO’s cell to see the latest </a:t>
            </a:r>
            <a:r>
              <a:rPr lang="en-US" sz="2000" dirty="0" smtClean="0"/>
              <a:t>results</a:t>
            </a:r>
          </a:p>
          <a:p>
            <a:pPr lvl="1"/>
            <a:r>
              <a:rPr lang="en-US" sz="2000" dirty="0" smtClean="0"/>
              <a:t>The gLExec infrastructure can fail like any other grid service</a:t>
            </a:r>
          </a:p>
          <a:p>
            <a:pPr lvl="2"/>
            <a:r>
              <a:rPr lang="en-US" dirty="0" smtClean="0"/>
              <a:t>Admins should try keeping it in good shape</a:t>
            </a:r>
          </a:p>
          <a:p>
            <a:pPr lvl="2"/>
            <a:r>
              <a:rPr lang="en-US" dirty="0" smtClean="0"/>
              <a:t>Ops VO tests can help detecting problems early</a:t>
            </a:r>
          </a:p>
          <a:p>
            <a:r>
              <a:rPr lang="en-US" dirty="0" smtClean="0"/>
              <a:t>The color </a:t>
            </a:r>
            <a:r>
              <a:rPr lang="en-US" dirty="0" smtClean="0">
                <a:solidFill>
                  <a:srgbClr val="00FFFF"/>
                </a:solidFill>
              </a:rPr>
              <a:t>cyan</a:t>
            </a:r>
            <a:r>
              <a:rPr lang="en-US" dirty="0" smtClean="0"/>
              <a:t> indicates the site passed the tests for the given VO on the given date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C9E3D46-13D0-4E6B-8F60-98B10BD7D21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593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and Tier-1 sites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C9E3D46-13D0-4E6B-8F60-98B10BD7D21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125" y="952500"/>
            <a:ext cx="561975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018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EGI Tier-2 sites   (1)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C9E3D46-13D0-4E6B-8F60-98B10BD7D21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452562"/>
            <a:ext cx="6858000" cy="395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899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EGI Tier-2 sites   </a:t>
            </a:r>
            <a:r>
              <a:rPr lang="en-US" dirty="0" smtClean="0"/>
              <a:t>(2)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C9E3D46-13D0-4E6B-8F60-98B10BD7D21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023937"/>
            <a:ext cx="6858000" cy="481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182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EGI Tier-2 sites   </a:t>
            </a:r>
            <a:r>
              <a:rPr lang="en-US" dirty="0" smtClean="0"/>
              <a:t>(3)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C9E3D46-13D0-4E6B-8F60-98B10BD7D21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838200"/>
            <a:ext cx="6858000" cy="595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4208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EGI Tier-2 sites   </a:t>
            </a:r>
            <a:r>
              <a:rPr lang="en-US" dirty="0" smtClean="0"/>
              <a:t>(4)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C9E3D46-13D0-4E6B-8F60-98B10BD7D21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676275"/>
            <a:ext cx="6858000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767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                                     (5)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C9E3D46-13D0-4E6B-8F60-98B10BD7D21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675" y="0"/>
            <a:ext cx="66726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226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                                     (6)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C9E3D46-13D0-4E6B-8F60-98B10BD7D21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42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0597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4433</TotalTime>
  <Words>332</Words>
  <Application>Microsoft Office PowerPoint</Application>
  <PresentationFormat>On-screen Show (4:3)</PresentationFormat>
  <Paragraphs>62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gLExec deployment update</vt:lpstr>
      <vt:lpstr>Deployment status tracking</vt:lpstr>
      <vt:lpstr>CERN and Tier-1 sites</vt:lpstr>
      <vt:lpstr>EGI Tier-2 sites   (1)</vt:lpstr>
      <vt:lpstr>EGI Tier-2 sites   (2)</vt:lpstr>
      <vt:lpstr>EGI Tier-2 sites   (3)</vt:lpstr>
      <vt:lpstr>EGI Tier-2 sites   (4)</vt:lpstr>
      <vt:lpstr>                                                              (5)</vt:lpstr>
      <vt:lpstr>                                                              (6)</vt:lpstr>
      <vt:lpstr>                                                              (7)</vt:lpstr>
      <vt:lpstr>                                                         OSG T2</vt:lpstr>
      <vt:lpstr>Discussion items</vt:lpstr>
      <vt:lpstr>Plans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NICE</dc:creator>
  <cp:lastModifiedBy>NN</cp:lastModifiedBy>
  <cp:revision>564</cp:revision>
  <dcterms:created xsi:type="dcterms:W3CDTF">2008-09-16T12:54:49Z</dcterms:created>
  <dcterms:modified xsi:type="dcterms:W3CDTF">2013-06-17T21:24:05Z</dcterms:modified>
</cp:coreProperties>
</file>