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263" r:id="rId3"/>
    <p:sldId id="259" r:id="rId4"/>
    <p:sldId id="262" r:id="rId5"/>
    <p:sldId id="267" r:id="rId6"/>
    <p:sldId id="266" r:id="rId7"/>
    <p:sldId id="268" r:id="rId8"/>
    <p:sldId id="261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42" d="100"/>
          <a:sy n="142" d="100"/>
        </p:scale>
        <p:origin x="-102" y="19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648E7AB-EE78-4996-B83A-40BABF7080F6}" type="datetimeFigureOut">
              <a:rPr lang="ko-KR" altLang="en-US" smtClean="0"/>
              <a:t>2013-09-17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D11F4BF-513A-410E-BFF3-9BD0E6759B8F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057519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제목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9" name="부제목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28" name="날짜 개체 틀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17" name="바닥글 개체 틀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29" name="슬라이드 번호 개체 틀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1" name="직사각형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직사각형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직사각형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직사각형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선 연결선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이등변 삼각형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직선 연결선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구역 머리글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7" name="직사각형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직사각형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9" name="내용 개체 틀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11" name="내용 개체 틀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13" name="내용 개체 틀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5" name="직선 연결선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이등변 삼각형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직선 연결선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내용 개체 틀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8" name="직선 연결선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이등변 삼각형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직사각형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제목 개체 틀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3" name="텍스트 개체 틀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4" name="날짜 개체 틀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23" name="슬라이드 번호 개체 틀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23E823C-1168-4AA9-8C7C-34E64A794968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28" name="직선 연결선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직선 연결선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이등변 삼각형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/>
  <p:txStyles>
    <p:titleStyle>
      <a:lvl1pPr algn="l" rtl="0" eaLnBrk="1" latinLnBrk="1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1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1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1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1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1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1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1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1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altLang="ko-KR" dirty="0">
                <a:cs typeface="Malgun Gothic Bold"/>
              </a:rPr>
              <a:t>Update on </a:t>
            </a:r>
            <a:r>
              <a:rPr lang="en-US" altLang="ko-KR" dirty="0" smtClean="0">
                <a:cs typeface="Malgun Gothic Bold"/>
              </a:rPr>
              <a:t>Status of Tier-1 candidate </a:t>
            </a:r>
            <a:r>
              <a:rPr lang="en-US" altLang="ko-KR" dirty="0">
                <a:cs typeface="Malgun Gothic Bold"/>
              </a:rPr>
              <a:t>@ </a:t>
            </a:r>
            <a:r>
              <a:rPr lang="en-US" altLang="ko-KR" dirty="0" smtClean="0">
                <a:cs typeface="Malgun Gothic Bold"/>
              </a:rPr>
              <a:t>GSDC, KISTI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en-US" altLang="ko-KR" dirty="0"/>
              <a:t>Sang-Un </a:t>
            </a:r>
            <a:r>
              <a:rPr lang="en-US" altLang="ko-KR" dirty="0" err="1"/>
              <a:t>Ahn</a:t>
            </a:r>
            <a:r>
              <a:rPr lang="en-US" altLang="ko-KR" dirty="0"/>
              <a:t>, for the GSDC Tier-1 Team</a:t>
            </a:r>
          </a:p>
          <a:p>
            <a:r>
              <a:rPr lang="en-US" altLang="ko-KR" dirty="0"/>
              <a:t>sahn@kisti.re.kr</a:t>
            </a: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28152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News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2</a:t>
            </a:fld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1"/>
          </p:nvPr>
        </p:nvSpPr>
        <p:spPr/>
        <p:txBody>
          <a:bodyPr>
            <a:noAutofit/>
          </a:bodyPr>
          <a:lstStyle/>
          <a:p>
            <a:r>
              <a:rPr lang="en-US" altLang="ko-KR" sz="2000" dirty="0" smtClean="0"/>
              <a:t>2013 budget spending started </a:t>
            </a:r>
            <a:r>
              <a:rPr lang="en-US" altLang="ko-KR" sz="2000" dirty="0" smtClean="0"/>
              <a:t>from </a:t>
            </a:r>
            <a:r>
              <a:rPr lang="en-US" altLang="ko-KR" sz="2000" dirty="0" smtClean="0"/>
              <a:t>the end of June due to the delay of organization of MSIP</a:t>
            </a:r>
          </a:p>
          <a:p>
            <a:pPr lvl="1"/>
            <a:r>
              <a:rPr lang="en-US" altLang="ko-KR" sz="2000" dirty="0" smtClean="0"/>
              <a:t>Procurement has delayed: </a:t>
            </a:r>
          </a:p>
          <a:p>
            <a:pPr lvl="2"/>
            <a:r>
              <a:rPr lang="en-US" altLang="ko-KR" sz="1800" dirty="0" smtClean="0"/>
              <a:t>2013 pledges will be completed by the end of October</a:t>
            </a:r>
          </a:p>
          <a:p>
            <a:pPr lvl="2"/>
            <a:r>
              <a:rPr lang="en-US" altLang="ko-KR" sz="1800" dirty="0" smtClean="0"/>
              <a:t>2Gbps bandwidth upgrade will be contracted on 1</a:t>
            </a:r>
            <a:r>
              <a:rPr lang="en-US" altLang="ko-KR" sz="1800" baseline="30000" dirty="0" smtClean="0"/>
              <a:t>st</a:t>
            </a:r>
            <a:r>
              <a:rPr lang="en-US" altLang="ko-KR" sz="1800" dirty="0" smtClean="0"/>
              <a:t> Oct.</a:t>
            </a:r>
          </a:p>
          <a:p>
            <a:pPr lvl="1"/>
            <a:endParaRPr lang="en-US" altLang="ko-KR" sz="2000" dirty="0" smtClean="0"/>
          </a:p>
          <a:p>
            <a:r>
              <a:rPr lang="en-US" altLang="ko-KR" sz="2000" dirty="0" smtClean="0"/>
              <a:t>p-</a:t>
            </a:r>
            <a:r>
              <a:rPr lang="en-US" altLang="ko-KR" sz="2000" dirty="0" err="1" smtClean="0"/>
              <a:t>Pb</a:t>
            </a:r>
            <a:r>
              <a:rPr lang="en-US" altLang="ko-KR" sz="2000" dirty="0" smtClean="0"/>
              <a:t> RAW replication complete: 16</a:t>
            </a:r>
            <a:r>
              <a:rPr lang="en-US" altLang="ko-KR" sz="2000" baseline="30000" dirty="0" smtClean="0"/>
              <a:t>th</a:t>
            </a:r>
            <a:r>
              <a:rPr lang="en-US" altLang="ko-KR" sz="2000" dirty="0" smtClean="0"/>
              <a:t> Aug. 2013</a:t>
            </a:r>
          </a:p>
          <a:p>
            <a:endParaRPr lang="en-US" altLang="ko-KR" sz="2000" dirty="0" smtClean="0"/>
          </a:p>
          <a:p>
            <a:r>
              <a:rPr lang="en-US" altLang="ko-KR" sz="2000" dirty="0" smtClean="0"/>
              <a:t>Network upgrade plan for 10Gbps established</a:t>
            </a:r>
          </a:p>
          <a:p>
            <a:pPr lvl="1"/>
            <a:r>
              <a:rPr lang="en-US" altLang="ko-KR" sz="2000" dirty="0" smtClean="0"/>
              <a:t>2014 Budget for 10Gbps upgrade is secured </a:t>
            </a:r>
          </a:p>
          <a:p>
            <a:pPr lvl="1"/>
            <a:r>
              <a:rPr lang="en-US" altLang="ko-KR" sz="2000" dirty="0" smtClean="0"/>
              <a:t>Procurement for switches and equipment to prepare for 10Gbps is on-going</a:t>
            </a:r>
          </a:p>
          <a:p>
            <a:pPr lvl="1"/>
            <a:endParaRPr lang="en-US" altLang="ko-KR" sz="2000" dirty="0" smtClean="0"/>
          </a:p>
          <a:p>
            <a:r>
              <a:rPr lang="en-US" altLang="ko-KR" sz="2000" dirty="0" smtClean="0"/>
              <a:t>Preliminary on-call scheme and supporting system laid out</a:t>
            </a:r>
            <a:endParaRPr lang="ko-KR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1520642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2013 p-</a:t>
            </a:r>
            <a:r>
              <a:rPr lang="en-US" altLang="ko-KR" dirty="0" err="1" smtClean="0"/>
              <a:t>Pb</a:t>
            </a:r>
            <a:r>
              <a:rPr lang="en-US" altLang="ko-KR" dirty="0" smtClean="0"/>
              <a:t> RAW replication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3</a:t>
            </a:fld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>
                <a:cs typeface="Malgun Gothic Bold"/>
              </a:rPr>
              <a:t>p-</a:t>
            </a:r>
            <a:r>
              <a:rPr lang="en-US" altLang="ko-KR" sz="2000" dirty="0" err="1" smtClean="0">
                <a:cs typeface="Malgun Gothic Bold"/>
              </a:rPr>
              <a:t>Pb</a:t>
            </a:r>
            <a:r>
              <a:rPr lang="en-US" altLang="ko-KR" sz="2000" dirty="0" smtClean="0">
                <a:cs typeface="Malgun Gothic Bold"/>
              </a:rPr>
              <a:t> data (taken in 2013) transfer started on 7</a:t>
            </a:r>
            <a:r>
              <a:rPr lang="en-US" altLang="ko-KR" sz="2000" baseline="30000" dirty="0" smtClean="0">
                <a:cs typeface="Malgun Gothic Bold"/>
              </a:rPr>
              <a:t>th</a:t>
            </a:r>
            <a:r>
              <a:rPr lang="en-US" altLang="ko-KR" sz="2000" dirty="0" smtClean="0">
                <a:cs typeface="Malgun Gothic Bold"/>
              </a:rPr>
              <a:t> March and ended 16</a:t>
            </a:r>
            <a:r>
              <a:rPr lang="en-US" altLang="ko-KR" sz="2000" baseline="30000" dirty="0" smtClean="0">
                <a:cs typeface="Malgun Gothic Bold"/>
              </a:rPr>
              <a:t>th</a:t>
            </a:r>
            <a:r>
              <a:rPr lang="en-US" altLang="ko-KR" sz="2000" dirty="0" smtClean="0">
                <a:cs typeface="Malgun Gothic Bold"/>
              </a:rPr>
              <a:t> August</a:t>
            </a:r>
          </a:p>
          <a:p>
            <a:pPr lvl="1"/>
            <a:r>
              <a:rPr lang="en-US" altLang="ko-KR" sz="1800" dirty="0" smtClean="0">
                <a:cs typeface="Malgun Gothic Bold"/>
              </a:rPr>
              <a:t>Total </a:t>
            </a:r>
            <a:r>
              <a:rPr lang="en-US" altLang="ko-KR" sz="1800" dirty="0">
                <a:cs typeface="Malgun Gothic Bold"/>
              </a:rPr>
              <a:t>data size: </a:t>
            </a:r>
            <a:r>
              <a:rPr lang="en-US" altLang="ko-KR" sz="1800" dirty="0" smtClean="0">
                <a:cs typeface="Malgun Gothic Bold"/>
              </a:rPr>
              <a:t>309.9 </a:t>
            </a:r>
            <a:r>
              <a:rPr lang="en-US" altLang="ko-KR" sz="1800" dirty="0">
                <a:cs typeface="Malgun Gothic Bold"/>
              </a:rPr>
              <a:t>TB </a:t>
            </a:r>
            <a:r>
              <a:rPr lang="en-US" altLang="ko-KR" sz="1800" dirty="0" smtClean="0">
                <a:cs typeface="Malgun Gothic Bold"/>
              </a:rPr>
              <a:t>(400k </a:t>
            </a:r>
            <a:r>
              <a:rPr lang="en-US" altLang="ko-KR" sz="1800" dirty="0">
                <a:cs typeface="Malgun Gothic Bold"/>
              </a:rPr>
              <a:t>files </a:t>
            </a:r>
            <a:r>
              <a:rPr lang="en-US" altLang="ko-KR" sz="1800" dirty="0" smtClean="0">
                <a:cs typeface="Malgun Gothic Bold"/>
              </a:rPr>
              <a:t>in </a:t>
            </a:r>
            <a:r>
              <a:rPr lang="en-US" altLang="ko-KR" sz="1800" dirty="0">
                <a:cs typeface="Malgun Gothic Bold"/>
              </a:rPr>
              <a:t>queue</a:t>
            </a:r>
            <a:r>
              <a:rPr lang="en-US" altLang="ko-KR" sz="1800" dirty="0" smtClean="0">
                <a:cs typeface="Malgun Gothic Bold"/>
              </a:rPr>
              <a:t>)</a:t>
            </a:r>
          </a:p>
          <a:p>
            <a:pPr lvl="1"/>
            <a:r>
              <a:rPr lang="en-US" altLang="ko-KR" sz="1800" dirty="0" smtClean="0">
                <a:cs typeface="Malgun Gothic Bold"/>
              </a:rPr>
              <a:t>Transfer </a:t>
            </a:r>
            <a:r>
              <a:rPr lang="en-US" altLang="ko-KR" sz="1800" dirty="0">
                <a:cs typeface="Malgun Gothic Bold"/>
              </a:rPr>
              <a:t>speed </a:t>
            </a:r>
            <a:r>
              <a:rPr lang="en-US" altLang="ko-KR" sz="1800" dirty="0" smtClean="0">
                <a:cs typeface="Malgun Gothic Bold"/>
              </a:rPr>
              <a:t>was 21.27 </a:t>
            </a:r>
            <a:r>
              <a:rPr lang="en-US" altLang="ko-KR" sz="1800" dirty="0">
                <a:cs typeface="Malgun Gothic Bold"/>
              </a:rPr>
              <a:t>MB/s </a:t>
            </a:r>
            <a:r>
              <a:rPr lang="en-US" altLang="ko-KR" sz="1800" dirty="0" smtClean="0">
                <a:cs typeface="Malgun Gothic Bold"/>
              </a:rPr>
              <a:t>in average</a:t>
            </a:r>
          </a:p>
          <a:p>
            <a:pPr lvl="1"/>
            <a:r>
              <a:rPr lang="en-US" altLang="ko-KR" sz="1800" dirty="0" smtClean="0">
                <a:cs typeface="Malgun Gothic Bold"/>
              </a:rPr>
              <a:t>Few errors: 0.1% of Total (re-transfer requested)</a:t>
            </a:r>
          </a:p>
          <a:p>
            <a:pPr lvl="1"/>
            <a:endParaRPr lang="en-US" altLang="ko-KR" sz="1800" dirty="0" smtClean="0">
              <a:cs typeface="Malgun Gothic Bold"/>
            </a:endParaRPr>
          </a:p>
          <a:p>
            <a:pPr lvl="1"/>
            <a:endParaRPr lang="en-US" altLang="ko-KR" sz="2000" dirty="0">
              <a:solidFill>
                <a:srgbClr val="FF0000"/>
              </a:solidFill>
              <a:cs typeface="Malgun Gothic Bold"/>
            </a:endParaRPr>
          </a:p>
          <a:p>
            <a:pPr lvl="1"/>
            <a:endParaRPr lang="en-US" altLang="ko-KR" sz="1800" dirty="0">
              <a:cs typeface="Malgun Gothic Bold"/>
            </a:endParaRPr>
          </a:p>
          <a:p>
            <a:endParaRPr lang="ko-KR" altLang="en-US" sz="1800" dirty="0"/>
          </a:p>
        </p:txBody>
      </p:sp>
      <p:grpSp>
        <p:nvGrpSpPr>
          <p:cNvPr id="7" name="그룹 6"/>
          <p:cNvGrpSpPr/>
          <p:nvPr/>
        </p:nvGrpSpPr>
        <p:grpSpPr>
          <a:xfrm>
            <a:off x="983132" y="2924944"/>
            <a:ext cx="6984776" cy="3384376"/>
            <a:chOff x="971600" y="2924944"/>
            <a:chExt cx="6984776" cy="3384376"/>
          </a:xfrm>
        </p:grpSpPr>
        <p:grpSp>
          <p:nvGrpSpPr>
            <p:cNvPr id="10" name="그룹 9"/>
            <p:cNvGrpSpPr/>
            <p:nvPr/>
          </p:nvGrpSpPr>
          <p:grpSpPr>
            <a:xfrm>
              <a:off x="971600" y="2924944"/>
              <a:ext cx="6984776" cy="3384376"/>
              <a:chOff x="1619672" y="3068960"/>
              <a:chExt cx="5218163" cy="2853683"/>
            </a:xfrm>
          </p:grpSpPr>
          <p:pic>
            <p:nvPicPr>
              <p:cNvPr id="1026" name="Picture 2" descr="\\150.183.234.131\sahn\Public\shared\GSDC\WLCG업무\Boards\ppt\2013-09-17_WLCG_MB\tape_transfer.png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619672" y="3068960"/>
                <a:ext cx="5218163" cy="2853683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cxnSp>
            <p:nvCxnSpPr>
              <p:cNvPr id="9" name="Straight Connector 19"/>
              <p:cNvCxnSpPr/>
              <p:nvPr/>
            </p:nvCxnSpPr>
            <p:spPr>
              <a:xfrm>
                <a:off x="1979712" y="4440923"/>
                <a:ext cx="4804327" cy="0"/>
              </a:xfrm>
              <a:prstGeom prst="line">
                <a:avLst/>
              </a:prstGeom>
              <a:ln w="12700" cmpd="sng">
                <a:solidFill>
                  <a:srgbClr val="FF0000"/>
                </a:solidFill>
                <a:prstDash val="sysDot"/>
                <a:tailEnd type="none"/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2" name="설명선 2 11"/>
            <p:cNvSpPr/>
            <p:nvPr/>
          </p:nvSpPr>
          <p:spPr>
            <a:xfrm>
              <a:off x="5292080" y="4869160"/>
              <a:ext cx="2592288" cy="792088"/>
            </a:xfrm>
            <a:prstGeom prst="borderCallout2">
              <a:avLst>
                <a:gd name="adj1" fmla="val 22485"/>
                <a:gd name="adj2" fmla="val -4295"/>
                <a:gd name="adj3" fmla="val 23419"/>
                <a:gd name="adj4" fmla="val -14648"/>
                <a:gd name="adj5" fmla="val 116235"/>
                <a:gd name="adj6" fmla="val -21936"/>
              </a:avLst>
            </a:prstGeom>
            <a:noFill/>
            <a:ln>
              <a:solidFill>
                <a:srgbClr val="00B0F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ko-KR" sz="1000" b="1" dirty="0" smtClean="0">
                  <a:solidFill>
                    <a:schemeClr val="tx1"/>
                  </a:solidFill>
                </a:rPr>
                <a:t>Network incident:</a:t>
              </a:r>
            </a:p>
            <a:p>
              <a:pPr algn="ctr"/>
              <a:r>
                <a:rPr lang="en-US" altLang="ko-KR" sz="1000" b="1" dirty="0" smtClean="0">
                  <a:solidFill>
                    <a:schemeClr val="tx1"/>
                  </a:solidFill>
                </a:rPr>
                <a:t>Heavy traffic from workers to outside</a:t>
              </a:r>
            </a:p>
            <a:p>
              <a:pPr algn="ctr"/>
              <a:r>
                <a:rPr lang="en-US" altLang="ko-KR" sz="1000" b="1" dirty="0" smtClean="0">
                  <a:solidFill>
                    <a:schemeClr val="tx1"/>
                  </a:solidFill>
                </a:rPr>
                <a:t>Torrent ports communicating between workers closed accidently by puppet after SL security update</a:t>
              </a:r>
              <a:endParaRPr lang="ko-KR" altLang="en-US" sz="1000" b="1" dirty="0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148474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Network </a:t>
            </a:r>
            <a:r>
              <a:rPr lang="en-US" altLang="ko-KR" dirty="0" smtClean="0"/>
              <a:t>– 10G Network to Join OPN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4</a:t>
            </a:fld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/>
              <a:t>Establishing 2Gbps link between CERN-KISTI is on the administrative process</a:t>
            </a:r>
          </a:p>
          <a:p>
            <a:pPr lvl="1"/>
            <a:r>
              <a:rPr lang="en-US" altLang="ko-KR" sz="1800" dirty="0" smtClean="0"/>
              <a:t>Contract with NLR(US) and </a:t>
            </a:r>
            <a:r>
              <a:rPr lang="en-US" altLang="ko-KR" sz="1800" dirty="0" err="1" smtClean="0"/>
              <a:t>SURFnet</a:t>
            </a:r>
            <a:r>
              <a:rPr lang="en-US" altLang="ko-KR" sz="1800" dirty="0" smtClean="0"/>
              <a:t>(NL) will be started on 1</a:t>
            </a:r>
            <a:r>
              <a:rPr lang="en-US" altLang="ko-KR" sz="1800" baseline="30000" dirty="0" smtClean="0"/>
              <a:t>st</a:t>
            </a:r>
            <a:r>
              <a:rPr lang="en-US" altLang="ko-KR" sz="1800" dirty="0" smtClean="0"/>
              <a:t> Oct. 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/>
              <a:t>Budget to upgrade network up to 10Gbps is secured and will be performed in Mar. 2014</a:t>
            </a:r>
          </a:p>
          <a:p>
            <a:pPr lvl="1"/>
            <a:r>
              <a:rPr lang="en-US" altLang="ko-KR" sz="1700" dirty="0" smtClean="0"/>
              <a:t>Including 1Gbps backup link 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/>
              <a:t>Timescale for 10Gbps upgrade requires more than 6 months (connection/test is foreseen in Aug. 2014)</a:t>
            </a:r>
          </a:p>
          <a:p>
            <a:endParaRPr lang="en-US" altLang="ko-KR" sz="1000" dirty="0" smtClean="0"/>
          </a:p>
          <a:p>
            <a:r>
              <a:rPr lang="en-US" altLang="ko-KR" sz="2000" dirty="0" smtClean="0"/>
              <a:t>Plan revised:</a:t>
            </a:r>
            <a:endParaRPr lang="ko-KR" altLang="en-US" sz="2000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68439293"/>
              </p:ext>
            </p:extLst>
          </p:nvPr>
        </p:nvGraphicFramePr>
        <p:xfrm>
          <a:off x="852261" y="5013176"/>
          <a:ext cx="7392147" cy="1127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16124"/>
                <a:gridCol w="1116124"/>
                <a:gridCol w="1980220"/>
                <a:gridCol w="1980220"/>
                <a:gridCol w="1199459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Year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2012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2013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2014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2015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0">
                <a:tc rowSpan="2"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Bandwidth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(proposed)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1Gbps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1Gbps -&gt;</a:t>
                      </a:r>
                    </a:p>
                    <a:p>
                      <a:pPr algn="ctr" latinLnBrk="1"/>
                      <a:r>
                        <a:rPr lang="en-US" altLang="ko-KR" sz="1400" dirty="0" smtClean="0"/>
                        <a:t>2Gbps </a:t>
                      </a:r>
                      <a:r>
                        <a:rPr lang="en-US" altLang="ko-KR" sz="1400" dirty="0" smtClean="0"/>
                        <a:t>(Oct. 2013)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2Gbps -&gt; 10Gbps (Aug. 2014)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10Gbps</a:t>
                      </a:r>
                      <a:endParaRPr lang="ko-KR" altLang="en-US" sz="1400" dirty="0"/>
                    </a:p>
                  </a:txBody>
                  <a:tcPr anchor="ctr"/>
                </a:tc>
              </a:tr>
              <a:tr h="0">
                <a:tc vMerge="1">
                  <a:txBody>
                    <a:bodyPr/>
                    <a:lstStyle/>
                    <a:p>
                      <a:pPr algn="ctr" latinLnBrk="1"/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(1Gbps)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(2Gbps)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(3Gbps)</a:t>
                      </a:r>
                      <a:endParaRPr lang="ko-KR" altLang="en-US" sz="14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400" dirty="0" smtClean="0"/>
                        <a:t>-</a:t>
                      </a:r>
                      <a:endParaRPr lang="ko-KR" altLang="en-US" sz="14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2383644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Network </a:t>
            </a:r>
            <a:r>
              <a:rPr lang="en-US" altLang="ko-KR" dirty="0" smtClean="0"/>
              <a:t>– Internal Network Upgrade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5</a:t>
            </a:fld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altLang="ko-KR" sz="2000" dirty="0" smtClean="0"/>
              <a:t>Top switch upgrade 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altLang="ko-KR" sz="1800" dirty="0" smtClean="0"/>
              <a:t>From 960G to 2.5T 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altLang="ko-KR" sz="1800" dirty="0" smtClean="0"/>
              <a:t>HA configuration in private network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altLang="ko-KR" sz="1800" dirty="0" smtClean="0"/>
              <a:t>Remove bottleneck to NAS storage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endParaRPr lang="en-US" altLang="ko-KR" sz="1800" dirty="0" smtClean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altLang="ko-KR" sz="2000" dirty="0" smtClean="0"/>
              <a:t>Full 20G configuration (Up/Down)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altLang="ko-KR" sz="1800" dirty="0" smtClean="0"/>
              <a:t>Replacing all switches by 10G 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altLang="ko-KR" sz="1800" dirty="0" smtClean="0"/>
              <a:t>Addition of 10G </a:t>
            </a:r>
            <a:r>
              <a:rPr lang="en-US" altLang="ko-KR" sz="1800" dirty="0" err="1" smtClean="0"/>
              <a:t>ethernet</a:t>
            </a:r>
            <a:r>
              <a:rPr lang="en-US" altLang="ko-KR" sz="1800" dirty="0" smtClean="0"/>
              <a:t> cards to service nodes including workers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altLang="ko-KR" sz="1800" dirty="0" smtClean="0"/>
              <a:t>Isolation of Tier1 service network from 1G </a:t>
            </a:r>
            <a:r>
              <a:rPr lang="en-US" altLang="ko-KR" sz="1800" dirty="0" smtClean="0"/>
              <a:t>network </a:t>
            </a:r>
            <a:endParaRPr lang="en-US" altLang="ko-KR" sz="1800" dirty="0" smtClean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endParaRPr lang="en-US" altLang="ko-KR" sz="2000" dirty="0"/>
          </a:p>
          <a:p>
            <a:pPr marL="274320" lvl="1">
              <a:spcBef>
                <a:spcPts val="600"/>
              </a:spcBef>
              <a:buClr>
                <a:schemeClr val="accent1"/>
              </a:buClr>
            </a:pPr>
            <a:r>
              <a:rPr lang="en-US" altLang="ko-KR" sz="2000" dirty="0" smtClean="0"/>
              <a:t>Accordingly, long (around </a:t>
            </a:r>
            <a:r>
              <a:rPr lang="en-US" altLang="ko-KR" sz="2000" dirty="0" smtClean="0"/>
              <a:t>2 </a:t>
            </a:r>
            <a:r>
              <a:rPr lang="en-US" altLang="ko-KR" sz="2000" dirty="0" smtClean="0"/>
              <a:t>weeks) shutdown is required to re-structure internal network configuration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r>
              <a:rPr lang="en-US" altLang="ko-KR" sz="1800" dirty="0" smtClean="0"/>
              <a:t>Scheduled </a:t>
            </a:r>
            <a:r>
              <a:rPr lang="en-US" altLang="ko-KR" sz="1800" dirty="0" smtClean="0"/>
              <a:t>downtime from </a:t>
            </a:r>
            <a:r>
              <a:rPr lang="en-US" altLang="ko-KR" sz="1800" dirty="0" smtClean="0"/>
              <a:t>23</a:t>
            </a:r>
            <a:r>
              <a:rPr lang="en-US" altLang="ko-KR" sz="1800" baseline="30000" dirty="0" smtClean="0"/>
              <a:t>rd</a:t>
            </a:r>
            <a:r>
              <a:rPr lang="en-US" altLang="ko-KR" sz="1800" dirty="0" smtClean="0"/>
              <a:t>  September to 6</a:t>
            </a:r>
            <a:r>
              <a:rPr lang="en-US" altLang="ko-KR" sz="1800" baseline="30000" dirty="0" smtClean="0"/>
              <a:t>th</a:t>
            </a:r>
            <a:r>
              <a:rPr lang="en-US" altLang="ko-KR" sz="1800" dirty="0" smtClean="0"/>
              <a:t> October</a:t>
            </a:r>
          </a:p>
          <a:p>
            <a:pPr marL="548640" lvl="2">
              <a:spcBef>
                <a:spcPts val="600"/>
              </a:spcBef>
              <a:buClr>
                <a:schemeClr val="accent1"/>
              </a:buClr>
            </a:pPr>
            <a:endParaRPr lang="en-US" altLang="ko-KR" sz="1800" dirty="0" smtClean="0"/>
          </a:p>
        </p:txBody>
      </p:sp>
    </p:spTree>
    <p:extLst>
      <p:ext uri="{BB962C8B-B14F-4D97-AF65-F5344CB8AC3E}">
        <p14:creationId xmlns:p14="http://schemas.microsoft.com/office/powerpoint/2010/main" val="3852621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On-call </a:t>
            </a:r>
            <a:r>
              <a:rPr lang="en-US" altLang="ko-KR" dirty="0" smtClean="0"/>
              <a:t>Service – Preliminary Plan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6</a:t>
            </a:fld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en-US" altLang="ko-KR" dirty="0" smtClean="0"/>
              <a:t>Alarm </a:t>
            </a:r>
            <a:r>
              <a:rPr lang="en-US" altLang="ko-KR" dirty="0" smtClean="0"/>
              <a:t>system</a:t>
            </a:r>
          </a:p>
          <a:p>
            <a:pPr lvl="1"/>
            <a:r>
              <a:rPr lang="en-US" altLang="ko-KR" dirty="0" smtClean="0"/>
              <a:t>Current: </a:t>
            </a:r>
            <a:r>
              <a:rPr lang="en-US" altLang="ko-KR" dirty="0" err="1" smtClean="0"/>
              <a:t>Nagios</a:t>
            </a:r>
            <a:r>
              <a:rPr lang="en-US" altLang="ko-KR" dirty="0" smtClean="0"/>
              <a:t> + e-mail notification </a:t>
            </a:r>
          </a:p>
          <a:p>
            <a:pPr lvl="1"/>
            <a:r>
              <a:rPr lang="en-US" altLang="ko-KR" dirty="0" smtClean="0"/>
              <a:t>Plan</a:t>
            </a:r>
            <a:r>
              <a:rPr lang="en-US" altLang="ko-KR" dirty="0" smtClean="0"/>
              <a:t>: </a:t>
            </a:r>
            <a:r>
              <a:rPr lang="en-US" altLang="ko-KR" dirty="0" smtClean="0"/>
              <a:t>Implementing SMS </a:t>
            </a:r>
            <a:r>
              <a:rPr lang="en-US" altLang="ko-KR" dirty="0" smtClean="0"/>
              <a:t>plugin + Night owl shift by private company</a:t>
            </a:r>
          </a:p>
          <a:p>
            <a:pPr lvl="1"/>
            <a:r>
              <a:rPr lang="en-US" altLang="ko-KR" dirty="0" smtClean="0"/>
              <a:t>For TAPE, any hardware/software malfunction reported to both of IBM and third-party company for 24/7, and any required action to be made within one day</a:t>
            </a:r>
          </a:p>
          <a:p>
            <a:pPr lvl="1"/>
            <a:r>
              <a:rPr lang="en-US" altLang="ko-KR" dirty="0" smtClean="0"/>
              <a:t>Evaluation on-going for monitoring framework: e.g. </a:t>
            </a:r>
            <a:r>
              <a:rPr lang="en-US" altLang="ko-KR" dirty="0" err="1" smtClean="0"/>
              <a:t>Icinga</a:t>
            </a:r>
            <a:r>
              <a:rPr lang="en-US" altLang="ko-KR" dirty="0" smtClean="0"/>
              <a:t>, </a:t>
            </a:r>
            <a:r>
              <a:rPr lang="en-US" altLang="ko-KR" dirty="0" err="1" smtClean="0"/>
              <a:t>Zabbix</a:t>
            </a:r>
            <a:r>
              <a:rPr lang="en-US" altLang="ko-KR" dirty="0" smtClean="0"/>
              <a:t>, etc.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On-call scheme</a:t>
            </a:r>
          </a:p>
          <a:p>
            <a:pPr lvl="1"/>
            <a:r>
              <a:rPr lang="en-US" altLang="ko-KR" dirty="0" smtClean="0"/>
              <a:t>One week shift cycle among 5-6 personnel</a:t>
            </a:r>
          </a:p>
          <a:p>
            <a:pPr lvl="1"/>
            <a:r>
              <a:rPr lang="en-US" altLang="ko-KR" dirty="0" smtClean="0"/>
              <a:t>Expecting 1 or 2 calls in a cycle (few alarms from PBS hanging or /home full by packages, mostly calm)</a:t>
            </a:r>
          </a:p>
          <a:p>
            <a:pPr lvl="1"/>
            <a:r>
              <a:rPr lang="en-US" altLang="ko-KR" dirty="0" smtClean="0"/>
              <a:t>Based on daily monitoring report, action list describing what to be done in which situation should be drawn out by the end of this year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Night owl shift</a:t>
            </a:r>
          </a:p>
          <a:p>
            <a:pPr lvl="1"/>
            <a:r>
              <a:rPr lang="en-US" altLang="ko-KR" dirty="0" smtClean="0"/>
              <a:t>Private company contract to hire some people who keep eyes on monitoring in order to cover in any case that notification fails during night: SMS, e-mail notification could fail wake up the person on duty</a:t>
            </a:r>
          </a:p>
          <a:p>
            <a:pPr lvl="1"/>
            <a:r>
              <a:rPr lang="en-US" altLang="ko-KR" dirty="0" smtClean="0"/>
              <a:t>Supercomputing division at KISTI has already run similar system for years</a:t>
            </a:r>
          </a:p>
        </p:txBody>
      </p:sp>
    </p:spTree>
    <p:extLst>
      <p:ext uri="{BB962C8B-B14F-4D97-AF65-F5344CB8AC3E}">
        <p14:creationId xmlns:p14="http://schemas.microsoft.com/office/powerpoint/2010/main" val="3928297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Conclusion</a:t>
            </a:r>
            <a:endParaRPr lang="ko-KR" altLang="en-US" dirty="0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altLang="ko-KR" smtClean="0"/>
              <a:t>WLCG MB</a:t>
            </a: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3E823C-1168-4AA9-8C7C-34E64A794968}" type="slidenum">
              <a:rPr lang="ko-KR" altLang="en-US" smtClean="0"/>
              <a:t>7</a:t>
            </a:fld>
            <a:endParaRPr lang="ko-KR" altLang="en-US"/>
          </a:p>
        </p:txBody>
      </p:sp>
      <p:sp>
        <p:nvSpPr>
          <p:cNvPr id="6" name="내용 개체 틀 5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ko-KR" sz="2000" dirty="0" smtClean="0"/>
              <a:t>6 months delay of budget execution: </a:t>
            </a:r>
          </a:p>
          <a:p>
            <a:pPr lvl="1"/>
            <a:r>
              <a:rPr lang="en-US" altLang="ko-KR" sz="1800" dirty="0" smtClean="0"/>
              <a:t>2Gbps </a:t>
            </a:r>
            <a:r>
              <a:rPr lang="en-US" altLang="ko-KR" sz="1800" dirty="0" smtClean="0"/>
              <a:t>link, 2013 pledges, network equipment, …</a:t>
            </a:r>
          </a:p>
          <a:p>
            <a:endParaRPr lang="en-US" altLang="ko-KR" sz="2000" dirty="0"/>
          </a:p>
          <a:p>
            <a:r>
              <a:rPr lang="en-US" altLang="ko-KR" sz="2000" dirty="0" smtClean="0"/>
              <a:t>Data transfer </a:t>
            </a:r>
            <a:r>
              <a:rPr lang="en-US" altLang="ko-KR" sz="2000" dirty="0" smtClean="0"/>
              <a:t>complete:</a:t>
            </a:r>
          </a:p>
          <a:p>
            <a:pPr lvl="1"/>
            <a:r>
              <a:rPr lang="en-US" altLang="ko-KR" sz="1700" dirty="0" smtClean="0"/>
              <a:t>Network issue - slow speed than expected, network incident</a:t>
            </a:r>
            <a:endParaRPr lang="en-US" altLang="ko-KR" sz="1700" dirty="0"/>
          </a:p>
          <a:p>
            <a:pPr lvl="1"/>
            <a:endParaRPr lang="en-US" altLang="ko-KR" sz="1700" dirty="0"/>
          </a:p>
          <a:p>
            <a:r>
              <a:rPr lang="en-US" altLang="ko-KR" sz="2000" dirty="0" smtClean="0"/>
              <a:t>10G network upgrade plan presented and internal network re-structuring scheduled accordingly</a:t>
            </a:r>
          </a:p>
          <a:p>
            <a:pPr lvl="1"/>
            <a:r>
              <a:rPr lang="en-US" altLang="ko-KR" sz="1800" dirty="0" smtClean="0"/>
              <a:t>OPN joining could </a:t>
            </a:r>
            <a:r>
              <a:rPr lang="en-US" altLang="ko-KR" sz="1800" dirty="0" smtClean="0"/>
              <a:t>start after 2G link configured?</a:t>
            </a:r>
            <a:endParaRPr lang="en-US" altLang="ko-KR" sz="1800" dirty="0" smtClean="0"/>
          </a:p>
          <a:p>
            <a:pPr lvl="1"/>
            <a:r>
              <a:rPr lang="en-US" altLang="ko-KR" sz="1800" dirty="0" smtClean="0"/>
              <a:t>A network expert (Dr. Cho) from KISTI network division will fully support us</a:t>
            </a:r>
          </a:p>
          <a:p>
            <a:pPr lvl="1"/>
            <a:endParaRPr lang="en-US" altLang="ko-KR" sz="1800" dirty="0"/>
          </a:p>
          <a:p>
            <a:r>
              <a:rPr lang="en-US" altLang="ko-KR" sz="2000" dirty="0" smtClean="0"/>
              <a:t>A scheme of on-call service has been laid </a:t>
            </a:r>
            <a:r>
              <a:rPr lang="en-US" altLang="ko-KR" sz="2000" dirty="0" smtClean="0"/>
              <a:t>out</a:t>
            </a:r>
          </a:p>
          <a:p>
            <a:endParaRPr lang="en-US" altLang="ko-KR" sz="2000" dirty="0"/>
          </a:p>
          <a:p>
            <a:endParaRPr lang="en-US" altLang="ko-KR" sz="2000" dirty="0" smtClean="0"/>
          </a:p>
          <a:p>
            <a:pPr marL="0" indent="0">
              <a:buNone/>
            </a:pPr>
            <a:endParaRPr lang="en-US" altLang="ko-KR" sz="2000" dirty="0"/>
          </a:p>
        </p:txBody>
      </p:sp>
    </p:spTree>
    <p:extLst>
      <p:ext uri="{BB962C8B-B14F-4D97-AF65-F5344CB8AC3E}">
        <p14:creationId xmlns:p14="http://schemas.microsoft.com/office/powerpoint/2010/main" val="2410686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Milestones</a:t>
            </a:r>
            <a:endParaRPr lang="ko-KR" altLang="en-US" dirty="0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WLCG MB</a:t>
            </a:r>
            <a:endParaRPr lang="en-US" dirty="0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prstGeom prst="rect">
            <a:avLst/>
          </a:prstGeom>
        </p:spPr>
        <p:txBody>
          <a:bodyPr/>
          <a:lstStyle/>
          <a:p>
            <a:fld id="{BDA23336-5C51-4AB1-BEE6-DB5BC4505B23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467544" y="4437112"/>
            <a:ext cx="8229600" cy="1800200"/>
          </a:xfrm>
        </p:spPr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en-US" altLang="ko-KR" b="1" dirty="0" smtClean="0">
                <a:solidFill>
                  <a:srgbClr val="FF0000"/>
                </a:solidFill>
              </a:rPr>
              <a:t>Issue</a:t>
            </a:r>
            <a:endParaRPr lang="en-US" altLang="ko-KR" b="1" dirty="0" smtClean="0">
              <a:solidFill>
                <a:srgbClr val="FF0000"/>
              </a:solidFill>
            </a:endParaRPr>
          </a:p>
          <a:p>
            <a:r>
              <a:rPr lang="en-US" altLang="ko-KR" dirty="0" smtClean="0"/>
              <a:t>Slow performance than expected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>
                <a:solidFill>
                  <a:srgbClr val="0070C0"/>
                </a:solidFill>
              </a:rPr>
              <a:t>To </a:t>
            </a:r>
            <a:r>
              <a:rPr lang="en-US" altLang="ko-KR" b="1" dirty="0" smtClean="0">
                <a:solidFill>
                  <a:srgbClr val="0070C0"/>
                </a:solidFill>
              </a:rPr>
              <a:t>be done</a:t>
            </a:r>
          </a:p>
          <a:p>
            <a:r>
              <a:rPr lang="en-US" altLang="ko-KR" dirty="0" smtClean="0"/>
              <a:t>2Gbps connection to be established, 10Gbps upgrade planned (budget secured)</a:t>
            </a:r>
            <a:endParaRPr lang="en-US" altLang="ko-KR" dirty="0" smtClean="0"/>
          </a:p>
          <a:p>
            <a:r>
              <a:rPr lang="en-US" altLang="ko-KR" dirty="0" smtClean="0"/>
              <a:t>Preliminary on-call plan laid out, Implementation and testing should be done in this year</a:t>
            </a:r>
            <a:endParaRPr lang="en-US" altLang="ko-KR" b="1" dirty="0" smtClean="0"/>
          </a:p>
          <a:p>
            <a:pPr marL="0" indent="0">
              <a:buNone/>
            </a:pPr>
            <a:r>
              <a:rPr lang="en-US" altLang="ko-KR" b="1" dirty="0" smtClean="0"/>
              <a:t>T1 </a:t>
            </a:r>
            <a:r>
              <a:rPr lang="en-US" altLang="ko-KR" b="1" dirty="0"/>
              <a:t>service </a:t>
            </a:r>
            <a:r>
              <a:rPr lang="en-US" altLang="ko-KR" b="1" dirty="0" smtClean="0"/>
              <a:t>target</a:t>
            </a:r>
            <a:endParaRPr lang="en-US" altLang="ko-KR" dirty="0" smtClean="0"/>
          </a:p>
          <a:p>
            <a:r>
              <a:rPr lang="en-US" altLang="ko-KR" dirty="0" smtClean="0"/>
              <a:t>How to evaluation?</a:t>
            </a:r>
            <a:endParaRPr lang="en-US" altLang="ko-KR" dirty="0"/>
          </a:p>
          <a:p>
            <a:pPr marL="0" indent="0">
              <a:buNone/>
            </a:pPr>
            <a:endParaRPr lang="en-US" altLang="ko-KR" b="1" dirty="0" smtClean="0"/>
          </a:p>
          <a:p>
            <a:pPr marL="0" indent="0">
              <a:buNone/>
            </a:pPr>
            <a:endParaRPr lang="ko-KR" altLang="en-US" dirty="0"/>
          </a:p>
        </p:txBody>
      </p:sp>
      <p:graphicFrame>
        <p:nvGraphicFramePr>
          <p:cNvPr id="7" name="표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8878042"/>
              </p:ext>
            </p:extLst>
          </p:nvPr>
        </p:nvGraphicFramePr>
        <p:xfrm>
          <a:off x="467544" y="1219200"/>
          <a:ext cx="8218673" cy="31546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574939"/>
                <a:gridCol w="1643734"/>
              </a:tblGrid>
              <a:tr h="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 smtClean="0"/>
                        <a:t>Objective</a:t>
                      </a:r>
                      <a:endParaRPr lang="ko-KR" altLang="en-US" sz="1100" dirty="0"/>
                    </a:p>
                  </a:txBody>
                  <a:tcPr anchor="ctr"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 smtClean="0"/>
                        <a:t>Target</a:t>
                      </a:r>
                      <a:endParaRPr lang="ko-KR" altLang="en-US" sz="1050" dirty="0"/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Nominate KISTI/GSDC representatives in the WLCG Management Board and the GDB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Jun. </a:t>
                      </a:r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2012</a:t>
                      </a:r>
                      <a:endParaRPr lang="ko-KR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Establishment of a 1Gbps connectivity to CERN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Apr. </a:t>
                      </a:r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2012</a:t>
                      </a:r>
                      <a:endParaRPr lang="ko-KR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Installation of tape system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Dec</a:t>
                      </a:r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. 2012</a:t>
                      </a:r>
                      <a:endParaRPr lang="ko-KR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solidFill>
                            <a:srgbClr val="FF0000"/>
                          </a:solidFill>
                        </a:rPr>
                        <a:t>High speed transfer of data from CERN to KISTI at the speed required to receive </a:t>
                      </a:r>
                      <a:r>
                        <a:rPr lang="en-US" altLang="ko-KR" sz="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and archive 10% of the ALICE AA raw data foreseen for 2012 over a continuous period of 2 weeks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>
                          <a:solidFill>
                            <a:schemeClr val="accent6"/>
                          </a:solidFill>
                        </a:rPr>
                        <a:t>Apr</a:t>
                      </a:r>
                      <a:r>
                        <a:rPr lang="en-US" altLang="ko-KR" sz="800" dirty="0" smtClean="0">
                          <a:solidFill>
                            <a:schemeClr val="accent6"/>
                          </a:solidFill>
                        </a:rPr>
                        <a:t>. 2013</a:t>
                      </a:r>
                      <a:endParaRPr lang="ko-KR" alt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solidFill>
                            <a:srgbClr val="0070C0"/>
                          </a:solidFill>
                        </a:rPr>
                        <a:t>Provide a precise plan for 3Gbps (or higher) connectivity to CERN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 smtClean="0">
                          <a:solidFill>
                            <a:srgbClr val="0070C0"/>
                          </a:solidFill>
                        </a:rPr>
                        <a:t>Sep</a:t>
                      </a:r>
                      <a:r>
                        <a:rPr lang="en-US" altLang="ko-KR" sz="800" b="1" dirty="0" smtClean="0">
                          <a:solidFill>
                            <a:srgbClr val="0070C0"/>
                          </a:solidFill>
                        </a:rPr>
                        <a:t>. 2013</a:t>
                      </a:r>
                      <a:endParaRPr lang="ko-KR" altLang="en-US" sz="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solidFill>
                            <a:srgbClr val="0070C0"/>
                          </a:solidFill>
                        </a:rPr>
                        <a:t>Present a plan for providing on-call services/support according to the T1 specifications as laid out in the WLCG </a:t>
                      </a:r>
                      <a:r>
                        <a:rPr lang="en-US" altLang="ko-KR" sz="800" b="1" dirty="0" err="1" smtClean="0">
                          <a:solidFill>
                            <a:srgbClr val="0070C0"/>
                          </a:solidFill>
                        </a:rPr>
                        <a:t>MoU</a:t>
                      </a:r>
                      <a:endParaRPr lang="en-US" altLang="ko-KR" sz="8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 smtClean="0">
                          <a:solidFill>
                            <a:srgbClr val="0070C0"/>
                          </a:solidFill>
                        </a:rPr>
                        <a:t>Sep</a:t>
                      </a:r>
                      <a:r>
                        <a:rPr lang="en-US" altLang="ko-KR" sz="800" b="1" dirty="0" smtClean="0">
                          <a:solidFill>
                            <a:srgbClr val="0070C0"/>
                          </a:solidFill>
                        </a:rPr>
                        <a:t>.</a:t>
                      </a:r>
                      <a:r>
                        <a:rPr lang="en-US" altLang="ko-KR" sz="800" b="1" baseline="0" dirty="0" smtClean="0">
                          <a:solidFill>
                            <a:srgbClr val="0070C0"/>
                          </a:solidFill>
                        </a:rPr>
                        <a:t> 2013</a:t>
                      </a:r>
                      <a:endParaRPr lang="ko-KR" altLang="en-US" sz="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85% of the job capacity running for at least 2 months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Apr.</a:t>
                      </a:r>
                      <a:r>
                        <a:rPr lang="en-US" altLang="ko-KR" sz="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 </a:t>
                      </a:r>
                      <a:r>
                        <a:rPr lang="en-US" altLang="ko-KR" sz="800" baseline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2013</a:t>
                      </a:r>
                      <a:endParaRPr lang="ko-KR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90% Storage Element (DPM and/or XROOTD) availability (functional tests) for at least 2 months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>
                          <a:solidFill>
                            <a:schemeClr val="accent6"/>
                          </a:solidFill>
                        </a:rPr>
                        <a:t>Apr. </a:t>
                      </a:r>
                      <a:r>
                        <a:rPr lang="en-US" altLang="ko-KR" sz="800" dirty="0" smtClean="0">
                          <a:solidFill>
                            <a:schemeClr val="accent6"/>
                          </a:solidFill>
                        </a:rPr>
                        <a:t>2013</a:t>
                      </a:r>
                      <a:endParaRPr lang="ko-KR" alt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Running of the reliability tests (both OPS and ALICE-specific) and publishing those to the new SAM infrastructure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Feb. 2013</a:t>
                      </a:r>
                      <a:endParaRPr lang="ko-KR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Integration with the APEL accounting system and publishing accounting data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Jan. </a:t>
                      </a:r>
                      <a:r>
                        <a:rPr lang="en-US" altLang="ko-KR" sz="800" dirty="0" smtClean="0">
                          <a:solidFill>
                            <a:schemeClr val="bg1">
                              <a:lumMod val="50000"/>
                            </a:schemeClr>
                          </a:solidFill>
                        </a:rPr>
                        <a:t>2013</a:t>
                      </a:r>
                      <a:endParaRPr lang="ko-KR" altLang="en-US" sz="800" dirty="0">
                        <a:solidFill>
                          <a:schemeClr val="bg1">
                            <a:lumMod val="50000"/>
                          </a:schemeClr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/>
                        <a:t>90% of the WLCG T1 service targets for at least 2 months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dirty="0" smtClean="0">
                          <a:solidFill>
                            <a:schemeClr val="accent6"/>
                          </a:solidFill>
                        </a:rPr>
                        <a:t>-</a:t>
                      </a:r>
                      <a:endParaRPr lang="ko-KR" altLang="en-US" sz="800" dirty="0">
                        <a:solidFill>
                          <a:schemeClr val="accent6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solidFill>
                            <a:srgbClr val="0070C0"/>
                          </a:solidFill>
                        </a:rPr>
                        <a:t>Integration in the WLCG OPN (with 2Gbps)</a:t>
                      </a: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 smtClean="0">
                          <a:solidFill>
                            <a:srgbClr val="0070C0"/>
                          </a:solidFill>
                        </a:rPr>
                        <a:t>To be decided</a:t>
                      </a:r>
                      <a:endParaRPr lang="ko-KR" altLang="en-US" sz="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800" b="1" dirty="0" smtClean="0">
                          <a:solidFill>
                            <a:srgbClr val="0070C0"/>
                          </a:solidFill>
                        </a:rPr>
                        <a:t>Functional tests of the OPN (with 2Gbps)</a:t>
                      </a:r>
                      <a:endParaRPr lang="ko-KR" altLang="en-US" sz="800" b="1" dirty="0" smtClean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800" b="1" dirty="0" smtClean="0">
                          <a:solidFill>
                            <a:srgbClr val="0070C0"/>
                          </a:solidFill>
                        </a:rPr>
                        <a:t>To be decided</a:t>
                      </a:r>
                      <a:endParaRPr lang="ko-KR" altLang="en-US" sz="800" b="1" dirty="0">
                        <a:solidFill>
                          <a:srgbClr val="0070C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accent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6" name="그룹 5"/>
          <p:cNvGrpSpPr/>
          <p:nvPr/>
        </p:nvGrpSpPr>
        <p:grpSpPr>
          <a:xfrm>
            <a:off x="7299431" y="4365104"/>
            <a:ext cx="1425071" cy="184666"/>
            <a:chOff x="7308304" y="4662013"/>
            <a:chExt cx="1425071" cy="184666"/>
          </a:xfrm>
        </p:grpSpPr>
        <p:sp>
          <p:nvSpPr>
            <p:cNvPr id="9" name="TextBox 8"/>
            <p:cNvSpPr txBox="1"/>
            <p:nvPr/>
          </p:nvSpPr>
          <p:spPr>
            <a:xfrm>
              <a:off x="7308304" y="4662013"/>
              <a:ext cx="478016" cy="18466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ko-KR" altLang="en-US" sz="600" dirty="0" smtClean="0">
                  <a:solidFill>
                    <a:schemeClr val="bg1">
                      <a:lumMod val="50000"/>
                    </a:schemeClr>
                  </a:solidFill>
                </a:rPr>
                <a:t>■ </a:t>
              </a:r>
              <a:r>
                <a:rPr lang="en-US" altLang="ko-KR" sz="600" dirty="0" smtClean="0">
                  <a:solidFill>
                    <a:schemeClr val="bg1">
                      <a:lumMod val="50000"/>
                    </a:schemeClr>
                  </a:solidFill>
                </a:rPr>
                <a:t>Done</a:t>
              </a:r>
            </a:p>
          </p:txBody>
        </p:sp>
        <p:sp>
          <p:nvSpPr>
            <p:cNvPr id="11" name="직사각형 10"/>
            <p:cNvSpPr/>
            <p:nvPr/>
          </p:nvSpPr>
          <p:spPr>
            <a:xfrm>
              <a:off x="7661551" y="4662013"/>
              <a:ext cx="700833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600" dirty="0" smtClean="0">
                  <a:solidFill>
                    <a:srgbClr val="0070C0"/>
                  </a:solidFill>
                </a:rPr>
                <a:t>■ To be </a:t>
              </a:r>
              <a:r>
                <a:rPr lang="en-US" altLang="ko-KR" sz="600" dirty="0">
                  <a:solidFill>
                    <a:srgbClr val="0070C0"/>
                  </a:solidFill>
                </a:rPr>
                <a:t>done</a:t>
              </a:r>
              <a:endParaRPr lang="ko-KR" altLang="en-US" sz="600" dirty="0">
                <a:solidFill>
                  <a:srgbClr val="0070C0"/>
                </a:solidFill>
              </a:endParaRPr>
            </a:p>
          </p:txBody>
        </p:sp>
        <p:sp>
          <p:nvSpPr>
            <p:cNvPr id="14" name="직사각형 13"/>
            <p:cNvSpPr/>
            <p:nvPr/>
          </p:nvSpPr>
          <p:spPr>
            <a:xfrm>
              <a:off x="8258565" y="4662013"/>
              <a:ext cx="474810" cy="184666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ko-KR" sz="600" dirty="0" smtClean="0">
                  <a:solidFill>
                    <a:srgbClr val="FF0000"/>
                  </a:solidFill>
                </a:rPr>
                <a:t>■ </a:t>
              </a:r>
              <a:r>
                <a:rPr lang="en-US" altLang="ko-KR" sz="600" dirty="0" smtClean="0">
                  <a:solidFill>
                    <a:srgbClr val="FF0000"/>
                  </a:solidFill>
                </a:rPr>
                <a:t>Issue</a:t>
              </a:r>
              <a:endParaRPr lang="ko-KR" altLang="en-US" sz="600" dirty="0">
                <a:solidFill>
                  <a:srgbClr val="FF0000"/>
                </a:solidFill>
              </a:endParaRPr>
            </a:p>
          </p:txBody>
        </p:sp>
      </p:grpSp>
      <p:sp>
        <p:nvSpPr>
          <p:cNvPr id="8" name="날짜 개체 틀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altLang="ko-KR" smtClean="0"/>
              <a:t>2013-09-17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62326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원본">
  <a:themeElements>
    <a:clrScheme name="원본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원본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원본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2413</TotalTime>
  <Words>911</Words>
  <Application>Microsoft Office PowerPoint</Application>
  <PresentationFormat>화면 슬라이드 쇼(4:3)</PresentationFormat>
  <Paragraphs>153</Paragraphs>
  <Slides>8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9" baseType="lpstr">
      <vt:lpstr>원본</vt:lpstr>
      <vt:lpstr>Update on Status of Tier-1 candidate @ GSDC, KISTI</vt:lpstr>
      <vt:lpstr>News</vt:lpstr>
      <vt:lpstr>2013 p-Pb RAW replication</vt:lpstr>
      <vt:lpstr>Network – 10G Network to Join OPN</vt:lpstr>
      <vt:lpstr>Network – Internal Network Upgrade</vt:lpstr>
      <vt:lpstr>On-call Service – Preliminary Plan</vt:lpstr>
      <vt:lpstr>Conclusion</vt:lpstr>
      <vt:lpstr>Milestones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Update on Plan for Tier-1 @ KISTI-GSDC</dc:title>
  <dc:creator>admin</dc:creator>
  <cp:lastModifiedBy>admin</cp:lastModifiedBy>
  <cp:revision>105</cp:revision>
  <dcterms:created xsi:type="dcterms:W3CDTF">2013-03-19T02:57:22Z</dcterms:created>
  <dcterms:modified xsi:type="dcterms:W3CDTF">2013-09-17T13:37:24Z</dcterms:modified>
</cp:coreProperties>
</file>