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0" r:id="rId2"/>
    <p:sldId id="262" r:id="rId3"/>
    <p:sldId id="267" r:id="rId4"/>
    <p:sldId id="263" r:id="rId5"/>
    <p:sldId id="265" r:id="rId6"/>
    <p:sldId id="266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457F0C"/>
    <a:srgbClr val="9825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606" autoAdjust="0"/>
  </p:normalViewPr>
  <p:slideViewPr>
    <p:cSldViewPr snapToGrid="0" snapToObjects="1">
      <p:cViewPr varScale="1">
        <p:scale>
          <a:sx n="115" d="100"/>
          <a:sy n="115" d="100"/>
        </p:scale>
        <p:origin x="-19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19/11/2013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19/11/2013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93588"/>
            <a:ext cx="8226854" cy="6812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" y="6124203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73425"/>
            <a:ext cx="886541" cy="657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rgbClr val="0000FF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457F0C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630" indent="-342900" algn="l" rtl="0" eaLnBrk="1" latinLnBrk="0" hangingPunct="1">
        <a:spcBef>
          <a:spcPct val="20000"/>
        </a:spcBef>
        <a:buClr>
          <a:schemeClr val="accent1">
            <a:lumMod val="10000"/>
          </a:schemeClr>
        </a:buClr>
        <a:buSzPct val="85000"/>
        <a:buFont typeface="Courier New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Reports from meetings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Ian Bird</a:t>
            </a:r>
          </a:p>
          <a:p>
            <a:r>
              <a:rPr lang="en-GB" dirty="0" smtClean="0"/>
              <a:t>WLCG </a:t>
            </a:r>
            <a:r>
              <a:rPr lang="en-GB" dirty="0" smtClean="0"/>
              <a:t>Management Board</a:t>
            </a:r>
            <a:endParaRPr lang="en-GB" dirty="0" smtClean="0"/>
          </a:p>
          <a:p>
            <a:r>
              <a:rPr lang="en-GB" dirty="0" smtClean="0"/>
              <a:t>CERN, </a:t>
            </a:r>
            <a:r>
              <a:rPr lang="en-GB" dirty="0" smtClean="0"/>
              <a:t>19</a:t>
            </a:r>
            <a:r>
              <a:rPr lang="en-GB" baseline="30000" dirty="0" smtClean="0"/>
              <a:t>th</a:t>
            </a:r>
            <a:r>
              <a:rPr lang="en-GB" dirty="0" smtClean="0"/>
              <a:t> November 2013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LHCC (24-26 Sept)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5158865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Referees’ meeting</a:t>
            </a:r>
          </a:p>
          <a:p>
            <a:pPr lvl="1"/>
            <a:r>
              <a:rPr lang="en-GB" dirty="0" smtClean="0"/>
              <a:t>Main discussion – Computing model update draft</a:t>
            </a:r>
          </a:p>
          <a:p>
            <a:pPr lvl="1"/>
            <a:r>
              <a:rPr lang="en-GB" dirty="0" smtClean="0"/>
              <a:t>Attended by referees, LHCC chair, RSG chair</a:t>
            </a:r>
          </a:p>
          <a:p>
            <a:r>
              <a:rPr lang="en-GB" dirty="0" smtClean="0"/>
              <a:t>Followed by discussion in the LHCC closed session</a:t>
            </a:r>
          </a:p>
          <a:p>
            <a:pPr lvl="1"/>
            <a:r>
              <a:rPr lang="en-GB" dirty="0" smtClean="0"/>
              <a:t>See minutes (attached)</a:t>
            </a:r>
          </a:p>
          <a:p>
            <a:r>
              <a:rPr lang="en-GB" dirty="0" smtClean="0"/>
              <a:t>Followed by detailed comments and suggestions on the document draft</a:t>
            </a:r>
          </a:p>
          <a:p>
            <a:r>
              <a:rPr lang="en-GB" dirty="0" smtClean="0"/>
              <a:t>Goal to submit final version very soon – for approval at the December LHCC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089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Comments from LHCC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The LHCC recommend</a:t>
            </a:r>
            <a:r>
              <a:rPr lang="en-GB" u="sng" dirty="0"/>
              <a:t>s</a:t>
            </a:r>
            <a:r>
              <a:rPr lang="en-GB" dirty="0"/>
              <a:t> that the hypothesis of flat future resources be removed from the assumptions</a:t>
            </a:r>
            <a:r>
              <a:rPr lang="en-GB" u="sng" dirty="0"/>
              <a:t>; </a:t>
            </a:r>
            <a:endParaRPr lang="en-GB" u="sng" dirty="0" smtClean="0"/>
          </a:p>
          <a:p>
            <a:pPr lvl="1"/>
            <a:r>
              <a:rPr lang="en-GB" u="sng" dirty="0" smtClean="0"/>
              <a:t>instead </a:t>
            </a:r>
            <a:r>
              <a:rPr lang="en-GB" u="sng" dirty="0"/>
              <a:t>physics motivated needs should be stated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optimization work towards best physics output should continue with the same momentum as in the past year, in parallel and beyond the preparation for the data taking restart in 2015.  </a:t>
            </a:r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particular, the committee encourage the continuation of the intensive collaboration amongst the experiments and with WLCG on topical issues, the exchange of methods and the sharing of software frameworks. </a:t>
            </a:r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parallel with the planning work for the upgrade phases I and II,  the experiments should also clarify the timelines for defining consolidated models for computing.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465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C-RRB (29</a:t>
            </a:r>
            <a:r>
              <a:rPr lang="en-GB" baseline="30000" dirty="0" smtClean="0"/>
              <a:t>th</a:t>
            </a:r>
            <a:r>
              <a:rPr lang="en-GB" dirty="0" smtClean="0"/>
              <a:t> Oct)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C-RSG recommendations to RRB – see RSG report attached to RRB agenda</a:t>
            </a:r>
          </a:p>
          <a:p>
            <a:pPr lvl="1"/>
            <a:r>
              <a:rPr lang="en-GB" dirty="0" smtClean="0"/>
              <a:t>Rebus to be updated to reflect this (</a:t>
            </a:r>
            <a:r>
              <a:rPr lang="en-GB" dirty="0" err="1" smtClean="0"/>
              <a:t>ongoing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 smtClean="0"/>
              <a:t>The resource requirements for 2014-17 were shown to the RRB</a:t>
            </a:r>
          </a:p>
          <a:p>
            <a:pPr lvl="1"/>
            <a:r>
              <a:rPr lang="en-GB" dirty="0" smtClean="0"/>
              <a:t>General agreement that working assumption of flat budgets is a reasonable approach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747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CRSG comments/ recommendations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Run 2 requests have become more definite since Spring – assumed flat budgets;</a:t>
            </a:r>
          </a:p>
          <a:p>
            <a:r>
              <a:rPr lang="en-GB" dirty="0" smtClean="0"/>
              <a:t>ALICE and </a:t>
            </a:r>
            <a:r>
              <a:rPr lang="en-GB" dirty="0" err="1" smtClean="0"/>
              <a:t>LHCb</a:t>
            </a:r>
            <a:r>
              <a:rPr lang="en-GB" dirty="0" smtClean="0"/>
              <a:t> scrutinised requests have not always been met at T1.  RRB requested to help find a way to resolve this;</a:t>
            </a:r>
          </a:p>
          <a:p>
            <a:r>
              <a:rPr lang="en-GB" dirty="0" smtClean="0"/>
              <a:t>CRSG strongly supports on going efforts to improve software efficiency, notes that </a:t>
            </a:r>
            <a:r>
              <a:rPr lang="en-GB" i="1" dirty="0" smtClean="0"/>
              <a:t>resulting gains are already assumed </a:t>
            </a:r>
            <a:r>
              <a:rPr lang="en-GB" dirty="0" smtClean="0"/>
              <a:t>in the requests for Run 2;</a:t>
            </a:r>
          </a:p>
          <a:p>
            <a:r>
              <a:rPr lang="en-GB" dirty="0" smtClean="0"/>
              <a:t>Effectiveness of disk use only partly reflected in occupancy.  Welcome efforts (popularity, etc.) but would like a metric to take account of access frequency;</a:t>
            </a:r>
          </a:p>
          <a:p>
            <a:r>
              <a:rPr lang="en-GB" dirty="0" smtClean="0"/>
              <a:t>Networks have been exploited to reduce disk use and move processing between tiers.  Concern that poorly networked sites will be underused and cost implications of providing network capacity.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50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Updated scrutiny schedule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Spring of year </a:t>
            </a:r>
            <a:r>
              <a:rPr lang="en-GB" i="1" dirty="0" smtClean="0"/>
              <a:t>n</a:t>
            </a:r>
          </a:p>
          <a:p>
            <a:pPr lvl="1"/>
            <a:r>
              <a:rPr lang="en-GB" dirty="0" smtClean="0"/>
              <a:t>Final scrutiny of requests for year </a:t>
            </a:r>
            <a:r>
              <a:rPr lang="en-GB" i="1" dirty="0" smtClean="0"/>
              <a:t>n+1</a:t>
            </a:r>
            <a:r>
              <a:rPr lang="en-GB" dirty="0" smtClean="0"/>
              <a:t> and look beyond </a:t>
            </a:r>
          </a:p>
          <a:p>
            <a:pPr lvl="1"/>
            <a:r>
              <a:rPr lang="en-GB" dirty="0" smtClean="0"/>
              <a:t>Review use of resources in previous calendar year, </a:t>
            </a:r>
            <a:r>
              <a:rPr lang="en-GB" i="1" dirty="0" smtClean="0"/>
              <a:t>n-1</a:t>
            </a:r>
          </a:p>
          <a:p>
            <a:r>
              <a:rPr lang="en-GB" dirty="0" smtClean="0"/>
              <a:t>Autumn of year </a:t>
            </a:r>
            <a:r>
              <a:rPr lang="en-GB" i="1" dirty="0" smtClean="0"/>
              <a:t>n</a:t>
            </a:r>
          </a:p>
          <a:p>
            <a:pPr lvl="1"/>
            <a:r>
              <a:rPr lang="en-GB" dirty="0" smtClean="0"/>
              <a:t>Look forward to requests for year </a:t>
            </a:r>
            <a:r>
              <a:rPr lang="en-GB" i="1" dirty="0" smtClean="0"/>
              <a:t>n+2</a:t>
            </a:r>
            <a:r>
              <a:rPr lang="en-GB" dirty="0" smtClean="0"/>
              <a:t> and beyond</a:t>
            </a:r>
          </a:p>
          <a:p>
            <a:pPr lvl="1"/>
            <a:r>
              <a:rPr lang="en-GB" dirty="0" smtClean="0"/>
              <a:t>If necessary, consider year </a:t>
            </a:r>
            <a:r>
              <a:rPr lang="en-GB" i="1" dirty="0" smtClean="0"/>
              <a:t>n+1</a:t>
            </a:r>
            <a:r>
              <a:rPr lang="en-GB" dirty="0" smtClean="0"/>
              <a:t> requests</a:t>
            </a:r>
          </a:p>
          <a:p>
            <a:pPr lvl="2"/>
            <a:r>
              <a:rPr lang="en-GB" dirty="0" smtClean="0"/>
              <a:t>For individual experiments if they want significant changes</a:t>
            </a:r>
          </a:p>
          <a:p>
            <a:pPr lvl="2"/>
            <a:r>
              <a:rPr lang="en-GB" dirty="0" smtClean="0"/>
              <a:t>Or for all experiments if, say, LHC running parameters change significantly</a:t>
            </a:r>
          </a:p>
          <a:p>
            <a:r>
              <a:rPr lang="en-GB" dirty="0" smtClean="0"/>
              <a:t>CRSG asks experiments to submit documentation on 1 February and 1 August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943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Overview Board (15</a:t>
            </a:r>
            <a:r>
              <a:rPr lang="en-GB" baseline="30000" dirty="0" smtClean="0"/>
              <a:t>th</a:t>
            </a:r>
            <a:r>
              <a:rPr lang="en-GB" dirty="0" smtClean="0"/>
              <a:t> Nov)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Updates on status of new Tier 1 sites</a:t>
            </a:r>
          </a:p>
          <a:p>
            <a:r>
              <a:rPr lang="en-GB" dirty="0" smtClean="0"/>
              <a:t>KISTI approved as full Tier 1</a:t>
            </a:r>
          </a:p>
          <a:p>
            <a:pPr lvl="1"/>
            <a:r>
              <a:rPr lang="en-GB" dirty="0" smtClean="0"/>
              <a:t>Noted that 10 Gb connection is delayed, but now funding is secured and tendering under way</a:t>
            </a:r>
          </a:p>
          <a:p>
            <a:pPr lvl="1"/>
            <a:r>
              <a:rPr lang="en-GB" dirty="0" smtClean="0"/>
              <a:t>Had fulfilled all other tests</a:t>
            </a:r>
          </a:p>
          <a:p>
            <a:r>
              <a:rPr lang="en-GB" dirty="0" smtClean="0"/>
              <a:t>Got confirmation from countries running services needed by WLCG that this commitment remains independent of the </a:t>
            </a:r>
            <a:r>
              <a:rPr lang="en-GB" dirty="0" err="1" smtClean="0"/>
              <a:t>EGI.eu</a:t>
            </a:r>
            <a:r>
              <a:rPr lang="en-GB" dirty="0" smtClean="0"/>
              <a:t> funding evolution</a:t>
            </a:r>
          </a:p>
          <a:p>
            <a:pPr lvl="1"/>
            <a:r>
              <a:rPr lang="en-GB" dirty="0" smtClean="0"/>
              <a:t>Always within the limitations of national WLCG funding!</a:t>
            </a:r>
          </a:p>
          <a:p>
            <a:r>
              <a:rPr lang="en-GB" dirty="0" smtClean="0"/>
              <a:t>Discussion on</a:t>
            </a:r>
          </a:p>
          <a:p>
            <a:pPr lvl="1"/>
            <a:r>
              <a:rPr lang="en-GB" dirty="0" smtClean="0"/>
              <a:t>Computing model document – main points</a:t>
            </a:r>
          </a:p>
          <a:p>
            <a:pPr lvl="1"/>
            <a:r>
              <a:rPr lang="en-GB" dirty="0" smtClean="0"/>
              <a:t>E-Infrastructure vision and relationship to WLCG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64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8407</TotalTime>
  <Words>602</Words>
  <Application>Microsoft Macintosh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CERNCobranding(4-3)</vt:lpstr>
      <vt:lpstr>Reports from meetings</vt:lpstr>
      <vt:lpstr>LHCC (24-26 Sept)</vt:lpstr>
      <vt:lpstr>Comments from LHCC</vt:lpstr>
      <vt:lpstr>C-RRB (29th Oct)</vt:lpstr>
      <vt:lpstr>CRSG comments/ recommendations</vt:lpstr>
      <vt:lpstr>Updated scrutiny schedule</vt:lpstr>
      <vt:lpstr>Overview Board (15th Nov)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Ian Bird</cp:lastModifiedBy>
  <cp:revision>135</cp:revision>
  <cp:lastPrinted>2013-11-14T14:03:19Z</cp:lastPrinted>
  <dcterms:created xsi:type="dcterms:W3CDTF">2012-11-30T11:07:49Z</dcterms:created>
  <dcterms:modified xsi:type="dcterms:W3CDTF">2013-11-19T09:22:26Z</dcterms:modified>
</cp:coreProperties>
</file>