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46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124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113.xml" ContentType="application/vnd.openxmlformats-officedocument.presentationml.slideLayout+xml"/>
  <Override PartName="/ppt/notesSlides/notesSlide16.xml" ContentType="application/vnd.openxmlformats-officedocument.presentationml.notesSlide+xml"/>
  <Override PartName="/ppt/tableStyles.xml" ContentType="application/vnd.openxmlformats-officedocument.presentationml.tableStyles+xml"/>
  <Override PartName="/ppt/slideLayouts/slideLayout102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10.xml" ContentType="application/vnd.openxmlformats-officedocument.them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Default Extension="bin" ContentType="application/vnd.openxmlformats-officedocument.oleObject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118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103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20.xml" ContentType="application/vnd.openxmlformats-officedocument.presentationml.notesSlide+xml"/>
  <Override PartName="/ppt/slideLayouts/slideLayout99.xml" ContentType="application/vnd.openxmlformats-officedocument.presentationml.slideLayout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ppt/theme/theme11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1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0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theme/theme12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10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11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notesSlides/notesSlide15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notesSlides/notesSlide11.xml" ContentType="application/vnd.openxmlformats-officedocument.presentationml.notesSlid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.xml" ContentType="application/vnd.openxmlformats-officedocument.theme+xml"/>
  <Override PartName="/ppt/slideLayouts/slideLayout53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2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69" r:id="rId1"/>
    <p:sldMasterId id="2147483683" r:id="rId2"/>
    <p:sldMasterId id="2147489712" r:id="rId3"/>
    <p:sldMasterId id="2147494945" r:id="rId4"/>
    <p:sldMasterId id="2147519773" r:id="rId5"/>
    <p:sldMasterId id="2147519778" r:id="rId6"/>
    <p:sldMasterId id="2147519790" r:id="rId7"/>
    <p:sldMasterId id="2147519802" r:id="rId8"/>
    <p:sldMasterId id="2147519814" r:id="rId9"/>
    <p:sldMasterId id="2147519826" r:id="rId10"/>
    <p:sldMasterId id="2147519839" r:id="rId11"/>
    <p:sldMasterId id="2147519851" r:id="rId12"/>
  </p:sldMasterIdLst>
  <p:notesMasterIdLst>
    <p:notesMasterId r:id="rId41"/>
  </p:notesMasterIdLst>
  <p:handoutMasterIdLst>
    <p:handoutMasterId r:id="rId42"/>
  </p:handoutMasterIdLst>
  <p:sldIdLst>
    <p:sldId id="583" r:id="rId13"/>
    <p:sldId id="609" r:id="rId14"/>
    <p:sldId id="632" r:id="rId15"/>
    <p:sldId id="610" r:id="rId16"/>
    <p:sldId id="611" r:id="rId17"/>
    <p:sldId id="600" r:id="rId18"/>
    <p:sldId id="612" r:id="rId19"/>
    <p:sldId id="613" r:id="rId20"/>
    <p:sldId id="614" r:id="rId21"/>
    <p:sldId id="615" r:id="rId22"/>
    <p:sldId id="616" r:id="rId23"/>
    <p:sldId id="617" r:id="rId24"/>
    <p:sldId id="618" r:id="rId25"/>
    <p:sldId id="619" r:id="rId26"/>
    <p:sldId id="620" r:id="rId27"/>
    <p:sldId id="621" r:id="rId28"/>
    <p:sldId id="622" r:id="rId29"/>
    <p:sldId id="623" r:id="rId30"/>
    <p:sldId id="624" r:id="rId31"/>
    <p:sldId id="625" r:id="rId32"/>
    <p:sldId id="626" r:id="rId33"/>
    <p:sldId id="627" r:id="rId34"/>
    <p:sldId id="628" r:id="rId35"/>
    <p:sldId id="629" r:id="rId36"/>
    <p:sldId id="633" r:id="rId37"/>
    <p:sldId id="634" r:id="rId38"/>
    <p:sldId id="630" r:id="rId39"/>
    <p:sldId id="631" r:id="rId40"/>
  </p:sldIdLst>
  <p:sldSz cx="9144000" cy="6858000" type="screen4x3"/>
  <p:notesSz cx="6775450" cy="9906000"/>
  <p:defaultTextStyle>
    <a:defPPr>
      <a:defRPr lang="en-US"/>
    </a:defPPr>
    <a:lvl1pPr algn="l" rtl="0" fontAlgn="base">
      <a:spcBef>
        <a:spcPct val="20000"/>
      </a:spcBef>
      <a:spcAft>
        <a:spcPct val="0"/>
      </a:spcAft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rgbClr val="3366FF"/>
        </a:solidFill>
        <a:latin typeface="Trebuchet MS" pitchFamily="34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6600"/>
    <a:srgbClr val="9900CC"/>
    <a:srgbClr val="0033CC"/>
    <a:srgbClr val="FF0000"/>
    <a:srgbClr val="A37501"/>
    <a:srgbClr val="DA9084"/>
    <a:srgbClr val="FF66FF"/>
    <a:srgbClr val="6600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92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psaiz:Downloads:ggus-ticket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>
        <c:manualLayout>
          <c:layoutTarget val="inner"/>
          <c:xMode val="edge"/>
          <c:yMode val="edge"/>
          <c:x val="5.387647831800263E-2"/>
          <c:y val="6.2350265920699248E-2"/>
          <c:w val="0.89750328515111666"/>
          <c:h val="0.82973815417545804"/>
        </c:manualLayout>
      </c:layout>
      <c:scatterChart>
        <c:scatterStyle val="lineMarker"/>
        <c:ser>
          <c:idx val="0"/>
          <c:order val="0"/>
          <c:tx>
            <c:strRef>
              <c:f>Sheet2!$E$1</c:f>
              <c:strCache>
                <c:ptCount val="1"/>
                <c:pt idx="0">
                  <c:v>Total ALICE</c:v>
                </c:pt>
              </c:strCache>
            </c:strRef>
          </c:tx>
          <c:spPr>
            <a:ln w="12700">
              <a:solidFill>
                <a:srgbClr val="000080"/>
              </a:solidFill>
              <a:prstDash val="solid"/>
            </a:ln>
          </c:spPr>
          <c:marker>
            <c:symbol val="diamond"/>
            <c:size val="5"/>
            <c:spPr>
              <a:solidFill>
                <a:srgbClr val="000090"/>
              </a:solidFill>
              <a:ln>
                <a:solidFill>
                  <a:srgbClr val="000080"/>
                </a:solidFill>
                <a:prstDash val="solid"/>
              </a:ln>
            </c:spPr>
          </c:marker>
          <c:xVal>
            <c:numRef>
              <c:f>Sheet2!$A$2:$A$250</c:f>
              <c:numCache>
                <c:formatCode>d\-mmm</c:formatCode>
                <c:ptCount val="2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</c:numCache>
            </c:numRef>
          </c:xVal>
          <c:yVal>
            <c:numRef>
              <c:f>Sheet2!$E$2:$E$250</c:f>
              <c:numCache>
                <c:formatCode>General</c:formatCode>
                <c:ptCount val="249"/>
                <c:pt idx="0">
                  <c:v>0</c:v>
                </c:pt>
                <c:pt idx="1">
                  <c:v>0</c:v>
                </c:pt>
                <c:pt idx="2">
                  <c:v>5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1</c:v>
                </c:pt>
                <c:pt idx="7">
                  <c:v>4</c:v>
                </c:pt>
                <c:pt idx="8">
                  <c:v>1</c:v>
                </c:pt>
                <c:pt idx="9">
                  <c:v>1</c:v>
                </c:pt>
                <c:pt idx="10">
                  <c:v>1</c:v>
                </c:pt>
                <c:pt idx="11">
                  <c:v>1</c:v>
                </c:pt>
                <c:pt idx="12">
                  <c:v>2</c:v>
                </c:pt>
                <c:pt idx="13">
                  <c:v>2</c:v>
                </c:pt>
                <c:pt idx="14">
                  <c:v>1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1</c:v>
                </c:pt>
                <c:pt idx="21">
                  <c:v>0</c:v>
                </c:pt>
                <c:pt idx="22">
                  <c:v>0</c:v>
                </c:pt>
                <c:pt idx="23">
                  <c:v>1</c:v>
                </c:pt>
                <c:pt idx="24">
                  <c:v>1</c:v>
                </c:pt>
                <c:pt idx="25">
                  <c:v>1</c:v>
                </c:pt>
                <c:pt idx="26">
                  <c:v>53</c:v>
                </c:pt>
                <c:pt idx="27">
                  <c:v>2</c:v>
                </c:pt>
                <c:pt idx="28">
                  <c:v>7</c:v>
                </c:pt>
                <c:pt idx="29">
                  <c:v>1</c:v>
                </c:pt>
                <c:pt idx="30">
                  <c:v>5</c:v>
                </c:pt>
                <c:pt idx="31">
                  <c:v>1</c:v>
                </c:pt>
                <c:pt idx="32">
                  <c:v>0</c:v>
                </c:pt>
                <c:pt idx="33">
                  <c:v>1</c:v>
                </c:pt>
                <c:pt idx="34">
                  <c:v>1</c:v>
                </c:pt>
                <c:pt idx="35">
                  <c:v>3</c:v>
                </c:pt>
                <c:pt idx="36">
                  <c:v>2</c:v>
                </c:pt>
                <c:pt idx="37">
                  <c:v>2</c:v>
                </c:pt>
                <c:pt idx="38">
                  <c:v>0</c:v>
                </c:pt>
                <c:pt idx="39">
                  <c:v>1</c:v>
                </c:pt>
                <c:pt idx="40">
                  <c:v>3</c:v>
                </c:pt>
                <c:pt idx="41">
                  <c:v>1</c:v>
                </c:pt>
                <c:pt idx="42">
                  <c:v>1</c:v>
                </c:pt>
                <c:pt idx="43">
                  <c:v>4</c:v>
                </c:pt>
                <c:pt idx="44">
                  <c:v>3</c:v>
                </c:pt>
                <c:pt idx="45">
                  <c:v>0</c:v>
                </c:pt>
              </c:numCache>
            </c:numRef>
          </c:yVal>
        </c:ser>
        <c:ser>
          <c:idx val="1"/>
          <c:order val="1"/>
          <c:tx>
            <c:strRef>
              <c:f>Sheet2!$I$1</c:f>
              <c:strCache>
                <c:ptCount val="1"/>
                <c:pt idx="0">
                  <c:v>Total ATLAS</c:v>
                </c:pt>
              </c:strCache>
            </c:strRef>
          </c:tx>
          <c:spPr>
            <a:ln w="12700">
              <a:solidFill>
                <a:srgbClr val="993366"/>
              </a:solidFill>
              <a:prstDash val="solid"/>
            </a:ln>
          </c:spPr>
          <c:marker>
            <c:symbol val="square"/>
            <c:size val="5"/>
            <c:spPr>
              <a:solidFill>
                <a:srgbClr val="F20884"/>
              </a:solidFill>
              <a:ln>
                <a:solidFill>
                  <a:srgbClr val="993366"/>
                </a:solidFill>
                <a:prstDash val="solid"/>
              </a:ln>
            </c:spPr>
          </c:marker>
          <c:xVal>
            <c:numRef>
              <c:f>Sheet2!$A$2:$A$250</c:f>
              <c:numCache>
                <c:formatCode>d\-mmm</c:formatCode>
                <c:ptCount val="2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</c:numCache>
            </c:numRef>
          </c:xVal>
          <c:yVal>
            <c:numRef>
              <c:f>Sheet2!$I$2:$I$250</c:f>
              <c:numCache>
                <c:formatCode>General</c:formatCode>
                <c:ptCount val="249"/>
                <c:pt idx="0">
                  <c:v>16</c:v>
                </c:pt>
                <c:pt idx="1">
                  <c:v>29</c:v>
                </c:pt>
                <c:pt idx="2">
                  <c:v>47</c:v>
                </c:pt>
                <c:pt idx="3">
                  <c:v>44</c:v>
                </c:pt>
                <c:pt idx="4">
                  <c:v>37</c:v>
                </c:pt>
                <c:pt idx="5">
                  <c:v>42</c:v>
                </c:pt>
                <c:pt idx="6">
                  <c:v>34</c:v>
                </c:pt>
                <c:pt idx="7">
                  <c:v>24</c:v>
                </c:pt>
                <c:pt idx="8">
                  <c:v>30</c:v>
                </c:pt>
                <c:pt idx="9">
                  <c:v>38</c:v>
                </c:pt>
                <c:pt idx="10">
                  <c:v>37</c:v>
                </c:pt>
                <c:pt idx="11">
                  <c:v>46</c:v>
                </c:pt>
                <c:pt idx="12">
                  <c:v>35</c:v>
                </c:pt>
                <c:pt idx="13">
                  <c:v>35</c:v>
                </c:pt>
                <c:pt idx="14">
                  <c:v>30</c:v>
                </c:pt>
                <c:pt idx="15">
                  <c:v>24</c:v>
                </c:pt>
                <c:pt idx="16">
                  <c:v>35</c:v>
                </c:pt>
                <c:pt idx="17">
                  <c:v>24</c:v>
                </c:pt>
                <c:pt idx="18">
                  <c:v>19</c:v>
                </c:pt>
                <c:pt idx="19">
                  <c:v>54</c:v>
                </c:pt>
                <c:pt idx="20">
                  <c:v>25</c:v>
                </c:pt>
                <c:pt idx="21">
                  <c:v>12</c:v>
                </c:pt>
                <c:pt idx="22">
                  <c:v>31</c:v>
                </c:pt>
                <c:pt idx="23">
                  <c:v>16</c:v>
                </c:pt>
                <c:pt idx="24">
                  <c:v>34</c:v>
                </c:pt>
                <c:pt idx="25">
                  <c:v>29</c:v>
                </c:pt>
                <c:pt idx="26">
                  <c:v>58</c:v>
                </c:pt>
                <c:pt idx="27">
                  <c:v>36</c:v>
                </c:pt>
                <c:pt idx="28">
                  <c:v>17</c:v>
                </c:pt>
                <c:pt idx="29">
                  <c:v>32</c:v>
                </c:pt>
                <c:pt idx="30">
                  <c:v>22</c:v>
                </c:pt>
                <c:pt idx="31">
                  <c:v>32</c:v>
                </c:pt>
                <c:pt idx="32">
                  <c:v>24</c:v>
                </c:pt>
                <c:pt idx="33">
                  <c:v>33</c:v>
                </c:pt>
                <c:pt idx="34">
                  <c:v>28</c:v>
                </c:pt>
                <c:pt idx="35">
                  <c:v>21</c:v>
                </c:pt>
                <c:pt idx="36">
                  <c:v>37</c:v>
                </c:pt>
                <c:pt idx="37">
                  <c:v>35</c:v>
                </c:pt>
                <c:pt idx="38">
                  <c:v>30</c:v>
                </c:pt>
                <c:pt idx="39">
                  <c:v>37</c:v>
                </c:pt>
                <c:pt idx="40">
                  <c:v>45</c:v>
                </c:pt>
                <c:pt idx="41">
                  <c:v>29</c:v>
                </c:pt>
                <c:pt idx="42">
                  <c:v>25</c:v>
                </c:pt>
                <c:pt idx="43">
                  <c:v>20</c:v>
                </c:pt>
                <c:pt idx="44">
                  <c:v>36</c:v>
                </c:pt>
                <c:pt idx="45">
                  <c:v>24</c:v>
                </c:pt>
              </c:numCache>
            </c:numRef>
          </c:yVal>
        </c:ser>
        <c:ser>
          <c:idx val="2"/>
          <c:order val="2"/>
          <c:tx>
            <c:strRef>
              <c:f>Sheet2!$M$1</c:f>
              <c:strCache>
                <c:ptCount val="1"/>
                <c:pt idx="0">
                  <c:v>Total CMS</c:v>
                </c:pt>
              </c:strCache>
            </c:strRef>
          </c:tx>
          <c:spPr>
            <a:ln w="12700">
              <a:solidFill>
                <a:srgbClr val="006411"/>
              </a:solidFill>
              <a:prstDash val="solid"/>
            </a:ln>
          </c:spPr>
          <c:marker>
            <c:symbol val="triangle"/>
            <c:size val="5"/>
            <c:spPr>
              <a:solidFill>
                <a:srgbClr val="1FB714"/>
              </a:solidFill>
              <a:ln>
                <a:solidFill>
                  <a:srgbClr val="006411"/>
                </a:solidFill>
                <a:prstDash val="solid"/>
              </a:ln>
            </c:spPr>
          </c:marker>
          <c:xVal>
            <c:numRef>
              <c:f>Sheet2!$A$2:$A$250</c:f>
              <c:numCache>
                <c:formatCode>d\-mmm</c:formatCode>
                <c:ptCount val="2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</c:numCache>
            </c:numRef>
          </c:xVal>
          <c:yVal>
            <c:numRef>
              <c:f>Sheet2!$M$2:$M$250</c:f>
              <c:numCache>
                <c:formatCode>General</c:formatCode>
                <c:ptCount val="249"/>
                <c:pt idx="0">
                  <c:v>0</c:v>
                </c:pt>
                <c:pt idx="1">
                  <c:v>2</c:v>
                </c:pt>
                <c:pt idx="2">
                  <c:v>4</c:v>
                </c:pt>
                <c:pt idx="3">
                  <c:v>5</c:v>
                </c:pt>
                <c:pt idx="4">
                  <c:v>3</c:v>
                </c:pt>
                <c:pt idx="5">
                  <c:v>3</c:v>
                </c:pt>
                <c:pt idx="6">
                  <c:v>4</c:v>
                </c:pt>
                <c:pt idx="7">
                  <c:v>9</c:v>
                </c:pt>
                <c:pt idx="8">
                  <c:v>16</c:v>
                </c:pt>
                <c:pt idx="9">
                  <c:v>7</c:v>
                </c:pt>
                <c:pt idx="10">
                  <c:v>8</c:v>
                </c:pt>
                <c:pt idx="11">
                  <c:v>7</c:v>
                </c:pt>
                <c:pt idx="12">
                  <c:v>6</c:v>
                </c:pt>
                <c:pt idx="13">
                  <c:v>9</c:v>
                </c:pt>
                <c:pt idx="14">
                  <c:v>10</c:v>
                </c:pt>
                <c:pt idx="15">
                  <c:v>10</c:v>
                </c:pt>
                <c:pt idx="16">
                  <c:v>7</c:v>
                </c:pt>
                <c:pt idx="17">
                  <c:v>5</c:v>
                </c:pt>
                <c:pt idx="18">
                  <c:v>10</c:v>
                </c:pt>
                <c:pt idx="19">
                  <c:v>17</c:v>
                </c:pt>
                <c:pt idx="20">
                  <c:v>12</c:v>
                </c:pt>
                <c:pt idx="21">
                  <c:v>4</c:v>
                </c:pt>
                <c:pt idx="22">
                  <c:v>5</c:v>
                </c:pt>
                <c:pt idx="23">
                  <c:v>10</c:v>
                </c:pt>
                <c:pt idx="24">
                  <c:v>7</c:v>
                </c:pt>
                <c:pt idx="25">
                  <c:v>16</c:v>
                </c:pt>
                <c:pt idx="26">
                  <c:v>12</c:v>
                </c:pt>
                <c:pt idx="27">
                  <c:v>16</c:v>
                </c:pt>
                <c:pt idx="28">
                  <c:v>10</c:v>
                </c:pt>
                <c:pt idx="29">
                  <c:v>10</c:v>
                </c:pt>
                <c:pt idx="30">
                  <c:v>14</c:v>
                </c:pt>
                <c:pt idx="31">
                  <c:v>9</c:v>
                </c:pt>
                <c:pt idx="32">
                  <c:v>4</c:v>
                </c:pt>
                <c:pt idx="33">
                  <c:v>8</c:v>
                </c:pt>
                <c:pt idx="34">
                  <c:v>7</c:v>
                </c:pt>
                <c:pt idx="35">
                  <c:v>8</c:v>
                </c:pt>
                <c:pt idx="36">
                  <c:v>5</c:v>
                </c:pt>
                <c:pt idx="37">
                  <c:v>1</c:v>
                </c:pt>
                <c:pt idx="38">
                  <c:v>9</c:v>
                </c:pt>
                <c:pt idx="39">
                  <c:v>7</c:v>
                </c:pt>
                <c:pt idx="40">
                  <c:v>9</c:v>
                </c:pt>
                <c:pt idx="41">
                  <c:v>8</c:v>
                </c:pt>
                <c:pt idx="42">
                  <c:v>8</c:v>
                </c:pt>
                <c:pt idx="43">
                  <c:v>9</c:v>
                </c:pt>
                <c:pt idx="44">
                  <c:v>10</c:v>
                </c:pt>
                <c:pt idx="45">
                  <c:v>15</c:v>
                </c:pt>
              </c:numCache>
            </c:numRef>
          </c:yVal>
        </c:ser>
        <c:ser>
          <c:idx val="3"/>
          <c:order val="3"/>
          <c:tx>
            <c:strRef>
              <c:f>Sheet2!$Q$1</c:f>
              <c:strCache>
                <c:ptCount val="1"/>
                <c:pt idx="0">
                  <c:v>Total LHCb</c:v>
                </c:pt>
              </c:strCache>
            </c:strRef>
          </c:tx>
          <c:spPr>
            <a:ln w="12700">
              <a:solidFill>
                <a:srgbClr val="00CCFF"/>
              </a:solidFill>
              <a:prstDash val="solid"/>
            </a:ln>
          </c:spPr>
          <c:marker>
            <c:symbol val="x"/>
            <c:size val="5"/>
            <c:spPr>
              <a:noFill/>
              <a:ln>
                <a:solidFill>
                  <a:srgbClr val="00ABEA"/>
                </a:solidFill>
                <a:prstDash val="solid"/>
              </a:ln>
            </c:spPr>
          </c:marker>
          <c:xVal>
            <c:numRef>
              <c:f>Sheet2!$A$2:$A$250</c:f>
              <c:numCache>
                <c:formatCode>d\-mmm</c:formatCode>
                <c:ptCount val="249"/>
                <c:pt idx="0">
                  <c:v>41281</c:v>
                </c:pt>
                <c:pt idx="1">
                  <c:v>41288</c:v>
                </c:pt>
                <c:pt idx="2">
                  <c:v>41295</c:v>
                </c:pt>
                <c:pt idx="3">
                  <c:v>41302</c:v>
                </c:pt>
                <c:pt idx="4">
                  <c:v>41309</c:v>
                </c:pt>
                <c:pt idx="5">
                  <c:v>41316</c:v>
                </c:pt>
                <c:pt idx="6">
                  <c:v>41323</c:v>
                </c:pt>
                <c:pt idx="7">
                  <c:v>41330</c:v>
                </c:pt>
                <c:pt idx="8">
                  <c:v>41337</c:v>
                </c:pt>
                <c:pt idx="9">
                  <c:v>41344</c:v>
                </c:pt>
                <c:pt idx="10">
                  <c:v>41351</c:v>
                </c:pt>
                <c:pt idx="11">
                  <c:v>41358</c:v>
                </c:pt>
                <c:pt idx="12">
                  <c:v>41365</c:v>
                </c:pt>
                <c:pt idx="13">
                  <c:v>41372</c:v>
                </c:pt>
                <c:pt idx="14">
                  <c:v>41379</c:v>
                </c:pt>
                <c:pt idx="15">
                  <c:v>41386</c:v>
                </c:pt>
                <c:pt idx="16">
                  <c:v>41393</c:v>
                </c:pt>
                <c:pt idx="17">
                  <c:v>41400</c:v>
                </c:pt>
                <c:pt idx="18">
                  <c:v>41407</c:v>
                </c:pt>
                <c:pt idx="19">
                  <c:v>41414</c:v>
                </c:pt>
                <c:pt idx="20">
                  <c:v>41421</c:v>
                </c:pt>
                <c:pt idx="21">
                  <c:v>41428</c:v>
                </c:pt>
                <c:pt idx="22">
                  <c:v>41435</c:v>
                </c:pt>
                <c:pt idx="23">
                  <c:v>41442</c:v>
                </c:pt>
                <c:pt idx="24">
                  <c:v>41449</c:v>
                </c:pt>
                <c:pt idx="25">
                  <c:v>41456</c:v>
                </c:pt>
                <c:pt idx="26">
                  <c:v>41463</c:v>
                </c:pt>
                <c:pt idx="27">
                  <c:v>41470</c:v>
                </c:pt>
                <c:pt idx="28">
                  <c:v>41477</c:v>
                </c:pt>
                <c:pt idx="29">
                  <c:v>41484</c:v>
                </c:pt>
                <c:pt idx="30">
                  <c:v>41491</c:v>
                </c:pt>
                <c:pt idx="31">
                  <c:v>41498</c:v>
                </c:pt>
                <c:pt idx="32">
                  <c:v>41505</c:v>
                </c:pt>
                <c:pt idx="33">
                  <c:v>41512</c:v>
                </c:pt>
                <c:pt idx="34">
                  <c:v>41519</c:v>
                </c:pt>
                <c:pt idx="35">
                  <c:v>41526</c:v>
                </c:pt>
                <c:pt idx="36">
                  <c:v>41533</c:v>
                </c:pt>
                <c:pt idx="37">
                  <c:v>41540</c:v>
                </c:pt>
                <c:pt idx="38">
                  <c:v>41547</c:v>
                </c:pt>
                <c:pt idx="39">
                  <c:v>41554</c:v>
                </c:pt>
                <c:pt idx="40">
                  <c:v>41561</c:v>
                </c:pt>
                <c:pt idx="41">
                  <c:v>41568</c:v>
                </c:pt>
                <c:pt idx="42">
                  <c:v>41575</c:v>
                </c:pt>
                <c:pt idx="43">
                  <c:v>41582</c:v>
                </c:pt>
                <c:pt idx="44">
                  <c:v>41589</c:v>
                </c:pt>
                <c:pt idx="45">
                  <c:v>41596</c:v>
                </c:pt>
              </c:numCache>
            </c:numRef>
          </c:xVal>
          <c:yVal>
            <c:numRef>
              <c:f>Sheet2!$Q$2:$Q$250</c:f>
              <c:numCache>
                <c:formatCode>General</c:formatCode>
                <c:ptCount val="249"/>
                <c:pt idx="0">
                  <c:v>8</c:v>
                </c:pt>
                <c:pt idx="1">
                  <c:v>18</c:v>
                </c:pt>
                <c:pt idx="2">
                  <c:v>2</c:v>
                </c:pt>
                <c:pt idx="3">
                  <c:v>12</c:v>
                </c:pt>
                <c:pt idx="4">
                  <c:v>6</c:v>
                </c:pt>
                <c:pt idx="5">
                  <c:v>14</c:v>
                </c:pt>
                <c:pt idx="6">
                  <c:v>8</c:v>
                </c:pt>
                <c:pt idx="7">
                  <c:v>7</c:v>
                </c:pt>
                <c:pt idx="8">
                  <c:v>11</c:v>
                </c:pt>
                <c:pt idx="9">
                  <c:v>8</c:v>
                </c:pt>
                <c:pt idx="10">
                  <c:v>1</c:v>
                </c:pt>
                <c:pt idx="11">
                  <c:v>12</c:v>
                </c:pt>
                <c:pt idx="12">
                  <c:v>11</c:v>
                </c:pt>
                <c:pt idx="13">
                  <c:v>0</c:v>
                </c:pt>
                <c:pt idx="14">
                  <c:v>3</c:v>
                </c:pt>
                <c:pt idx="15">
                  <c:v>2</c:v>
                </c:pt>
                <c:pt idx="16">
                  <c:v>1</c:v>
                </c:pt>
                <c:pt idx="17">
                  <c:v>4</c:v>
                </c:pt>
                <c:pt idx="18">
                  <c:v>9</c:v>
                </c:pt>
                <c:pt idx="19">
                  <c:v>7</c:v>
                </c:pt>
                <c:pt idx="20">
                  <c:v>1</c:v>
                </c:pt>
                <c:pt idx="21">
                  <c:v>5</c:v>
                </c:pt>
                <c:pt idx="22">
                  <c:v>14</c:v>
                </c:pt>
                <c:pt idx="23">
                  <c:v>30</c:v>
                </c:pt>
                <c:pt idx="24">
                  <c:v>5</c:v>
                </c:pt>
                <c:pt idx="25">
                  <c:v>10</c:v>
                </c:pt>
                <c:pt idx="26">
                  <c:v>5</c:v>
                </c:pt>
                <c:pt idx="27">
                  <c:v>6</c:v>
                </c:pt>
                <c:pt idx="28">
                  <c:v>13</c:v>
                </c:pt>
                <c:pt idx="29">
                  <c:v>4</c:v>
                </c:pt>
                <c:pt idx="30">
                  <c:v>11</c:v>
                </c:pt>
                <c:pt idx="31">
                  <c:v>15</c:v>
                </c:pt>
                <c:pt idx="32">
                  <c:v>9</c:v>
                </c:pt>
                <c:pt idx="33">
                  <c:v>12</c:v>
                </c:pt>
                <c:pt idx="34">
                  <c:v>9</c:v>
                </c:pt>
                <c:pt idx="35">
                  <c:v>7</c:v>
                </c:pt>
                <c:pt idx="36">
                  <c:v>7</c:v>
                </c:pt>
                <c:pt idx="37">
                  <c:v>4</c:v>
                </c:pt>
                <c:pt idx="38">
                  <c:v>5</c:v>
                </c:pt>
                <c:pt idx="39">
                  <c:v>14</c:v>
                </c:pt>
                <c:pt idx="40">
                  <c:v>7</c:v>
                </c:pt>
                <c:pt idx="41">
                  <c:v>4</c:v>
                </c:pt>
                <c:pt idx="42">
                  <c:v>11</c:v>
                </c:pt>
                <c:pt idx="43">
                  <c:v>15</c:v>
                </c:pt>
                <c:pt idx="44">
                  <c:v>14</c:v>
                </c:pt>
                <c:pt idx="45">
                  <c:v>12</c:v>
                </c:pt>
              </c:numCache>
            </c:numRef>
          </c:yVal>
        </c:ser>
        <c:axId val="76720000"/>
        <c:axId val="76734464"/>
      </c:scatterChart>
      <c:valAx>
        <c:axId val="76720000"/>
        <c:scaling>
          <c:orientation val="minMax"/>
        </c:scaling>
        <c:axPos val="b"/>
        <c:numFmt formatCode="d\-mmm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734464"/>
        <c:crosses val="autoZero"/>
        <c:crossBetween val="midCat"/>
      </c:valAx>
      <c:valAx>
        <c:axId val="76734464"/>
        <c:scaling>
          <c:orientation val="minMax"/>
        </c:scaling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975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76720000"/>
        <c:crosses val="autoZero"/>
        <c:crossBetween val="midCat"/>
      </c:valAx>
      <c:spPr>
        <a:noFill/>
        <a:ln w="12700">
          <a:solidFill>
            <a:srgbClr val="FFFFFF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0317485314335773"/>
          <c:y val="3.985507246376814E-2"/>
          <c:w val="0.19686266999478588"/>
          <c:h val="0.3277084556201442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8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3175">
      <a:solidFill>
        <a:srgbClr val="000000"/>
      </a:solidFill>
      <a:prstDash val="solid"/>
    </a:ln>
  </c:spPr>
  <c:txPr>
    <a:bodyPr/>
    <a:lstStyle/>
    <a:p>
      <a:pPr>
        <a:defRPr sz="9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30" tIns="45716" rIns="91430" bIns="45716" rtlCol="0"/>
          <a:lstStyle>
            <a:lvl1pPr algn="l">
              <a:defRPr sz="1200" b="1">
                <a:latin typeface="Trebuchet MS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36988" y="0"/>
            <a:ext cx="2936875" cy="495300"/>
          </a:xfrm>
          <a:prstGeom prst="rect">
            <a:avLst/>
          </a:prstGeom>
        </p:spPr>
        <p:txBody>
          <a:bodyPr vert="horz" wrap="square" lIns="91430" tIns="45716" rIns="91430" bIns="45716" numCol="1" anchor="t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EB713022-75D5-4C30-909C-8ACB6D3BE341}" type="datetimeFigureOut">
              <a:rPr lang="en-US"/>
              <a:pPr/>
              <a:t>11/19/2013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30" tIns="45716" rIns="91430" bIns="45716" rtlCol="0" anchor="b"/>
          <a:lstStyle>
            <a:lvl1pPr algn="l">
              <a:defRPr sz="1200" b="1">
                <a:latin typeface="Trebuchet MS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36988" y="9409113"/>
            <a:ext cx="2936875" cy="495300"/>
          </a:xfrm>
          <a:prstGeom prst="rect">
            <a:avLst/>
          </a:prstGeom>
        </p:spPr>
        <p:txBody>
          <a:bodyPr vert="horz" wrap="square" lIns="91430" tIns="45716" rIns="91430" bIns="45716" numCol="1" anchor="b" anchorCtr="0" compatLnSpc="1">
            <a:prstTxWarp prst="textNoShape">
              <a:avLst/>
            </a:prstTxWarp>
          </a:bodyPr>
          <a:lstStyle>
            <a:lvl1pPr algn="r">
              <a:defRPr sz="1200" b="1"/>
            </a:lvl1pPr>
          </a:lstStyle>
          <a:p>
            <a:fld id="{325F13A3-EBC5-421F-8E11-63269D6A787F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41138650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5288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2" rIns="91421" bIns="45712" numCol="1" anchor="t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0163" y="0"/>
            <a:ext cx="2935287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2" rIns="91421" bIns="45712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2813" y="742950"/>
            <a:ext cx="4951412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05350"/>
            <a:ext cx="4968875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2" rIns="91421" bIns="45712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9113"/>
            <a:ext cx="2935288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2" rIns="91421" bIns="45712" numCol="1" anchor="b" anchorCtr="0" compatLnSpc="1">
            <a:prstTxWarp prst="textNoShape">
              <a:avLst/>
            </a:prstTxWarp>
          </a:bodyPr>
          <a:lstStyle>
            <a:lvl1pPr algn="l" eaLnBrk="0" hangingPunct="0">
              <a:spcBef>
                <a:spcPct val="0"/>
              </a:spcBef>
              <a:defRPr sz="1200" b="0">
                <a:solidFill>
                  <a:schemeClr val="tx1"/>
                </a:solidFill>
                <a:latin typeface="Times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0163" y="9409113"/>
            <a:ext cx="2935287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1" tIns="45712" rIns="91421" bIns="45712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 sz="1200">
                <a:solidFill>
                  <a:schemeClr val="tx1"/>
                </a:solidFill>
                <a:latin typeface="Times" charset="0"/>
              </a:defRPr>
            </a:lvl1pPr>
          </a:lstStyle>
          <a:p>
            <a:fld id="{2A1E2ADD-5A60-43EF-BADA-206510C29D69}" type="slidenum">
              <a:rPr lang="en-US"/>
              <a:pPr/>
              <a:t>‹N°›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9856397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charset="0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Arial" charset="0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Arial" charset="0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Arial" charset="0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Arial" charset="0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3250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325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2E988-3191-4DBA-8A38-16A4870FE289}" type="slidenum">
              <a:rPr lang="en-US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-11656284" y="-12779773"/>
            <a:ext cx="11637463" cy="1351240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61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1"/>
            <a:ext cx="5398403" cy="44336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51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0"/>
            <a:ext cx="5395266" cy="44301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-11656284" y="-12779773"/>
            <a:ext cx="11637463" cy="13512404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61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0"/>
            <a:ext cx="5395266" cy="443018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solidFill>
                <a:prstClr val="white"/>
              </a:solidFill>
              <a:latin typeface="Calibri" charset="0"/>
              <a:ea typeface="ＭＳ Ｐゴシック" charset="0"/>
              <a:cs typeface="DejaVu Sans" charset="0"/>
            </a:endParaRPr>
          </a:p>
        </p:txBody>
      </p:sp>
      <p:sp>
        <p:nvSpPr>
          <p:cNvPr id="5122" name="Text Box 2"/>
          <p:cNvSpPr>
            <a:spLocks noGrp="1" noChangeArrowheads="1"/>
          </p:cNvSpPr>
          <p:nvPr>
            <p:ph type="body"/>
          </p:nvPr>
        </p:nvSpPr>
        <p:spPr>
          <a:xfrm>
            <a:off x="677545" y="4705351"/>
            <a:ext cx="5398403" cy="4433623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dirty="0" smtClean="0">
              <a:cs typeface="+mn-cs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body"/>
          </p:nvPr>
        </p:nvSpPr>
        <p:spPr>
          <a:xfrm>
            <a:off x="677545" y="4705350"/>
            <a:ext cx="5390561" cy="4425025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843125" y="-12779375"/>
            <a:ext cx="18002250" cy="13501688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77545" y="4705350"/>
            <a:ext cx="5390561" cy="4326996"/>
          </a:xfrm>
          <a:noFill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1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1"/>
            <a:ext cx="5398403" cy="44336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-14843125" y="-12779375"/>
            <a:ext cx="18010188" cy="1350962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77545" y="4705350"/>
            <a:ext cx="5398403" cy="433559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solidFill>
                <a:prstClr val="white"/>
              </a:solidFill>
              <a:latin typeface="Calibri" charset="0"/>
              <a:ea typeface="ＭＳ Ｐゴシック" charset="0"/>
              <a:cs typeface="DejaVu Sans" charset="0"/>
            </a:endParaRPr>
          </a:p>
        </p:txBody>
      </p:sp>
      <p:sp>
        <p:nvSpPr>
          <p:cNvPr id="5122" name="Text Box 2"/>
          <p:cNvSpPr txBox="1">
            <a:spLocks noGrp="1" noChangeArrowheads="1"/>
          </p:cNvSpPr>
          <p:nvPr>
            <p:ph type="body"/>
          </p:nvPr>
        </p:nvSpPr>
        <p:spPr>
          <a:xfrm>
            <a:off x="677545" y="4705351"/>
            <a:ext cx="5398403" cy="443362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Grp="1" noRot="1" noChangeAspect="1" noChangeArrowheads="1"/>
          </p:cNvSpPr>
          <p:nvPr>
            <p:ph type="sldImg"/>
          </p:nvPr>
        </p:nvSpPr>
        <p:spPr>
          <a:xfrm>
            <a:off x="-14843125" y="-12779375"/>
            <a:ext cx="18010188" cy="135096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</p:sp>
      <p:sp>
        <p:nvSpPr>
          <p:cNvPr id="6146" name="Text Box 2"/>
          <p:cNvSpPr txBox="1">
            <a:spLocks noGrp="1" noChangeArrowheads="1"/>
          </p:cNvSpPr>
          <p:nvPr>
            <p:ph type="body" idx="1"/>
          </p:nvPr>
        </p:nvSpPr>
        <p:spPr>
          <a:xfrm>
            <a:off x="677545" y="4705350"/>
            <a:ext cx="5398403" cy="4335595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buFont typeface="Times New Roman" charset="0"/>
              <a:buNone/>
              <a:defRPr/>
            </a:pPr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A46E8B-4325-4A09-82FF-57A14573B3F3}" type="slidenum">
              <a:rPr lang="en-US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prstClr val="white"/>
              </a:solidFill>
              <a:latin typeface="Calibri" pitchFamily="34" charset="0"/>
            </a:endParaRPr>
          </a:p>
        </p:txBody>
      </p:sp>
      <p:sp>
        <p:nvSpPr>
          <p:cNvPr id="5123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77545" y="4705351"/>
            <a:ext cx="5398403" cy="4433623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1"/>
          <p:cNvSpPr txBox="1">
            <a:spLocks noGrp="1" noRot="1" noChangeAspect="1" noChangeArrowheads="1" noTextEdit="1"/>
          </p:cNvSpPr>
          <p:nvPr>
            <p:ph type="sldImg"/>
          </p:nvPr>
        </p:nvSpPr>
        <p:spPr>
          <a:xfrm>
            <a:off x="-14843125" y="-12779375"/>
            <a:ext cx="18010188" cy="1350962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6147" name="Rectangle 2"/>
          <p:cNvSpPr txBox="1">
            <a:spLocks noGrp="1" noChangeArrowheads="1"/>
          </p:cNvSpPr>
          <p:nvPr>
            <p:ph type="body" idx="1"/>
          </p:nvPr>
        </p:nvSpPr>
        <p:spPr>
          <a:xfrm>
            <a:off x="677545" y="4705350"/>
            <a:ext cx="5398403" cy="4335595"/>
          </a:xfrm>
          <a:noFill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A46E8B-4325-4A09-82FF-57A14573B3F3}" type="slidenum">
              <a:rPr lang="en-US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A46E8B-4325-4A09-82FF-57A14573B3F3}" type="slidenum">
              <a:rPr lang="en-US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A46E8B-4325-4A09-82FF-57A14573B3F3}" type="slidenum">
              <a:rPr lang="en-US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55298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Times" charset="0"/>
              <a:ea typeface="ＭＳ Ｐゴシック" charset="-128"/>
            </a:endParaRPr>
          </a:p>
        </p:txBody>
      </p:sp>
      <p:sp>
        <p:nvSpPr>
          <p:cNvPr id="55299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A46E8B-4325-4A09-82FF-57A14573B3F3}" type="slidenum">
              <a:rPr lang="en-US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51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0"/>
            <a:ext cx="5382719" cy="4416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21779" cy="1349520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61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0"/>
            <a:ext cx="5382719" cy="44164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-11656283" y="-12779772"/>
            <a:ext cx="11651578" cy="13527882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prstClr val="white"/>
              </a:solidFill>
              <a:latin typeface="Calibri" pitchFamily="32" charset="0"/>
            </a:endParaRPr>
          </a:p>
        </p:txBody>
      </p:sp>
      <p:sp>
        <p:nvSpPr>
          <p:cNvPr id="51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77545" y="4705351"/>
            <a:ext cx="5398403" cy="4433623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png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5.xml"/><Relationship Id="rId4" Type="http://schemas.openxmlformats.org/officeDocument/2006/relationships/image" Target="../media/image11.png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>
            <a:lvl1pPr>
              <a:defRPr>
                <a:solidFill>
                  <a:srgbClr val="7030A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38E5970-8392-4641-AB7F-FB7555018ED6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0869A2EE-E9D2-4EE1-A1BA-70821D7301A4}" type="slidenum">
              <a:rPr lang="en-GB"/>
              <a:pPr/>
              <a:t>‹N°›</a:t>
            </a:fld>
            <a:endParaRPr lang="en-GB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2"/>
          </p:nvPr>
        </p:nvSpPr>
        <p:spPr>
          <a:xfrm>
            <a:off x="3124200" y="6245225"/>
            <a:ext cx="2895600" cy="476250"/>
          </a:xfrm>
        </p:spPr>
        <p:txBody>
          <a:bodyPr wrap="square" lIns="91440" tIns="45720" rIns="91440" bIns="45720" anchor="t"/>
          <a:lstStyle>
            <a:lvl1pPr>
              <a:spcBef>
                <a:spcPct val="20000"/>
              </a:spcBef>
              <a:defRPr sz="1400">
                <a:solidFill>
                  <a:srgbClr val="3366FF"/>
                </a:solidFill>
                <a:latin typeface="Trebuchet MS" pitchFamily="34" charset="0"/>
              </a:defRPr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98465"/>
            <a:ext cx="1943100" cy="56975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98465"/>
            <a:ext cx="56769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06D8A33-F902-4DE8-A189-F6ED732E41F4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CC4E47-85F2-4773-88F3-6EAEC03BF187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6CF000-FF3E-4852-B25E-88372E478F33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613491195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78BFFF-B685-4C2A-A43E-E0B7889D89E7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48024946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724009-0EEB-4961-8F40-C54052FD2D93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5433450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5588" y="128588"/>
            <a:ext cx="2049462" cy="67500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95988" cy="67500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830D4-6590-4610-AD16-B21CADE27647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0495059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8588"/>
            <a:ext cx="8197850" cy="143351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E03B9-0B24-41F5-B53F-FA504AC4F42F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12823157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A86AF0D-8485-40FD-94E2-D4B768BD0DCE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41980359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FD84AA1-CE55-4C3B-921B-89E111C300FC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878406445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44BAF0E-34A8-480F-90BB-EC7A1130AF27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9524930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3262A9E-643C-45C9-9007-1D8383E414B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28823796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64EE789-8F79-4591-9E9B-15223BEAEEE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60488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98463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19213"/>
            <a:ext cx="7772400" cy="4776787"/>
          </a:xfrm>
        </p:spPr>
        <p:txBody>
          <a:bodyPr/>
          <a:lstStyle>
            <a:lvl3pPr>
              <a:defRPr sz="1800">
                <a:solidFill>
                  <a:srgbClr val="FF0000"/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2CEF2D-6756-4D8A-9C59-B47050D0A8F7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5E29D2-4A77-49BA-83F6-16A360ACB20F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9B5FAF8-EBBE-4DCB-92C2-8D47809AA742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94688338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FE464B8-4190-4653-85A4-07E9AE4DD84A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89458017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7A99DE8-A9C8-4156-9214-1971898F3129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185542210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0C04DDE-2B18-42E5-A6BF-7DE5B50DD58B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7802900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70354E9-6D43-4B60-A894-1B7DE91BEB5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9112373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0B353DE-A96B-4261-9081-73B4FA6AE831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2133359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33722F-3CFF-4A34-99F8-CDC7C71992AA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0015492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356D9-BFE3-4259-990B-14E319C81CC5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536989030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5FCB5E-B32A-46E3-B5F4-60FFAC2AD5DE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5142913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29D018-6D6D-4894-9336-5D530E56B0F9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024084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 userDrawn="1"/>
        </p:nvSpPr>
        <p:spPr bwMode="auto">
          <a:xfrm>
            <a:off x="-228600" y="6111875"/>
            <a:ext cx="1828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sz="1400" dirty="0" smtClean="0">
                <a:solidFill>
                  <a:schemeClr val="tx1"/>
                </a:solidFill>
                <a:latin typeface="Comic Sans MS" charset="0"/>
              </a:rPr>
              <a:t>Maria Girone</a:t>
            </a: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sz="1400" dirty="0" smtClean="0">
                <a:solidFill>
                  <a:schemeClr val="tx1"/>
                </a:solidFill>
                <a:latin typeface="Comic Sans MS" charset="0"/>
              </a:rPr>
              <a:t>CERN - IT</a:t>
            </a:r>
            <a:endParaRPr lang="en-US" sz="1600" b="1" dirty="0" smtClean="0">
              <a:solidFill>
                <a:schemeClr val="tx1"/>
              </a:solidFill>
              <a:latin typeface="Comic Sans MS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banner1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04900" y="0"/>
            <a:ext cx="8039100" cy="884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 descr="lato3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5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2"/>
            <a:ext cx="6553200" cy="1470025"/>
          </a:xfrm>
        </p:spPr>
        <p:txBody>
          <a:bodyPr/>
          <a:lstStyle>
            <a:lvl1pPr algn="ctr">
              <a:defRPr sz="36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815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6576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E10000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6FA71-4C50-4D74-9321-F1E9B2BB5444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0620932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632B0B-E585-4661-A72E-9C6FBAB5402C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9472848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B2BBD3-88C6-42DE-AA4E-7F09C2F4C6A7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25485141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6BF263-4064-4E33-A512-65EEF5293FF7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29169725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C5703F-4B92-4FCA-9138-BF0BDA271800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227472075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C64E1C-794A-49A8-B3EA-5CCF81A0B196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7510933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E467E-7B35-44C6-AB1D-F8FB8FBEDC42}" type="slidenum">
              <a:rPr lang="en-GB" altLang="en-US"/>
              <a:pPr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70473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1CF106C-A219-44D4-BDCD-2D5E8354CAD5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2BF080-8EB1-4132-93CA-50049929E263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0199763-76FB-45D5-A137-18FEBF528D7B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7CCA54-4E1C-4D6C-9B9A-05B1E6E522EB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DBA6942-B287-4204-919E-763E0B8607C8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6356D-CA4E-49AE-9477-9CEDE40A3078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A8501-1647-4BBD-AB00-53F6EA213F39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04026F-74D3-491E-9ED4-101AAB3454E7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7AF4F8-3F67-4333-9C9A-2431C702341F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EDB081-946F-4771-8EF3-6FC3C0A74926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7AB1C28-9563-48D1-AD0C-83C3EBD3AEA3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52003F-5539-4964-B3D2-287E341FD272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A9A9C0-FEB2-4A34-95B0-0CD05A98D30B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03B2BB-783D-4763-9548-016A777C33B9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1839590-9AEA-4DE8-BCD3-EB978336499E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1852FD-C4FE-4F94-A09B-D03877B18465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19213"/>
            <a:ext cx="3810000" cy="477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19213"/>
            <a:ext cx="3810000" cy="47767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F6379D9-6CEC-4C21-863D-237AE1D3280F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617123A-A773-4597-98B3-AEFFB2F839C8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D19A85C-9401-49A9-80E0-7E81028546D9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B8784C-C24C-48BD-816A-79E78867FE3B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0FD2CE2-97AE-48E4-A2C5-A0EDDA27183A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40DF22-3132-4AED-AF9E-4A0500474B5D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E19D066-19FE-4756-99A1-6A57A45B2F86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E58333-3520-4B1A-A2E4-4484C315D4A3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241FA1-43B5-4768-B7DE-1A073853D6FD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D4988-26D7-4FCC-BB1B-A5E1626E22EC}" type="slidenum">
              <a:rPr lang="en-US"/>
              <a:pPr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1066800"/>
            <a:ext cx="36957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8707C-9260-4E55-BA72-38A559DF8C12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8586952-EE6F-4C3D-8437-1DC7AE1EC401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0400" y="0"/>
            <a:ext cx="1905000" cy="6019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0"/>
            <a:ext cx="5562600" cy="6019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 rotWithShape="1">
          <a:blip r:embed="rId2" cstate="print">
            <a:alphaModFix amt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13871" y="6354506"/>
            <a:ext cx="146009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FBDF7DDF-4F35-4CCE-A0D9-F2B112F7C92B}" type="datetime1">
              <a:rPr lang="en-US" smtClean="0"/>
              <a:pPr/>
              <a:t>11/19/2013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11612" y="6356350"/>
            <a:ext cx="575187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grpSp>
        <p:nvGrpSpPr>
          <p:cNvPr id="19" name="Group 18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16" name="Picture 15" descr="network-structure.jpg"/>
            <p:cNvPicPr>
              <a:picLocks noChangeAspect="1"/>
            </p:cNvPicPr>
            <p:nvPr userDrawn="1"/>
          </p:nvPicPr>
          <p:blipFill rotWithShape="1">
            <a:blip r:embed="rId3" cstate="print">
              <a:alphaModFix amt="51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7" name="Oval 16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52222" y="3886200"/>
            <a:ext cx="5964297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22" name="Text Placeholder 8"/>
          <p:cNvSpPr txBox="1">
            <a:spLocks/>
          </p:cNvSpPr>
          <p:nvPr userDrawn="1"/>
        </p:nvSpPr>
        <p:spPr>
          <a:xfrm>
            <a:off x="776749" y="6337091"/>
            <a:ext cx="5589637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 : Support for Distributed Computing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04197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317226" y="6342041"/>
            <a:ext cx="1439606" cy="365125"/>
          </a:xfrm>
        </p:spPr>
        <p:txBody>
          <a:bodyPr/>
          <a:lstStyle/>
          <a:p>
            <a:fld id="{A28927A0-FFA3-4E69-9ACF-96505FAF58CA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11/19/2013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65631" y="6345964"/>
            <a:ext cx="4228692" cy="365125"/>
          </a:xfrm>
        </p:spPr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3160" y="6337536"/>
            <a:ext cx="763639" cy="365125"/>
          </a:xfrm>
        </p:spPr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18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0453776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 rot="5400000">
            <a:off x="6111825" y="3133399"/>
            <a:ext cx="3212936" cy="2851411"/>
            <a:chOff x="1709777" y="364301"/>
            <a:chExt cx="4683889" cy="4120344"/>
          </a:xfrm>
        </p:grpSpPr>
        <p:pic>
          <p:nvPicPr>
            <p:cNvPr id="9" name="Picture 8" descr="network-structure.jpg"/>
            <p:cNvPicPr>
              <a:picLocks noChangeAspect="1"/>
            </p:cNvPicPr>
            <p:nvPr userDrawn="1"/>
          </p:nvPicPr>
          <p:blipFill rotWithShape="1">
            <a:blip r:embed="rId2" cstate="print">
              <a:alphaModFix amt="51000"/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/>
          </p:blipFill>
          <p:spPr>
            <a:xfrm flipV="1">
              <a:off x="1821666" y="364301"/>
              <a:ext cx="4572000" cy="3800593"/>
            </a:xfrm>
            <a:prstGeom prst="rect">
              <a:avLst/>
            </a:prstGeom>
            <a:solidFill>
              <a:schemeClr val="bg1"/>
            </a:solidFill>
          </p:spPr>
        </p:pic>
        <p:sp>
          <p:nvSpPr>
            <p:cNvPr id="10" name="Oval 9"/>
            <p:cNvSpPr/>
            <p:nvPr userDrawn="1"/>
          </p:nvSpPr>
          <p:spPr>
            <a:xfrm>
              <a:off x="1709777" y="3355758"/>
              <a:ext cx="1834442" cy="1128887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 fontAlgn="auto">
                <a:spcBef>
                  <a:spcPts val="0"/>
                </a:spcBef>
                <a:spcAft>
                  <a:spcPts val="0"/>
                </a:spcAft>
              </a:pPr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E1E4E0-C1CB-488B-B4DE-08DB2032DA7F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11/19/2013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 meeting.  Julia Andreeva, CERN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alphaModFix amt="50000"/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513"/>
          <a:stretch/>
        </p:blipFill>
        <p:spPr>
          <a:xfrm>
            <a:off x="-1" y="545630"/>
            <a:ext cx="1825039" cy="252118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24615"/>
          <a:stretch/>
        </p:blipFill>
        <p:spPr>
          <a:xfrm>
            <a:off x="7761104" y="0"/>
            <a:ext cx="1382896" cy="1234080"/>
          </a:xfrm>
          <a:prstGeom prst="rect">
            <a:avLst/>
          </a:prstGeom>
        </p:spPr>
      </p:pic>
      <p:sp>
        <p:nvSpPr>
          <p:cNvPr id="12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0382397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1CA4A5-B07A-4A9A-8906-EA7A43634BAE}" type="datetime1">
              <a:rPr lang="en-US" smtClean="0">
                <a:solidFill>
                  <a:prstClr val="white">
                    <a:lumMod val="95000"/>
                  </a:prstClr>
                </a:solidFill>
              </a:rPr>
              <a:pPr/>
              <a:t>11/19/2013</a:t>
            </a:fld>
            <a:endParaRPr lang="en-US" dirty="0">
              <a:solidFill>
                <a:prstClr val="white">
                  <a:lumMod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WLCG Monitoring Consolidation, Pablo Saiz, CERN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‹N°›</a:t>
            </a:fld>
            <a:endParaRPr lang="en-US" dirty="0"/>
          </a:p>
        </p:txBody>
      </p:sp>
      <p:sp>
        <p:nvSpPr>
          <p:cNvPr id="6" name="Text Placeholder 8"/>
          <p:cNvSpPr txBox="1">
            <a:spLocks/>
          </p:cNvSpPr>
          <p:nvPr userDrawn="1"/>
        </p:nvSpPr>
        <p:spPr>
          <a:xfrm>
            <a:off x="776750" y="6337091"/>
            <a:ext cx="1173315" cy="36696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None/>
              <a:defRPr sz="2000" b="1" kern="1200">
                <a:solidFill>
                  <a:srgbClr val="FFFFFF"/>
                </a:solidFill>
                <a:latin typeface="News Gothic M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8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2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News Gothic M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buClr>
                <a:srgbClr val="2C7C9F"/>
              </a:buClr>
            </a:pPr>
            <a:r>
              <a:rPr lang="en-US" b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prstClr val="white">
                    <a:lumMod val="85000"/>
                  </a:prst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IT-SDC</a:t>
            </a:r>
            <a:endParaRPr lang="en-US" b="0" dirty="0">
              <a:ln w="18415" cmpd="sng">
                <a:solidFill>
                  <a:srgbClr val="FFFFFF"/>
                </a:solidFill>
                <a:prstDash val="solid"/>
              </a:ln>
              <a:solidFill>
                <a:prstClr val="white">
                  <a:lumMod val="85000"/>
                </a:prst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1810352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CB2E982A-19D0-4997-8BB0-FC3D016CEB0E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7548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698EC17-8E19-442A-92DD-031919D022BB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E0DA061-D247-4455-81C4-E3F8D7FEC753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C79D05C-F4F9-4A06-9AA2-DA77B5F12706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57704317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73ACC60-85D9-47D3-843E-FAF680304611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79197940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17963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7563" y="1600200"/>
            <a:ext cx="4019550" cy="5270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5182050-8026-4723-841A-A2AEA83F73B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60913052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4626533-9B34-48AB-AAB0-B91467BDC33C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43789586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DAF9B48-1AC8-413F-9F5F-6744C3BFF31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32088557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E5CB314E-B46F-4C64-903D-089ED9E1C22D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3672074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19D28D3-F750-4BDE-B374-AAF3B3439E6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3185890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788649B3-29CD-4E93-BD6D-3BCBD0BFA0C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4295360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056FA67-C58F-4CD5-AAF6-ACA369DA473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0894824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00825" y="128588"/>
            <a:ext cx="2046288" cy="6742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5991225" cy="6742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29DCDA28-B8DD-420F-96E8-E93388812F7D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26826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D5381B-0BEF-4973-B66F-5B4267C5573E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39C9DC1-FD34-41F7-9AD6-88312E84253B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E3AE35F-9DB4-47E6-ADF5-8789A781604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886229137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A51376A-54AF-4875-936E-EB1E1F7800F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76434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62C4E7B-9088-4E6A-A189-28D5AB7093DA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64422571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0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51BB386-CB82-4118-A7AD-B4CA94928E47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0333065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B9324F7-7AA0-4452-A97F-1974E30AA4B4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043226920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A1C2E6DF-E4CC-4077-A5FA-89B88DEF4E4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0042887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3906090-E17C-45F4-AAEA-2D318B9AE13A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46973537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17C0F152-C2F6-49D2-B455-3A2D89EE1B9E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88075171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6D699D6C-A0BA-4FFC-ABFF-C04509F40AB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50249740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CE1FEE2-7F71-4809-9093-052DB5402E9D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356918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07C5A9-3E3F-4AEE-BD33-B63884C70CD6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00A1DD2-B324-4D2A-BE82-973C59138283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C337D11-D369-47F6-9A34-147735CCF50C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73403317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D2B12378-3A9D-4707-90D4-B13C20364958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00870672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4092256-19A9-4704-9232-AAC5E5598186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398895899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0369475-9766-4C97-837E-FF09EE01BA37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00245647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4313" cy="528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3913" y="1600200"/>
            <a:ext cx="4025900" cy="528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8D8583A5-D05B-4EEA-8009-1F06E3C8F591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3071842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99CA1B30-63BF-4F79-803C-387F04151C7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2523962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127A858-AD8C-43DB-BEBE-9A40C029DD32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52058843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5E46D042-DA53-40FC-A042-087D6DFD9A61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669917275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FD8E3DE8-4D5A-4A17-BA53-DD3CFE16AF28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74873806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41168FFE-4224-48D8-9584-99CED94EFAC6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4701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C987C26-DAE2-49D8-B301-E00FBC1FF8B9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211E93-DA27-45D7-93A7-40E12CB99862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BC52A1D3-D2B4-4F4E-A0DF-55D2AF950762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06639069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0350" y="128588"/>
            <a:ext cx="2049463" cy="6754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0750" cy="6754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0"/>
          </p:nvPr>
        </p:nvSpPr>
        <p:spPr/>
        <p:txBody>
          <a:bodyPr/>
          <a:lstStyle>
            <a:lvl1pPr>
              <a:defRPr/>
            </a:lvl1pPr>
          </a:lstStyle>
          <a:p>
            <a:fld id="{340B1B1A-C224-432E-85DA-3F0496EFC5D0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44760801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81657E-FA91-4F05-B040-004F47ED767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8769204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CA246F-0425-4142-9CFA-64DF4B2F5BB5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13682735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7D330F0-285B-4395-B330-FEE432DC3EC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034709588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25900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5500" y="1600202"/>
            <a:ext cx="4027488" cy="52863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981A09-4799-4F30-BB36-231C9260A97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759655470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D11AB0F-F3CA-42FA-B7C3-12E80F166F9D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95818716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05ACF6-1744-4622-8BC6-275065BEBF12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346994754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F8F734-293F-4A7B-99B2-8769CFB305E8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9389945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F3E3214-7261-4B84-9F16-BB5A2BA5A06C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28348114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3414DB-9D43-4460-84C4-B7D909C40710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115943-F69B-43FE-B70F-59F4AE5115F6}" type="slidenum">
              <a:rPr lang="en-GB"/>
              <a:pPr/>
              <a:t>‹N°›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A25FF5-A389-4878-A45D-B53B45F99E6A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4624879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6B53A80-7ED2-4618-B5B9-D15E56158AB3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418411043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938" y="128588"/>
            <a:ext cx="2051050" cy="67579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02338" cy="67579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44C847-5E76-4390-87B8-34D72DAD993C}" type="slidenum">
              <a:rPr lang="en-GB" altLang="en-US"/>
              <a:pPr/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12764615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8E23D-AD84-4261-945C-6DF2F8448050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0545321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80486F-EC4B-4A21-9F23-7D476A8A53B2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422983134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8CA770-3954-4A73-AD0B-6254E2497CB5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73582068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22725" cy="5278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2325" y="1600200"/>
            <a:ext cx="4022725" cy="5278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3E1E67-80A9-4858-82FE-699FA26AB514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44654656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6C9068-8979-496A-8EC9-0518E6154F0D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143055527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EFF46-7A96-4CFE-B9DE-A52253BE3B88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2904881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45A87-FD6A-4AAB-9BBE-E4BDBA98E56C}" type="slidenum">
              <a:rPr lang="en-GB"/>
              <a:pPr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36217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0.xml"/><Relationship Id="rId13" Type="http://schemas.openxmlformats.org/officeDocument/2006/relationships/theme" Target="../theme/theme10.xml"/><Relationship Id="rId3" Type="http://schemas.openxmlformats.org/officeDocument/2006/relationships/slideLayout" Target="../slideLayouts/slideLayout95.xml"/><Relationship Id="rId7" Type="http://schemas.openxmlformats.org/officeDocument/2006/relationships/slideLayout" Target="../slideLayouts/slideLayout99.xml"/><Relationship Id="rId12" Type="http://schemas.openxmlformats.org/officeDocument/2006/relationships/slideLayout" Target="../slideLayouts/slideLayout104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11" Type="http://schemas.openxmlformats.org/officeDocument/2006/relationships/slideLayout" Target="../slideLayouts/slideLayout103.xml"/><Relationship Id="rId5" Type="http://schemas.openxmlformats.org/officeDocument/2006/relationships/slideLayout" Target="../slideLayouts/slideLayout97.xml"/><Relationship Id="rId10" Type="http://schemas.openxmlformats.org/officeDocument/2006/relationships/slideLayout" Target="../slideLayouts/slideLayout102.xml"/><Relationship Id="rId4" Type="http://schemas.openxmlformats.org/officeDocument/2006/relationships/slideLayout" Target="../slideLayouts/slideLayout96.xml"/><Relationship Id="rId9" Type="http://schemas.openxmlformats.org/officeDocument/2006/relationships/slideLayout" Target="../slideLayouts/slideLayout101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6" Type="http://schemas.openxmlformats.org/officeDocument/2006/relationships/oleObject" Target="../embeddings/oleObject1.bin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image" Target="../media/image7.jpeg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6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8.emf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8.xml"/><Relationship Id="rId3" Type="http://schemas.openxmlformats.org/officeDocument/2006/relationships/slideLayout" Target="../slideLayouts/slideLayout73.xml"/><Relationship Id="rId7" Type="http://schemas.openxmlformats.org/officeDocument/2006/relationships/slideLayout" Target="../slideLayouts/slideLayout77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2.xml"/><Relationship Id="rId1" Type="http://schemas.openxmlformats.org/officeDocument/2006/relationships/slideLayout" Target="../slideLayouts/slideLayout71.xml"/><Relationship Id="rId6" Type="http://schemas.openxmlformats.org/officeDocument/2006/relationships/slideLayout" Target="../slideLayouts/slideLayout76.xml"/><Relationship Id="rId11" Type="http://schemas.openxmlformats.org/officeDocument/2006/relationships/slideLayout" Target="../slideLayouts/slideLayout81.xml"/><Relationship Id="rId5" Type="http://schemas.openxmlformats.org/officeDocument/2006/relationships/slideLayout" Target="../slideLayouts/slideLayout75.xml"/><Relationship Id="rId10" Type="http://schemas.openxmlformats.org/officeDocument/2006/relationships/slideLayout" Target="../slideLayouts/slideLayout80.xml"/><Relationship Id="rId4" Type="http://schemas.openxmlformats.org/officeDocument/2006/relationships/slideLayout" Target="../slideLayouts/slideLayout74.xml"/><Relationship Id="rId9" Type="http://schemas.openxmlformats.org/officeDocument/2006/relationships/slideLayout" Target="../slideLayouts/slideLayout79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98463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19213"/>
            <a:ext cx="7772400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0826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52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defRPr sz="1600">
                <a:solidFill>
                  <a:schemeClr val="tx1"/>
                </a:solidFill>
                <a:latin typeface="Tahoma" pitchFamily="34" charset="0"/>
              </a:defRPr>
            </a:lvl1pPr>
          </a:lstStyle>
          <a:p>
            <a:fld id="{B85BA9E0-A824-4014-A3B4-77843109776F}" type="datetime1">
              <a:rPr lang="en-US"/>
              <a:pPr/>
              <a:t>11/19/2013</a:t>
            </a:fld>
            <a:endParaRPr lang="en-GB" dirty="0"/>
          </a:p>
        </p:txBody>
      </p:sp>
      <p:sp>
        <p:nvSpPr>
          <p:cNvPr id="60826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248400"/>
            <a:ext cx="5410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spcBef>
                <a:spcPct val="0"/>
              </a:spcBef>
              <a:defRPr sz="1600">
                <a:solidFill>
                  <a:schemeClr val="bg2"/>
                </a:solidFill>
                <a:latin typeface="Tahoma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WLCG MB </a:t>
            </a:r>
            <a:r>
              <a:rPr lang="en-US" dirty="0" smtClean="0"/>
              <a:t>Report</a:t>
            </a:r>
            <a:endParaRPr lang="en-GB" dirty="0"/>
          </a:p>
        </p:txBody>
      </p:sp>
      <p:sp>
        <p:nvSpPr>
          <p:cNvPr id="60826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72400" y="6248400"/>
            <a:ext cx="685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defRPr>
                <a:solidFill>
                  <a:schemeClr val="bg2"/>
                </a:solidFill>
                <a:latin typeface="Tahoma" pitchFamily="34" charset="0"/>
              </a:defRPr>
            </a:lvl1pPr>
          </a:lstStyle>
          <a:p>
            <a:fld id="{A9BE8551-E2FF-4E3A-8622-72E6BCBAB676}" type="slidenum">
              <a:rPr lang="en-GB"/>
              <a:pPr/>
              <a:t>‹N°›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9771" r:id="rId1"/>
    <p:sldLayoutId id="2147519729" r:id="rId2"/>
    <p:sldLayoutId id="2147519730" r:id="rId3"/>
    <p:sldLayoutId id="2147519731" r:id="rId4"/>
    <p:sldLayoutId id="2147519732" r:id="rId5"/>
    <p:sldLayoutId id="2147519733" r:id="rId6"/>
    <p:sldLayoutId id="2147519734" r:id="rId7"/>
    <p:sldLayoutId id="2147519735" r:id="rId8"/>
    <p:sldLayoutId id="2147519736" r:id="rId9"/>
    <p:sldLayoutId id="2147519737" r:id="rId10"/>
    <p:sldLayoutId id="2147519738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Tahoma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Tahoma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Tahoma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8000"/>
          </a:solidFill>
          <a:latin typeface="Tahoma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FF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6600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9785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97850" cy="527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18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defRPr/>
            </a:pPr>
            <a:fld id="{329AB378-E578-4172-BF94-D80468ADD5CD}" type="slidenum">
              <a:rPr lang="en-GB"/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defRPr/>
              </a:pPr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0625117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827" r:id="rId1"/>
    <p:sldLayoutId id="2147519828" r:id="rId2"/>
    <p:sldLayoutId id="2147519829" r:id="rId3"/>
    <p:sldLayoutId id="2147519830" r:id="rId4"/>
    <p:sldLayoutId id="2147519831" r:id="rId5"/>
    <p:sldLayoutId id="2147519832" r:id="rId6"/>
    <p:sldLayoutId id="2147519833" r:id="rId7"/>
    <p:sldLayoutId id="2147519834" r:id="rId8"/>
    <p:sldLayoutId id="2147519835" r:id="rId9"/>
    <p:sldLayoutId id="2147519836" r:id="rId10"/>
    <p:sldLayoutId id="2147519837" r:id="rId11"/>
    <p:sldLayoutId id="2147519838" r:id="rId12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E31985B0-0350-484D-A311-F71BCF6A48A9}" type="slidenum">
              <a:rPr lang="en-GB" altLang="en-US" smtClean="0">
                <a:latin typeface="Calibri" pitchFamily="34" charset="0"/>
              </a:rPr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‹N°›</a:t>
            </a:fld>
            <a:endParaRPr lang="en-GB" altLang="en-US" dirty="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4141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840" r:id="rId1"/>
    <p:sldLayoutId id="2147519841" r:id="rId2"/>
    <p:sldLayoutId id="2147519842" r:id="rId3"/>
    <p:sldLayoutId id="2147519843" r:id="rId4"/>
    <p:sldLayoutId id="2147519844" r:id="rId5"/>
    <p:sldLayoutId id="2147519845" r:id="rId6"/>
    <p:sldLayoutId id="2147519846" r:id="rId7"/>
    <p:sldLayoutId id="2147519847" r:id="rId8"/>
    <p:sldLayoutId id="2147519848" r:id="rId9"/>
    <p:sldLayoutId id="2147519849" r:id="rId10"/>
    <p:sldLayoutId id="2147519850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4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8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1029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dirty="0" smtClean="0">
              <a:solidFill>
                <a:srgbClr val="FFFFFF"/>
              </a:solidFill>
              <a:latin typeface="Calibri" pitchFamily="34" charset="0"/>
            </a:endParaRPr>
          </a:p>
        </p:txBody>
      </p:sp>
      <p:sp>
        <p:nvSpPr>
          <p:cNvPr id="2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mtClean="0">
                <a:solidFill>
                  <a:srgbClr val="FFFFFF"/>
                </a:solidFill>
                <a:latin typeface="Calibri" pitchFamily="32" charset="0"/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defRPr/>
            </a:pPr>
            <a:fld id="{F11083E1-F736-4A48-B2A4-9286543C1A32}" type="slidenum">
              <a:rPr lang="en-GB" altLang="en-US"/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defRPr/>
              </a:pPr>
              <a:t>‹N°›</a:t>
            </a:fld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xmlns="" val="3782804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852" r:id="rId1"/>
    <p:sldLayoutId id="2147519853" r:id="rId2"/>
    <p:sldLayoutId id="2147519854" r:id="rId3"/>
    <p:sldLayoutId id="2147519855" r:id="rId4"/>
    <p:sldLayoutId id="2147519856" r:id="rId5"/>
    <p:sldLayoutId id="2147519857" r:id="rId6"/>
    <p:sldLayoutId id="2147519858" r:id="rId7"/>
    <p:sldLayoutId id="2147519859" r:id="rId8"/>
    <p:sldLayoutId id="2147519860" r:id="rId9"/>
    <p:sldLayoutId id="2147519861" r:id="rId10"/>
    <p:sldLayoutId id="2147519862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banner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0"/>
            <a:ext cx="8001000" cy="87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3317" name="Picture 5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534400" y="6248400"/>
            <a:ext cx="52705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Text Box 6"/>
          <p:cNvSpPr txBox="1">
            <a:spLocks noChangeArrowheads="1"/>
          </p:cNvSpPr>
          <p:nvPr userDrawn="1"/>
        </p:nvSpPr>
        <p:spPr bwMode="auto">
          <a:xfrm>
            <a:off x="0" y="6208713"/>
            <a:ext cx="152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 sz="2400">
                <a:solidFill>
                  <a:srgbClr val="3366FF"/>
                </a:solidFill>
                <a:latin typeface="Trebuchet MS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tx1"/>
                </a:solidFill>
                <a:latin typeface="Comic Sans MS" charset="0"/>
              </a:rPr>
              <a:t>Maria Girone</a:t>
            </a:r>
          </a:p>
          <a:p>
            <a:pPr algn="ctr" eaLnBrk="1" hangingPunct="1">
              <a:spcBef>
                <a:spcPct val="0"/>
              </a:spcBef>
              <a:defRPr/>
            </a:pPr>
            <a:r>
              <a:rPr lang="en-US" sz="1200" dirty="0" smtClean="0">
                <a:solidFill>
                  <a:schemeClr val="tx1"/>
                </a:solidFill>
                <a:latin typeface="Comic Sans MS" charset="0"/>
              </a:rPr>
              <a:t>CERN, IT-PSS</a:t>
            </a:r>
          </a:p>
        </p:txBody>
      </p:sp>
      <p:sp>
        <p:nvSpPr>
          <p:cNvPr id="814087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828800" y="61722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1" i="1">
                <a:solidFill>
                  <a:srgbClr val="00529E"/>
                </a:solidFill>
                <a:latin typeface="Comic Sans MS" pitchFamily="66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pic>
        <p:nvPicPr>
          <p:cNvPr id="13320" name="Picture 8" descr="lato3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1204913" cy="609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519772" r:id="rId1"/>
    <p:sldLayoutId id="2147519739" r:id="rId2"/>
    <p:sldLayoutId id="2147519740" r:id="rId3"/>
    <p:sldLayoutId id="2147519741" r:id="rId4"/>
    <p:sldLayoutId id="2147519742" r:id="rId5"/>
    <p:sldLayoutId id="2147519743" r:id="rId6"/>
    <p:sldLayoutId id="2147519744" r:id="rId7"/>
    <p:sldLayoutId id="2147519745" r:id="rId8"/>
    <p:sldLayoutId id="2147519746" r:id="rId9"/>
    <p:sldLayoutId id="2147519747" r:id="rId10"/>
    <p:sldLayoutId id="2147519748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6600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pitchFamily="34" charset="0"/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0"/>
        </a:defRPr>
      </a:lvl5pPr>
      <a:lvl6pPr marL="22288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6860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1432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60045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rgbClr val="898989"/>
                </a:solidFill>
              </a:defRPr>
            </a:lvl1pPr>
          </a:lstStyle>
          <a:p>
            <a:fld id="{AD97E40C-F0B1-465B-AB0C-DB9B3C498EBD}" type="datetime1">
              <a:rPr lang="en-US"/>
              <a:pPr/>
              <a:t>11/19/2013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 b="1">
                <a:solidFill>
                  <a:srgbClr val="898989"/>
                </a:solidFill>
                <a:latin typeface="Trebuchet MS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 b="1">
                <a:solidFill>
                  <a:srgbClr val="898989"/>
                </a:solidFill>
              </a:defRPr>
            </a:lvl1pPr>
          </a:lstStyle>
          <a:p>
            <a:fld id="{BF455E8F-75FE-4CAA-8361-D7C3BA2FFB49}" type="slidenum">
              <a:rPr lang="en-US"/>
              <a:pPr/>
              <a:t>‹N°›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519749" r:id="rId1"/>
    <p:sldLayoutId id="2147519750" r:id="rId2"/>
    <p:sldLayoutId id="2147519751" r:id="rId3"/>
    <p:sldLayoutId id="2147519752" r:id="rId4"/>
    <p:sldLayoutId id="2147519753" r:id="rId5"/>
    <p:sldLayoutId id="2147519754" r:id="rId6"/>
    <p:sldLayoutId id="2147519755" r:id="rId7"/>
    <p:sldLayoutId id="2147519756" r:id="rId8"/>
    <p:sldLayoutId id="2147519757" r:id="rId9"/>
    <p:sldLayoutId id="2147519758" r:id="rId10"/>
    <p:sldLayoutId id="2147519759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37891" name="Picture 8" descr="banner-ITonly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27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905000" y="6324600"/>
            <a:ext cx="6477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400" b="1" i="1">
                <a:solidFill>
                  <a:srgbClr val="00529E"/>
                </a:solidFill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/>
              <a:t>WLCG MB Report  WLCG Service Report</a:t>
            </a:r>
            <a:endParaRPr lang="en-US" dirty="0">
              <a:solidFill>
                <a:srgbClr val="3861AA"/>
              </a:solidFill>
            </a:endParaRPr>
          </a:p>
        </p:txBody>
      </p:sp>
      <p:pic>
        <p:nvPicPr>
          <p:cNvPr id="37894" name="Picture 13" descr="CERNlogo-rgb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0" name="Text Box 14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900" b="1" dirty="0">
                <a:solidFill>
                  <a:srgbClr val="000000"/>
                </a:solidFill>
                <a:latin typeface="Tahoma" pitchFamily="34" charset="0"/>
              </a:rPr>
              <a:t>CERN IT Department</a:t>
            </a:r>
          </a:p>
          <a:p>
            <a:pPr algn="r">
              <a:spcBef>
                <a:spcPct val="0"/>
              </a:spcBef>
            </a:pPr>
            <a:r>
              <a:rPr lang="en-US" sz="900" b="1" dirty="0">
                <a:solidFill>
                  <a:srgbClr val="000000"/>
                </a:solidFill>
                <a:latin typeface="Tahoma" pitchFamily="34" charset="0"/>
              </a:rPr>
              <a:t>CH-1211 Genève 23</a:t>
            </a:r>
          </a:p>
          <a:p>
            <a:pPr algn="r">
              <a:spcBef>
                <a:spcPct val="0"/>
              </a:spcBef>
            </a:pPr>
            <a:r>
              <a:rPr lang="en-US" sz="900" b="1" dirty="0">
                <a:solidFill>
                  <a:srgbClr val="000000"/>
                </a:solidFill>
                <a:latin typeface="Tahoma" pitchFamily="34" charset="0"/>
              </a:rPr>
              <a:t>Switzerland</a:t>
            </a:r>
          </a:p>
          <a:p>
            <a:pPr algn="r">
              <a:spcBef>
                <a:spcPct val="0"/>
              </a:spcBef>
            </a:pPr>
            <a:r>
              <a:rPr lang="en-US" sz="1100" b="1" dirty="0">
                <a:solidFill>
                  <a:srgbClr val="000000"/>
                </a:solidFill>
                <a:latin typeface="Tahoma" pitchFamily="34" charset="0"/>
              </a:rPr>
              <a:t>www.cern.ch/i</a:t>
            </a:r>
            <a:r>
              <a:rPr lang="en-US" sz="1000" b="1" dirty="0">
                <a:solidFill>
                  <a:srgbClr val="000000"/>
                </a:solidFill>
                <a:latin typeface="Tahoma" pitchFamily="34" charset="0"/>
              </a:rPr>
              <a:t>t</a:t>
            </a:r>
          </a:p>
        </p:txBody>
      </p:sp>
      <p:graphicFrame>
        <p:nvGraphicFramePr>
          <p:cNvPr id="37896" name="Object 2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37925" name="Image" r:id="rId16" imgW="2006349" imgH="10158730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519760" r:id="rId1"/>
    <p:sldLayoutId id="2147519761" r:id="rId2"/>
    <p:sldLayoutId id="2147519762" r:id="rId3"/>
    <p:sldLayoutId id="2147519763" r:id="rId4"/>
    <p:sldLayoutId id="2147519764" r:id="rId5"/>
    <p:sldLayoutId id="2147519765" r:id="rId6"/>
    <p:sldLayoutId id="2147519766" r:id="rId7"/>
    <p:sldLayoutId id="2147519767" r:id="rId8"/>
    <p:sldLayoutId id="2147519768" r:id="rId9"/>
    <p:sldLayoutId id="2147519769" r:id="rId10"/>
    <p:sldLayoutId id="2147519770" r:id="rId11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4" descr="bande-01.eps"/>
          <p:cNvPicPr>
            <a:picLocks noChangeAspect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649"/>
            <a:ext cx="8229600" cy="44630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17226" y="6360855"/>
            <a:ext cx="143960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95000"/>
                  </a:schemeClr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2BC68391-4A55-40E1-ACFD-5B82A624D65E}" type="datetime1">
              <a:rPr lang="en-US" smtClean="0">
                <a:solidFill>
                  <a:prstClr val="white">
                    <a:lumMod val="95000"/>
                  </a:prstClr>
                </a:solidFill>
                <a:latin typeface="Times New Roman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11/19/2013</a:t>
            </a:fld>
            <a:endParaRPr lang="en-US" dirty="0">
              <a:solidFill>
                <a:prstClr val="white">
                  <a:lumMod val="95000"/>
                </a:prstClr>
              </a:solidFill>
              <a:latin typeface="Times New Roman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3806" y="6360855"/>
            <a:ext cx="41950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2F2F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latin typeface="Times New Roman"/>
              </a:rPr>
              <a:t>WLCG Monitoring Consolidation.  Pablo Saiz, CERN</a:t>
            </a:r>
            <a:endParaRPr lang="en-US" dirty="0">
              <a:latin typeface="Times New Roman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23160" y="6356350"/>
            <a:ext cx="7636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2F2F2"/>
                </a:solidFill>
              </a:defRPr>
            </a:lvl1pPr>
          </a:lstStyle>
          <a:p>
            <a:pPr defTabSz="457200" fontAlgn="auto">
              <a:spcBef>
                <a:spcPts val="0"/>
              </a:spcBef>
              <a:spcAft>
                <a:spcPts val="0"/>
              </a:spcAft>
            </a:pPr>
            <a:fld id="{1EF85638-2995-764F-975A-3D74C15A7C7B}" type="slidenum">
              <a:rPr lang="en-US" smtClean="0">
                <a:latin typeface="Times New Roman"/>
              </a:rPr>
              <a:pPr defTabSz="457200" fontAlgn="auto">
                <a:spcBef>
                  <a:spcPts val="0"/>
                </a:spcBef>
                <a:spcAft>
                  <a:spcPts val="0"/>
                </a:spcAft>
              </a:pPr>
              <a:t>‹N°›</a:t>
            </a:fld>
            <a:endParaRPr lang="en-US" dirty="0"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73609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774" r:id="rId1"/>
    <p:sldLayoutId id="2147519775" r:id="rId2"/>
    <p:sldLayoutId id="2147519776" r:id="rId3"/>
    <p:sldLayoutId id="2147519777" r:id="rId4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b="1" i="0" u="none" kern="1200" cap="none" normalizeH="0">
          <a:solidFill>
            <a:schemeClr val="accent1"/>
          </a:solidFill>
          <a:latin typeface="News Gothic M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32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8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News Gothic M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1899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189913" cy="527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0939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2966690D-5A64-4646-924E-7F79A2999244}" type="slidenum">
              <a:rPr lang="en-GB" altLang="en-US" smtClean="0">
                <a:latin typeface="Calibri" pitchFamily="32" charset="0"/>
              </a:rPr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‹N°›</a:t>
            </a:fld>
            <a:endParaRPr lang="en-GB" altLang="en-US" dirty="0" smtClean="0"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78511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779" r:id="rId1"/>
    <p:sldLayoutId id="2147519780" r:id="rId2"/>
    <p:sldLayoutId id="2147519781" r:id="rId3"/>
    <p:sldLayoutId id="2147519782" r:id="rId4"/>
    <p:sldLayoutId id="2147519783" r:id="rId5"/>
    <p:sldLayoutId id="2147519784" r:id="rId6"/>
    <p:sldLayoutId id="2147519785" r:id="rId7"/>
    <p:sldLayoutId id="2147519786" r:id="rId8"/>
    <p:sldLayoutId id="2147519787" r:id="rId9"/>
    <p:sldLayoutId id="2147519788" r:id="rId10"/>
    <p:sldLayoutId id="2147519789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0125C902-D26E-4523-BA4D-C3F2C7C4DF0C}" type="slidenum">
              <a:rPr lang="en-GB" altLang="en-US" smtClean="0">
                <a:latin typeface="Calibri" pitchFamily="32" charset="0"/>
              </a:rPr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‹N°›</a:t>
            </a:fld>
            <a:endParaRPr lang="en-GB" altLang="en-US" dirty="0" smtClean="0"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2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791" r:id="rId1"/>
    <p:sldLayoutId id="2147519792" r:id="rId2"/>
    <p:sldLayoutId id="2147519793" r:id="rId3"/>
    <p:sldLayoutId id="2147519794" r:id="rId4"/>
    <p:sldLayoutId id="2147519795" r:id="rId5"/>
    <p:sldLayoutId id="2147519796" r:id="rId6"/>
    <p:sldLayoutId id="2147519797" r:id="rId7"/>
    <p:sldLayoutId id="2147519798" r:id="rId8"/>
    <p:sldLayoutId id="2147519799" r:id="rId9"/>
    <p:sldLayoutId id="2147519800" r:id="rId10"/>
    <p:sldLayoutId id="2147519801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2613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2613" cy="528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smtClean="0"/>
              <a:t>Click to edit the outline text format</a:t>
            </a:r>
          </a:p>
          <a:p>
            <a:pPr lvl="1"/>
            <a:r>
              <a:rPr lang="en-GB" altLang="en-US" smtClean="0"/>
              <a:t>Second Outline Level</a:t>
            </a:r>
          </a:p>
          <a:p>
            <a:pPr lvl="2"/>
            <a:r>
              <a:rPr lang="en-GB" altLang="en-US" smtClean="0"/>
              <a:t>Third Outline Level</a:t>
            </a:r>
          </a:p>
          <a:p>
            <a:pPr lvl="3"/>
            <a:r>
              <a:rPr lang="en-GB" altLang="en-US" smtClean="0"/>
              <a:t>Fourth Outline Level</a:t>
            </a:r>
          </a:p>
          <a:p>
            <a:pPr lvl="4"/>
            <a:r>
              <a:rPr lang="en-GB" altLang="en-US" smtClean="0"/>
              <a:t>Fifth Outline Level</a:t>
            </a:r>
          </a:p>
          <a:p>
            <a:pPr lvl="4"/>
            <a:r>
              <a:rPr lang="en-GB" altLang="en-US" smtClean="0"/>
              <a:t>Sixth Outline Level</a:t>
            </a:r>
          </a:p>
          <a:p>
            <a:pPr lvl="4"/>
            <a:r>
              <a:rPr lang="en-GB" altLang="en-US" smtClean="0"/>
              <a:t>Seventh Outline Level</a:t>
            </a:r>
          </a:p>
          <a:p>
            <a:pPr lvl="4"/>
            <a:r>
              <a:rPr lang="en-GB" altLang="en-US" smtClean="0"/>
              <a:t>Eighth Outline Level</a:t>
            </a:r>
          </a:p>
          <a:p>
            <a:pPr lvl="4"/>
            <a:r>
              <a:rPr lang="en-GB" altLang="en-US" smtClean="0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GB" dirty="0" smtClean="0">
              <a:solidFill>
                <a:srgbClr val="FFFFFF"/>
              </a:solidFill>
              <a:latin typeface="Calibri" pitchFamily="32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66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ea typeface="+mn-ea"/>
                <a:cs typeface="+mn-cs"/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fld id="{F02F4D29-D9CD-4657-9E1A-ABDEF9266D94}" type="slidenum">
              <a:rPr lang="en-GB" altLang="en-US" smtClean="0">
                <a:latin typeface="Calibri" pitchFamily="32" charset="0"/>
              </a:rPr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6" charset="0"/>
                <a:buNone/>
              </a:pPr>
              <a:t>‹N°›</a:t>
            </a:fld>
            <a:endParaRPr lang="en-GB" altLang="en-US" dirty="0" smtClean="0">
              <a:latin typeface="Calibri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65582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803" r:id="rId1"/>
    <p:sldLayoutId id="2147519804" r:id="rId2"/>
    <p:sldLayoutId id="2147519805" r:id="rId3"/>
    <p:sldLayoutId id="2147519806" r:id="rId4"/>
    <p:sldLayoutId id="2147519807" r:id="rId5"/>
    <p:sldLayoutId id="2147519808" r:id="rId6"/>
    <p:sldLayoutId id="2147519809" r:id="rId7"/>
    <p:sldLayoutId id="2147519810" r:id="rId8"/>
    <p:sldLayoutId id="2147519811" r:id="rId9"/>
    <p:sldLayoutId id="2147519812" r:id="rId10"/>
    <p:sldLayoutId id="2147519813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2pPr>
      <a:lvl3pPr marL="1143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3pPr>
      <a:lvl4pPr marL="1600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4pPr>
      <a:lvl5pPr marL="20574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DejaVu Sans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05788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05788" cy="528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457200" y="6307138"/>
            <a:ext cx="213042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dirty="0">
              <a:solidFill>
                <a:srgbClr val="FFFFFF"/>
              </a:solidFill>
              <a:latin typeface="Calibri" charset="0"/>
              <a:ea typeface="ＭＳ Ｐゴシック" charset="0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3175"/>
            <a:ext cx="21097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</a:defRPr>
            </a:lvl1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fld id="{AB5A287B-D0B7-4E65-ADC4-4493520FB8AD}" type="slidenum">
              <a:rPr lang="en-GB" altLang="en-US" smtClean="0">
                <a:latin typeface="Calibri" pitchFamily="34" charset="0"/>
                <a:ea typeface="ＭＳ Ｐゴシック" pitchFamily="34" charset="-128"/>
              </a:rPr>
              <a:pPr defTabSz="457200">
                <a:spcBef>
                  <a:spcPct val="0"/>
                </a:spcBef>
                <a:buClr>
                  <a:srgbClr val="000000"/>
                </a:buClr>
                <a:buSzPct val="100000"/>
                <a:buFont typeface="Times New Roman" pitchFamily="18" charset="0"/>
                <a:buNone/>
              </a:pPr>
              <a:t>‹N°›</a:t>
            </a:fld>
            <a:endParaRPr lang="en-GB" altLang="en-US" dirty="0" smtClean="0"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85585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519815" r:id="rId1"/>
    <p:sldLayoutId id="2147519816" r:id="rId2"/>
    <p:sldLayoutId id="2147519817" r:id="rId3"/>
    <p:sldLayoutId id="2147519818" r:id="rId4"/>
    <p:sldLayoutId id="2147519819" r:id="rId5"/>
    <p:sldLayoutId id="2147519820" r:id="rId6"/>
    <p:sldLayoutId id="2147519821" r:id="rId7"/>
    <p:sldLayoutId id="2147519822" r:id="rId8"/>
    <p:sldLayoutId id="2147519823" r:id="rId9"/>
    <p:sldLayoutId id="2147519824" r:id="rId10"/>
    <p:sldLayoutId id="2147519825" r:id="rId11"/>
  </p:sldLayoutIdLs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5pPr>
      <a:lvl6pPr marL="25146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6pPr>
      <a:lvl7pPr marL="29718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7pPr>
      <a:lvl8pPr marL="34290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8pPr>
      <a:lvl9pPr marL="3886200" indent="-228600" algn="ctr" defTabSz="457200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4400">
          <a:solidFill>
            <a:srgbClr val="000000"/>
          </a:solidFill>
          <a:latin typeface="Calibri" charset="0"/>
          <a:ea typeface="ＭＳ Ｐゴシック" charset="0"/>
          <a:cs typeface="DejaVu Sans" charset="0"/>
        </a:defRPr>
      </a:lvl9pPr>
    </p:titleStyle>
    <p:bodyStyle>
      <a:lvl1pPr marL="342900" indent="-342900" algn="l" defTabSz="457200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8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97815" TargetMode="External"/><Relationship Id="rId2" Type="http://schemas.openxmlformats.org/officeDocument/2006/relationships/hyperlink" Target="https://ggus.eu/ws/ticket_info.php?ticket=97817" TargetMode="External"/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9750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ws/ticket_info.php?ticket=97506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6.xml"/><Relationship Id="rId6" Type="http://schemas.openxmlformats.org/officeDocument/2006/relationships/hyperlink" Target="https://goc.egi.eu/portal/index.php?Page_Type=View_Object&amp;object_id=125555&amp;grid_id=0" TargetMode="External"/><Relationship Id="rId5" Type="http://schemas.openxmlformats.org/officeDocument/2006/relationships/hyperlink" Target="https://goc.egi.eu/portal/index.php?Page_Type=View_Object&amp;object_id=125351&amp;grid_id=0" TargetMode="External"/><Relationship Id="rId4" Type="http://schemas.openxmlformats.org/officeDocument/2006/relationships/hyperlink" Target="https://ggus.eu/ws/ticket_info.php?ticket=97558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8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goc.egi.eu/portal/index.php?Page_Type=Downtime&amp;id=11904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4.xml"/><Relationship Id="rId5" Type="http://schemas.openxmlformats.org/officeDocument/2006/relationships/hyperlink" Target="https://ggus.eu/ws/ticket_info.php?ticket=98017" TargetMode="External"/><Relationship Id="rId4" Type="http://schemas.openxmlformats.org/officeDocument/2006/relationships/hyperlink" Target="https://goc.egi.eu/portal/index.php?Page_Type=Downtime&amp;id=1181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1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1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3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twiki.cern.ch/twiki/bin/view/LCG/WLCGServiceIncidents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ggus.eu/ws/ticket_info.php?ticket=97743" TargetMode="External"/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pPr>
              <a:defRPr/>
            </a:pPr>
            <a:r>
              <a:rPr lang="en-US" sz="3600" dirty="0"/>
              <a:t>WLCG Service </a:t>
            </a:r>
            <a:r>
              <a:rPr lang="en-US" sz="3600" dirty="0" smtClean="0"/>
              <a:t>Report</a:t>
            </a:r>
            <a:br>
              <a:rPr lang="en-US" sz="3600" dirty="0" smtClean="0"/>
            </a:br>
            <a:r>
              <a:rPr lang="en-US" sz="2400" dirty="0"/>
              <a:t>9</a:t>
            </a:r>
            <a:r>
              <a:rPr lang="en-US" sz="2400" dirty="0" smtClean="0"/>
              <a:t> weeks Sep 16 – Nov 18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>
              <a:effectLst>
                <a:outerShdw blurRad="38100" dist="38100" dir="2700000" algn="tl">
                  <a:srgbClr val="DDDDDD"/>
                </a:outerShdw>
              </a:effectLst>
            </a:endParaRPr>
          </a:p>
        </p:txBody>
      </p:sp>
      <p:sp>
        <p:nvSpPr>
          <p:cNvPr id="10243" name="Subtitle 2"/>
          <p:cNvSpPr>
            <a:spLocks noGrp="1"/>
          </p:cNvSpPr>
          <p:nvPr>
            <p:ph type="subTitle" idx="1"/>
          </p:nvPr>
        </p:nvSpPr>
        <p:spPr>
          <a:xfrm>
            <a:off x="685800" y="3962400"/>
            <a:ext cx="7772400" cy="1752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b="1" dirty="0" smtClean="0">
                <a:solidFill>
                  <a:srgbClr val="0000FF"/>
                </a:solidFill>
                <a:effectLst>
                  <a:outerShdw sx="1000" sy="1000" algn="tl">
                    <a:srgbClr val="DDDDDD"/>
                  </a:outerShdw>
                </a:effectLst>
                <a:ea typeface="ＭＳ Ｐゴシック" charset="-128"/>
                <a:cs typeface="ＭＳ Ｐゴシック" charset="-128"/>
              </a:rPr>
              <a:t>Maarten</a:t>
            </a:r>
            <a:r>
              <a:rPr lang="en-US" b="1" dirty="0" smtClean="0">
                <a:solidFill>
                  <a:srgbClr val="FF0000"/>
                </a:solidFill>
                <a:effectLst>
                  <a:outerShdw sx="1000" sy="1000" algn="tl">
                    <a:srgbClr val="DDDDDD"/>
                  </a:outerShdw>
                </a:effectLst>
                <a:ea typeface="ＭＳ Ｐゴシック" charset="-128"/>
                <a:cs typeface="ＭＳ Ｐゴシック" charset="-128"/>
              </a:rPr>
              <a:t> </a:t>
            </a:r>
            <a:r>
              <a:rPr lang="en-US" b="1" dirty="0" smtClean="0">
                <a:solidFill>
                  <a:srgbClr val="0000FF"/>
                </a:solidFill>
                <a:effectLst>
                  <a:outerShdw sx="1000" sy="1000" algn="tl">
                    <a:srgbClr val="DDDDDD"/>
                  </a:outerShdw>
                </a:effectLst>
                <a:ea typeface="ＭＳ Ｐゴシック" charset="-128"/>
                <a:cs typeface="ＭＳ Ｐゴシック" charset="-128"/>
              </a:rPr>
              <a:t>Litmaath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ea typeface="ＭＳ Ｐゴシック" charset="-128"/>
                <a:cs typeface="ＭＳ Ｐゴシック" charset="-128"/>
              </a:rPr>
              <a:t>~~~</a:t>
            </a:r>
          </a:p>
          <a:p>
            <a:pPr>
              <a:lnSpc>
                <a:spcPct val="90000"/>
              </a:lnSpc>
              <a:defRPr/>
            </a:pPr>
            <a:r>
              <a:rPr lang="en-US" b="1" dirty="0" smtClean="0">
                <a:ea typeface="ＭＳ Ｐゴシック" charset="-128"/>
                <a:cs typeface="ＭＳ Ｐゴシック" charset="-128"/>
              </a:rPr>
              <a:t>WLCG Management Board, 19</a:t>
            </a:r>
            <a:r>
              <a:rPr lang="en-US" b="1" baseline="30000" dirty="0" smtClean="0">
                <a:ea typeface="ＭＳ Ｐゴシック" charset="-128"/>
                <a:cs typeface="ＭＳ Ｐゴシック" charset="-128"/>
              </a:rPr>
              <a:t>th</a:t>
            </a:r>
            <a:r>
              <a:rPr lang="en-US" b="1" dirty="0" smtClean="0">
                <a:ea typeface="ＭＳ Ｐゴシック" charset="-128"/>
                <a:cs typeface="ＭＳ Ｐゴシック" charset="-128"/>
              </a:rPr>
              <a:t> Nov 2013</a:t>
            </a:r>
          </a:p>
        </p:txBody>
      </p:sp>
      <p:pic>
        <p:nvPicPr>
          <p:cNvPr id="52227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0095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2228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304800"/>
            <a:ext cx="1143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229" name="Slide Number Placeholder 5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0681A69-3912-44FF-9187-CF2ED8B8B810}" type="slidenum">
              <a:rPr lang="en-GB"/>
              <a:pPr/>
              <a:t>1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sz="2000" dirty="0">
              <a:solidFill>
                <a:srgbClr val="2C7C9F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956563591"/>
              </p:ext>
            </p:extLst>
          </p:nvPr>
        </p:nvGraphicFramePr>
        <p:xfrm>
          <a:off x="685800" y="1723421"/>
          <a:ext cx="7924800" cy="4341836"/>
        </p:xfrm>
        <a:graphic>
          <a:graphicData uri="http://schemas.openxmlformats.org/drawingml/2006/table">
            <a:tbl>
              <a:tblPr/>
              <a:tblGrid>
                <a:gridCol w="2286000"/>
                <a:gridCol w="5638800"/>
              </a:tblGrid>
              <a:tr h="34943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59345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/10/07 12:13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GGUS ALARM ticket opened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,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Automatic notification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to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alice-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operator-alarm@cern.ch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failed due to wrong mail configuration at GGUS side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Automatic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assignment to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ROC_CERN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Automatic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SNOW ticket creation done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Type </a:t>
                      </a: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of Problem: </a:t>
                      </a: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Middleware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58676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/10/07 12:41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Fixed by VOMS 2</a:t>
                      </a:r>
                      <a:r>
                        <a:rPr kumimoji="0" lang="en-US" sz="18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nd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line support. The certificate renewal procedure had not been followed correctly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48562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/10/07 12:48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Submitter acknowledges the solution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8386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2013/10/11 14:28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  <a:hlinkClick r:id="rId2"/>
                        </a:rPr>
                        <a:t>Failed notification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 understood and solved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D5EDF4"/>
                </a:solidFill>
              </a:rPr>
              <a:t>WLCG MB Report 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838200" y="3810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2C7C9F"/>
                </a:solidFill>
              </a:rPr>
              <a:t>ALICE ALARM </a:t>
            </a:r>
            <a:r>
              <a:rPr lang="en-US" sz="2000" dirty="0" smtClean="0">
                <a:solidFill>
                  <a:srgbClr val="2C7C9F"/>
                </a:solidFill>
                <a:hlinkClick r:id="rId3"/>
              </a:rPr>
              <a:t>GGUS:97815</a:t>
            </a:r>
            <a:r>
              <a:rPr lang="en-US" sz="2000" dirty="0" smtClean="0">
                <a:solidFill>
                  <a:srgbClr val="2C7C9F"/>
                </a:solidFill>
              </a:rPr>
              <a:t/>
            </a:r>
            <a:br>
              <a:rPr lang="en-US" sz="2000" dirty="0" smtClean="0">
                <a:solidFill>
                  <a:srgbClr val="2C7C9F"/>
                </a:solidFill>
              </a:rPr>
            </a:br>
            <a:r>
              <a:rPr lang="en-US" sz="2000" dirty="0" smtClean="0">
                <a:solidFill>
                  <a:srgbClr val="2C7C9F"/>
                </a:solidFill>
              </a:rPr>
              <a:t/>
            </a:r>
            <a:br>
              <a:rPr lang="en-US" sz="2000" dirty="0" smtClean="0">
                <a:solidFill>
                  <a:srgbClr val="2C7C9F"/>
                </a:solidFill>
              </a:rPr>
            </a:br>
            <a:r>
              <a:rPr lang="en-US" sz="2000" dirty="0" smtClean="0">
                <a:solidFill>
                  <a:srgbClr val="2C7C9F"/>
                </a:solidFill>
              </a:rPr>
              <a:t>Wrong certificates in lcg-voms.cern.ch</a:t>
            </a:r>
            <a:endParaRPr lang="en-US" sz="2000" dirty="0">
              <a:solidFill>
                <a:srgbClr val="2C7C9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241858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5300" y="1843088"/>
            <a:ext cx="8520113" cy="486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ALICE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ATLAS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2.1 </a:t>
            </a:r>
            <a:r>
              <a:rPr lang="en-US" altLang="en-US" dirty="0" smtClean="0">
                <a:solidFill>
                  <a:srgbClr val="000000"/>
                </a:solidFill>
              </a:rPr>
              <a:t>Issue with dCache, new nodes were activated without certificates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latin typeface="Calibiri" charset="0"/>
                <a:ea typeface="DejaVu LGC Sans" charset="0"/>
                <a:cs typeface="DejaVu LGC Sans" charset="0"/>
              </a:rPr>
              <a:t>2.2</a:t>
            </a:r>
            <a:r>
              <a:rPr lang="en-US" altLang="en-US" sz="2400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WN-swspace CREAMCE test failing with error ' cannot access /cvmfs/atlas.cern.ch/repo/sw: Transport endpoint is not connected'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altLang="en-US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CMS: </a:t>
            </a:r>
          </a:p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3.1 </a:t>
            </a:r>
            <a:r>
              <a:rPr lang="en-US" altLang="en-US" dirty="0" smtClean="0">
                <a:solidFill>
                  <a:srgbClr val="000000"/>
                </a:solidFill>
              </a:rPr>
              <a:t>CREAMCE-JobSubmit failing on cream-ge-5-kit.gridka.de </a:t>
            </a:r>
            <a:r>
              <a:rPr lang="en-US" altLang="en-US" dirty="0" smtClean="0">
                <a:solidFill>
                  <a:srgbClr val="000000"/>
                </a:solidFill>
                <a:hlinkClick r:id="rId3"/>
              </a:rPr>
              <a:t>GGUS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altLang="en-US" sz="2400" dirty="0" smtClean="0">
              <a:solidFill>
                <a:srgbClr val="000000"/>
              </a:solidFill>
              <a:latin typeface="Times New Roman" pitchFamily="16" charset="0"/>
              <a:ea typeface="DejaVu LGC Sans" charset="0"/>
              <a:cs typeface="DejaVu LGC Sans" charset="0"/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LHCB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4.1 </a:t>
            </a:r>
            <a:r>
              <a:rPr lang="en-US" altLang="en-US" dirty="0" smtClean="0">
                <a:solidFill>
                  <a:srgbClr val="000000"/>
                </a:solidFill>
              </a:rPr>
              <a:t>Configuration lost after upgrade of dCache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695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3600" dirty="0" smtClean="0">
                <a:solidFill>
                  <a:srgbClr val="000000"/>
                </a:solidFill>
              </a:rPr>
              <a:t>Analysis of  the reliability plots : </a:t>
            </a:r>
            <a:br>
              <a:rPr lang="en-US" altLang="en-US" sz="3600" dirty="0" smtClean="0">
                <a:solidFill>
                  <a:srgbClr val="000000"/>
                </a:solidFill>
              </a:rPr>
            </a:br>
            <a:r>
              <a:rPr lang="en-US" altLang="en-US" sz="3600" dirty="0" smtClean="0">
                <a:solidFill>
                  <a:srgbClr val="000000"/>
                </a:solidFill>
              </a:rPr>
              <a:t>Week 16/09/2013</a:t>
            </a:r>
          </a:p>
          <a:p>
            <a:pPr lvl="0" algn="ctr"/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Ivan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Dzhunov</a:t>
            </a:r>
            <a:endParaRPr lang="en-US" altLang="en-US" sz="3600" dirty="0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8886231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722938" y="2589213"/>
            <a:ext cx="620712" cy="37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2.1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8386763" y="2589213"/>
            <a:ext cx="619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2.2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27650" y="5541963"/>
            <a:ext cx="6191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4.1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3851275" y="4832350"/>
            <a:ext cx="619125" cy="361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3.1</a:t>
            </a:r>
          </a:p>
        </p:txBody>
      </p:sp>
    </p:spTree>
    <p:extLst>
      <p:ext uri="{BB962C8B-B14F-4D97-AF65-F5344CB8AC3E}">
        <p14:creationId xmlns:p14="http://schemas.microsoft.com/office/powerpoint/2010/main" xmlns="" val="59471126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66725" y="1143000"/>
            <a:ext cx="8520113" cy="538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altLang="en-US" sz="1400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Common: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0.1 </a:t>
            </a:r>
            <a:r>
              <a:rPr lang="en-US" altLang="en-US" dirty="0" smtClean="0">
                <a:solidFill>
                  <a:srgbClr val="000000"/>
                </a:solidFill>
              </a:rPr>
              <a:t>Unknown test results due to site maintenance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ALICE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1.1 </a:t>
            </a:r>
            <a:r>
              <a:rPr lang="en-US" altLang="en-US" dirty="0" smtClean="0">
                <a:solidFill>
                  <a:srgbClr val="000000"/>
                </a:solidFill>
              </a:rPr>
              <a:t>Failures of CREAMCE-JobSubmit test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1.2 </a:t>
            </a:r>
            <a:r>
              <a:rPr lang="en-US" altLang="en-US" dirty="0" smtClean="0">
                <a:solidFill>
                  <a:srgbClr val="000000"/>
                </a:solidFill>
              </a:rPr>
              <a:t>Unknown test results due to site maintenance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ATLAS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2.1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WN-swspace CREAMCE test intermittently failing during the whole week with error ' cannot access /cvmfs/atlas.cern.ch/repo/sw: Transport endpoint is not</a:t>
            </a: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connected</a:t>
            </a: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'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CMS: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3.1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CVMFS problems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  <a:hlinkClick r:id="rId3"/>
              </a:rPr>
              <a:t>GGUS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rPr>
              <a:t> &amp; 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  <a:hlinkClick r:id="rId4"/>
              </a:rPr>
              <a:t>GGUS</a:t>
            </a:r>
            <a:r>
              <a:rPr lang="en-US" altLang="en-US" dirty="0" smtClean="0">
                <a:solidFill>
                  <a:srgbClr val="000000"/>
                </a:solidFill>
                <a:latin typeface="Times New Roman" pitchFamily="16" charset="0"/>
                <a:ea typeface="DejaVu LGC Sans" charset="0"/>
                <a:cs typeface="DejaVu LGC Sans" charset="0"/>
              </a:rPr>
              <a:t>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3.2 </a:t>
            </a:r>
            <a:r>
              <a:rPr lang="en-US" altLang="en-US" dirty="0" smtClean="0">
                <a:solidFill>
                  <a:srgbClr val="000000"/>
                </a:solidFill>
              </a:rPr>
              <a:t>Failures of CREAMCE-JobSubmit, probably due to </a:t>
            </a:r>
            <a:r>
              <a:rPr lang="en-US" altLang="en-US" dirty="0" smtClean="0">
                <a:solidFill>
                  <a:srgbClr val="000000"/>
                </a:solidFill>
                <a:hlinkClick r:id="rId5"/>
              </a:rPr>
              <a:t>GOCDB</a:t>
            </a:r>
            <a:r>
              <a:rPr lang="en-US" altLang="en-US" dirty="0" smtClean="0">
                <a:solidFill>
                  <a:srgbClr val="000000"/>
                </a:solidFill>
              </a:rPr>
              <a:t> downtime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LHCB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4.1 </a:t>
            </a:r>
            <a:r>
              <a:rPr lang="en-US" altLang="en-US" dirty="0" smtClean="0">
                <a:solidFill>
                  <a:srgbClr val="000000"/>
                </a:solidFill>
              </a:rPr>
              <a:t>Problems with mass storage system, cannot read from or write to tape </a:t>
            </a:r>
            <a:r>
              <a:rPr lang="en-US" altLang="en-US" dirty="0" smtClean="0">
                <a:solidFill>
                  <a:srgbClr val="000000"/>
                </a:solidFill>
                <a:hlinkClick r:id="rId6"/>
              </a:rPr>
              <a:t>GOCDB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3600" dirty="0" smtClean="0">
                <a:solidFill>
                  <a:srgbClr val="000000"/>
                </a:solidFill>
              </a:rPr>
              <a:t>Analysis of  the reliability plots : </a:t>
            </a:r>
            <a:br>
              <a:rPr lang="en-US" altLang="en-US" sz="3600" dirty="0" smtClean="0">
                <a:solidFill>
                  <a:srgbClr val="000000"/>
                </a:solidFill>
              </a:rPr>
            </a:br>
            <a:r>
              <a:rPr lang="en-US" altLang="en-US" sz="3600" dirty="0" smtClean="0">
                <a:solidFill>
                  <a:srgbClr val="000000"/>
                </a:solidFill>
              </a:rPr>
              <a:t>Week 23/09/2013</a:t>
            </a:r>
          </a:p>
          <a:p>
            <a:pPr lvl="0" algn="ctr"/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</a:t>
            </a:r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Ivan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Dzhunov</a:t>
            </a:r>
            <a:endParaRPr lang="en-US" sz="2000" dirty="0">
              <a:solidFill>
                <a:srgbClr val="0000FF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8361655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8582025" y="262413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2.1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661988" y="528955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0.1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307013" y="507365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0.1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5414963" y="125730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0.1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554038" y="57308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0.1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6926263" y="600868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4.1</a:t>
            </a: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095375" y="125730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1.1</a:t>
            </a: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030413" y="147320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1.2</a:t>
            </a: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6999288" y="266223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2.1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8582025" y="6008688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4.1</a:t>
            </a:r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766888" y="4835525"/>
            <a:ext cx="54292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3.1</a:t>
            </a:r>
          </a:p>
        </p:txBody>
      </p:sp>
      <p:sp>
        <p:nvSpPr>
          <p:cNvPr id="4109" name="Text Box 13"/>
          <p:cNvSpPr txBox="1">
            <a:spLocks noChangeArrowheads="1"/>
          </p:cNvSpPr>
          <p:nvPr/>
        </p:nvSpPr>
        <p:spPr bwMode="auto">
          <a:xfrm>
            <a:off x="2054225" y="555307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3.2</a:t>
            </a:r>
          </a:p>
        </p:txBody>
      </p:sp>
    </p:spTree>
    <p:extLst>
      <p:ext uri="{BB962C8B-B14F-4D97-AF65-F5344CB8AC3E}">
        <p14:creationId xmlns:p14="http://schemas.microsoft.com/office/powerpoint/2010/main" xmlns="" val="25032812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5300" y="1747838"/>
            <a:ext cx="8520113" cy="41132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endParaRPr lang="en-US" altLang="en-US" b="1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ALICE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1.1 </a:t>
            </a:r>
            <a:r>
              <a:rPr lang="en-US" altLang="en-US" dirty="0" smtClean="0">
                <a:solidFill>
                  <a:srgbClr val="000000"/>
                </a:solidFill>
              </a:rPr>
              <a:t>Site is in maintenance for the whole week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ATLAS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2.1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WN-swspace CREAMCE test failing with error ' cannot access /cvmfs/atlas.cern.ch/repo/sw: Transport endpoint is not</a:t>
            </a: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connected</a:t>
            </a: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'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2.2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failures for ~5h due to expired proxy on sam-atlas-prod machine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2.3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failures of CREAMCE-JobSubmit test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CMS: </a:t>
            </a:r>
            <a:r>
              <a:rPr lang="en-US" altLang="en-US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NTR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LHCB : 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4.1 </a:t>
            </a:r>
            <a:r>
              <a:rPr lang="en-US" altLang="en-US" dirty="0" smtClean="0">
                <a:solidFill>
                  <a:srgbClr val="000000"/>
                </a:solidFill>
              </a:rPr>
              <a:t>Problems with mass storage system, cannot read from or write to tape 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3600" dirty="0" smtClean="0">
                <a:solidFill>
                  <a:srgbClr val="000000"/>
                </a:solidFill>
              </a:rPr>
              <a:t>Analysis of  the reliability plots : </a:t>
            </a:r>
            <a:br>
              <a:rPr lang="en-US" altLang="en-US" sz="3600" dirty="0" smtClean="0">
                <a:solidFill>
                  <a:srgbClr val="000000"/>
                </a:solidFill>
              </a:rPr>
            </a:br>
            <a:r>
              <a:rPr lang="en-US" altLang="en-US" sz="3600" dirty="0" smtClean="0">
                <a:solidFill>
                  <a:srgbClr val="000000"/>
                </a:solidFill>
              </a:rPr>
              <a:t>Week 30/09/2013</a:t>
            </a:r>
          </a:p>
          <a:p>
            <a:pPr lvl="0" algn="ctr"/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Ivan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Dzhunov</a:t>
            </a:r>
            <a:endParaRPr lang="en-US" sz="2000" dirty="0">
              <a:solidFill>
                <a:srgbClr val="0000FF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1474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7938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5343525" y="262572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2.1</a:t>
            </a:r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307013" y="582930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4.1</a:t>
            </a:r>
          </a:p>
        </p:txBody>
      </p:sp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5954713" y="1833563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2.2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6999288" y="2409825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2.3</a:t>
            </a:r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065338" y="1473200"/>
            <a:ext cx="54292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2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6" charset="0"/>
              <a:buNone/>
            </a:pPr>
            <a:r>
              <a:rPr lang="en-US" altLang="en-US" sz="1600" b="1" dirty="0" smtClean="0">
                <a:solidFill>
                  <a:srgbClr val="000000"/>
                </a:solidFill>
              </a:rPr>
              <a:t>1.1</a:t>
            </a:r>
          </a:p>
        </p:txBody>
      </p:sp>
    </p:spTree>
    <p:extLst>
      <p:ext uri="{BB962C8B-B14F-4D97-AF65-F5344CB8AC3E}">
        <p14:creationId xmlns:p14="http://schemas.microsoft.com/office/powerpoint/2010/main" xmlns="" val="83335561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5299" y="1066800"/>
            <a:ext cx="8520113" cy="565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chemeClr val="bg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400" dirty="0" smtClean="0">
              <a:solidFill>
                <a:srgbClr val="000000"/>
              </a:solidFill>
            </a:endParaRP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ALICE: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1.1 </a:t>
            </a:r>
            <a:r>
              <a:rPr lang="en-US" altLang="en-US" sz="1800" dirty="0" smtClean="0">
                <a:solidFill>
                  <a:srgbClr val="000000"/>
                </a:solidFill>
              </a:rPr>
              <a:t>Unknown test results due to site maintenance</a:t>
            </a:r>
            <a:endParaRPr lang="en-US" altLang="en-US" sz="1800" b="1" dirty="0" smtClean="0">
              <a:solidFill>
                <a:srgbClr val="000000"/>
              </a:solidFill>
            </a:endParaRP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ATLAS: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2.1 </a:t>
            </a:r>
            <a:r>
              <a:rPr lang="en-US" altLang="en-US" sz="1800" dirty="0" smtClean="0">
                <a:solidFill>
                  <a:srgbClr val="000000"/>
                </a:solidFill>
              </a:rPr>
              <a:t>CREAM-CE jobs aborted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emi.cream.CREAMCE-JobSubmit: CRITICAL: Job was aborted.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	Failed to create a delegation id for job … FaultDetail=[Connection refused]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	CREAM Register raised std::exception … FaultDetail=[Resolver internal error]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	</a:t>
            </a:r>
            <a:r>
              <a:rPr lang="en-US" altLang="en-US" sz="1800" dirty="0" smtClean="0">
                <a:solidFill>
                  <a:srgbClr val="000000"/>
                </a:solidFill>
              </a:rPr>
              <a:t>SRMv2 closed connections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	org.atlas.SRM-VODel, SRM-VOGet, SRM-VOPut: Error reading token data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	header: connection closed.</a:t>
            </a:r>
            <a:endParaRPr lang="en-US" altLang="en-US" sz="1800" b="1" dirty="0" smtClean="0">
              <a:solidFill>
                <a:srgbClr val="000000"/>
              </a:solidFill>
            </a:endParaRP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CMS: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3.1 	</a:t>
            </a:r>
            <a:r>
              <a:rPr lang="en-US" altLang="en-US" sz="1800" dirty="0" smtClean="0">
                <a:solidFill>
                  <a:srgbClr val="000000"/>
                </a:solidFill>
              </a:rPr>
              <a:t>SRMv2 tests failing due to database connection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>
                <a:solidFill>
                  <a:srgbClr val="000000"/>
                </a:solidFill>
              </a:rPr>
              <a:t>	</a:t>
            </a:r>
            <a:r>
              <a:rPr lang="en-US" altLang="en-US" sz="1800" dirty="0" smtClean="0">
                <a:solidFill>
                  <a:srgbClr val="000000"/>
                </a:solidFill>
              </a:rPr>
              <a:t>org.cms.SRM-VOPut: [SE][GetSpaceTokens][SRM_INTERNAL_ERROR] …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dirty="0" smtClean="0">
                <a:solidFill>
                  <a:srgbClr val="000000"/>
                </a:solidFill>
              </a:rPr>
              <a:t>	ORA-12541: TNS:no listener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Analysis of  the reliability plots: </a:t>
            </a:r>
            <a:br>
              <a:rPr lang="en-US" sz="3600" dirty="0" smtClean="0">
                <a:solidFill>
                  <a:srgbClr val="000000"/>
                </a:solidFill>
              </a:rPr>
            </a:br>
            <a:r>
              <a:rPr lang="en-US" sz="3600" dirty="0" smtClean="0">
                <a:solidFill>
                  <a:srgbClr val="000000"/>
                </a:solidFill>
              </a:rPr>
              <a:t>Week 07/10/2013</a:t>
            </a:r>
          </a:p>
          <a:p>
            <a:pPr lvl="0" algn="ctr"/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Jacobo Tarragón Cros</a:t>
            </a:r>
            <a:endParaRPr lang="en-US" sz="2000" dirty="0">
              <a:solidFill>
                <a:srgbClr val="0000FF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82527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aptura de pantalla 2013-10-15 a la(s) 10.46.35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925" y="188913"/>
            <a:ext cx="4321175" cy="318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6" name="Picture 3" descr="Captura de pantalla 2013-10-15 a la(s) 10.46.4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6100" y="404813"/>
            <a:ext cx="4787900" cy="287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7" name="Picture 4" descr="Captura de pantalla 2013-10-15 a la(s) 10.46.53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879850"/>
            <a:ext cx="4500563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5" descr="Captura de pantalla 2013-10-15 a la(s) 10.47.13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4716462" cy="29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9" name="TextBox 3"/>
          <p:cNvSpPr txBox="1">
            <a:spLocks noChangeArrowheads="1"/>
          </p:cNvSpPr>
          <p:nvPr/>
        </p:nvSpPr>
        <p:spPr bwMode="auto">
          <a:xfrm>
            <a:off x="539750" y="1844675"/>
            <a:ext cx="476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1.1</a:t>
            </a:r>
          </a:p>
        </p:txBody>
      </p:sp>
      <p:sp>
        <p:nvSpPr>
          <p:cNvPr id="16390" name="TextBox 3"/>
          <p:cNvSpPr txBox="1">
            <a:spLocks noChangeArrowheads="1"/>
          </p:cNvSpPr>
          <p:nvPr/>
        </p:nvSpPr>
        <p:spPr bwMode="auto">
          <a:xfrm>
            <a:off x="3851275" y="5589588"/>
            <a:ext cx="477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3.1</a:t>
            </a:r>
          </a:p>
        </p:txBody>
      </p:sp>
      <p:sp>
        <p:nvSpPr>
          <p:cNvPr id="16391" name="TextBox 3"/>
          <p:cNvSpPr txBox="1">
            <a:spLocks noChangeArrowheads="1"/>
          </p:cNvSpPr>
          <p:nvPr/>
        </p:nvSpPr>
        <p:spPr bwMode="auto">
          <a:xfrm>
            <a:off x="8604250" y="2565400"/>
            <a:ext cx="4778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2.1</a:t>
            </a:r>
          </a:p>
        </p:txBody>
      </p:sp>
    </p:spTree>
    <p:extLst>
      <p:ext uri="{BB962C8B-B14F-4D97-AF65-F5344CB8AC3E}">
        <p14:creationId xmlns:p14="http://schemas.microsoft.com/office/powerpoint/2010/main" xmlns="" val="28007983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85775" y="1447800"/>
            <a:ext cx="8520113" cy="4970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Common:</a:t>
            </a:r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0.1:  </a:t>
            </a:r>
            <a:r>
              <a:rPr lang="en-US" altLang="en-US" sz="1800" dirty="0" smtClean="0"/>
              <a:t>Unscheduled Outage from 14-Oct-13 08:42 to 15-Oct-13 15:20:  </a:t>
            </a:r>
            <a:r>
              <a:rPr lang="en-US" altLang="en-US" sz="1800" dirty="0" smtClean="0">
                <a:hlinkClick r:id="rId3"/>
              </a:rPr>
              <a:t>Power cut at ASGC DC</a:t>
            </a:r>
            <a:endParaRPr lang="en-US" altLang="en-US" sz="1800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800" b="1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ALICE:</a:t>
            </a:r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1.1: </a:t>
            </a:r>
            <a:r>
              <a:rPr lang="en-US" altLang="en-US" sz="1800" dirty="0" smtClean="0"/>
              <a:t>Scheduled Outage from 06-Oct-13 00:00 to 19-Oct-13 00:00:  </a:t>
            </a:r>
            <a:r>
              <a:rPr lang="en-US" altLang="en-US" sz="1800" dirty="0" smtClean="0">
                <a:hlinkClick r:id="rId4"/>
              </a:rPr>
              <a:t>Downtime extension due to delayed delivery of CISCO switches</a:t>
            </a:r>
            <a:endParaRPr lang="en-US" altLang="en-US" sz="1800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800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ATLAS: </a:t>
            </a:r>
            <a:r>
              <a:rPr lang="en-US" altLang="en-US" sz="1800" dirty="0" smtClean="0"/>
              <a:t>NTR</a:t>
            </a:r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800" b="1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CMS:</a:t>
            </a:r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3.1: </a:t>
            </a:r>
            <a:r>
              <a:rPr lang="en-US" altLang="en-US" sz="1800" dirty="0" smtClean="0"/>
              <a:t>SAM SRM &amp; CE warnings at KIT – </a:t>
            </a:r>
            <a:r>
              <a:rPr lang="en-US" altLang="en-US" sz="1800" dirty="0" smtClean="0">
                <a:hlinkClick r:id="rId5"/>
              </a:rPr>
              <a:t>GGUS 98017</a:t>
            </a:r>
            <a:endParaRPr lang="en-US" altLang="en-US" sz="1800" dirty="0" smtClean="0"/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800" dirty="0" smtClean="0">
              <a:solidFill>
                <a:srgbClr val="CCCCFF"/>
              </a:solidFill>
            </a:endParaRPr>
          </a:p>
          <a:p>
            <a:pPr defTabSz="457200" eaLnBrk="1" hangingPunct="1"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1800" b="1" dirty="0" smtClean="0"/>
              <a:t>LHCb: </a:t>
            </a:r>
            <a:r>
              <a:rPr lang="en-US" altLang="en-US" sz="1800" dirty="0" smtClean="0"/>
              <a:t>NTR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390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spcBef>
                <a:spcPts val="8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32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 eaLnBrk="0" hangingPunct="0">
              <a:spcBef>
                <a:spcPts val="7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8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 eaLnBrk="0" hangingPunct="0">
              <a:spcBef>
                <a:spcPts val="6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4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 eaLnBrk="0" hangingPunct="0">
              <a:spcBef>
                <a:spcPts val="500"/>
              </a:spcBef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ts val="5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sz="2000">
                <a:solidFill>
                  <a:srgbClr val="000000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algn="ctr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3600" dirty="0" smtClean="0"/>
              <a:t>Analysis of  the reliability plots : </a:t>
            </a:r>
            <a:br>
              <a:rPr lang="en-US" altLang="en-US" sz="3600" dirty="0" smtClean="0"/>
            </a:br>
            <a:r>
              <a:rPr lang="en-US" altLang="en-US" sz="3600" dirty="0" smtClean="0"/>
              <a:t>Week 14/10/2013</a:t>
            </a:r>
          </a:p>
          <a:p>
            <a:pPr algn="ctr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 Edward Karavakis</a:t>
            </a:r>
            <a:endParaRPr lang="en-US" altLang="en-US" sz="3600" dirty="0" smtClean="0"/>
          </a:p>
        </p:txBody>
      </p:sp>
    </p:spTree>
    <p:extLst>
      <p:ext uri="{BB962C8B-B14F-4D97-AF65-F5344CB8AC3E}">
        <p14:creationId xmlns:p14="http://schemas.microsoft.com/office/powerpoint/2010/main" xmlns="" val="13259424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9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Operations Coordination</a:t>
            </a:r>
          </a:p>
        </p:txBody>
      </p:sp>
      <p:sp>
        <p:nvSpPr>
          <p:cNvPr id="54274" name="Content Placeholder 10"/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5181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New TF being set up to drive the deployment of 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multi-core</a:t>
            </a:r>
            <a:r>
              <a:rPr lang="en-US" dirty="0" smtClean="0">
                <a:sym typeface="Wingdings" pitchFamily="2" charset="2"/>
              </a:rPr>
              <a:t> resources in WLCG.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CVMFS client instabilities </a:t>
            </a:r>
            <a:r>
              <a:rPr lang="en-US" dirty="0" smtClean="0">
                <a:sym typeface="Wingdings" pitchFamily="2" charset="2"/>
              </a:rPr>
              <a:t>to be addressed at the site level (best practices).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Possible commissioning exercise (</a:t>
            </a: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STEP'14</a:t>
            </a:r>
            <a:r>
              <a:rPr lang="en-US" dirty="0" smtClean="0">
                <a:sym typeface="Wingdings" pitchFamily="2" charset="2"/>
              </a:rPr>
              <a:t>) to be discussed during the Feb 2014 Operations Coordination F2F meeting.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SL6 migration </a:t>
            </a:r>
            <a:r>
              <a:rPr lang="en-US" dirty="0" smtClean="0">
                <a:sym typeface="Wingdings" pitchFamily="2" charset="2"/>
              </a:rPr>
              <a:t>TF concluded on Nov 1st (only 8% of the resources remain to be done).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Many thanks to Alessandra Forti for coordinating this effort!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FTS-3</a:t>
            </a:r>
            <a:r>
              <a:rPr lang="en-US" dirty="0" smtClean="0">
                <a:sym typeface="Wingdings" pitchFamily="2" charset="2"/>
              </a:rPr>
              <a:t> running stably at scale. Deployment scenario being discussed.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SHA-2</a:t>
            </a:r>
            <a:r>
              <a:rPr lang="en-US" dirty="0" smtClean="0">
                <a:sym typeface="Wingdings" pitchFamily="2" charset="2"/>
              </a:rPr>
              <a:t> certificates successfully tested by all experiments. WLCG infrastructure readiness fairly advanced.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1B27D8-A423-4A52-89AE-9EAC181E8AEB}" type="slidenum">
              <a:rPr lang="en-GB"/>
              <a:pPr/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1212850" y="486886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3.1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6" name="TextBox 6"/>
          <p:cNvSpPr txBox="1">
            <a:spLocks noChangeArrowheads="1"/>
          </p:cNvSpPr>
          <p:nvPr/>
        </p:nvSpPr>
        <p:spPr bwMode="auto">
          <a:xfrm>
            <a:off x="533400" y="14843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1.1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7" name="TextBox 1"/>
          <p:cNvSpPr txBox="1">
            <a:spLocks noChangeArrowheads="1"/>
          </p:cNvSpPr>
          <p:nvPr/>
        </p:nvSpPr>
        <p:spPr bwMode="auto">
          <a:xfrm>
            <a:off x="5364163" y="2852738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8" name="TextBox 1"/>
          <p:cNvSpPr txBox="1">
            <a:spLocks noChangeArrowheads="1"/>
          </p:cNvSpPr>
          <p:nvPr/>
        </p:nvSpPr>
        <p:spPr bwMode="auto">
          <a:xfrm>
            <a:off x="5867400" y="2852738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9" name="TextBox 1"/>
          <p:cNvSpPr txBox="1">
            <a:spLocks noChangeArrowheads="1"/>
          </p:cNvSpPr>
          <p:nvPr/>
        </p:nvSpPr>
        <p:spPr bwMode="auto">
          <a:xfrm>
            <a:off x="684213" y="5797550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80" name="TextBox 1"/>
          <p:cNvSpPr txBox="1">
            <a:spLocks noChangeArrowheads="1"/>
          </p:cNvSpPr>
          <p:nvPr/>
        </p:nvSpPr>
        <p:spPr bwMode="auto">
          <a:xfrm>
            <a:off x="1189038" y="5797550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81" name="TextBox 6"/>
          <p:cNvSpPr txBox="1">
            <a:spLocks noChangeArrowheads="1"/>
          </p:cNvSpPr>
          <p:nvPr/>
        </p:nvSpPr>
        <p:spPr bwMode="auto">
          <a:xfrm>
            <a:off x="1042988" y="1484313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1.1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82" name="TextBox 6"/>
          <p:cNvSpPr txBox="1">
            <a:spLocks noChangeArrowheads="1"/>
          </p:cNvSpPr>
          <p:nvPr/>
        </p:nvSpPr>
        <p:spPr bwMode="auto">
          <a:xfrm>
            <a:off x="1547813" y="1484313"/>
            <a:ext cx="5032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1.1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83" name="TextBox 6"/>
          <p:cNvSpPr txBox="1">
            <a:spLocks noChangeArrowheads="1"/>
          </p:cNvSpPr>
          <p:nvPr/>
        </p:nvSpPr>
        <p:spPr bwMode="auto">
          <a:xfrm>
            <a:off x="2057400" y="14843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1.1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84" name="TextBox 6"/>
          <p:cNvSpPr txBox="1">
            <a:spLocks noChangeArrowheads="1"/>
          </p:cNvSpPr>
          <p:nvPr/>
        </p:nvSpPr>
        <p:spPr bwMode="auto">
          <a:xfrm>
            <a:off x="2628900" y="1484313"/>
            <a:ext cx="50323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1.1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6698860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400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ALICE 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ATLAS 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CMS: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LHCB 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3600" dirty="0" smtClean="0">
                <a:solidFill>
                  <a:srgbClr val="000000"/>
                </a:solidFill>
              </a:rPr>
              <a:t>Analysis of  the reliability plots : </a:t>
            </a:r>
            <a:br>
              <a:rPr lang="en-US" altLang="en-US" sz="3600" dirty="0" smtClean="0">
                <a:solidFill>
                  <a:srgbClr val="000000"/>
                </a:solidFill>
              </a:rPr>
            </a:br>
            <a:r>
              <a:rPr lang="en-US" altLang="en-US" sz="3600" dirty="0" smtClean="0">
                <a:solidFill>
                  <a:srgbClr val="000000"/>
                </a:solidFill>
              </a:rPr>
              <a:t>Week 21/10/2013</a:t>
            </a:r>
          </a:p>
          <a:p>
            <a:pPr lvl="0" algn="ctr">
              <a:tabLst/>
            </a:pPr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Ivan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Dzhunov</a:t>
            </a:r>
            <a:endParaRPr lang="en-US" altLang="en-US" sz="3600" dirty="0">
              <a:solidFill>
                <a:srgbClr val="000000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01186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4811389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9pPr>
          </a:lstStyle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endParaRPr lang="en-US" sz="1400" dirty="0" smtClean="0">
              <a:solidFill>
                <a:srgbClr val="000000"/>
              </a:solidFill>
            </a:endParaRP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ALICE: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1.1: </a:t>
            </a:r>
            <a:r>
              <a:rPr lang="en-US" dirty="0" smtClean="0">
                <a:solidFill>
                  <a:srgbClr val="000000"/>
                </a:solidFill>
              </a:rPr>
              <a:t>CREAM-CE job submit on creamce.gina.sara.nl and creamce2.gina.sara.nl was failing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ATLAS :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2.1: </a:t>
            </a:r>
            <a:r>
              <a:rPr lang="en-US" dirty="0" smtClean="0">
                <a:solidFill>
                  <a:srgbClr val="000000"/>
                </a:solidFill>
              </a:rPr>
              <a:t>All SRM probes on srm.grid.sara.nl were failing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CMS: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3.1: </a:t>
            </a:r>
            <a:r>
              <a:rPr lang="en-US" dirty="0" smtClean="0">
                <a:solidFill>
                  <a:srgbClr val="000000"/>
                </a:solidFill>
              </a:rPr>
              <a:t>CREAM-CE job submit on all hosts was failing</a:t>
            </a:r>
          </a:p>
          <a:p>
            <a:pPr defTabSz="457200">
              <a:spcBef>
                <a:spcPts val="80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b="1" dirty="0" smtClean="0">
                <a:solidFill>
                  <a:srgbClr val="000000"/>
                </a:solidFill>
              </a:rPr>
              <a:t>3.2:</a:t>
            </a:r>
            <a:r>
              <a:rPr lang="en-US" dirty="0" smtClean="0">
                <a:solidFill>
                  <a:srgbClr val="000000"/>
                </a:solidFill>
              </a:rPr>
              <a:t> WN-swinst test were failing on all CREAM-CE hosts</a:t>
            </a:r>
            <a:endParaRPr lang="en-US" b="1" dirty="0" smtClean="0">
              <a:solidFill>
                <a:srgbClr val="000000"/>
              </a:solidFill>
            </a:endParaRPr>
          </a:p>
        </p:txBody>
      </p:sp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rgbClr val="FFFFFF"/>
                </a:solidFill>
                <a:latin typeface="Calibri" charset="0"/>
                <a:ea typeface="ＭＳ Ｐゴシック" charset="0"/>
                <a:cs typeface="DejaVu Sans" charset="0"/>
              </a:defRPr>
            </a:lvl9pPr>
          </a:lstStyle>
          <a:p>
            <a:pPr algn="ctr"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charset="0"/>
              <a:buNone/>
              <a:defRPr/>
            </a:pPr>
            <a:r>
              <a:rPr lang="en-US" sz="3600" dirty="0" smtClean="0">
                <a:solidFill>
                  <a:srgbClr val="000000"/>
                </a:solidFill>
              </a:rPr>
              <a:t>Analysis of  the reliability plots : </a:t>
            </a:r>
            <a:br>
              <a:rPr lang="en-US" sz="3600" dirty="0" smtClean="0">
                <a:solidFill>
                  <a:srgbClr val="000000"/>
                </a:solidFill>
              </a:rPr>
            </a:br>
            <a:r>
              <a:rPr lang="en-US" sz="3600" dirty="0" smtClean="0">
                <a:solidFill>
                  <a:srgbClr val="000000"/>
                </a:solidFill>
              </a:rPr>
              <a:t>Week 28/10/2013</a:t>
            </a:r>
          </a:p>
          <a:p>
            <a:pPr lvl="0" algn="ctr">
              <a:tabLst/>
            </a:pPr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Robert Veznaver</a:t>
            </a:r>
            <a:endParaRPr lang="en-US" altLang="en-US" sz="3600" dirty="0">
              <a:solidFill>
                <a:srgbClr val="000000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790564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 descr="alice_critical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84663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atlas_critical.tiff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7375" y="125413"/>
            <a:ext cx="4711700" cy="3303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cms_critical.tiff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3311525"/>
            <a:ext cx="4427538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lhcb_critical.tif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70400" y="3687763"/>
            <a:ext cx="4659313" cy="290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bar.tiff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6597650"/>
            <a:ext cx="91440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1476375" y="2492375"/>
            <a:ext cx="476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1.1</a:t>
            </a:r>
          </a:p>
        </p:txBody>
      </p:sp>
      <p:sp>
        <p:nvSpPr>
          <p:cNvPr id="5127" name="TextBox 9"/>
          <p:cNvSpPr txBox="1">
            <a:spLocks noChangeArrowheads="1"/>
          </p:cNvSpPr>
          <p:nvPr/>
        </p:nvSpPr>
        <p:spPr bwMode="auto">
          <a:xfrm>
            <a:off x="7346950" y="2446338"/>
            <a:ext cx="476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2.1</a:t>
            </a:r>
          </a:p>
        </p:txBody>
      </p:sp>
      <p:sp>
        <p:nvSpPr>
          <p:cNvPr id="5128" name="TextBox 14"/>
          <p:cNvSpPr txBox="1">
            <a:spLocks noChangeArrowheads="1"/>
          </p:cNvSpPr>
          <p:nvPr/>
        </p:nvSpPr>
        <p:spPr bwMode="auto">
          <a:xfrm>
            <a:off x="2741613" y="4868863"/>
            <a:ext cx="477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3.2</a:t>
            </a:r>
          </a:p>
        </p:txBody>
      </p:sp>
      <p:sp>
        <p:nvSpPr>
          <p:cNvPr id="5129" name="TextBox 15"/>
          <p:cNvSpPr txBox="1">
            <a:spLocks noChangeArrowheads="1"/>
          </p:cNvSpPr>
          <p:nvPr/>
        </p:nvSpPr>
        <p:spPr bwMode="auto">
          <a:xfrm>
            <a:off x="3276600" y="4292600"/>
            <a:ext cx="4762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3.1</a:t>
            </a:r>
          </a:p>
        </p:txBody>
      </p:sp>
      <p:sp>
        <p:nvSpPr>
          <p:cNvPr id="5130" name="TextBox 16"/>
          <p:cNvSpPr txBox="1">
            <a:spLocks noChangeArrowheads="1"/>
          </p:cNvSpPr>
          <p:nvPr/>
        </p:nvSpPr>
        <p:spPr bwMode="auto">
          <a:xfrm>
            <a:off x="3851275" y="4292600"/>
            <a:ext cx="477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3.1</a:t>
            </a:r>
          </a:p>
        </p:txBody>
      </p:sp>
      <p:sp>
        <p:nvSpPr>
          <p:cNvPr id="5131" name="TextBox 17"/>
          <p:cNvSpPr txBox="1">
            <a:spLocks noChangeArrowheads="1"/>
          </p:cNvSpPr>
          <p:nvPr/>
        </p:nvSpPr>
        <p:spPr bwMode="auto">
          <a:xfrm>
            <a:off x="2051050" y="2492375"/>
            <a:ext cx="477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1.1</a:t>
            </a:r>
          </a:p>
        </p:txBody>
      </p:sp>
      <p:sp>
        <p:nvSpPr>
          <p:cNvPr id="5132" name="TextBox 18"/>
          <p:cNvSpPr txBox="1">
            <a:spLocks noChangeArrowheads="1"/>
          </p:cNvSpPr>
          <p:nvPr/>
        </p:nvSpPr>
        <p:spPr bwMode="auto">
          <a:xfrm>
            <a:off x="7935913" y="2449513"/>
            <a:ext cx="476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2.1</a:t>
            </a:r>
          </a:p>
        </p:txBody>
      </p:sp>
      <p:sp>
        <p:nvSpPr>
          <p:cNvPr id="5133" name="TextBox 19"/>
          <p:cNvSpPr txBox="1">
            <a:spLocks noChangeArrowheads="1"/>
          </p:cNvSpPr>
          <p:nvPr/>
        </p:nvSpPr>
        <p:spPr bwMode="auto">
          <a:xfrm>
            <a:off x="8532813" y="2451100"/>
            <a:ext cx="4762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2.1 </a:t>
            </a:r>
          </a:p>
        </p:txBody>
      </p:sp>
    </p:spTree>
    <p:extLst>
      <p:ext uri="{BB962C8B-B14F-4D97-AF65-F5344CB8AC3E}">
        <p14:creationId xmlns:p14="http://schemas.microsoft.com/office/powerpoint/2010/main" xmlns="" val="111226720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4908"/>
            <a:ext cx="7772400" cy="1481491"/>
          </a:xfrm>
        </p:spPr>
        <p:txBody>
          <a:bodyPr>
            <a:normAutofit fontScale="90000"/>
          </a:bodyPr>
          <a:lstStyle/>
          <a:p>
            <a:pPr lvl="0"/>
            <a:r>
              <a:rPr lang="en-US" dirty="0" smtClean="0"/>
              <a:t>Analysis of the reliability plots: </a:t>
            </a:r>
            <a:r>
              <a:rPr lang="en-US" smtClean="0"/>
              <a:t>Week 04/11/2013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Jacobo Tarragón Cros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86018" y="1865033"/>
            <a:ext cx="8637748" cy="629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1"/>
                </a:solidFill>
              </a:rPr>
              <a:t>Common</a:t>
            </a:r>
          </a:p>
          <a:p>
            <a:r>
              <a:rPr lang="en-US" b="1" dirty="0">
                <a:solidFill>
                  <a:schemeClr val="tx1"/>
                </a:solidFill>
              </a:rPr>
              <a:t> </a:t>
            </a:r>
            <a:r>
              <a:rPr lang="en-US" b="1" dirty="0" smtClean="0">
                <a:solidFill>
                  <a:schemeClr val="tx1"/>
                </a:solidFill>
              </a:rPr>
              <a:t>—0.0 </a:t>
            </a:r>
            <a:r>
              <a:rPr lang="en-US" dirty="0" smtClean="0">
                <a:solidFill>
                  <a:schemeClr val="tx1"/>
                </a:solidFill>
              </a:rPr>
              <a:t>RAL CREAMCE-JobSubmit tests aborted with JobSubmissionDisabledException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ALICE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 —NTR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ATLAS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 —2.0: </a:t>
            </a:r>
            <a:r>
              <a:rPr lang="en-US" dirty="0" smtClean="0">
                <a:solidFill>
                  <a:schemeClr val="tx1"/>
                </a:solidFill>
              </a:rPr>
              <a:t>SRM tests failed: File was not deleted from SRM / No such file or directory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 —2.1: </a:t>
            </a:r>
            <a:r>
              <a:rPr lang="en-US" dirty="0" smtClean="0">
                <a:solidFill>
                  <a:schemeClr val="tx1"/>
                </a:solidFill>
              </a:rPr>
              <a:t>SRM tests failed: could not open connection</a:t>
            </a:r>
            <a:endParaRPr lang="en-US" b="1" dirty="0" smtClean="0">
              <a:solidFill>
                <a:schemeClr val="tx1"/>
              </a:solidFill>
            </a:endParaRPr>
          </a:p>
          <a:p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CMS</a:t>
            </a:r>
          </a:p>
          <a:p>
            <a:r>
              <a:rPr lang="en-US" b="1" dirty="0" smtClean="0">
                <a:solidFill>
                  <a:schemeClr val="tx1"/>
                </a:solidFill>
              </a:rPr>
              <a:t> —3.0: </a:t>
            </a:r>
            <a:r>
              <a:rPr lang="en-US" dirty="0" smtClean="0">
                <a:solidFill>
                  <a:schemeClr val="tx1"/>
                </a:solidFill>
              </a:rPr>
              <a:t>WN-swinst failed: cannot stat … BrokerInfo</a:t>
            </a:r>
            <a:endParaRPr lang="en-US" b="1" dirty="0" smtClean="0">
              <a:solidFill>
                <a:schemeClr val="tx1"/>
              </a:solidFill>
            </a:endParaRPr>
          </a:p>
          <a:p>
            <a:r>
              <a:rPr lang="en-US" b="1" dirty="0" smtClean="0">
                <a:solidFill>
                  <a:schemeClr val="tx1"/>
                </a:solidFill>
              </a:rPr>
              <a:t> —3.1: </a:t>
            </a:r>
            <a:r>
              <a:rPr lang="en-US" dirty="0" smtClean="0">
                <a:solidFill>
                  <a:schemeClr val="tx1"/>
                </a:solidFill>
              </a:rPr>
              <a:t>VOPut failed: could not open connection</a:t>
            </a:r>
          </a:p>
          <a:p>
            <a:endParaRPr lang="en-US" b="1" dirty="0"/>
          </a:p>
          <a:p>
            <a:r>
              <a:rPr lang="en-US" b="1" dirty="0" smtClean="0"/>
              <a:t>LHCB</a:t>
            </a:r>
          </a:p>
          <a:p>
            <a:r>
              <a:rPr lang="en-US" b="1" dirty="0" smtClean="0"/>
              <a:t> —NTR</a:t>
            </a:r>
          </a:p>
          <a:p>
            <a:endParaRPr lang="en-US" b="1" dirty="0" smtClean="0"/>
          </a:p>
          <a:p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xmlns="" val="29515878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ptura de pantalla 2013-11-18 a la(s) 17.11.37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" y="96731"/>
            <a:ext cx="4287539" cy="3644776"/>
          </a:xfrm>
          <a:prstGeom prst="rect">
            <a:avLst/>
          </a:prstGeom>
        </p:spPr>
      </p:pic>
      <p:pic>
        <p:nvPicPr>
          <p:cNvPr id="7" name="Picture 6" descr="Captura de pantalla 2013-11-18 a la(s) 17.13.0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3319" y="96731"/>
            <a:ext cx="4830681" cy="3644776"/>
          </a:xfrm>
          <a:prstGeom prst="rect">
            <a:avLst/>
          </a:prstGeom>
        </p:spPr>
      </p:pic>
      <p:pic>
        <p:nvPicPr>
          <p:cNvPr id="8" name="Picture 7" descr="Captura de pantalla 2013-11-18 a la(s) 17.14.2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3741507"/>
            <a:ext cx="4450442" cy="2971109"/>
          </a:xfrm>
          <a:prstGeom prst="rect">
            <a:avLst/>
          </a:prstGeom>
        </p:spPr>
      </p:pic>
      <p:pic>
        <p:nvPicPr>
          <p:cNvPr id="9" name="Picture 8" descr="Captura de pantalla 2013-11-18 a la(s) 17.14.5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50443" y="3741507"/>
            <a:ext cx="4599172" cy="297110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438" y="2710139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326723" y="1440086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5918443" y="2435533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953835" y="2698697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2.0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166969" y="5158710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  <a:r>
              <a:rPr lang="en-US" dirty="0" smtClean="0"/>
              <a:t>.0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209156" y="5925319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3.1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25744" y="5879551"/>
            <a:ext cx="476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0.0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7615974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1"/>
          <p:cNvSpPr txBox="1">
            <a:spLocks noChangeArrowheads="1"/>
          </p:cNvSpPr>
          <p:nvPr/>
        </p:nvSpPr>
        <p:spPr bwMode="auto">
          <a:xfrm>
            <a:off x="495300" y="1466850"/>
            <a:ext cx="8520113" cy="49704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altLang="en-US" sz="1400" dirty="0" smtClean="0">
              <a:solidFill>
                <a:srgbClr val="000000"/>
              </a:solidFill>
            </a:endParaRP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COMMON: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0.1 IN2P3-CC:</a:t>
            </a:r>
            <a:r>
              <a:rPr lang="en-US" altLang="en-US" dirty="0" smtClean="0">
                <a:solidFill>
                  <a:srgbClr val="000000"/>
                </a:solidFill>
              </a:rPr>
              <a:t> SRM tests were failing.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i="1" dirty="0" smtClean="0">
                <a:solidFill>
                  <a:srgbClr val="000000"/>
                </a:solidFill>
              </a:rPr>
              <a:t>	</a:t>
            </a:r>
            <a:r>
              <a:rPr lang="en-US" altLang="en-US" i="1" dirty="0" smtClean="0">
                <a:solidFill>
                  <a:srgbClr val="000000"/>
                </a:solidFill>
              </a:rPr>
              <a:t>Scheduled Outages: </a:t>
            </a:r>
            <a:r>
              <a:rPr lang="en-US" altLang="en-US" dirty="0" smtClean="0">
                <a:solidFill>
                  <a:srgbClr val="000000"/>
                </a:solidFill>
              </a:rPr>
              <a:t>12-Nov-13 06:00 to 12-Nov-13 18:00: dCache migration to 2.6.10 version (SHA2 compliant) and on 12-Nov-13 08:00 to 25-Nov-13 17:00: Decommission of cream ce: cccreamceli02, cccreamceli03, cccreamceli11.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i="1" dirty="0" smtClean="0">
                <a:solidFill>
                  <a:srgbClr val="000000"/>
                </a:solidFill>
              </a:rPr>
              <a:t>	</a:t>
            </a:r>
            <a:r>
              <a:rPr lang="en-US" altLang="en-US" i="1" dirty="0" smtClean="0">
                <a:solidFill>
                  <a:srgbClr val="000000"/>
                </a:solidFill>
              </a:rPr>
              <a:t>Unscheduled Outages: </a:t>
            </a:r>
            <a:r>
              <a:rPr lang="en-US" altLang="en-US" dirty="0" smtClean="0">
                <a:solidFill>
                  <a:srgbClr val="000000"/>
                </a:solidFill>
              </a:rPr>
              <a:t>12-Nov-13 18:00 to 13-Nov-13 11:00: dCache migration to 2.6.10 - Chimera database migration takes more time than planned.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ALICE: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ATLAS: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  <a:endParaRPr lang="en-US" altLang="en-US" b="1" dirty="0" smtClean="0">
              <a:solidFill>
                <a:srgbClr val="000000"/>
              </a:solidFill>
            </a:endParaRP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CMS: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3.1 PIC: </a:t>
            </a:r>
            <a:r>
              <a:rPr lang="en-US" altLang="en-US" dirty="0" smtClean="0">
                <a:solidFill>
                  <a:srgbClr val="000000"/>
                </a:solidFill>
              </a:rPr>
              <a:t>SRM Put and Get tests were failing: PIC reported that lots of CMS jobs with heavy use of the SE caused SAM tests to time out.</a:t>
            </a:r>
          </a:p>
          <a:p>
            <a:pPr defTabSz="457200" eaLnBrk="1" hangingPunct="1">
              <a:spcBef>
                <a:spcPts val="8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b="1" dirty="0" smtClean="0">
                <a:solidFill>
                  <a:srgbClr val="000000"/>
                </a:solidFill>
              </a:rPr>
              <a:t>LHCB : </a:t>
            </a:r>
            <a:r>
              <a:rPr lang="en-US" altLang="en-US" dirty="0" smtClean="0">
                <a:solidFill>
                  <a:srgbClr val="000000"/>
                </a:solidFill>
              </a:rPr>
              <a:t>NTR</a:t>
            </a:r>
          </a:p>
        </p:txBody>
      </p:sp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457200" y="57150"/>
            <a:ext cx="8223250" cy="1409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/>
          <a:lstStyle>
            <a:lvl1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1pPr>
            <a:lvl2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2pPr>
            <a:lvl3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3pPr>
            <a:lvl4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4pPr>
            <a:lvl5pPr eaLnBrk="0" hangingPunct="0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bg1"/>
                </a:solidFill>
                <a:latin typeface="Calibri" pitchFamily="34" charset="0"/>
                <a:ea typeface="DejaVu Sans" charset="0"/>
                <a:cs typeface="DejaVu Sans" charset="0"/>
              </a:defRPr>
            </a:lvl9pPr>
          </a:lstStyle>
          <a:p>
            <a:pPr algn="ctr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sz="3600" dirty="0" smtClean="0">
                <a:solidFill>
                  <a:srgbClr val="000000"/>
                </a:solidFill>
              </a:rPr>
              <a:t>Analysis of the reliability plots : </a:t>
            </a:r>
            <a:br>
              <a:rPr lang="en-US" altLang="en-US" sz="3600" dirty="0" smtClean="0">
                <a:solidFill>
                  <a:srgbClr val="000000"/>
                </a:solidFill>
              </a:rPr>
            </a:br>
            <a:r>
              <a:rPr lang="en-US" altLang="en-US" sz="3600" dirty="0" smtClean="0">
                <a:solidFill>
                  <a:srgbClr val="000000"/>
                </a:solidFill>
              </a:rPr>
              <a:t>Week 11/11/2013</a:t>
            </a:r>
          </a:p>
          <a:p>
            <a:pPr lvl="0" algn="ctr" defTabSz="457200" eaLnBrk="1" hangingPunct="1">
              <a:spcBef>
                <a:spcPct val="0"/>
              </a:spcBef>
              <a:buClr>
                <a:srgbClr val="000000"/>
              </a:buClr>
              <a:buSzPct val="100000"/>
              <a:tabLst/>
            </a:pPr>
            <a:r>
              <a:rPr lang="en-US" sz="2000" dirty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by  Edward </a:t>
            </a:r>
            <a:r>
              <a:rPr lang="en-US" sz="2000" dirty="0" smtClean="0">
                <a:solidFill>
                  <a:srgbClr val="0000FF"/>
                </a:solidFill>
                <a:latin typeface="Trebuchet MS" pitchFamily="34" charset="0"/>
                <a:ea typeface="ＭＳ Ｐゴシック" charset="-128"/>
              </a:rPr>
              <a:t>Karavakis</a:t>
            </a:r>
            <a:endParaRPr lang="en-US" altLang="en-US" sz="3600" dirty="0">
              <a:solidFill>
                <a:srgbClr val="3366FF"/>
              </a:solidFill>
              <a:latin typeface="Trebuchet MS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3249994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525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075" name="TextBox 1"/>
          <p:cNvSpPr txBox="1">
            <a:spLocks noChangeArrowheads="1"/>
          </p:cNvSpPr>
          <p:nvPr/>
        </p:nvSpPr>
        <p:spPr bwMode="auto">
          <a:xfrm>
            <a:off x="5940425" y="1258888"/>
            <a:ext cx="476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6" name="TextBox 3"/>
          <p:cNvSpPr txBox="1">
            <a:spLocks noChangeArrowheads="1"/>
          </p:cNvSpPr>
          <p:nvPr/>
        </p:nvSpPr>
        <p:spPr bwMode="auto">
          <a:xfrm>
            <a:off x="1258888" y="5364163"/>
            <a:ext cx="47783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0.1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3077" name="TextBox 4"/>
          <p:cNvSpPr txBox="1">
            <a:spLocks noChangeArrowheads="1"/>
          </p:cNvSpPr>
          <p:nvPr/>
        </p:nvSpPr>
        <p:spPr bwMode="auto">
          <a:xfrm>
            <a:off x="1258888" y="5084763"/>
            <a:ext cx="47783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defTabSz="457200">
              <a:spcBef>
                <a:spcPct val="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altLang="en-US" dirty="0" smtClean="0">
                <a:solidFill>
                  <a:srgbClr val="000000"/>
                </a:solidFill>
                <a:latin typeface="Calibri" pitchFamily="34" charset="0"/>
              </a:rPr>
              <a:t>3.1</a:t>
            </a:r>
            <a:endParaRPr lang="en-GB" altLang="en-US" dirty="0" smtClean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80594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9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Incidents  (1/2)</a:t>
            </a:r>
          </a:p>
        </p:txBody>
      </p:sp>
      <p:sp>
        <p:nvSpPr>
          <p:cNvPr id="54274" name="Content Placeholder 10"/>
          <p:cNvSpPr>
            <a:spLocks noGrp="1"/>
          </p:cNvSpPr>
          <p:nvPr>
            <p:ph idx="1"/>
          </p:nvPr>
        </p:nvSpPr>
        <p:spPr>
          <a:xfrm>
            <a:off x="457200" y="1066800"/>
            <a:ext cx="8610600" cy="51816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>
                <a:sym typeface="Wingdings" pitchFamily="2" charset="2"/>
              </a:rPr>
              <a:t>Sep </a:t>
            </a:r>
            <a:r>
              <a:rPr lang="en-US" dirty="0" smtClean="0">
                <a:sym typeface="Wingdings" pitchFamily="2" charset="2"/>
              </a:rPr>
              <a:t>16: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94k ATLAS files lost at TRIUMF 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smtClean="0">
                <a:sym typeface="Wingdings" pitchFamily="2" charset="2"/>
              </a:rPr>
              <a:t>SIR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Sep 16: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Russian GEANT link again limited to 100 Mbps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Most ALICE T2 were closed, some operational at a low cap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CMS also affected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Biggest sites back since Sep 29, a few ALICE sites still not 100%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Sep 18: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CERN CC routers upgrade fallout </a:t>
            </a:r>
            <a:r>
              <a:rPr lang="en-US" dirty="0" smtClean="0">
                <a:sym typeface="Wingdings" pitchFamily="2" charset="2"/>
              </a:rPr>
              <a:t> SIR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Sep 23: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CVMFS failure </a:t>
            </a:r>
            <a:r>
              <a:rPr lang="en-US" dirty="0" smtClean="0">
                <a:sym typeface="Wingdings" pitchFamily="2" charset="2"/>
              </a:rPr>
              <a:t>on 1 WN at KIT (GGUS:97505)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“I/O Error” </a:t>
            </a: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 also seen at other sites at various other times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Oct 2: BNL VOMS server host certificate change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Service needs to remain switched off until all ATLAS sites have adjusted their VOMS configurations (in progress)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Oct 7: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lcg-voms.cern.ch host certs wrongly updated </a:t>
            </a:r>
            <a:r>
              <a:rPr lang="en-US" dirty="0" smtClean="0">
                <a:sym typeface="Wingdings" pitchFamily="2" charset="2"/>
              </a:rPr>
              <a:t> SIR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Oct 7: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alarm tickets do not work </a:t>
            </a:r>
            <a:r>
              <a:rPr lang="en-US" dirty="0" smtClean="0">
                <a:sym typeface="Wingdings" pitchFamily="2" charset="2"/>
              </a:rPr>
              <a:t>(GGUS:97817)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1B27D8-A423-4A52-89AE-9EAC181E8AEB}" type="slidenum">
              <a:rPr lang="en-GB"/>
              <a:pPr/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9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Incidents  (2/2)</a:t>
            </a:r>
          </a:p>
        </p:txBody>
      </p:sp>
      <p:sp>
        <p:nvSpPr>
          <p:cNvPr id="54274" name="Content Placeholder 10"/>
          <p:cNvSpPr>
            <a:spLocks noGrp="1"/>
          </p:cNvSpPr>
          <p:nvPr>
            <p:ph idx="1"/>
          </p:nvPr>
        </p:nvSpPr>
        <p:spPr>
          <a:xfrm>
            <a:off x="457200" y="1066800"/>
            <a:ext cx="8686800" cy="5029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>
                <a:sym typeface="Wingdings" pitchFamily="2" charset="2"/>
              </a:rPr>
              <a:t>Oct 14: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ASGC power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cut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Oct 28: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2260 CMS files lost at KIT </a:t>
            </a:r>
            <a:r>
              <a:rPr lang="en-US" dirty="0" smtClean="0">
                <a:sym typeface="Wingdings" pitchFamily="2" charset="2"/>
              </a:rPr>
              <a:t> SIR</a:t>
            </a:r>
          </a:p>
          <a:p>
            <a:pPr>
              <a:lnSpc>
                <a:spcPct val="90000"/>
              </a:lnSpc>
              <a:defRPr/>
            </a:pPr>
            <a:r>
              <a:rPr lang="en-US" dirty="0">
                <a:sym typeface="Wingdings" pitchFamily="2" charset="2"/>
              </a:rPr>
              <a:t>Nov </a:t>
            </a:r>
            <a:r>
              <a:rPr lang="en-US" dirty="0" smtClean="0">
                <a:sym typeface="Wingdings" pitchFamily="2" charset="2"/>
              </a:rPr>
              <a:t>2: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LHCb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dCache SEs </a:t>
            </a:r>
            <a:r>
              <a:rPr lang="en-US" dirty="0">
                <a:solidFill>
                  <a:srgbClr val="FF0000"/>
                </a:solidFill>
                <a:sym typeface="Wingdings" pitchFamily="2" charset="2"/>
              </a:rPr>
              <a:t>at various sites fail for some Brazilian certs </a:t>
            </a:r>
            <a:r>
              <a:rPr lang="en-US" dirty="0">
                <a:sym typeface="Wingdings" pitchFamily="2" charset="2"/>
              </a:rPr>
              <a:t>(GGUS:98570, GGUS:98571, </a:t>
            </a:r>
            <a:r>
              <a:rPr lang="en-US" dirty="0" smtClean="0">
                <a:sym typeface="Wingdings" pitchFamily="2" charset="2"/>
              </a:rPr>
              <a:t>…)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dCache team provided a fix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Nov 4: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FTS-2 proxy errors </a:t>
            </a:r>
            <a:r>
              <a:rPr lang="en-US" dirty="0" smtClean="0">
                <a:sym typeface="Wingdings" pitchFamily="2" charset="2"/>
              </a:rPr>
              <a:t>(GGUS:98586)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chemeClr val="tx1"/>
                </a:solidFill>
                <a:sym typeface="Wingdings" pitchFamily="2" charset="2"/>
              </a:rPr>
              <a:t>Also seen at a few other sites in the last months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Nov 4: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1M ATLAS files (140 TB) lost at ASGC </a:t>
            </a:r>
            <a:r>
              <a:rPr lang="en-US" dirty="0" smtClean="0">
                <a:sym typeface="Wingdings" pitchFamily="2" charset="2"/>
              </a:rPr>
              <a:t> SIR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Nov 7: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78k EOS-CMS files (15 TB) of 28 users accidentally deleted by 1 user </a:t>
            </a:r>
            <a:r>
              <a:rPr lang="en-US" dirty="0" smtClean="0">
                <a:sym typeface="Wingdings" pitchFamily="2" charset="2"/>
              </a:rPr>
              <a:t> SIR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Nov 18: </a:t>
            </a: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28 CMS files lost at KIT</a:t>
            </a:r>
            <a:r>
              <a:rPr lang="en-US" dirty="0" smtClean="0">
                <a:sym typeface="Wingdings" pitchFamily="2" charset="2"/>
              </a:rPr>
              <a:t>  SIR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1B27D8-A423-4A52-89AE-9EAC181E8AEB}" type="slidenum">
              <a:rPr lang="en-GB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769722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9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762000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  <a:ea typeface="ＭＳ Ｐゴシック" charset="-128"/>
              </a:rPr>
              <a:t>Progress </a:t>
            </a:r>
          </a:p>
        </p:txBody>
      </p:sp>
      <p:sp>
        <p:nvSpPr>
          <p:cNvPr id="54274" name="Content Placeholder 10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292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SL6 migration: vast majority done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FF0000"/>
                </a:solidFill>
                <a:sym typeface="Wingdings" pitchFamily="2" charset="2"/>
              </a:rPr>
              <a:t>CERN: bad job efficiencies experienced by ALICE and others  to be clarified soon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ym typeface="Wingdings" pitchFamily="2" charset="2"/>
              </a:rPr>
              <a:t>KISTI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>
                <a:solidFill>
                  <a:srgbClr val="008000"/>
                </a:solidFill>
                <a:sym typeface="Wingdings" pitchFamily="2" charset="2"/>
              </a:rPr>
              <a:t>N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etworks reorganized for 10 Gbps</a:t>
            </a:r>
          </a:p>
          <a:p>
            <a:pPr lvl="1"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Alarm test OK with Oct 23 GGUS release</a:t>
            </a:r>
            <a:endParaRPr lang="en-US" dirty="0">
              <a:solidFill>
                <a:srgbClr val="008000"/>
              </a:solidFill>
              <a:sym typeface="Wingdings" pitchFamily="2" charset="2"/>
            </a:endParaRP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00FF"/>
                </a:solidFill>
                <a:sym typeface="Wingdings" pitchFamily="2" charset="2"/>
              </a:rPr>
              <a:t>SE upgrades for SHA-2 support ongoing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FTS-3 handles all LHCb transfers since Oct 10</a:t>
            </a:r>
          </a:p>
          <a:p>
            <a:pPr>
              <a:lnSpc>
                <a:spcPct val="90000"/>
              </a:lnSpc>
              <a:defRPr/>
            </a:pP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CVMFS also used by ALICE at most sites</a:t>
            </a:r>
          </a:p>
          <a:p>
            <a:pPr>
              <a:lnSpc>
                <a:spcPct val="90000"/>
              </a:lnSpc>
              <a:defRPr/>
            </a:pPr>
            <a:r>
              <a:rPr lang="en-US" dirty="0">
                <a:solidFill>
                  <a:srgbClr val="008000"/>
                </a:solidFill>
                <a:sym typeface="Wingdings" pitchFamily="2" charset="2"/>
              </a:rPr>
              <a:t>S</a:t>
            </a:r>
            <a:r>
              <a:rPr lang="en-US" dirty="0" smtClean="0">
                <a:solidFill>
                  <a:srgbClr val="008000"/>
                </a:solidFill>
                <a:sym typeface="Wingdings" pitchFamily="2" charset="2"/>
              </a:rPr>
              <a:t>taging throughput for LHCb at KIT fixed</a:t>
            </a:r>
          </a:p>
          <a:p>
            <a:pPr lvl="2">
              <a:lnSpc>
                <a:spcPct val="90000"/>
              </a:lnSpc>
              <a:defRPr/>
            </a:pPr>
            <a:endParaRPr lang="en-US" dirty="0" smtClean="0">
              <a:sym typeface="Wingdings" pitchFamily="2" charset="2"/>
            </a:endParaRP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1B27D8-A423-4A52-89AE-9EAC181E8AEB}" type="slidenum">
              <a:rPr lang="en-GB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95142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9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 dirty="0" smtClean="0">
                <a:ea typeface="ＭＳ Ｐゴシック" charset="-128"/>
              </a:rPr>
              <a:t>Service Incident Reports</a:t>
            </a:r>
            <a:br>
              <a:rPr lang="en-US" dirty="0" smtClean="0">
                <a:ea typeface="ＭＳ Ｐゴシック" charset="-128"/>
              </a:rPr>
            </a:br>
            <a:r>
              <a:rPr lang="en-US" dirty="0" smtClean="0">
                <a:ea typeface="ＭＳ Ｐゴシック" charset="-128"/>
              </a:rPr>
              <a:t> </a:t>
            </a:r>
            <a:r>
              <a:rPr lang="en-US" sz="2000" b="0" dirty="0" smtClean="0">
                <a:ea typeface="ＭＳ Ｐゴシック" charset="-128"/>
                <a:hlinkClick r:id="rId3"/>
              </a:rPr>
              <a:t>https://twiki.cern.ch/twiki/bin/view/LCG/WLCGServiceIncidents</a:t>
            </a:r>
            <a:r>
              <a:rPr lang="en-US" sz="2000" b="0" dirty="0" smtClean="0">
                <a:ea typeface="ＭＳ Ｐゴシック" charset="-128"/>
              </a:rPr>
              <a:t> </a:t>
            </a:r>
          </a:p>
        </p:txBody>
      </p:sp>
      <p:sp>
        <p:nvSpPr>
          <p:cNvPr id="54274" name="Content Placeholder 10"/>
          <p:cNvSpPr>
            <a:spLocks noGrp="1"/>
          </p:cNvSpPr>
          <p:nvPr>
            <p:ph idx="1"/>
          </p:nvPr>
        </p:nvSpPr>
        <p:spPr>
          <a:xfrm>
            <a:off x="609600" y="1447800"/>
            <a:ext cx="8305800" cy="5105400"/>
          </a:xfrm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en-US" sz="1800" dirty="0"/>
              <a:t>Sep 16: </a:t>
            </a:r>
            <a:r>
              <a:rPr lang="en-US" sz="1800" dirty="0">
                <a:solidFill>
                  <a:srgbClr val="FF0000"/>
                </a:solidFill>
              </a:rPr>
              <a:t>94k ATLAS files lost at </a:t>
            </a:r>
            <a:r>
              <a:rPr lang="en-US" sz="1800" dirty="0" smtClean="0">
                <a:solidFill>
                  <a:srgbClr val="FF0000"/>
                </a:solidFill>
              </a:rPr>
              <a:t>TRIUMF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SAN interruption damaged XFS superblocks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 smtClean="0"/>
              <a:t>Sep 18: </a:t>
            </a:r>
            <a:r>
              <a:rPr lang="en-US" sz="1800" dirty="0" smtClean="0">
                <a:solidFill>
                  <a:srgbClr val="FF0000"/>
                </a:solidFill>
              </a:rPr>
              <a:t>CERN CC routers upgrade fallout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VOBOXes/LFC/FTS/DB/… unexpectedly impaired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 smtClean="0"/>
              <a:t>Oct 7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0000"/>
                </a:solidFill>
              </a:rPr>
              <a:t>lcg-voms.cern.ch host certs wrongly </a:t>
            </a:r>
            <a:r>
              <a:rPr lang="en-US" sz="1800" dirty="0" smtClean="0">
                <a:solidFill>
                  <a:srgbClr val="FF0000"/>
                </a:solidFill>
              </a:rPr>
              <a:t>updated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Proxy creation and renewal failures, large numbers of transfer and job failures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 smtClean="0"/>
              <a:t>Oct 28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0000"/>
                </a:solidFill>
              </a:rPr>
              <a:t>2260 CMS files lost at </a:t>
            </a:r>
            <a:r>
              <a:rPr lang="en-US" sz="1800" dirty="0" smtClean="0">
                <a:solidFill>
                  <a:srgbClr val="FF0000"/>
                </a:solidFill>
              </a:rPr>
              <a:t>KIT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1 broken tape + dCache bug (fixed)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/>
              <a:t>Nov 4: </a:t>
            </a:r>
            <a:r>
              <a:rPr lang="en-US" sz="1800" dirty="0">
                <a:solidFill>
                  <a:srgbClr val="FF0000"/>
                </a:solidFill>
              </a:rPr>
              <a:t>1M ATLAS files (140 TB) lost at </a:t>
            </a:r>
            <a:r>
              <a:rPr lang="en-US" sz="1800" dirty="0" smtClean="0">
                <a:solidFill>
                  <a:srgbClr val="FF0000"/>
                </a:solidFill>
              </a:rPr>
              <a:t>ASGC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1 DPM disk server lost, SIR pending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 smtClean="0"/>
              <a:t>Nov 7</a:t>
            </a:r>
            <a:r>
              <a:rPr lang="en-US" sz="1800" dirty="0"/>
              <a:t>: </a:t>
            </a:r>
            <a:r>
              <a:rPr lang="en-US" sz="1800" dirty="0">
                <a:solidFill>
                  <a:srgbClr val="FF0000"/>
                </a:solidFill>
              </a:rPr>
              <a:t>78k EOS-CMS files (15 TB) of 28 users accidentally deleted by 1 user</a:t>
            </a:r>
            <a:r>
              <a:rPr lang="en-US" sz="1800" dirty="0"/>
              <a:t> </a:t>
            </a:r>
            <a:endParaRPr lang="en-US" sz="1800" dirty="0" smtClean="0"/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SIR pending</a:t>
            </a:r>
          </a:p>
          <a:p>
            <a:pPr>
              <a:lnSpc>
                <a:spcPct val="90000"/>
              </a:lnSpc>
              <a:defRPr/>
            </a:pPr>
            <a:r>
              <a:rPr lang="en-US" sz="1800" dirty="0"/>
              <a:t>Nov 18: </a:t>
            </a:r>
            <a:r>
              <a:rPr lang="en-US" sz="1800" dirty="0">
                <a:solidFill>
                  <a:srgbClr val="FF0000"/>
                </a:solidFill>
              </a:rPr>
              <a:t>28 CMS files lost at </a:t>
            </a:r>
            <a:r>
              <a:rPr lang="en-US" sz="1800" dirty="0" smtClean="0">
                <a:solidFill>
                  <a:srgbClr val="FF0000"/>
                </a:solidFill>
              </a:rPr>
              <a:t>KIT</a:t>
            </a:r>
          </a:p>
          <a:p>
            <a:pPr lvl="1">
              <a:lnSpc>
                <a:spcPct val="90000"/>
              </a:lnSpc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1 broken tape, SIR pending</a:t>
            </a:r>
          </a:p>
        </p:txBody>
      </p:sp>
      <p:sp>
        <p:nvSpPr>
          <p:cNvPr id="54275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711B27D8-A423-4A52-89AE-9EAC181E8AEB}" type="slidenum">
              <a:rPr lang="en-GB"/>
              <a:pPr/>
              <a:t>6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575"/>
            <a:ext cx="8229600" cy="114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GGUS summary (9 weeks 16/09 -17/11)</a:t>
            </a:r>
            <a:br>
              <a:rPr lang="en-US" sz="2800" dirty="0" smtClean="0"/>
            </a:br>
            <a:r>
              <a:rPr lang="en-US" sz="2400" dirty="0" smtClean="0">
                <a:solidFill>
                  <a:srgbClr val="FF6600"/>
                </a:solidFill>
              </a:rPr>
              <a:t>by Pablo Saiz</a:t>
            </a:r>
            <a:endParaRPr lang="en-US" sz="2400" dirty="0">
              <a:solidFill>
                <a:srgbClr val="FF66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7</a:t>
            </a:fld>
            <a:endParaRPr lang="en-US" dirty="0"/>
          </a:p>
        </p:txBody>
      </p:sp>
      <p:graphicFrame>
        <p:nvGraphicFramePr>
          <p:cNvPr id="7" name="Group 5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345633251"/>
              </p:ext>
            </p:extLst>
          </p:nvPr>
        </p:nvGraphicFramePr>
        <p:xfrm>
          <a:off x="1066800" y="1143000"/>
          <a:ext cx="7086600" cy="2419350"/>
        </p:xfrm>
        <a:graphic>
          <a:graphicData uri="http://schemas.openxmlformats.org/drawingml/2006/table">
            <a:tbl>
              <a:tblPr/>
              <a:tblGrid>
                <a:gridCol w="1198563"/>
                <a:gridCol w="1233487"/>
                <a:gridCol w="1693863"/>
                <a:gridCol w="1374775"/>
                <a:gridCol w="1585912"/>
              </a:tblGrid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VO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User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Team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Alarm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pitchFamily="34" charset="0"/>
                        </a:rPr>
                        <a:t>Total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ALICE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ATLAS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234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CMS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66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LHCb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68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86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5143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Totals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141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306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pitchFamily="34" charset="0"/>
                        </a:rPr>
                        <a:t>449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D5EDF4"/>
                </a:solidFill>
              </a:rPr>
              <a:t>WLCG MB Report 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  <p:graphicFrame>
        <p:nvGraphicFramePr>
          <p:cNvPr id="10" name="Content Placeholder 7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1479251812"/>
              </p:ext>
            </p:extLst>
          </p:nvPr>
        </p:nvGraphicFramePr>
        <p:xfrm>
          <a:off x="1524000" y="3657600"/>
          <a:ext cx="6077907" cy="23765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2252406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Supported related events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34649"/>
            <a:ext cx="8382000" cy="4463026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GGUS release on the 23/10</a:t>
            </a:r>
          </a:p>
          <a:p>
            <a:pPr lvl="1"/>
            <a:r>
              <a:rPr lang="en-US" dirty="0" smtClean="0"/>
              <a:t>Alarm tests to T0/T1 were successful</a:t>
            </a:r>
          </a:p>
          <a:p>
            <a:pPr lvl="1"/>
            <a:r>
              <a:rPr lang="en-US" dirty="0" smtClean="0"/>
              <a:t>Important items:</a:t>
            </a:r>
          </a:p>
          <a:p>
            <a:pPr lvl="2"/>
            <a:r>
              <a:rPr lang="en-US" dirty="0" smtClean="0"/>
              <a:t>Decommissioned SU:  Condor Utils, Torque Utils, ETICS</a:t>
            </a:r>
          </a:p>
          <a:p>
            <a:pPr lvl="2"/>
            <a:r>
              <a:rPr lang="en-US" dirty="0" smtClean="0"/>
              <a:t>New SU: CVMFS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Next release scheduled for 27/11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Two alarms during the period covered (see details on following slides)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D5EDF4"/>
                </a:solidFill>
              </a:rPr>
              <a:t>WLCG MB Report 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49948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F85638-2995-764F-975A-3D74C15A7C7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228601"/>
            <a:ext cx="7924800" cy="13843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200" b="1" i="0" u="none" kern="1200" cap="none" normalizeH="0">
                <a:solidFill>
                  <a:schemeClr val="accent1"/>
                </a:solidFill>
                <a:latin typeface="News Gothic M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2000" dirty="0" smtClean="0">
                <a:solidFill>
                  <a:srgbClr val="2C7C9F"/>
                </a:solidFill>
              </a:rPr>
              <a:t>LHCb ALARM </a:t>
            </a:r>
            <a:r>
              <a:rPr lang="en-US" sz="2000" dirty="0" smtClean="0">
                <a:solidFill>
                  <a:srgbClr val="2C7C9F"/>
                </a:solidFill>
                <a:hlinkClick r:id="rId2"/>
              </a:rPr>
              <a:t>GGUS:97743</a:t>
            </a:r>
            <a:r>
              <a:rPr lang="en-US" sz="2000" dirty="0" smtClean="0">
                <a:solidFill>
                  <a:srgbClr val="2C7C9F"/>
                </a:solidFill>
              </a:rPr>
              <a:t/>
            </a:r>
            <a:br>
              <a:rPr lang="en-US" sz="2000" dirty="0" smtClean="0">
                <a:solidFill>
                  <a:srgbClr val="2C7C9F"/>
                </a:solidFill>
              </a:rPr>
            </a:br>
            <a:r>
              <a:rPr lang="en-US" sz="2000" dirty="0" smtClean="0">
                <a:solidFill>
                  <a:srgbClr val="2C7C9F"/>
                </a:solidFill>
              </a:rPr>
              <a:t/>
            </a:r>
            <a:br>
              <a:rPr lang="en-US" sz="2000" dirty="0" smtClean="0">
                <a:solidFill>
                  <a:srgbClr val="2C7C9F"/>
                </a:solidFill>
              </a:rPr>
            </a:br>
            <a:r>
              <a:rPr lang="en-US" sz="2000" dirty="0" smtClean="0">
                <a:solidFill>
                  <a:srgbClr val="2C7C9F"/>
                </a:solidFill>
              </a:rPr>
              <a:t>WRONG PROTOCOL RETURNED BY SRM</a:t>
            </a:r>
            <a:endParaRPr lang="en-US" sz="2000" dirty="0">
              <a:solidFill>
                <a:srgbClr val="2C7C9F"/>
              </a:solidFill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69960813"/>
              </p:ext>
            </p:extLst>
          </p:nvPr>
        </p:nvGraphicFramePr>
        <p:xfrm>
          <a:off x="685800" y="1689100"/>
          <a:ext cx="7924800" cy="4038932"/>
        </p:xfrm>
        <a:graphic>
          <a:graphicData uri="http://schemas.openxmlformats.org/drawingml/2006/table">
            <a:tbl>
              <a:tblPr/>
              <a:tblGrid>
                <a:gridCol w="2286000"/>
                <a:gridCol w="56388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time UTC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What happened</a:t>
                      </a: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1890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/10/03 15:55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GGUS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TEAM 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ticket opened, 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assigned to IN2P3-CC.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Automatic notification to site admin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Type of problem File Access</a:t>
                      </a:r>
                      <a:endParaRPr kumimoji="0" lang="en-US" sz="1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6397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/10/03 15:58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Site administrator replies that the problem has been fixed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/10/03 16:05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New</a:t>
                      </a:r>
                      <a:r>
                        <a:rPr lang="en-US" baseline="0" dirty="0" smtClean="0"/>
                        <a:t> shifter changed t</a:t>
                      </a:r>
                      <a:r>
                        <a:rPr lang="en-US" dirty="0" smtClean="0"/>
                        <a:t>icket</a:t>
                      </a:r>
                      <a:r>
                        <a:rPr lang="en-US" baseline="0" dirty="0" smtClean="0"/>
                        <a:t> to ALARM </a:t>
                      </a:r>
                    </a:p>
                    <a:p>
                      <a:r>
                        <a:rPr lang="en-US" baseline="0" dirty="0" smtClean="0"/>
                        <a:t> </a:t>
                      </a:r>
                      <a:r>
                        <a:rPr lang="en-US" i="1" baseline="0" dirty="0" smtClean="0">
                          <a:solidFill>
                            <a:srgbClr val="FF0000"/>
                          </a:solidFill>
                        </a:rPr>
                        <a:t>(This should not have happened)</a:t>
                      </a:r>
                      <a:endParaRPr lang="en-US" i="1" dirty="0">
                        <a:solidFill>
                          <a:srgbClr val="FF0000"/>
                        </a:solidFill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8EECE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2013</a:t>
                      </a:r>
                      <a:r>
                        <a:rPr kumimoji="0" 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 charset="0"/>
                          <a:ea typeface="ＭＳ Ｐゴシック" charset="0"/>
                        </a:rPr>
                        <a:t>/10/03 16:13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ahoma" charset="0"/>
                        <a:ea typeface="ＭＳ Ｐゴシック" charset="0"/>
                      </a:endParaRPr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Submitter changed</a:t>
                      </a:r>
                      <a:r>
                        <a:rPr lang="en-US" baseline="0" dirty="0" smtClean="0"/>
                        <a:t> status to ‘Solved’ and ‘Verified’</a:t>
                      </a:r>
                      <a:endParaRPr lang="en-US" dirty="0"/>
                    </a:p>
                  </a:txBody>
                  <a:tcPr marT="45727" marB="45727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CF7E8"/>
                    </a:solidFill>
                  </a:tcPr>
                </a:tc>
              </a:tr>
            </a:tbl>
          </a:graphicData>
        </a:graphic>
      </p:graphicFrame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023806" y="6360855"/>
            <a:ext cx="4195097" cy="365125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1pPr>
            <a:lvl2pPr>
              <a:defRPr sz="2000">
                <a:solidFill>
                  <a:srgbClr val="0000FF"/>
                </a:solidFill>
                <a:latin typeface="Tahoma" charset="0"/>
                <a:ea typeface="ＭＳ Ｐゴシック" charset="0"/>
              </a:defRPr>
            </a:lvl2pPr>
            <a:lvl3pPr>
              <a:defRPr sz="2400">
                <a:solidFill>
                  <a:srgbClr val="006600"/>
                </a:solidFill>
                <a:latin typeface="Tahoma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4pPr>
            <a:lvl5pPr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5pPr>
            <a:lvl6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6pPr>
            <a:lvl7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7pPr>
            <a:lvl8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8pPr>
            <a:lvl9pPr eaLnBrk="0" hangingPunct="0">
              <a:defRPr sz="1400">
                <a:solidFill>
                  <a:schemeClr val="tx1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D5EDF4"/>
                </a:solidFill>
              </a:rPr>
              <a:t>WLCG MB Report  WLCG Service Report</a:t>
            </a:r>
            <a:endParaRPr lang="en-GB" sz="1600" dirty="0">
              <a:solidFill>
                <a:srgbClr val="D5EDF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649721"/>
      </p:ext>
    </p:extLst>
  </p:cSld>
  <p:clrMapOvr>
    <a:masterClrMapping/>
  </p:clrMapOvr>
</p:sld>
</file>

<file path=ppt/theme/theme1.xml><?xml version="1.0" encoding="utf-8"?>
<a:theme xmlns:a="http://schemas.openxmlformats.org/drawingml/2006/main" name="Tim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Tim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Tim 1">
        <a:dk1>
          <a:srgbClr val="000000"/>
        </a:dk1>
        <a:lt1>
          <a:srgbClr val="FFFFFF"/>
        </a:lt1>
        <a:dk2>
          <a:srgbClr val="0000FF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2">
        <a:dk1>
          <a:srgbClr val="000000"/>
        </a:dk1>
        <a:lt1>
          <a:srgbClr val="FFFFFF"/>
        </a:lt1>
        <a:dk2>
          <a:srgbClr val="8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3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4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im 5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6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7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8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im 9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4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5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6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Default Design">
  <a:themeElements>
    <a:clrScheme name="1_Default Design 8">
      <a:dk1>
        <a:srgbClr val="003366"/>
      </a:dk1>
      <a:lt1>
        <a:srgbClr val="FFFFFF"/>
      </a:lt1>
      <a:dk2>
        <a:srgbClr val="000099"/>
      </a:dk2>
      <a:lt2>
        <a:srgbClr val="CCFFFF"/>
      </a:lt2>
      <a:accent1>
        <a:srgbClr val="3366CC"/>
      </a:accent1>
      <a:accent2>
        <a:srgbClr val="00B000"/>
      </a:accent2>
      <a:accent3>
        <a:srgbClr val="AAAACA"/>
      </a:accent3>
      <a:accent4>
        <a:srgbClr val="DADADA"/>
      </a:accent4>
      <a:accent5>
        <a:srgbClr val="ADB8E2"/>
      </a:accent5>
      <a:accent6>
        <a:srgbClr val="009F00"/>
      </a:accent6>
      <a:hlink>
        <a:srgbClr val="66CCFF"/>
      </a:hlink>
      <a:folHlink>
        <a:srgbClr val="FFE701"/>
      </a:folHlink>
    </a:clrScheme>
    <a:fontScheme name="1_Default Design">
      <a:majorFont>
        <a:latin typeface="Comic Sans MS"/>
        <a:ea typeface=""/>
        <a:cs typeface=""/>
      </a:majorFont>
      <a:minorFont>
        <a:latin typeface="Comic Sans M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sz="3200" b="1" i="0" u="none" strike="noStrike" cap="none" normalizeH="0" baseline="0" smtClean="0">
            <a:ln>
              <a:noFill/>
            </a:ln>
            <a:solidFill>
              <a:srgbClr val="3366FF"/>
            </a:solidFill>
            <a:effectLst/>
            <a:latin typeface="Trebuchet MS" pitchFamily="34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IT Groups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 w="38100" cmpd="sng">
          <a:tailEnd type="arrow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>
        <a:noAutofit/>
      </a:bodyPr>
      <a:lstStyle>
        <a:defPPr>
          <a:defRPr b="0" cap="none" spc="0" dirty="0" smtClean="0">
            <a:ln w="18415" cmpd="sng">
              <a:solidFill>
                <a:srgbClr val="FFFFFF"/>
              </a:solidFill>
              <a:prstDash val="solid"/>
            </a:ln>
            <a:solidFill>
              <a:schemeClr val="bg1">
                <a:lumMod val="85000"/>
              </a:schemeClr>
            </a:solidFill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1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2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DejaVu Sans"/>
        <a:cs typeface="DejaVu Sans"/>
      </a:majorFont>
      <a:minorFont>
        <a:latin typeface="Calibri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Calibri" pitchFamily="32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3_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alibri"/>
        <a:ea typeface="ＭＳ Ｐゴシック"/>
        <a:cs typeface="DejaVu Sans"/>
      </a:majorFont>
      <a:minorFont>
        <a:latin typeface="Calibri"/>
        <a:ea typeface="ＭＳ Ｐゴシック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Calibri" charset="0"/>
            <a:ea typeface="ＭＳ Ｐゴシック" charset="0"/>
            <a:cs typeface="DejaVu San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charset="0"/>
          <a:buNone/>
          <a:tabLst/>
          <a:defRPr kumimoji="0" lang="en-GB" sz="1800" b="0" i="0" u="none" strike="noStrike" cap="none" normalizeH="0" baseline="0">
            <a:ln>
              <a:noFill/>
            </a:ln>
            <a:solidFill>
              <a:schemeClr val="bg1"/>
            </a:solidFill>
            <a:effectLst/>
            <a:latin typeface="Calibri" charset="0"/>
            <a:ea typeface="ＭＳ Ｐゴシック" charset="0"/>
            <a:cs typeface="DejaVu Sans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newGridPP2_talks</Template>
  <TotalTime>26039</TotalTime>
  <Words>1299</Words>
  <Application>Microsoft Office PowerPoint</Application>
  <PresentationFormat>Affichage à l'écran (4:3)</PresentationFormat>
  <Paragraphs>320</Paragraphs>
  <Slides>28</Slides>
  <Notes>21</Notes>
  <HiddenSlides>0</HiddenSlides>
  <MMClips>0</MMClips>
  <ScaleCrop>false</ScaleCrop>
  <HeadingPairs>
    <vt:vector size="6" baseType="variant">
      <vt:variant>
        <vt:lpstr>Thème</vt:lpstr>
      </vt:variant>
      <vt:variant>
        <vt:i4>12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41" baseType="lpstr">
      <vt:lpstr>Tim</vt:lpstr>
      <vt:lpstr>1_Default Design</vt:lpstr>
      <vt:lpstr>Custom Design</vt:lpstr>
      <vt:lpstr>1_Custom Design</vt:lpstr>
      <vt:lpstr>IT Groups</vt:lpstr>
      <vt:lpstr>Office Theme</vt:lpstr>
      <vt:lpstr>1_Office Theme</vt:lpstr>
      <vt:lpstr>2_Office Theme</vt:lpstr>
      <vt:lpstr>3_Office Theme</vt:lpstr>
      <vt:lpstr>4_Office Theme</vt:lpstr>
      <vt:lpstr>5_Office Theme</vt:lpstr>
      <vt:lpstr>6_Office Theme</vt:lpstr>
      <vt:lpstr>Image</vt:lpstr>
      <vt:lpstr>WLCG Service Report 9 weeks Sep 16 – Nov 18 </vt:lpstr>
      <vt:lpstr>Operations Coordination</vt:lpstr>
      <vt:lpstr>Incidents  (1/2)</vt:lpstr>
      <vt:lpstr>Incidents  (2/2)</vt:lpstr>
      <vt:lpstr>Progress </vt:lpstr>
      <vt:lpstr>Service Incident Reports  https://twiki.cern.ch/twiki/bin/view/LCG/WLCGServiceIncidents </vt:lpstr>
      <vt:lpstr>GGUS summary (9 weeks 16/09 -17/11) by Pablo Saiz</vt:lpstr>
      <vt:lpstr>Supported related events</vt:lpstr>
      <vt:lpstr>Diapositive 9</vt:lpstr>
      <vt:lpstr>Diapositive 10</vt:lpstr>
      <vt:lpstr>Diapositive 11</vt:lpstr>
      <vt:lpstr>Diapositive 12</vt:lpstr>
      <vt:lpstr>Diapositive 13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Diapositive 24</vt:lpstr>
      <vt:lpstr>Analysis of the reliability plots: Week 04/11/2013 by  Jacobo Tarragón Cros</vt:lpstr>
      <vt:lpstr>Diapositive 26</vt:lpstr>
      <vt:lpstr>Diapositive 27</vt:lpstr>
      <vt:lpstr>Diapositive 28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WLCG Service Report</dc:title>
  <dc:creator>NN</dc:creator>
  <cp:lastModifiedBy>NN</cp:lastModifiedBy>
  <cp:revision>1954</cp:revision>
  <dcterms:created xsi:type="dcterms:W3CDTF">2006-06-20T06:54:21Z</dcterms:created>
  <dcterms:modified xsi:type="dcterms:W3CDTF">2013-11-19T12:01:21Z</dcterms:modified>
</cp:coreProperties>
</file>