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Default Extension="emf" ContentType="image/x-emf"/>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slideLayouts/slideLayout9.xml" ContentType="application/vnd.openxmlformats-officedocument.presentationml.slideLayout+xml"/>
  <Override PartName="/ppt/presentation.xml" ContentType="application/vnd.openxmlformats-officedocument.presentationml.presentation.main+xml"/>
  <Override PartName="/ppt/handoutMasters/handoutMaster1.xml" ContentType="application/vnd.openxmlformats-officedocument.presentationml.handoutMaster+xml"/>
  <Override PartName="/ppt/slideLayouts/slideLayout7.xml" ContentType="application/vnd.openxmlformats-officedocument.presentationml.slideLayout+xml"/>
  <Override PartName="/ppt/slides/slide6.xml" ContentType="application/vnd.openxmlformats-officedocument.presentationml.slide+xml"/>
  <Override PartName="/ppt/theme/theme3.xml" ContentType="application/vnd.openxmlformats-officedocument.them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autoCompressPictures="0">
  <p:sldMasterIdLst>
    <p:sldMasterId r:id="rId1"/>
  </p:sldMasterIdLst>
  <p:notesMasterIdLst>
    <p:notesMasterId r:id="rId9"/>
  </p:notesMasterIdLst>
  <p:handoutMasterIdLst>
    <p:handoutMasterId r:id="rId10"/>
  </p:handoutMasterIdLst>
  <p:sldIdLst>
    <p:sldId id="294" r:id="rId2"/>
    <p:sldId id="295" r:id="rId3"/>
    <p:sldId id="296" r:id="rId4"/>
    <p:sldId id="297" r:id="rId5"/>
    <p:sldId id="298" r:id="rId6"/>
    <p:sldId id="299" r:id="rId7"/>
    <p:sldId id="300"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a="http://schemas.openxmlformats.org/drawingml/2006/main" xmlns:r="http://schemas.openxmlformats.org/officeDocument/2006/relationships" xmlns:p="http://schemas.openxmlformats.org/presentationml/2006/main" xmlns:p15="http://schemas.microsoft.com/office/powerpoint/2012/main" xmlns="" xmlns:mv="urn:schemas-microsoft-com:mac:vml" xmlns:mc="http://schemas.openxmlformats.org/markup-compatibility/2006">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prstClr val="red"/>
    </p:penClr>
    <p:extLst>
      <p:ext uri="{EC167BDD-8182-4AB7-AECC-EB403E3ABB37}">
        <p14:laserClr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a:srgbClr val="FF0000"/>
        </p14:laserClr>
      </p:ext>
      <p:ext uri="{2FDB2607-1784-4EEB-B798-7EB5836EED8A}">
        <p14:showMediaCtrls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
      </p:ext>
    </p:extLst>
  </p:showPr>
  <p:clrMru>
    <a:srgbClr val="FF825A"/>
    <a:srgbClr val="FF333A"/>
  </p:clrMru>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FD5EFAAD-0ECE-453E-9831-46B23BE46B34}">
      <p15:chartTrackingRefBased xmlns:a="http://schemas.openxmlformats.org/drawingml/2006/main" xmlns:r="http://schemas.openxmlformats.org/officeDocument/2006/relationships" xmlns:p="http://schemas.openxmlformats.org/presentationml/2006/main" xmlns:p15="http://schemas.microsoft.com/office/powerpoint/2012/main" xmlns="" xmlns:mv="urn:schemas-microsoft-com:mac:vml" xmlns:mc="http://schemas.openxmlformats.org/markup-compatibility/2006"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horzBarState="maximized">
    <p:restoredLeft sz="24764" autoAdjust="0"/>
    <p:restoredTop sz="99488" autoAdjust="0"/>
  </p:normalViewPr>
  <p:slideViewPr>
    <p:cSldViewPr snapToGrid="0" snapToObjects="1">
      <p:cViewPr>
        <p:scale>
          <a:sx n="93" d="100"/>
          <a:sy n="93" d="100"/>
        </p:scale>
        <p:origin x="-888" y="-83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1033CF3-B0A2-714D-86E6-6B479E9B3C58}" type="datetimeFigureOut">
              <a:rPr lang="en-US" smtClean="0"/>
              <a:pPr/>
              <a:t>11/19/13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8D6946D-6533-404B-873D-C72F150EBC01}"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73469721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32799F-F550-5C40-8E74-62E3799512FE}" type="datetimeFigureOut">
              <a:rPr lang="en-US" smtClean="0"/>
              <a:pPr/>
              <a:t>11/19/13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9F3C4C9-71FA-2D4F-8EE7-4B36ECFC343E}"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98690321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Slide">
    <p:spTree>
      <p:nvGrpSpPr>
        <p:cNvPr id="1" name=""/>
        <p:cNvGrpSpPr/>
        <p:nvPr/>
      </p:nvGrpSpPr>
      <p:grpSpPr>
        <a:xfrm>
          <a:off x="0" y="0"/>
          <a:ext cx="0" cy="0"/>
          <a:chOff x="0" y="0"/>
          <a:chExt cx="0" cy="0"/>
        </a:xfrm>
      </p:grpSpPr>
      <p:pic>
        <p:nvPicPr>
          <p:cNvPr id="20" name="Picture 19"/>
          <p:cNvPicPr>
            <a:picLocks noChangeAspect="1"/>
          </p:cNvPicPr>
          <p:nvPr userDrawn="1"/>
        </p:nvPicPr>
        <p:blipFill rotWithShape="1">
          <a:blip r:embed="rId2">
            <a:alphaModFix amt="50000"/>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l="2513"/>
          <a:stretch/>
        </p:blipFill>
        <p:spPr>
          <a:xfrm>
            <a:off x="-1" y="545630"/>
            <a:ext cx="1825039" cy="2521185"/>
          </a:xfrm>
          <a:prstGeom prst="rect">
            <a:avLst/>
          </a:prstGeom>
        </p:spPr>
      </p:pic>
      <p:sp>
        <p:nvSpPr>
          <p:cNvPr id="4" name="Date Placeholder 3"/>
          <p:cNvSpPr>
            <a:spLocks noGrp="1"/>
          </p:cNvSpPr>
          <p:nvPr>
            <p:ph type="dt" sz="half" idx="10"/>
          </p:nvPr>
        </p:nvSpPr>
        <p:spPr>
          <a:xfrm>
            <a:off x="6513871" y="6354506"/>
            <a:ext cx="1460090" cy="365125"/>
          </a:xfrm>
        </p:spPr>
        <p:txBody>
          <a:bodyPr/>
          <a:lstStyle>
            <a:lvl1pPr>
              <a:defRPr>
                <a:solidFill>
                  <a:srgbClr val="FFFFFF"/>
                </a:solidFill>
              </a:defRPr>
            </a:lvl1pPr>
          </a:lstStyle>
          <a:p>
            <a:fld id="{2A14FAF5-25B0-4F48-9D3A-D3B75A9C326A}" type="datetime1">
              <a:rPr lang="en-US" smtClean="0"/>
              <a:t>11/19/13</a:t>
            </a:fld>
            <a:endParaRPr lang="en-US" dirty="0"/>
          </a:p>
        </p:txBody>
      </p:sp>
      <p:sp>
        <p:nvSpPr>
          <p:cNvPr id="6" name="Slide Number Placeholder 5"/>
          <p:cNvSpPr>
            <a:spLocks noGrp="1"/>
          </p:cNvSpPr>
          <p:nvPr>
            <p:ph type="sldNum" sz="quarter" idx="12"/>
          </p:nvPr>
        </p:nvSpPr>
        <p:spPr>
          <a:xfrm>
            <a:off x="8111612" y="6356350"/>
            <a:ext cx="575187" cy="365125"/>
          </a:xfrm>
        </p:spPr>
        <p:txBody>
          <a:bodyPr/>
          <a:lstStyle>
            <a:lvl1pPr>
              <a:defRPr>
                <a:solidFill>
                  <a:srgbClr val="FFFFFF"/>
                </a:solidFill>
              </a:defRPr>
            </a:lvl1pPr>
          </a:lstStyle>
          <a:p>
            <a:fld id="{1EF85638-2995-764F-975A-3D74C15A7C7B}" type="slidenum">
              <a:rPr lang="en-US" smtClean="0"/>
              <a:pPr/>
              <a:t>‹#›</a:t>
            </a:fld>
            <a:endParaRPr lang="en-US" dirty="0"/>
          </a:p>
        </p:txBody>
      </p:sp>
      <p:grpSp>
        <p:nvGrpSpPr>
          <p:cNvPr id="19" name="Group 18"/>
          <p:cNvGrpSpPr/>
          <p:nvPr userDrawn="1"/>
        </p:nvGrpSpPr>
        <p:grpSpPr>
          <a:xfrm rot="5400000">
            <a:off x="6111825" y="3133399"/>
            <a:ext cx="3212936" cy="2851411"/>
            <a:chOff x="1709777" y="364301"/>
            <a:chExt cx="4683889" cy="4120344"/>
          </a:xfrm>
        </p:grpSpPr>
        <p:pic>
          <p:nvPicPr>
            <p:cNvPr id="16" name="Picture 15" descr="network-structure.jpg"/>
            <p:cNvPicPr>
              <a:picLocks noChangeAspect="1"/>
            </p:cNvPicPr>
            <p:nvPr userDrawn="1"/>
          </p:nvPicPr>
          <p:blipFill rotWithShape="1">
            <a:blip r:embed="rId3">
              <a:alphaModFix amt="51000"/>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p:blipFill>
          <p:spPr>
            <a:xfrm flipV="1">
              <a:off x="1821666" y="364301"/>
              <a:ext cx="4572000" cy="3800593"/>
            </a:xfrm>
            <a:prstGeom prst="rect">
              <a:avLst/>
            </a:prstGeom>
            <a:solidFill>
              <a:schemeClr val="bg1"/>
            </a:solidFill>
          </p:spPr>
        </p:pic>
        <p:sp>
          <p:nvSpPr>
            <p:cNvPr id="17" name="Oval 16"/>
            <p:cNvSpPr/>
            <p:nvPr userDrawn="1"/>
          </p:nvSpPr>
          <p:spPr>
            <a:xfrm>
              <a:off x="1709777" y="3355758"/>
              <a:ext cx="1834442" cy="1128887"/>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 name="Subtitle 2"/>
          <p:cNvSpPr>
            <a:spLocks noGrp="1"/>
          </p:cNvSpPr>
          <p:nvPr userDrawn="1">
            <p:ph type="subTitle" idx="1"/>
          </p:nvPr>
        </p:nvSpPr>
        <p:spPr>
          <a:xfrm>
            <a:off x="1552222" y="3886200"/>
            <a:ext cx="5964297" cy="1752600"/>
          </a:xfrm>
        </p:spPr>
        <p:txBody>
          <a:bodyPr/>
          <a:lstStyle>
            <a:lvl1pPr marL="0" indent="0" algn="ctr">
              <a:buNone/>
              <a:defRPr>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21" name="Picture 20"/>
          <p:cNvPicPr>
            <a:picLocks noChangeAspect="1"/>
          </p:cNvPicPr>
          <p:nvPr userDrawn="1"/>
        </p:nvPicPr>
        <p:blipFill rotWithShape="1">
          <a:blip r:embed="rId4">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r="24615"/>
          <a:stretch/>
        </p:blipFill>
        <p:spPr>
          <a:xfrm>
            <a:off x="7761104" y="0"/>
            <a:ext cx="1382896" cy="1234080"/>
          </a:xfrm>
          <a:prstGeom prst="rect">
            <a:avLst/>
          </a:prstGeom>
        </p:spPr>
      </p:pic>
      <p:sp>
        <p:nvSpPr>
          <p:cNvPr id="22" name="Text Placeholder 8"/>
          <p:cNvSpPr txBox="1">
            <a:spLocks/>
          </p:cNvSpPr>
          <p:nvPr userDrawn="1"/>
        </p:nvSpPr>
        <p:spPr>
          <a:xfrm>
            <a:off x="776749" y="6337091"/>
            <a:ext cx="5589637"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 : Support for Distributed</a:t>
            </a:r>
            <a:r>
              <a:rPr lang="en-US" b="0" cap="none" spc="0" baseline="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 Computing</a:t>
            </a:r>
            <a:endParaRPr lang="en-US" b="0" cap="none" spc="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707977227"/>
      </p:ext>
    </p:extLst>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DCBF26-0BB6-5541-80F8-CF0B0735079B}" type="datetime1">
              <a:rPr lang="en-US" smtClean="0"/>
              <a:t>11/19/13</a:t>
            </a:fld>
            <a:endParaRPr lang="en-US"/>
          </a:p>
        </p:txBody>
      </p:sp>
      <p:sp>
        <p:nvSpPr>
          <p:cNvPr id="5" name="Footer Placeholder 4"/>
          <p:cNvSpPr>
            <a:spLocks noGrp="1"/>
          </p:cNvSpPr>
          <p:nvPr>
            <p:ph type="ftr" sz="quarter" idx="11"/>
          </p:nvPr>
        </p:nvSpPr>
        <p:spPr/>
        <p:txBody>
          <a:bodyPr/>
          <a:lstStyle/>
          <a:p>
            <a:r>
              <a:rPr lang="en-US" smtClean="0"/>
              <a:t>MB 19.11.2013        Julia Andreeva, CERN</a:t>
            </a:r>
            <a:endParaRPr lang="en-US"/>
          </a:p>
        </p:txBody>
      </p:sp>
      <p:sp>
        <p:nvSpPr>
          <p:cNvPr id="6" name="Slide Number Placeholder 5"/>
          <p:cNvSpPr>
            <a:spLocks noGrp="1"/>
          </p:cNvSpPr>
          <p:nvPr>
            <p:ph type="sldNum" sz="quarter" idx="12"/>
          </p:nvPr>
        </p:nvSpPr>
        <p:spPr/>
        <p:txBody>
          <a:bodyPr/>
          <a:lstStyle/>
          <a:p>
            <a:fld id="{1EF85638-2995-764F-975A-3D74C15A7C7B}" type="slidenum">
              <a:rPr lang="en-US" smtClean="0"/>
              <a:pPr/>
              <a:t>‹#›</a:t>
            </a:fld>
            <a:endParaRPr lang="en-US"/>
          </a:p>
        </p:txBody>
      </p:sp>
      <p:sp>
        <p:nvSpPr>
          <p:cNvPr id="7" name="Text Placeholder 8"/>
          <p:cNvSpPr txBox="1">
            <a:spLocks/>
          </p:cNvSpPr>
          <p:nvPr userDrawn="1"/>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cap="none" spc="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277322062"/>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0B3F4C-BFD7-044B-846D-BFA70F91175E}" type="datetime1">
              <a:rPr lang="en-US" smtClean="0"/>
              <a:t>11/19/13</a:t>
            </a:fld>
            <a:endParaRPr lang="en-US"/>
          </a:p>
        </p:txBody>
      </p:sp>
      <p:sp>
        <p:nvSpPr>
          <p:cNvPr id="5" name="Footer Placeholder 4"/>
          <p:cNvSpPr>
            <a:spLocks noGrp="1"/>
          </p:cNvSpPr>
          <p:nvPr>
            <p:ph type="ftr" sz="quarter" idx="11"/>
          </p:nvPr>
        </p:nvSpPr>
        <p:spPr/>
        <p:txBody>
          <a:bodyPr/>
          <a:lstStyle/>
          <a:p>
            <a:r>
              <a:rPr lang="en-US" smtClean="0"/>
              <a:t>MB 19.11.2013        Julia Andreeva, CERN</a:t>
            </a:r>
            <a:endParaRPr lang="en-US"/>
          </a:p>
        </p:txBody>
      </p:sp>
      <p:sp>
        <p:nvSpPr>
          <p:cNvPr id="6" name="Slide Number Placeholder 5"/>
          <p:cNvSpPr>
            <a:spLocks noGrp="1"/>
          </p:cNvSpPr>
          <p:nvPr>
            <p:ph type="sldNum" sz="quarter" idx="12"/>
          </p:nvPr>
        </p:nvSpPr>
        <p:spPr/>
        <p:txBody>
          <a:bodyPr/>
          <a:lstStyle/>
          <a:p>
            <a:fld id="{1EF85638-2995-764F-975A-3D74C15A7C7B}" type="slidenum">
              <a:rPr lang="en-US" smtClean="0"/>
              <a:pPr/>
              <a:t>‹#›</a:t>
            </a:fld>
            <a:endParaRPr lang="en-US"/>
          </a:p>
        </p:txBody>
      </p:sp>
      <p:sp>
        <p:nvSpPr>
          <p:cNvPr id="7" name="Text Placeholder 8"/>
          <p:cNvSpPr txBox="1">
            <a:spLocks/>
          </p:cNvSpPr>
          <p:nvPr userDrawn="1"/>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cap="none" spc="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811615513"/>
      </p:ext>
    </p:extLst>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E0EB30E-E7B4-5A47-AD9D-1F2CC5F5C914}" type="datetime1">
              <a:rPr lang="en-US" smtClean="0"/>
              <a:t>11/19/13</a:t>
            </a:fld>
            <a:endParaRPr lang="en-US"/>
          </a:p>
        </p:txBody>
      </p:sp>
      <p:sp>
        <p:nvSpPr>
          <p:cNvPr id="5" name="Footer Placeholder 4"/>
          <p:cNvSpPr>
            <a:spLocks noGrp="1"/>
          </p:cNvSpPr>
          <p:nvPr>
            <p:ph type="ftr" sz="quarter" idx="11"/>
          </p:nvPr>
        </p:nvSpPr>
        <p:spPr/>
        <p:txBody>
          <a:bodyPr/>
          <a:lstStyle/>
          <a:p>
            <a:r>
              <a:rPr lang="en-US" smtClean="0"/>
              <a:t>MB 19.11.2013        Julia Andreeva, CERN</a:t>
            </a:r>
            <a:endParaRPr lang="en-US"/>
          </a:p>
        </p:txBody>
      </p:sp>
      <p:sp>
        <p:nvSpPr>
          <p:cNvPr id="6" name="Slide Number Placeholder 5"/>
          <p:cNvSpPr>
            <a:spLocks noGrp="1"/>
          </p:cNvSpPr>
          <p:nvPr>
            <p:ph type="sldNum" sz="quarter" idx="12"/>
          </p:nvPr>
        </p:nvSpPr>
        <p:spPr/>
        <p:txBody>
          <a:bodyPr/>
          <a:lstStyle/>
          <a:p>
            <a:fld id="{4D42C177-C545-2C42-B403-6FC04032DB3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317226" y="6342041"/>
            <a:ext cx="1439606" cy="365125"/>
          </a:xfrm>
        </p:spPr>
        <p:txBody>
          <a:bodyPr/>
          <a:lstStyle/>
          <a:p>
            <a:fld id="{89040213-23E5-984C-B11B-1F5CC4A3BF14}" type="datetime1">
              <a:rPr lang="en-US" smtClean="0"/>
              <a:t>11/19/13</a:t>
            </a:fld>
            <a:endParaRPr lang="en-US" dirty="0"/>
          </a:p>
        </p:txBody>
      </p:sp>
      <p:sp>
        <p:nvSpPr>
          <p:cNvPr id="5" name="Footer Placeholder 4"/>
          <p:cNvSpPr>
            <a:spLocks noGrp="1"/>
          </p:cNvSpPr>
          <p:nvPr>
            <p:ph type="ftr" sz="quarter" idx="11"/>
          </p:nvPr>
        </p:nvSpPr>
        <p:spPr>
          <a:xfrm>
            <a:off x="1965631" y="6345964"/>
            <a:ext cx="4228692" cy="365125"/>
          </a:xfrm>
        </p:spPr>
        <p:txBody>
          <a:bodyPr/>
          <a:lstStyle/>
          <a:p>
            <a:r>
              <a:rPr lang="en-US" smtClean="0"/>
              <a:t>MB 19.11.2013        Julia Andreeva, CERN</a:t>
            </a:r>
            <a:endParaRPr lang="en-US" dirty="0"/>
          </a:p>
        </p:txBody>
      </p:sp>
      <p:sp>
        <p:nvSpPr>
          <p:cNvPr id="6" name="Slide Number Placeholder 5"/>
          <p:cNvSpPr>
            <a:spLocks noGrp="1"/>
          </p:cNvSpPr>
          <p:nvPr>
            <p:ph type="sldNum" sz="quarter" idx="12"/>
          </p:nvPr>
        </p:nvSpPr>
        <p:spPr>
          <a:xfrm>
            <a:off x="7923160" y="6337536"/>
            <a:ext cx="763639" cy="365125"/>
          </a:xfrm>
        </p:spPr>
        <p:txBody>
          <a:bodyPr/>
          <a:lstStyle/>
          <a:p>
            <a:fld id="{1EF85638-2995-764F-975A-3D74C15A7C7B}" type="slidenum">
              <a:rPr lang="en-US" smtClean="0"/>
              <a:pPr/>
              <a:t>‹#›</a:t>
            </a:fld>
            <a:endParaRPr lang="en-US"/>
          </a:p>
        </p:txBody>
      </p:sp>
      <p:sp>
        <p:nvSpPr>
          <p:cNvPr id="18" name="Text Placeholder 8"/>
          <p:cNvSpPr txBox="1">
            <a:spLocks/>
          </p:cNvSpPr>
          <p:nvPr userDrawn="1"/>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cap="none" spc="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087729936"/>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grpSp>
        <p:nvGrpSpPr>
          <p:cNvPr id="8" name="Group 7"/>
          <p:cNvGrpSpPr/>
          <p:nvPr userDrawn="1"/>
        </p:nvGrpSpPr>
        <p:grpSpPr>
          <a:xfrm rot="5400000">
            <a:off x="6111825" y="3133399"/>
            <a:ext cx="3212936" cy="2851411"/>
            <a:chOff x="1709777" y="364301"/>
            <a:chExt cx="4683889" cy="4120344"/>
          </a:xfrm>
        </p:grpSpPr>
        <p:pic>
          <p:nvPicPr>
            <p:cNvPr id="9" name="Picture 8" descr="network-structure.jpg"/>
            <p:cNvPicPr>
              <a:picLocks noChangeAspect="1"/>
            </p:cNvPicPr>
            <p:nvPr userDrawn="1"/>
          </p:nvPicPr>
          <p:blipFill rotWithShape="1">
            <a:blip r:embed="rId2">
              <a:alphaModFix amt="51000"/>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p:blipFill>
          <p:spPr>
            <a:xfrm flipV="1">
              <a:off x="1821666" y="364301"/>
              <a:ext cx="4572000" cy="3800593"/>
            </a:xfrm>
            <a:prstGeom prst="rect">
              <a:avLst/>
            </a:prstGeom>
            <a:solidFill>
              <a:schemeClr val="bg1"/>
            </a:solidFill>
          </p:spPr>
        </p:pic>
        <p:sp>
          <p:nvSpPr>
            <p:cNvPr id="10" name="Oval 9"/>
            <p:cNvSpPr/>
            <p:nvPr userDrawn="1"/>
          </p:nvSpPr>
          <p:spPr>
            <a:xfrm>
              <a:off x="1709777" y="3355758"/>
              <a:ext cx="1834442" cy="1128887"/>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F86BE75-E79B-C44B-AD8A-1DEBD774ABC6}" type="datetime1">
              <a:rPr lang="en-US" smtClean="0"/>
              <a:t>11/19/13</a:t>
            </a:fld>
            <a:endParaRPr lang="en-US"/>
          </a:p>
        </p:txBody>
      </p:sp>
      <p:sp>
        <p:nvSpPr>
          <p:cNvPr id="5" name="Footer Placeholder 4"/>
          <p:cNvSpPr>
            <a:spLocks noGrp="1"/>
          </p:cNvSpPr>
          <p:nvPr>
            <p:ph type="ftr" sz="quarter" idx="11"/>
          </p:nvPr>
        </p:nvSpPr>
        <p:spPr/>
        <p:txBody>
          <a:bodyPr/>
          <a:lstStyle/>
          <a:p>
            <a:r>
              <a:rPr lang="en-US" smtClean="0"/>
              <a:t>MB 19.11.2013        Julia Andreeva, CERN</a:t>
            </a:r>
            <a:endParaRPr lang="en-US"/>
          </a:p>
        </p:txBody>
      </p:sp>
      <p:sp>
        <p:nvSpPr>
          <p:cNvPr id="6" name="Slide Number Placeholder 5"/>
          <p:cNvSpPr>
            <a:spLocks noGrp="1"/>
          </p:cNvSpPr>
          <p:nvPr>
            <p:ph type="sldNum" sz="quarter" idx="12"/>
          </p:nvPr>
        </p:nvSpPr>
        <p:spPr/>
        <p:txBody>
          <a:bodyPr/>
          <a:lstStyle/>
          <a:p>
            <a:fld id="{1EF85638-2995-764F-975A-3D74C15A7C7B}" type="slidenum">
              <a:rPr lang="en-US" smtClean="0"/>
              <a:pPr/>
              <a:t>‹#›</a:t>
            </a:fld>
            <a:endParaRPr lang="en-US"/>
          </a:p>
        </p:txBody>
      </p:sp>
      <p:pic>
        <p:nvPicPr>
          <p:cNvPr id="7" name="Picture 6"/>
          <p:cNvPicPr>
            <a:picLocks noChangeAspect="1"/>
          </p:cNvPicPr>
          <p:nvPr userDrawn="1"/>
        </p:nvPicPr>
        <p:blipFill rotWithShape="1">
          <a:blip r:embed="rId3">
            <a:alphaModFix amt="50000"/>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l="2513"/>
          <a:stretch/>
        </p:blipFill>
        <p:spPr>
          <a:xfrm>
            <a:off x="-1" y="545630"/>
            <a:ext cx="1825039" cy="2521185"/>
          </a:xfrm>
          <a:prstGeom prst="rect">
            <a:avLst/>
          </a:prstGeom>
        </p:spPr>
      </p:pic>
      <p:pic>
        <p:nvPicPr>
          <p:cNvPr id="11" name="Picture 10"/>
          <p:cNvPicPr>
            <a:picLocks noChangeAspect="1"/>
          </p:cNvPicPr>
          <p:nvPr userDrawn="1"/>
        </p:nvPicPr>
        <p:blipFill rotWithShape="1">
          <a:blip r:embed="rId4">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r="24615"/>
          <a:stretch/>
        </p:blipFill>
        <p:spPr>
          <a:xfrm>
            <a:off x="7761104" y="0"/>
            <a:ext cx="1382896" cy="1234080"/>
          </a:xfrm>
          <a:prstGeom prst="rect">
            <a:avLst/>
          </a:prstGeom>
        </p:spPr>
      </p:pic>
      <p:sp>
        <p:nvSpPr>
          <p:cNvPr id="12" name="Text Placeholder 8"/>
          <p:cNvSpPr txBox="1">
            <a:spLocks/>
          </p:cNvSpPr>
          <p:nvPr userDrawn="1"/>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cap="none" spc="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007096915"/>
      </p:ext>
    </p:extLst>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9793E7F-5621-A247-A35D-DD21A7A3FC06}" type="datetime1">
              <a:rPr lang="en-US" smtClean="0"/>
              <a:t>11/19/13</a:t>
            </a:fld>
            <a:endParaRPr lang="en-US"/>
          </a:p>
        </p:txBody>
      </p:sp>
      <p:sp>
        <p:nvSpPr>
          <p:cNvPr id="6" name="Footer Placeholder 5"/>
          <p:cNvSpPr>
            <a:spLocks noGrp="1"/>
          </p:cNvSpPr>
          <p:nvPr>
            <p:ph type="ftr" sz="quarter" idx="11"/>
          </p:nvPr>
        </p:nvSpPr>
        <p:spPr/>
        <p:txBody>
          <a:bodyPr/>
          <a:lstStyle/>
          <a:p>
            <a:r>
              <a:rPr lang="en-US" smtClean="0"/>
              <a:t>MB 19.11.2013        Julia Andreeva, CERN</a:t>
            </a:r>
            <a:endParaRPr lang="en-US"/>
          </a:p>
        </p:txBody>
      </p:sp>
      <p:sp>
        <p:nvSpPr>
          <p:cNvPr id="7" name="Slide Number Placeholder 6"/>
          <p:cNvSpPr>
            <a:spLocks noGrp="1"/>
          </p:cNvSpPr>
          <p:nvPr>
            <p:ph type="sldNum" sz="quarter" idx="12"/>
          </p:nvPr>
        </p:nvSpPr>
        <p:spPr/>
        <p:txBody>
          <a:bodyPr/>
          <a:lstStyle/>
          <a:p>
            <a:fld id="{1EF85638-2995-764F-975A-3D74C15A7C7B}" type="slidenum">
              <a:rPr lang="en-US" smtClean="0"/>
              <a:pPr/>
              <a:t>‹#›</a:t>
            </a:fld>
            <a:endParaRPr lang="en-US"/>
          </a:p>
        </p:txBody>
      </p:sp>
      <p:sp>
        <p:nvSpPr>
          <p:cNvPr id="8" name="Text Placeholder 8"/>
          <p:cNvSpPr txBox="1">
            <a:spLocks/>
          </p:cNvSpPr>
          <p:nvPr userDrawn="1"/>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cap="none" spc="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517066446"/>
      </p:ext>
    </p:extLst>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317A4E4-B73B-CB47-8DAF-733BFFC71057}" type="datetime1">
              <a:rPr lang="en-US" smtClean="0"/>
              <a:t>11/19/13</a:t>
            </a:fld>
            <a:endParaRPr lang="en-US"/>
          </a:p>
        </p:txBody>
      </p:sp>
      <p:sp>
        <p:nvSpPr>
          <p:cNvPr id="8" name="Footer Placeholder 7"/>
          <p:cNvSpPr>
            <a:spLocks noGrp="1"/>
          </p:cNvSpPr>
          <p:nvPr>
            <p:ph type="ftr" sz="quarter" idx="11"/>
          </p:nvPr>
        </p:nvSpPr>
        <p:spPr/>
        <p:txBody>
          <a:bodyPr/>
          <a:lstStyle/>
          <a:p>
            <a:r>
              <a:rPr lang="en-US" smtClean="0"/>
              <a:t>MB 19.11.2013        Julia Andreeva, CERN</a:t>
            </a:r>
            <a:endParaRPr lang="en-US"/>
          </a:p>
        </p:txBody>
      </p:sp>
      <p:sp>
        <p:nvSpPr>
          <p:cNvPr id="9" name="Slide Number Placeholder 8"/>
          <p:cNvSpPr>
            <a:spLocks noGrp="1"/>
          </p:cNvSpPr>
          <p:nvPr>
            <p:ph type="sldNum" sz="quarter" idx="12"/>
          </p:nvPr>
        </p:nvSpPr>
        <p:spPr/>
        <p:txBody>
          <a:bodyPr/>
          <a:lstStyle/>
          <a:p>
            <a:fld id="{1EF85638-2995-764F-975A-3D74C15A7C7B}" type="slidenum">
              <a:rPr lang="en-US" smtClean="0"/>
              <a:pPr/>
              <a:t>‹#›</a:t>
            </a:fld>
            <a:endParaRPr lang="en-US"/>
          </a:p>
        </p:txBody>
      </p:sp>
      <p:sp>
        <p:nvSpPr>
          <p:cNvPr id="10" name="Text Placeholder 8"/>
          <p:cNvSpPr txBox="1">
            <a:spLocks/>
          </p:cNvSpPr>
          <p:nvPr userDrawn="1"/>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cap="none" spc="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530391003"/>
      </p:ext>
    </p:extLst>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0D7BF6A-5013-B34C-9BFD-B53317443E8A}" type="datetime1">
              <a:rPr lang="en-US" smtClean="0"/>
              <a:t>11/19/13</a:t>
            </a:fld>
            <a:endParaRPr lang="en-US"/>
          </a:p>
        </p:txBody>
      </p:sp>
      <p:sp>
        <p:nvSpPr>
          <p:cNvPr id="4" name="Footer Placeholder 3"/>
          <p:cNvSpPr>
            <a:spLocks noGrp="1"/>
          </p:cNvSpPr>
          <p:nvPr>
            <p:ph type="ftr" sz="quarter" idx="11"/>
          </p:nvPr>
        </p:nvSpPr>
        <p:spPr/>
        <p:txBody>
          <a:bodyPr/>
          <a:lstStyle/>
          <a:p>
            <a:r>
              <a:rPr lang="en-US" smtClean="0"/>
              <a:t>MB 19.11.2013        Julia Andreeva, CERN</a:t>
            </a:r>
            <a:endParaRPr lang="en-US"/>
          </a:p>
        </p:txBody>
      </p:sp>
      <p:sp>
        <p:nvSpPr>
          <p:cNvPr id="5" name="Slide Number Placeholder 4"/>
          <p:cNvSpPr>
            <a:spLocks noGrp="1"/>
          </p:cNvSpPr>
          <p:nvPr>
            <p:ph type="sldNum" sz="quarter" idx="12"/>
          </p:nvPr>
        </p:nvSpPr>
        <p:spPr/>
        <p:txBody>
          <a:bodyPr/>
          <a:lstStyle/>
          <a:p>
            <a:fld id="{1EF85638-2995-764F-975A-3D74C15A7C7B}" type="slidenum">
              <a:rPr lang="en-US" smtClean="0"/>
              <a:pPr/>
              <a:t>‹#›</a:t>
            </a:fld>
            <a:endParaRPr lang="en-US"/>
          </a:p>
        </p:txBody>
      </p:sp>
      <p:sp>
        <p:nvSpPr>
          <p:cNvPr id="6" name="Text Placeholder 8"/>
          <p:cNvSpPr txBox="1">
            <a:spLocks/>
          </p:cNvSpPr>
          <p:nvPr userDrawn="1"/>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cap="none" spc="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048860644"/>
      </p:ext>
    </p:extLst>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0988BA-6A7F-EE4B-A675-24BD9B6ABE6E}" type="datetime1">
              <a:rPr lang="en-US" smtClean="0"/>
              <a:t>11/19/13</a:t>
            </a:fld>
            <a:endParaRPr lang="en-US"/>
          </a:p>
        </p:txBody>
      </p:sp>
      <p:sp>
        <p:nvSpPr>
          <p:cNvPr id="3" name="Footer Placeholder 2"/>
          <p:cNvSpPr>
            <a:spLocks noGrp="1"/>
          </p:cNvSpPr>
          <p:nvPr>
            <p:ph type="ftr" sz="quarter" idx="11"/>
          </p:nvPr>
        </p:nvSpPr>
        <p:spPr/>
        <p:txBody>
          <a:bodyPr/>
          <a:lstStyle/>
          <a:p>
            <a:r>
              <a:rPr lang="en-US" smtClean="0"/>
              <a:t>MB 19.11.2013        Julia Andreeva, CERN</a:t>
            </a:r>
            <a:endParaRPr lang="en-US"/>
          </a:p>
        </p:txBody>
      </p:sp>
      <p:sp>
        <p:nvSpPr>
          <p:cNvPr id="4" name="Slide Number Placeholder 3"/>
          <p:cNvSpPr>
            <a:spLocks noGrp="1"/>
          </p:cNvSpPr>
          <p:nvPr>
            <p:ph type="sldNum" sz="quarter" idx="12"/>
          </p:nvPr>
        </p:nvSpPr>
        <p:spPr/>
        <p:txBody>
          <a:bodyPr/>
          <a:lstStyle/>
          <a:p>
            <a:fld id="{1EF85638-2995-764F-975A-3D74C15A7C7B}" type="slidenum">
              <a:rPr lang="en-US" smtClean="0"/>
              <a:pPr/>
              <a:t>‹#›</a:t>
            </a:fld>
            <a:endParaRPr lang="en-US"/>
          </a:p>
        </p:txBody>
      </p:sp>
      <p:sp>
        <p:nvSpPr>
          <p:cNvPr id="5" name="Text Placeholder 8"/>
          <p:cNvSpPr txBox="1">
            <a:spLocks/>
          </p:cNvSpPr>
          <p:nvPr userDrawn="1"/>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cap="none" spc="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04569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2CC5B9-2121-3F4A-98C8-78D35058D729}" type="datetime1">
              <a:rPr lang="en-US" smtClean="0"/>
              <a:t>11/19/13</a:t>
            </a:fld>
            <a:endParaRPr lang="en-US"/>
          </a:p>
        </p:txBody>
      </p:sp>
      <p:sp>
        <p:nvSpPr>
          <p:cNvPr id="6" name="Footer Placeholder 5"/>
          <p:cNvSpPr>
            <a:spLocks noGrp="1"/>
          </p:cNvSpPr>
          <p:nvPr>
            <p:ph type="ftr" sz="quarter" idx="11"/>
          </p:nvPr>
        </p:nvSpPr>
        <p:spPr/>
        <p:txBody>
          <a:bodyPr/>
          <a:lstStyle/>
          <a:p>
            <a:r>
              <a:rPr lang="en-US" smtClean="0"/>
              <a:t>MB 19.11.2013        Julia Andreeva, CERN</a:t>
            </a:r>
            <a:endParaRPr lang="en-US"/>
          </a:p>
        </p:txBody>
      </p:sp>
      <p:sp>
        <p:nvSpPr>
          <p:cNvPr id="7" name="Slide Number Placeholder 6"/>
          <p:cNvSpPr>
            <a:spLocks noGrp="1"/>
          </p:cNvSpPr>
          <p:nvPr>
            <p:ph type="sldNum" sz="quarter" idx="12"/>
          </p:nvPr>
        </p:nvSpPr>
        <p:spPr/>
        <p:txBody>
          <a:bodyPr/>
          <a:lstStyle/>
          <a:p>
            <a:fld id="{1EF85638-2995-764F-975A-3D74C15A7C7B}" type="slidenum">
              <a:rPr lang="en-US" smtClean="0"/>
              <a:pPr/>
              <a:t>‹#›</a:t>
            </a:fld>
            <a:endParaRPr lang="en-US"/>
          </a:p>
        </p:txBody>
      </p:sp>
      <p:sp>
        <p:nvSpPr>
          <p:cNvPr id="8" name="Text Placeholder 8"/>
          <p:cNvSpPr txBox="1">
            <a:spLocks/>
          </p:cNvSpPr>
          <p:nvPr userDrawn="1"/>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cap="none" spc="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447173927"/>
      </p:ext>
    </p:extLst>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97852D-B361-7045-8559-FC068B2C5ECF}" type="datetime1">
              <a:rPr lang="en-US" smtClean="0"/>
              <a:t>11/19/13</a:t>
            </a:fld>
            <a:endParaRPr lang="en-US"/>
          </a:p>
        </p:txBody>
      </p:sp>
      <p:sp>
        <p:nvSpPr>
          <p:cNvPr id="6" name="Footer Placeholder 5"/>
          <p:cNvSpPr>
            <a:spLocks noGrp="1"/>
          </p:cNvSpPr>
          <p:nvPr>
            <p:ph type="ftr" sz="quarter" idx="11"/>
          </p:nvPr>
        </p:nvSpPr>
        <p:spPr/>
        <p:txBody>
          <a:bodyPr/>
          <a:lstStyle/>
          <a:p>
            <a:r>
              <a:rPr lang="en-US" smtClean="0"/>
              <a:t>MB 19.11.2013        Julia Andreeva, CERN</a:t>
            </a:r>
            <a:endParaRPr lang="en-US"/>
          </a:p>
        </p:txBody>
      </p:sp>
      <p:sp>
        <p:nvSpPr>
          <p:cNvPr id="7" name="Slide Number Placeholder 6"/>
          <p:cNvSpPr>
            <a:spLocks noGrp="1"/>
          </p:cNvSpPr>
          <p:nvPr>
            <p:ph type="sldNum" sz="quarter" idx="12"/>
          </p:nvPr>
        </p:nvSpPr>
        <p:spPr/>
        <p:txBody>
          <a:bodyPr/>
          <a:lstStyle/>
          <a:p>
            <a:fld id="{1EF85638-2995-764F-975A-3D74C15A7C7B}" type="slidenum">
              <a:rPr lang="en-US" smtClean="0"/>
              <a:pPr/>
              <a:t>‹#›</a:t>
            </a:fld>
            <a:endParaRPr lang="en-US"/>
          </a:p>
        </p:txBody>
      </p:sp>
      <p:sp>
        <p:nvSpPr>
          <p:cNvPr id="8" name="Text Placeholder 8"/>
          <p:cNvSpPr txBox="1">
            <a:spLocks/>
          </p:cNvSpPr>
          <p:nvPr userDrawn="1"/>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cap="none" spc="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66206465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Ref idx="1001">
        <a:schemeClr val="bg1"/>
      </p:bgRef>
    </p:bg>
    <p:spTree>
      <p:nvGrpSpPr>
        <p:cNvPr id="1" name=""/>
        <p:cNvGrpSpPr/>
        <p:nvPr/>
      </p:nvGrpSpPr>
      <p:grpSpPr>
        <a:xfrm>
          <a:off x="0" y="0"/>
          <a:ext cx="0" cy="0"/>
          <a:chOff x="0" y="0"/>
          <a:chExt cx="0" cy="0"/>
        </a:xfrm>
      </p:grpSpPr>
      <p:pic>
        <p:nvPicPr>
          <p:cNvPr id="12" name="Image 4" descr="bande-01.eps"/>
          <p:cNvPicPr>
            <a:picLocks noChangeAspect="1"/>
          </p:cNvPicPr>
          <p:nvPr/>
        </p:nvPicPr>
        <p:blipFill>
          <a:blip r:embed="rId14">
            <a:duotone>
              <a:schemeClr val="accent2">
                <a:shade val="45000"/>
                <a:satMod val="135000"/>
              </a:schemeClr>
              <a:prstClr val="white"/>
            </a:duotone>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0" y="6157663"/>
            <a:ext cx="9144000" cy="707202"/>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4649"/>
            <a:ext cx="8229600" cy="4463026"/>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317226" y="6360855"/>
            <a:ext cx="1439605" cy="365125"/>
          </a:xfrm>
          <a:prstGeom prst="rect">
            <a:avLst/>
          </a:prstGeom>
        </p:spPr>
        <p:txBody>
          <a:bodyPr vert="horz" lIns="91440" tIns="45720" rIns="91440" bIns="45720" rtlCol="0" anchor="ctr"/>
          <a:lstStyle>
            <a:lvl1pPr algn="r">
              <a:defRPr sz="1200">
                <a:solidFill>
                  <a:schemeClr val="bg1">
                    <a:lumMod val="95000"/>
                  </a:schemeClr>
                </a:solidFill>
              </a:defRPr>
            </a:lvl1pPr>
          </a:lstStyle>
          <a:p>
            <a:fld id="{AF4B95D6-8CE7-7046-8CAE-F3D5282C98AF}" type="datetime1">
              <a:rPr lang="en-US" smtClean="0"/>
              <a:t>11/19/13</a:t>
            </a:fld>
            <a:endParaRPr lang="en-US" dirty="0"/>
          </a:p>
        </p:txBody>
      </p:sp>
      <p:sp>
        <p:nvSpPr>
          <p:cNvPr id="5" name="Footer Placeholder 4"/>
          <p:cNvSpPr>
            <a:spLocks noGrp="1"/>
          </p:cNvSpPr>
          <p:nvPr>
            <p:ph type="ftr" sz="quarter" idx="3"/>
          </p:nvPr>
        </p:nvSpPr>
        <p:spPr>
          <a:xfrm>
            <a:off x="2023806" y="6360855"/>
            <a:ext cx="4195097" cy="365125"/>
          </a:xfrm>
          <a:prstGeom prst="rect">
            <a:avLst/>
          </a:prstGeom>
        </p:spPr>
        <p:txBody>
          <a:bodyPr vert="horz" lIns="91440" tIns="45720" rIns="91440" bIns="45720" rtlCol="0" anchor="ctr"/>
          <a:lstStyle>
            <a:lvl1pPr algn="ctr">
              <a:defRPr sz="1200">
                <a:solidFill>
                  <a:srgbClr val="F2F2F2"/>
                </a:solidFill>
              </a:defRPr>
            </a:lvl1pPr>
          </a:lstStyle>
          <a:p>
            <a:r>
              <a:rPr lang="en-US" smtClean="0"/>
              <a:t>MB 19.11.2013        Julia Andreeva, CERN</a:t>
            </a:r>
            <a:endParaRPr lang="en-US" dirty="0"/>
          </a:p>
        </p:txBody>
      </p:sp>
      <p:sp>
        <p:nvSpPr>
          <p:cNvPr id="6" name="Slide Number Placeholder 5"/>
          <p:cNvSpPr>
            <a:spLocks noGrp="1"/>
          </p:cNvSpPr>
          <p:nvPr>
            <p:ph type="sldNum" sz="quarter" idx="4"/>
          </p:nvPr>
        </p:nvSpPr>
        <p:spPr>
          <a:xfrm>
            <a:off x="7923160" y="6356350"/>
            <a:ext cx="763639" cy="365125"/>
          </a:xfrm>
          <a:prstGeom prst="rect">
            <a:avLst/>
          </a:prstGeom>
        </p:spPr>
        <p:txBody>
          <a:bodyPr vert="horz" lIns="91440" tIns="45720" rIns="91440" bIns="45720" rtlCol="0" anchor="ctr"/>
          <a:lstStyle>
            <a:lvl1pPr algn="r">
              <a:defRPr sz="1200">
                <a:solidFill>
                  <a:srgbClr val="F2F2F2"/>
                </a:solidFill>
              </a:defRPr>
            </a:lvl1pPr>
          </a:lstStyle>
          <a:p>
            <a:fld id="{1EF85638-2995-764F-975A-3D74C15A7C7B}" type="slidenum">
              <a:rPr lang="en-US" smtClean="0"/>
              <a:pPr/>
              <a:t>‹#›</a:t>
            </a:fld>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790065472"/>
      </p:ext>
    </p:extLst>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Lst>
  <p:hf hdr="0" dt="0"/>
  <p:txStyles>
    <p:titleStyle>
      <a:lvl1pPr algn="ctr" defTabSz="457200" rtl="0" eaLnBrk="1" latinLnBrk="0" hangingPunct="1">
        <a:spcBef>
          <a:spcPct val="0"/>
        </a:spcBef>
        <a:buNone/>
        <a:defRPr sz="3200" b="1" i="0" u="none" kern="1200" cap="none" normalizeH="0">
          <a:solidFill>
            <a:schemeClr val="accent1"/>
          </a:solidFill>
          <a:latin typeface="News Gothic MT"/>
          <a:ea typeface="+mj-ea"/>
          <a:cs typeface="+mj-cs"/>
        </a:defRPr>
      </a:lvl1pPr>
    </p:titleStyle>
    <p:bodyStyle>
      <a:lvl1pPr marL="342900" indent="-342900" algn="l" defTabSz="457200" rtl="0" eaLnBrk="1" latinLnBrk="0" hangingPunct="1">
        <a:spcBef>
          <a:spcPct val="20000"/>
        </a:spcBef>
        <a:buClr>
          <a:schemeClr val="accent1"/>
        </a:buClr>
        <a:buFont typeface="Wingdings" charset="2"/>
        <a:buChar char="§"/>
        <a:defRPr sz="3200" kern="1200">
          <a:solidFill>
            <a:schemeClr val="tx1">
              <a:lumMod val="75000"/>
              <a:lumOff val="25000"/>
            </a:schemeClr>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tomtools.cern.ch/confluence/display/SAMDOC/New+Joint+T1-T2+reportin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VO-based availability reports:</a:t>
            </a:r>
            <a:br>
              <a:rPr lang="en-US" dirty="0" smtClean="0"/>
            </a:br>
            <a:r>
              <a:rPr lang="en-US" dirty="0" smtClean="0"/>
              <a:t>Status update</a:t>
            </a:r>
            <a:endParaRPr lang="en-US" dirty="0"/>
          </a:p>
        </p:txBody>
      </p:sp>
      <p:sp>
        <p:nvSpPr>
          <p:cNvPr id="3" name="Subtitle 2"/>
          <p:cNvSpPr>
            <a:spLocks noGrp="1"/>
          </p:cNvSpPr>
          <p:nvPr>
            <p:ph type="subTitle" idx="1"/>
          </p:nvPr>
        </p:nvSpPr>
        <p:spPr/>
        <p:txBody>
          <a:bodyPr/>
          <a:lstStyle/>
          <a:p>
            <a:r>
              <a:rPr lang="en-US" sz="2400" i="1" dirty="0" smtClean="0"/>
              <a:t>Julia Andreeva</a:t>
            </a:r>
          </a:p>
          <a:p>
            <a:r>
              <a:rPr lang="en-US" sz="2400" i="1" dirty="0" smtClean="0"/>
              <a:t>IT-SDC</a:t>
            </a:r>
          </a:p>
          <a:p>
            <a:r>
              <a:rPr lang="en-US" sz="2400" i="1" dirty="0" smtClean="0"/>
              <a:t>WLCG MB, 19.11.2013</a:t>
            </a:r>
          </a:p>
          <a:p>
            <a:endParaRPr lang="en-US" dirty="0"/>
          </a:p>
        </p:txBody>
      </p:sp>
      <p:sp>
        <p:nvSpPr>
          <p:cNvPr id="4" name="Footer Placeholder 3"/>
          <p:cNvSpPr>
            <a:spLocks noGrp="1"/>
          </p:cNvSpPr>
          <p:nvPr>
            <p:ph type="ftr" sz="quarter" idx="11"/>
          </p:nvPr>
        </p:nvSpPr>
        <p:spPr/>
        <p:txBody>
          <a:bodyPr/>
          <a:lstStyle/>
          <a:p>
            <a:r>
              <a:rPr lang="en-US" smtClean="0"/>
              <a:t>MB 19.11.2013        Julia Andreeva, CERN</a:t>
            </a:r>
            <a:endParaRPr lang="en-US"/>
          </a:p>
        </p:txBody>
      </p:sp>
      <p:sp>
        <p:nvSpPr>
          <p:cNvPr id="5" name="Slide Number Placeholder 4"/>
          <p:cNvSpPr>
            <a:spLocks noGrp="1"/>
          </p:cNvSpPr>
          <p:nvPr>
            <p:ph type="sldNum" sz="quarter" idx="12"/>
          </p:nvPr>
        </p:nvSpPr>
        <p:spPr/>
        <p:txBody>
          <a:bodyPr/>
          <a:lstStyle/>
          <a:p>
            <a:fld id="{4D42C177-C545-2C42-B403-6FC04032DB32}" type="slidenum">
              <a:rPr lang="en-US" smtClean="0"/>
              <a:t>1</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VO-based availability reports</a:t>
            </a:r>
            <a:endParaRPr lang="en-US" dirty="0"/>
          </a:p>
        </p:txBody>
      </p:sp>
      <p:sp>
        <p:nvSpPr>
          <p:cNvPr id="3" name="Content Placeholder 2"/>
          <p:cNvSpPr>
            <a:spLocks noGrp="1"/>
          </p:cNvSpPr>
          <p:nvPr>
            <p:ph idx="1"/>
          </p:nvPr>
        </p:nvSpPr>
        <p:spPr/>
        <p:txBody>
          <a:bodyPr>
            <a:normAutofit fontScale="85000" lnSpcReduction="20000"/>
          </a:bodyPr>
          <a:lstStyle/>
          <a:p>
            <a:r>
              <a:rPr lang="en-US" sz="2400" dirty="0"/>
              <a:t>As from January 2014 the joint Tier 0/1/2 summary report for the 4 LHC experiments will become the official </a:t>
            </a:r>
            <a:r>
              <a:rPr lang="en-US" sz="2400" dirty="0" smtClean="0"/>
              <a:t>availability report</a:t>
            </a:r>
            <a:r>
              <a:rPr lang="en-US" sz="2400" dirty="0"/>
              <a:t>, replacing the OPS-based availability reports. More information can be </a:t>
            </a:r>
            <a:r>
              <a:rPr lang="en-US" sz="2400" dirty="0" smtClean="0"/>
              <a:t>found at </a:t>
            </a:r>
          </a:p>
          <a:p>
            <a:pPr>
              <a:buNone/>
            </a:pPr>
            <a:r>
              <a:rPr lang="en-US" sz="1800" dirty="0">
                <a:hlinkClick r:id="rId2"/>
              </a:rPr>
              <a:t>https://tomtools.cern.ch/confluence/display/SAMDOC/New+Joint+</a:t>
            </a:r>
            <a:r>
              <a:rPr lang="en-US" sz="1800" dirty="0" smtClean="0">
                <a:hlinkClick r:id="rId2"/>
              </a:rPr>
              <a:t>T1-T2</a:t>
            </a:r>
            <a:r>
              <a:rPr lang="en-US" sz="1800" dirty="0">
                <a:hlinkClick r:id="rId2"/>
              </a:rPr>
              <a:t>+</a:t>
            </a:r>
            <a:r>
              <a:rPr lang="en-US" sz="1800" dirty="0" smtClean="0">
                <a:hlinkClick r:id="rId2"/>
              </a:rPr>
              <a:t>reporting</a:t>
            </a:r>
            <a:endParaRPr lang="en-US" sz="1800" dirty="0" smtClean="0"/>
          </a:p>
          <a:p>
            <a:r>
              <a:rPr lang="en-US" sz="2400" dirty="0" smtClean="0"/>
              <a:t>Starting from October the sites are strongly recommended to look in the new VO-based reports and to ask questions in case they see any problems with them</a:t>
            </a:r>
          </a:p>
          <a:p>
            <a:r>
              <a:rPr lang="en-US" sz="2400" dirty="0" smtClean="0">
                <a:solidFill>
                  <a:srgbClr val="FF0000"/>
                </a:solidFill>
              </a:rPr>
              <a:t>Important!</a:t>
            </a:r>
          </a:p>
          <a:p>
            <a:pPr>
              <a:buNone/>
            </a:pPr>
            <a:r>
              <a:rPr lang="en-US" sz="2400" dirty="0" smtClean="0"/>
              <a:t>       Availability numbers can not be 100% consistent with availability in    	the OPS-based reports:</a:t>
            </a:r>
          </a:p>
          <a:p>
            <a:pPr>
              <a:buNone/>
            </a:pPr>
            <a:r>
              <a:rPr lang="en-US" sz="2400" dirty="0" smtClean="0"/>
              <a:t>		     - Different set of tests is taken into account</a:t>
            </a:r>
          </a:p>
          <a:p>
            <a:pPr>
              <a:buNone/>
            </a:pPr>
            <a:r>
              <a:rPr lang="en-US" sz="2400" dirty="0" smtClean="0"/>
              <a:t>            - Tests are submitted with different credentials</a:t>
            </a:r>
          </a:p>
          <a:p>
            <a:pPr>
              <a:buNone/>
            </a:pPr>
            <a:r>
              <a:rPr lang="en-US" sz="2400" dirty="0" smtClean="0"/>
              <a:t>            - Tests are submitted through WMS for all sites including  OSG </a:t>
            </a:r>
          </a:p>
          <a:p>
            <a:pPr>
              <a:buNone/>
            </a:pPr>
            <a:endParaRPr lang="en-US" sz="2400" dirty="0"/>
          </a:p>
        </p:txBody>
      </p:sp>
      <p:sp>
        <p:nvSpPr>
          <p:cNvPr id="4" name="Footer Placeholder 3"/>
          <p:cNvSpPr>
            <a:spLocks noGrp="1"/>
          </p:cNvSpPr>
          <p:nvPr>
            <p:ph type="ftr" sz="quarter" idx="11"/>
          </p:nvPr>
        </p:nvSpPr>
        <p:spPr/>
        <p:txBody>
          <a:bodyPr/>
          <a:lstStyle/>
          <a:p>
            <a:r>
              <a:rPr lang="en-US" smtClean="0"/>
              <a:t>MB 19.11.2013        Julia Andreeva, CERN</a:t>
            </a:r>
            <a:endParaRPr lang="en-US" dirty="0"/>
          </a:p>
        </p:txBody>
      </p:sp>
      <p:sp>
        <p:nvSpPr>
          <p:cNvPr id="5" name="Slide Number Placeholder 4"/>
          <p:cNvSpPr>
            <a:spLocks noGrp="1"/>
          </p:cNvSpPr>
          <p:nvPr>
            <p:ph type="sldNum" sz="quarter" idx="12"/>
          </p:nvPr>
        </p:nvSpPr>
        <p:spPr/>
        <p:txBody>
          <a:bodyPr/>
          <a:lstStyle/>
          <a:p>
            <a:fld id="{1EF85638-2995-764F-975A-3D74C15A7C7B}" type="slidenum">
              <a:rPr lang="en-US" smtClean="0"/>
              <a:pPr/>
              <a:t>2</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 of the new reports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Some Tier2 sites (in particular ATLAS US sites) noticed substantial decrease of availability numbers</a:t>
            </a:r>
          </a:p>
          <a:p>
            <a:r>
              <a:rPr lang="en-US" dirty="0" smtClean="0"/>
              <a:t>All cases of serious discrepancies between new and current reports were investigated</a:t>
            </a:r>
          </a:p>
          <a:p>
            <a:r>
              <a:rPr lang="en-US" dirty="0" smtClean="0"/>
              <a:t>No problems in the availability calculation or report generation procedures were detected</a:t>
            </a:r>
          </a:p>
          <a:p>
            <a:r>
              <a:rPr lang="en-US" dirty="0" smtClean="0"/>
              <a:t>All cases of low availability numbers were understood and sites got instruction how the problem can be fixed</a:t>
            </a:r>
          </a:p>
          <a:p>
            <a:r>
              <a:rPr lang="en-US" dirty="0" smtClean="0"/>
              <a:t>Thanks a lot to ATLAS experts (Alessandro De </a:t>
            </a:r>
            <a:r>
              <a:rPr lang="en-US" dirty="0" err="1" smtClean="0"/>
              <a:t>Girolamo</a:t>
            </a:r>
            <a:r>
              <a:rPr lang="en-US" dirty="0" smtClean="0"/>
              <a:t>) who helped to follow up all eventual issues</a:t>
            </a:r>
          </a:p>
          <a:p>
            <a:pPr>
              <a:buNone/>
            </a:pPr>
            <a:endParaRPr lang="en-US" dirty="0" smtClean="0"/>
          </a:p>
        </p:txBody>
      </p:sp>
      <p:sp>
        <p:nvSpPr>
          <p:cNvPr id="4" name="Footer Placeholder 3"/>
          <p:cNvSpPr>
            <a:spLocks noGrp="1"/>
          </p:cNvSpPr>
          <p:nvPr>
            <p:ph type="ftr" sz="quarter" idx="11"/>
          </p:nvPr>
        </p:nvSpPr>
        <p:spPr/>
        <p:txBody>
          <a:bodyPr/>
          <a:lstStyle/>
          <a:p>
            <a:r>
              <a:rPr lang="en-US" smtClean="0"/>
              <a:t>MB 19.11.2013        Julia Andreeva, CERN</a:t>
            </a:r>
            <a:endParaRPr lang="en-US" dirty="0"/>
          </a:p>
        </p:txBody>
      </p:sp>
      <p:sp>
        <p:nvSpPr>
          <p:cNvPr id="5" name="Slide Number Placeholder 4"/>
          <p:cNvSpPr>
            <a:spLocks noGrp="1"/>
          </p:cNvSpPr>
          <p:nvPr>
            <p:ph type="sldNum" sz="quarter" idx="12"/>
          </p:nvPr>
        </p:nvSpPr>
        <p:spPr/>
        <p:txBody>
          <a:bodyPr/>
          <a:lstStyle/>
          <a:p>
            <a:fld id="{1EF85638-2995-764F-975A-3D74C15A7C7B}" type="slidenum">
              <a:rPr lang="en-US" smtClean="0"/>
              <a:pPr/>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Reasons for low availability</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Main reasons of low site availability in VO-based reports were caused by the fact that one of the following conditions was not fulfilled:  </a:t>
            </a:r>
          </a:p>
          <a:p>
            <a:pPr>
              <a:buNone/>
            </a:pPr>
            <a:r>
              <a:rPr lang="en-US" dirty="0" smtClean="0"/>
              <a:t>	- service is correctly published in BDII</a:t>
            </a:r>
          </a:p>
          <a:p>
            <a:pPr>
              <a:buNone/>
            </a:pPr>
            <a:r>
              <a:rPr lang="en-US" dirty="0" smtClean="0"/>
              <a:t>    - the account with which the CE tests are   		submitted should be mapped to the privileged  user at    	the site in order not to wait too long in the queue 	(avoid test timeout)</a:t>
            </a:r>
          </a:p>
          <a:p>
            <a:pPr>
              <a:buNone/>
            </a:pPr>
            <a:r>
              <a:rPr lang="en-US" dirty="0" smtClean="0"/>
              <a:t>    - the account with which SRM tests are submitted 		should have correct permissions for the storage</a:t>
            </a:r>
          </a:p>
          <a:p>
            <a:pPr>
              <a:buNone/>
            </a:pPr>
            <a:r>
              <a:rPr lang="en-US" dirty="0" smtClean="0"/>
              <a:t>    </a:t>
            </a:r>
            <a:endParaRPr lang="en-US" dirty="0"/>
          </a:p>
        </p:txBody>
      </p:sp>
      <p:sp>
        <p:nvSpPr>
          <p:cNvPr id="4" name="Footer Placeholder 3"/>
          <p:cNvSpPr>
            <a:spLocks noGrp="1"/>
          </p:cNvSpPr>
          <p:nvPr>
            <p:ph type="ftr" sz="quarter" idx="11"/>
          </p:nvPr>
        </p:nvSpPr>
        <p:spPr/>
        <p:txBody>
          <a:bodyPr/>
          <a:lstStyle/>
          <a:p>
            <a:r>
              <a:rPr lang="en-US" smtClean="0"/>
              <a:t>MB 19.11.2013        Julia Andreeva, CERN</a:t>
            </a:r>
            <a:endParaRPr lang="en-US" dirty="0"/>
          </a:p>
        </p:txBody>
      </p:sp>
      <p:sp>
        <p:nvSpPr>
          <p:cNvPr id="5" name="Slide Number Placeholder 4"/>
          <p:cNvSpPr>
            <a:spLocks noGrp="1"/>
          </p:cNvSpPr>
          <p:nvPr>
            <p:ph type="sldNum" sz="quarter" idx="12"/>
          </p:nvPr>
        </p:nvSpPr>
        <p:spPr/>
        <p:txBody>
          <a:bodyPr/>
          <a:lstStyle/>
          <a:p>
            <a:fld id="{1EF85638-2995-764F-975A-3D74C15A7C7B}" type="slidenum">
              <a:rPr lang="en-US" smtClean="0"/>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Migration of SAM tests away from WMS submission</a:t>
            </a:r>
            <a:endParaRPr lang="en-US" dirty="0"/>
          </a:p>
        </p:txBody>
      </p:sp>
      <p:sp>
        <p:nvSpPr>
          <p:cNvPr id="3" name="Content Placeholder 2"/>
          <p:cNvSpPr>
            <a:spLocks noGrp="1"/>
          </p:cNvSpPr>
          <p:nvPr>
            <p:ph idx="1"/>
          </p:nvPr>
        </p:nvSpPr>
        <p:spPr/>
        <p:txBody>
          <a:bodyPr>
            <a:normAutofit lnSpcReduction="10000"/>
          </a:bodyPr>
          <a:lstStyle/>
          <a:p>
            <a:r>
              <a:rPr lang="en-US" dirty="0" smtClean="0"/>
              <a:t>In parallel with new availability reports we progress in migration of SAM tests away from WMS submission</a:t>
            </a:r>
          </a:p>
          <a:p>
            <a:r>
              <a:rPr lang="en-US" dirty="0" smtClean="0"/>
              <a:t>CMS and ATLAS pilot systems are submitted via </a:t>
            </a:r>
            <a:r>
              <a:rPr lang="en-US" dirty="0" err="1" smtClean="0"/>
              <a:t>condor_g</a:t>
            </a:r>
            <a:r>
              <a:rPr lang="en-US" dirty="0" smtClean="0"/>
              <a:t>, ALICE and </a:t>
            </a:r>
            <a:r>
              <a:rPr lang="en-US" dirty="0" err="1" smtClean="0"/>
              <a:t>LHCb</a:t>
            </a:r>
            <a:r>
              <a:rPr lang="en-US" dirty="0" smtClean="0"/>
              <a:t> widely use direct Cream CE submission.</a:t>
            </a:r>
          </a:p>
          <a:p>
            <a:r>
              <a:rPr lang="en-US" dirty="0" smtClean="0"/>
              <a:t>WMS submission should be replaced by </a:t>
            </a:r>
            <a:r>
              <a:rPr lang="en-US" dirty="0" err="1" smtClean="0"/>
              <a:t>condor_g</a:t>
            </a:r>
            <a:r>
              <a:rPr lang="en-US" dirty="0" smtClean="0"/>
              <a:t> and Cream CE submission</a:t>
            </a:r>
            <a:endParaRPr lang="en-US" dirty="0"/>
          </a:p>
        </p:txBody>
      </p:sp>
      <p:sp>
        <p:nvSpPr>
          <p:cNvPr id="4" name="Footer Placeholder 3"/>
          <p:cNvSpPr>
            <a:spLocks noGrp="1"/>
          </p:cNvSpPr>
          <p:nvPr>
            <p:ph type="ftr" sz="quarter" idx="11"/>
          </p:nvPr>
        </p:nvSpPr>
        <p:spPr/>
        <p:txBody>
          <a:bodyPr/>
          <a:lstStyle/>
          <a:p>
            <a:r>
              <a:rPr lang="en-US" smtClean="0"/>
              <a:t>MB 19.11.2013        Julia Andreeva, CERN</a:t>
            </a:r>
            <a:endParaRPr lang="en-US" dirty="0"/>
          </a:p>
        </p:txBody>
      </p:sp>
      <p:sp>
        <p:nvSpPr>
          <p:cNvPr id="5" name="Slide Number Placeholder 4"/>
          <p:cNvSpPr>
            <a:spLocks noGrp="1"/>
          </p:cNvSpPr>
          <p:nvPr>
            <p:ph type="sldNum" sz="quarter" idx="12"/>
          </p:nvPr>
        </p:nvSpPr>
        <p:spPr/>
        <p:txBody>
          <a:bodyPr/>
          <a:lstStyle/>
          <a:p>
            <a:fld id="{1EF85638-2995-764F-975A-3D74C15A7C7B}" type="slidenum">
              <a:rPr lang="en-US" smtClean="0"/>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Migration of SAM tests away from WMS submission (status and timeline)</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Direct Cream CE submission test exists but can not run worker node test payload. First prototype of the Cream CE test with payload is ready</a:t>
            </a:r>
          </a:p>
          <a:p>
            <a:r>
              <a:rPr lang="en-US" dirty="0" err="1" smtClean="0"/>
              <a:t>Condor_g</a:t>
            </a:r>
            <a:r>
              <a:rPr lang="en-US" dirty="0" smtClean="0"/>
              <a:t> submission test currently does not exist. Work in progress with </a:t>
            </a:r>
            <a:r>
              <a:rPr lang="en-US" dirty="0"/>
              <a:t>p</a:t>
            </a:r>
            <a:r>
              <a:rPr lang="en-US" dirty="0" smtClean="0"/>
              <a:t>articipation of JINR and PNPI colleagues</a:t>
            </a:r>
          </a:p>
          <a:p>
            <a:r>
              <a:rPr lang="en-US" dirty="0" smtClean="0"/>
              <a:t>Both prototypes should be ready by the end of this year. Current plan is to have new tests in production by March 2014. After that WMS instances used for SAM can be decommissioned</a:t>
            </a:r>
            <a:endParaRPr lang="en-US" dirty="0"/>
          </a:p>
        </p:txBody>
      </p:sp>
      <p:sp>
        <p:nvSpPr>
          <p:cNvPr id="4" name="Footer Placeholder 3"/>
          <p:cNvSpPr>
            <a:spLocks noGrp="1"/>
          </p:cNvSpPr>
          <p:nvPr>
            <p:ph type="ftr" sz="quarter" idx="11"/>
          </p:nvPr>
        </p:nvSpPr>
        <p:spPr/>
        <p:txBody>
          <a:bodyPr/>
          <a:lstStyle/>
          <a:p>
            <a:r>
              <a:rPr lang="en-US" smtClean="0"/>
              <a:t>MB 19.11.2013        Julia Andreeva, CERN</a:t>
            </a:r>
            <a:endParaRPr lang="en-US" dirty="0"/>
          </a:p>
        </p:txBody>
      </p:sp>
      <p:sp>
        <p:nvSpPr>
          <p:cNvPr id="5" name="Slide Number Placeholder 4"/>
          <p:cNvSpPr>
            <a:spLocks noGrp="1"/>
          </p:cNvSpPr>
          <p:nvPr>
            <p:ph type="sldNum" sz="quarter" idx="12"/>
          </p:nvPr>
        </p:nvSpPr>
        <p:spPr/>
        <p:txBody>
          <a:bodyPr/>
          <a:lstStyle/>
          <a:p>
            <a:fld id="{1EF85638-2995-764F-975A-3D74C15A7C7B}"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All reasons of low availability in the VO-based reports were understood and followed up with the sites concerned.</a:t>
            </a:r>
            <a:r>
              <a:rPr lang="en-US" dirty="0" smtClean="0"/>
              <a:t> </a:t>
            </a:r>
          </a:p>
          <a:p>
            <a:r>
              <a:rPr lang="en-US" dirty="0"/>
              <a:t>F</a:t>
            </a:r>
            <a:r>
              <a:rPr lang="en-US" dirty="0" smtClean="0"/>
              <a:t>rom January 2014 the joint Tier 0/1/2 summary report for the 4 LHC experiments will become the official availability report for WLCG</a:t>
            </a:r>
            <a:endParaRPr lang="en-US" dirty="0" smtClean="0"/>
          </a:p>
          <a:p>
            <a:r>
              <a:rPr lang="en-US" dirty="0" smtClean="0"/>
              <a:t>Generation of OPS-based reports which are still used for EGI will migrate to </a:t>
            </a:r>
            <a:r>
              <a:rPr lang="en-US" smtClean="0"/>
              <a:t>CNRS, SRCE</a:t>
            </a:r>
            <a:r>
              <a:rPr lang="en-US" dirty="0" smtClean="0"/>
              <a:t>, GRNET consortium along with SAM central services</a:t>
            </a:r>
          </a:p>
          <a:p>
            <a:r>
              <a:rPr lang="en-US" dirty="0" smtClean="0"/>
              <a:t>Replacement of WMS-based submission for SAM tests is work in progress. We currently foresee to have new set of tests in production by March 2014.</a:t>
            </a:r>
            <a:endParaRPr lang="en-US" dirty="0"/>
          </a:p>
        </p:txBody>
      </p:sp>
      <p:sp>
        <p:nvSpPr>
          <p:cNvPr id="4" name="Footer Placeholder 3"/>
          <p:cNvSpPr>
            <a:spLocks noGrp="1"/>
          </p:cNvSpPr>
          <p:nvPr>
            <p:ph type="ftr" sz="quarter" idx="11"/>
          </p:nvPr>
        </p:nvSpPr>
        <p:spPr/>
        <p:txBody>
          <a:bodyPr/>
          <a:lstStyle/>
          <a:p>
            <a:r>
              <a:rPr lang="en-US" smtClean="0"/>
              <a:t>MB 19.11.2013        Julia Andreeva, CERN</a:t>
            </a:r>
            <a:endParaRPr lang="en-US" dirty="0"/>
          </a:p>
        </p:txBody>
      </p:sp>
      <p:sp>
        <p:nvSpPr>
          <p:cNvPr id="5" name="Slide Number Placeholder 4"/>
          <p:cNvSpPr>
            <a:spLocks noGrp="1"/>
          </p:cNvSpPr>
          <p:nvPr>
            <p:ph type="sldNum" sz="quarter" idx="12"/>
          </p:nvPr>
        </p:nvSpPr>
        <p:spPr/>
        <p:txBody>
          <a:bodyPr/>
          <a:lstStyle/>
          <a:p>
            <a:fld id="{1EF85638-2995-764F-975A-3D74C15A7C7B}" type="slidenum">
              <a:rPr lang="en-US" smtClean="0"/>
              <a:pPr/>
              <a:t>7</a:t>
            </a:fld>
            <a:endParaRPr lang="en-US"/>
          </a:p>
        </p:txBody>
      </p:sp>
    </p:spTree>
  </p:cSld>
  <p:clrMapOvr>
    <a:masterClrMapping/>
  </p:clrMapOvr>
</p:sld>
</file>

<file path=ppt/theme/theme1.xml><?xml version="1.0" encoding="utf-8"?>
<a:theme xmlns:a="http://schemas.openxmlformats.org/drawingml/2006/main" name="IT Groups">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ln w="38100" cmpd="sng">
          <a:tailEnd type="arrow"/>
        </a:ln>
      </a:spPr>
      <a:bodyPr/>
      <a:lstStyle/>
      <a:style>
        <a:lnRef idx="2">
          <a:schemeClr val="accent1"/>
        </a:lnRef>
        <a:fillRef idx="0">
          <a:schemeClr val="accent1"/>
        </a:fillRef>
        <a:effectRef idx="1">
          <a:schemeClr val="accent1"/>
        </a:effectRef>
        <a:fontRef idx="minor">
          <a:schemeClr val="tx1"/>
        </a:fontRef>
      </a:style>
    </a:lnDef>
    <a:txDef>
      <a:spPr/>
      <a:bodyPr>
        <a:noAutofit/>
      </a:bodyPr>
      <a:lstStyle>
        <a:defPPr>
          <a:defRPr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25256</TotalTime>
  <Words>647</Words>
  <Application>Microsoft Office PowerPoint</Application>
  <PresentationFormat>On-screen Show (4:3)</PresentationFormat>
  <Paragraphs>52</Paragraphs>
  <Slides>7</Slides>
  <Notes>0</Notes>
  <HiddenSlides>0</HiddenSlides>
  <MMClips>0</MMClips>
  <ScaleCrop>false</ScaleCrop>
  <HeadingPairs>
    <vt:vector size="4" baseType="variant">
      <vt:variant>
        <vt:lpstr>Design Template</vt:lpstr>
      </vt:variant>
      <vt:variant>
        <vt:i4>1</vt:i4>
      </vt:variant>
      <vt:variant>
        <vt:lpstr>Slide Titles</vt:lpstr>
      </vt:variant>
      <vt:variant>
        <vt:i4>7</vt:i4>
      </vt:variant>
    </vt:vector>
  </HeadingPairs>
  <TitlesOfParts>
    <vt:vector size="8" baseType="lpstr">
      <vt:lpstr>IT Groups</vt:lpstr>
      <vt:lpstr>VO-based availability reports: Status update</vt:lpstr>
      <vt:lpstr>VO-based availability reports</vt:lpstr>
      <vt:lpstr>Analysis of the new reports</vt:lpstr>
      <vt:lpstr>Reasons for low availability</vt:lpstr>
      <vt:lpstr>Migration of SAM tests away from WMS submission</vt:lpstr>
      <vt:lpstr>Migration of SAM tests away from WMS submission (status and timeline)</vt:lpstr>
      <vt:lpstr>Summary</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Cath Noble</dc:creator>
  <cp:lastModifiedBy>Julia Andreeva</cp:lastModifiedBy>
  <cp:revision>167</cp:revision>
  <dcterms:created xsi:type="dcterms:W3CDTF">2013-11-19T14:20:22Z</dcterms:created>
  <dcterms:modified xsi:type="dcterms:W3CDTF">2013-11-19T14:27:13Z</dcterms:modified>
</cp:coreProperties>
</file>