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83" r:id="rId5"/>
  </p:sldMasterIdLst>
  <p:notesMasterIdLst>
    <p:notesMasterId r:id="rId15"/>
  </p:notesMasterIdLst>
  <p:handoutMasterIdLst>
    <p:handoutMasterId r:id="rId16"/>
  </p:handoutMasterIdLst>
  <p:sldIdLst>
    <p:sldId id="258" r:id="rId6"/>
    <p:sldId id="275" r:id="rId7"/>
    <p:sldId id="276" r:id="rId8"/>
    <p:sldId id="274" r:id="rId9"/>
    <p:sldId id="279" r:id="rId10"/>
    <p:sldId id="265" r:id="rId11"/>
    <p:sldId id="277" r:id="rId12"/>
    <p:sldId id="278" r:id="rId13"/>
    <p:sldId id="272" r:id="rId14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863" autoAdjust="0"/>
    <p:restoredTop sz="90495" autoAdjust="0"/>
  </p:normalViewPr>
  <p:slideViewPr>
    <p:cSldViewPr>
      <p:cViewPr>
        <p:scale>
          <a:sx n="120" d="100"/>
          <a:sy n="120" d="100"/>
        </p:scale>
        <p:origin x="104" y="6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6F52A-273E-764F-AF23-CEECA8D36FFB}" type="datetimeFigureOut">
              <a:rPr lang="en-US" smtClean="0"/>
              <a:t>5/13/13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20E57-9317-CD43-9FB4-5629891C79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90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5/13/13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956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 areas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579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REBUS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034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CMS April</a:t>
            </a:r>
            <a:r>
              <a:rPr lang="en-US" baseline="0" dirty="0" smtClean="0"/>
              <a:t> has 3 sites with 89%</a:t>
            </a:r>
          </a:p>
          <a:p>
            <a:r>
              <a:rPr lang="en-US" baseline="0" dirty="0" smtClean="0"/>
              <a:t>OSG results no longer received via OSG2SAM link, but directly from experiment </a:t>
            </a:r>
            <a:r>
              <a:rPr lang="en-US" baseline="0" dirty="0" err="1" smtClean="0"/>
              <a:t>NAGIOSes</a:t>
            </a:r>
            <a:r>
              <a:rPr lang="en-US" baseline="0" dirty="0" smtClean="0"/>
              <a:t> here at CERN.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058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Funding agencies will see lower availabilities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76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14.tiff"/><Relationship Id="rId5" Type="http://schemas.openxmlformats.org/officeDocument/2006/relationships/image" Target="../media/image11.jpeg"/><Relationship Id="rId6" Type="http://schemas.openxmlformats.org/officeDocument/2006/relationships/image" Target="../media/image12.tiff"/><Relationship Id="rId7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dirty="0" smtClean="0"/>
              <a:t>Marian Babik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dirty="0" smtClean="0"/>
              <a:t>14.May 2013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7ph7" TargetMode="External"/><Relationship Id="rId4" Type="http://schemas.openxmlformats.org/officeDocument/2006/relationships/hyperlink" Target="http://cern.ch/go/qP6R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SAM reporting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Marian Babik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3962400" cy="533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14 May 2013, WLCG Management Board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Changes to SAM reports were proposed at the January’s WLCG MB:</a:t>
            </a:r>
          </a:p>
          <a:p>
            <a:pPr lvl="1"/>
            <a:r>
              <a:rPr lang="en-US" dirty="0" smtClean="0"/>
              <a:t>Remove OPS from all reports</a:t>
            </a:r>
          </a:p>
          <a:p>
            <a:pPr lvl="1"/>
            <a:r>
              <a:rPr lang="en-US" dirty="0" smtClean="0"/>
              <a:t>Introduce a </a:t>
            </a:r>
            <a:r>
              <a:rPr lang="en-US" dirty="0" smtClean="0"/>
              <a:t>joint </a:t>
            </a:r>
            <a:r>
              <a:rPr lang="en-US" dirty="0" smtClean="0"/>
              <a:t>Tier0/1/2 summary per VO</a:t>
            </a:r>
          </a:p>
          <a:p>
            <a:r>
              <a:rPr lang="en-US" dirty="0" smtClean="0"/>
              <a:t>With the following adoption plan:</a:t>
            </a:r>
          </a:p>
          <a:p>
            <a:pPr lvl="1"/>
            <a:r>
              <a:rPr lang="en-US" dirty="0" smtClean="0"/>
              <a:t>Introduce new reports for evaluation</a:t>
            </a:r>
          </a:p>
          <a:p>
            <a:pPr lvl="1"/>
            <a:r>
              <a:rPr lang="en-US" dirty="0" smtClean="0"/>
              <a:t>Review how T2s are evaluated compared to official OPS report (March/April)</a:t>
            </a:r>
          </a:p>
          <a:p>
            <a:pPr lvl="1"/>
            <a:r>
              <a:rPr lang="en-US" dirty="0" smtClean="0"/>
              <a:t>Present results and re-iterate process until confident with new reports (2/3 months)</a:t>
            </a:r>
          </a:p>
          <a:p>
            <a:pPr lvl="1"/>
            <a:r>
              <a:rPr lang="en-US" dirty="0" smtClean="0"/>
              <a:t>Decide when to switch to new reports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r>
              <a:rPr lang="en-US" dirty="0" smtClean="0"/>
              <a:t> May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446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334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Changes to SAM reports were proposed at the January’s WLCG MB:</a:t>
            </a:r>
          </a:p>
          <a:p>
            <a:pPr lvl="1"/>
            <a:r>
              <a:rPr lang="en-US" dirty="0" smtClean="0"/>
              <a:t>Remove OPS from all reports</a:t>
            </a:r>
          </a:p>
          <a:p>
            <a:pPr lvl="1"/>
            <a:r>
              <a:rPr lang="en-US" dirty="0" smtClean="0"/>
              <a:t>Introduce a </a:t>
            </a:r>
            <a:r>
              <a:rPr lang="en-US" dirty="0" smtClean="0"/>
              <a:t>joint </a:t>
            </a:r>
            <a:r>
              <a:rPr lang="en-US" dirty="0" smtClean="0"/>
              <a:t>Tier0/1/2 summary per VO</a:t>
            </a:r>
          </a:p>
          <a:p>
            <a:r>
              <a:rPr lang="en-US" dirty="0" smtClean="0"/>
              <a:t>Today:</a:t>
            </a:r>
          </a:p>
          <a:p>
            <a:pPr lvl="1"/>
            <a:r>
              <a:rPr lang="en-US" u="sng" dirty="0" smtClean="0"/>
              <a:t>Introduce new reports for evaluation</a:t>
            </a:r>
            <a:r>
              <a:rPr lang="en-US" dirty="0" smtClean="0"/>
              <a:t> </a:t>
            </a:r>
          </a:p>
          <a:p>
            <a:pPr lvl="1"/>
            <a:r>
              <a:rPr lang="en-US" u="sng" dirty="0" smtClean="0"/>
              <a:t>Review how T2s are evaluated compared to official OPS report (March/April) </a:t>
            </a:r>
          </a:p>
          <a:p>
            <a:pPr lvl="1"/>
            <a:r>
              <a:rPr lang="en-US" dirty="0" smtClean="0"/>
              <a:t>Present results and re-iterate process until confident with new reports (2/3 months)</a:t>
            </a:r>
          </a:p>
          <a:p>
            <a:pPr lvl="1"/>
            <a:r>
              <a:rPr lang="en-US" dirty="0" smtClean="0"/>
              <a:t>Decide when to switch to new reports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r>
              <a:rPr lang="en-US" dirty="0" smtClean="0"/>
              <a:t> May </a:t>
            </a:r>
            <a:r>
              <a:rPr lang="en-US" dirty="0" smtClean="0"/>
              <a:t>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565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New SAM reports</a:t>
            </a:r>
          </a:p>
          <a:p>
            <a:pPr lvl="1"/>
            <a:r>
              <a:rPr lang="en-US" dirty="0" smtClean="0"/>
              <a:t>Tier0/1 History (last 6 months, </a:t>
            </a:r>
            <a:r>
              <a:rPr lang="en-US" u="sng" dirty="0" smtClean="0"/>
              <a:t>HEP VOs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WLCG_Tier1_History_</a:t>
            </a:r>
            <a:r>
              <a:rPr lang="en-US" dirty="0" smtClean="0"/>
              <a:t>&lt;ALICE, ATLAS, CMS, </a:t>
            </a:r>
            <a:r>
              <a:rPr lang="en-US" dirty="0" err="1" smtClean="0"/>
              <a:t>LHCb</a:t>
            </a:r>
            <a:r>
              <a:rPr lang="en-US" dirty="0" smtClean="0"/>
              <a:t>&gt;</a:t>
            </a:r>
          </a:p>
          <a:p>
            <a:pPr lvl="2"/>
            <a:r>
              <a:rPr lang="en-US" dirty="0" smtClean="0"/>
              <a:t>Replacing single OPS Tier1 History report</a:t>
            </a:r>
          </a:p>
          <a:p>
            <a:pPr lvl="1"/>
            <a:r>
              <a:rPr lang="en-US" dirty="0" smtClean="0"/>
              <a:t>Tier0/1/2 All Sites (last month, </a:t>
            </a:r>
            <a:r>
              <a:rPr lang="en-US" u="sng" dirty="0" smtClean="0"/>
              <a:t>HEP VOs</a:t>
            </a:r>
            <a:r>
              <a:rPr lang="en-US" dirty="0" smtClean="0"/>
              <a:t>)</a:t>
            </a:r>
          </a:p>
          <a:p>
            <a:pPr lvl="2"/>
            <a:r>
              <a:rPr lang="en-US" dirty="0" err="1" smtClean="0"/>
              <a:t>WLCG_All_Sites</a:t>
            </a:r>
            <a:r>
              <a:rPr lang="en-US" dirty="0" smtClean="0"/>
              <a:t>_&lt;ALICE, ATLAS, CMS, </a:t>
            </a:r>
            <a:r>
              <a:rPr lang="en-US" dirty="0" err="1" smtClean="0"/>
              <a:t>LHCb</a:t>
            </a:r>
            <a:r>
              <a:rPr lang="en-US" dirty="0"/>
              <a:t>&gt;</a:t>
            </a:r>
            <a:endParaRPr lang="en-US" dirty="0" smtClean="0"/>
          </a:p>
          <a:p>
            <a:pPr lvl="2"/>
            <a:r>
              <a:rPr lang="en-US" dirty="0" smtClean="0"/>
              <a:t>Replacing WLCG Tier1 Summary and WLCG Tier2</a:t>
            </a:r>
          </a:p>
          <a:p>
            <a:pPr lvl="2"/>
            <a:r>
              <a:rPr lang="en-US" dirty="0" smtClean="0"/>
              <a:t>Single Tier0/1/2 report per VO</a:t>
            </a:r>
          </a:p>
          <a:p>
            <a:pPr lvl="1"/>
            <a:r>
              <a:rPr lang="en-US" dirty="0" smtClean="0"/>
              <a:t>Tier0/1 detailed (last 6 months, </a:t>
            </a:r>
            <a:r>
              <a:rPr lang="en-US" u="sng" dirty="0" smtClean="0"/>
              <a:t>HEP VOs</a:t>
            </a:r>
            <a:r>
              <a:rPr lang="en-US" dirty="0" smtClean="0"/>
              <a:t>) – no changes</a:t>
            </a:r>
          </a:p>
          <a:p>
            <a:pPr lvl="2"/>
            <a:r>
              <a:rPr lang="en-US" dirty="0" smtClean="0"/>
              <a:t>WLCG_Tier1_VO_&lt;ALICE, ATLAS, CMS, </a:t>
            </a:r>
            <a:r>
              <a:rPr lang="en-US" dirty="0" err="1" smtClean="0"/>
              <a:t>LHCb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Available at:</a:t>
            </a:r>
          </a:p>
          <a:p>
            <a:pPr lvl="1"/>
            <a:r>
              <a:rPr lang="de-DE" dirty="0">
                <a:hlinkClick r:id="rId3"/>
              </a:rPr>
              <a:t>http://cern.ch/go/</a:t>
            </a:r>
            <a:r>
              <a:rPr lang="de-DE" dirty="0" smtClean="0">
                <a:hlinkClick r:id="rId3"/>
              </a:rPr>
              <a:t>7ph7</a:t>
            </a:r>
            <a:r>
              <a:rPr lang="de-DE" dirty="0" smtClean="0"/>
              <a:t> (March 2013)</a:t>
            </a:r>
          </a:p>
          <a:p>
            <a:pPr lvl="1"/>
            <a:r>
              <a:rPr lang="de-DE" dirty="0">
                <a:hlinkClick r:id="rId4"/>
              </a:rPr>
              <a:t>http://cern.ch/go/</a:t>
            </a:r>
            <a:r>
              <a:rPr lang="de-DE" dirty="0" smtClean="0">
                <a:hlinkClick r:id="rId4"/>
              </a:rPr>
              <a:t>qP6R</a:t>
            </a:r>
            <a:r>
              <a:rPr lang="de-DE" dirty="0" smtClean="0"/>
              <a:t> (April 2013)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reports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147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Tier 0</a:t>
            </a:r>
            <a:r>
              <a:rPr lang="en-US" dirty="0" smtClean="0"/>
              <a:t>/1 History with same structure</a:t>
            </a:r>
          </a:p>
          <a:p>
            <a:r>
              <a:rPr lang="en-US" dirty="0" smtClean="0"/>
              <a:t>Tier 0</a:t>
            </a:r>
            <a:r>
              <a:rPr lang="en-US" dirty="0" smtClean="0"/>
              <a:t>/1/2 All Sites contains:</a:t>
            </a:r>
          </a:p>
          <a:p>
            <a:pPr lvl="1"/>
            <a:r>
              <a:rPr lang="en-US" dirty="0" smtClean="0"/>
              <a:t>Tier 0/1 Availability </a:t>
            </a:r>
            <a:r>
              <a:rPr lang="en-US" dirty="0" smtClean="0"/>
              <a:t>Graphs </a:t>
            </a:r>
            <a:endParaRPr lang="en-US" dirty="0" smtClean="0"/>
          </a:p>
          <a:p>
            <a:pPr lvl="1"/>
            <a:r>
              <a:rPr lang="en-US" dirty="0" smtClean="0"/>
              <a:t>Tier 0/1 Reliability </a:t>
            </a:r>
            <a:r>
              <a:rPr lang="en-US" dirty="0" smtClean="0"/>
              <a:t>Graphs </a:t>
            </a:r>
            <a:endParaRPr lang="en-US" dirty="0" smtClean="0"/>
          </a:p>
          <a:p>
            <a:pPr lvl="1"/>
            <a:r>
              <a:rPr lang="en-US" dirty="0" smtClean="0"/>
              <a:t>Tier 2 Avail/Reliability Summary </a:t>
            </a:r>
          </a:p>
          <a:p>
            <a:pPr lvl="2"/>
            <a:r>
              <a:rPr lang="en-US" dirty="0" smtClean="0"/>
              <a:t>sorted by name</a:t>
            </a:r>
          </a:p>
          <a:p>
            <a:pPr lvl="1"/>
            <a:r>
              <a:rPr lang="en-US" dirty="0" smtClean="0"/>
              <a:t>Tier 2 Avail/Reliability Summary </a:t>
            </a:r>
          </a:p>
          <a:p>
            <a:pPr lvl="2"/>
            <a:r>
              <a:rPr lang="en-US" dirty="0" smtClean="0"/>
              <a:t>sorted by reliability</a:t>
            </a:r>
          </a:p>
          <a:p>
            <a:pPr lvl="1"/>
            <a:r>
              <a:rPr lang="en-US" dirty="0" smtClean="0"/>
              <a:t>Tier 2 Avail/Reliability Federation Details</a:t>
            </a:r>
          </a:p>
          <a:p>
            <a:pPr lvl="2"/>
            <a:r>
              <a:rPr lang="en-US" dirty="0" smtClean="0"/>
              <a:t>sorted by federations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reports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474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Tier 0</a:t>
            </a:r>
            <a:r>
              <a:rPr lang="en-US" dirty="0" smtClean="0"/>
              <a:t>/1 reporting unchanged</a:t>
            </a:r>
          </a:p>
          <a:p>
            <a:r>
              <a:rPr lang="en-US" dirty="0" smtClean="0"/>
              <a:t>New Tier2 </a:t>
            </a:r>
            <a:r>
              <a:rPr lang="en-US" dirty="0" smtClean="0"/>
              <a:t>reporting - </a:t>
            </a:r>
            <a:r>
              <a:rPr lang="en-US" dirty="0" smtClean="0"/>
              <a:t>Topology</a:t>
            </a:r>
            <a:endParaRPr lang="en-US" dirty="0" smtClean="0"/>
          </a:p>
          <a:p>
            <a:pPr lvl="1"/>
            <a:r>
              <a:rPr lang="en-US" dirty="0" smtClean="0"/>
              <a:t>Based on topology provided by experiments</a:t>
            </a:r>
          </a:p>
          <a:p>
            <a:pPr lvl="2"/>
            <a:r>
              <a:rPr lang="en-US" dirty="0"/>
              <a:t>ALICE 17 federations</a:t>
            </a:r>
            <a:r>
              <a:rPr lang="en-US" dirty="0" smtClean="0"/>
              <a:t>/31 sites</a:t>
            </a:r>
          </a:p>
          <a:p>
            <a:pPr lvl="2"/>
            <a:r>
              <a:rPr lang="en-US" dirty="0" smtClean="0"/>
              <a:t>ATLAS 43</a:t>
            </a:r>
            <a:r>
              <a:rPr lang="en-US" dirty="0" smtClean="0"/>
              <a:t> </a:t>
            </a:r>
            <a:r>
              <a:rPr lang="en-US" dirty="0" smtClean="0"/>
              <a:t>federations</a:t>
            </a:r>
            <a:r>
              <a:rPr lang="en-US" dirty="0" smtClean="0"/>
              <a:t>/86 sites</a:t>
            </a:r>
            <a:endParaRPr lang="en-US" dirty="0"/>
          </a:p>
          <a:p>
            <a:pPr lvl="2"/>
            <a:r>
              <a:rPr lang="en-US" dirty="0" smtClean="0"/>
              <a:t>CMS 36 </a:t>
            </a:r>
            <a:r>
              <a:rPr lang="en-US" dirty="0" smtClean="0"/>
              <a:t>federations</a:t>
            </a:r>
            <a:r>
              <a:rPr lang="en-US" dirty="0" smtClean="0"/>
              <a:t>/57 sites</a:t>
            </a:r>
            <a:endParaRPr lang="en-US" dirty="0"/>
          </a:p>
          <a:p>
            <a:pPr lvl="2"/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 smtClean="0"/>
              <a:t>18</a:t>
            </a:r>
            <a:r>
              <a:rPr lang="en-US" dirty="0" smtClean="0"/>
              <a:t> </a:t>
            </a:r>
            <a:r>
              <a:rPr lang="en-US" dirty="0" smtClean="0"/>
              <a:t>federations</a:t>
            </a:r>
            <a:r>
              <a:rPr lang="en-US" dirty="0" smtClean="0"/>
              <a:t>/50 </a:t>
            </a:r>
            <a:r>
              <a:rPr lang="en-US" dirty="0" smtClean="0"/>
              <a:t>sites</a:t>
            </a:r>
          </a:p>
          <a:p>
            <a:pPr lvl="2"/>
            <a:r>
              <a:rPr lang="en-US" dirty="0"/>
              <a:t>Previous OPS report </a:t>
            </a:r>
            <a:r>
              <a:rPr lang="en-US" dirty="0" smtClean="0"/>
              <a:t>had 68 </a:t>
            </a:r>
            <a:r>
              <a:rPr lang="en-US" dirty="0"/>
              <a:t>federations/</a:t>
            </a:r>
            <a:r>
              <a:rPr lang="en-US" dirty="0" smtClean="0"/>
              <a:t>143 </a:t>
            </a:r>
            <a:r>
              <a:rPr lang="en-US" dirty="0"/>
              <a:t>sites (GOCDB, OIM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Site names as provided by the experiments</a:t>
            </a:r>
          </a:p>
          <a:p>
            <a:pPr lvl="1"/>
            <a:r>
              <a:rPr lang="en-US" dirty="0" smtClean="0"/>
              <a:t>Some of the sites listed are not part of </a:t>
            </a:r>
            <a:r>
              <a:rPr lang="en-US" dirty="0" err="1" smtClean="0"/>
              <a:t>MoU</a:t>
            </a:r>
            <a:r>
              <a:rPr lang="en-US" dirty="0" smtClean="0"/>
              <a:t> (OSG)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790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New Tier2 </a:t>
            </a:r>
            <a:r>
              <a:rPr lang="en-US" dirty="0" smtClean="0"/>
              <a:t>reporting - Availability</a:t>
            </a:r>
            <a:r>
              <a:rPr lang="en-US" dirty="0" smtClean="0"/>
              <a:t>/Reliability</a:t>
            </a:r>
          </a:p>
          <a:p>
            <a:pPr lvl="1"/>
            <a:r>
              <a:rPr lang="en-US" dirty="0" smtClean="0"/>
              <a:t>Based </a:t>
            </a:r>
            <a:r>
              <a:rPr lang="en-US" dirty="0" smtClean="0"/>
              <a:t>on a list of critical tests provided by each experiment </a:t>
            </a:r>
            <a:endParaRPr lang="en-US" dirty="0" smtClean="0"/>
          </a:p>
          <a:p>
            <a:pPr lvl="2"/>
            <a:r>
              <a:rPr lang="en-US" dirty="0" smtClean="0"/>
              <a:t>mix </a:t>
            </a:r>
            <a:r>
              <a:rPr lang="en-US" dirty="0" smtClean="0"/>
              <a:t>of operational and experiment-specific </a:t>
            </a:r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Federations with &lt;90% availability: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/>
              <a:t>Numbers listed should reflect how sites perform for a given </a:t>
            </a:r>
            <a:r>
              <a:rPr lang="en-US" dirty="0" smtClean="0"/>
              <a:t>experiment</a:t>
            </a:r>
            <a:endParaRPr lang="en-US" dirty="0" smtClean="0"/>
          </a:p>
          <a:p>
            <a:pPr lvl="1"/>
            <a:r>
              <a:rPr lang="en-US" dirty="0" smtClean="0"/>
              <a:t>Overall </a:t>
            </a:r>
            <a:r>
              <a:rPr lang="en-US" dirty="0" smtClean="0"/>
              <a:t>lower availability/reliability numbers seen across all </a:t>
            </a:r>
            <a:r>
              <a:rPr lang="en-US" dirty="0" smtClean="0"/>
              <a:t>experiments</a:t>
            </a:r>
          </a:p>
          <a:p>
            <a:pPr lvl="1"/>
            <a:r>
              <a:rPr lang="en-US" dirty="0" smtClean="0"/>
              <a:t>OSG sites are monitored from CERN – but no change in performance seen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 May 2013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094882"/>
              </p:ext>
            </p:extLst>
          </p:nvPr>
        </p:nvGraphicFramePr>
        <p:xfrm>
          <a:off x="1524000" y="2270760"/>
          <a:ext cx="701040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8400"/>
                <a:gridCol w="1168400"/>
                <a:gridCol w="1168400"/>
                <a:gridCol w="1168400"/>
                <a:gridCol w="1168400"/>
                <a:gridCol w="1168400"/>
              </a:tblGrid>
              <a:tr h="339796">
                <a:tc>
                  <a:txBody>
                    <a:bodyPr/>
                    <a:lstStyle/>
                    <a:p>
                      <a:r>
                        <a:rPr lang="en-US" dirty="0" smtClean="0"/>
                        <a:t>Month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OPS </a:t>
                      </a:r>
                      <a:br>
                        <a:rPr lang="en-US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old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report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LHCb</a:t>
                      </a:r>
                      <a:endParaRPr lang="en-US" dirty="0"/>
                    </a:p>
                  </a:txBody>
                  <a:tcPr/>
                </a:tc>
              </a:tr>
              <a:tr h="594642"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7/68 (10%)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9/17 (52%)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9/43 (21%)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8/36 (22%)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4/18</a:t>
                      </a:r>
                      <a:r>
                        <a:rPr lang="en-US" baseline="0" dirty="0" smtClean="0"/>
                        <a:t> (22%)</a:t>
                      </a:r>
                      <a:endParaRPr lang="en-US" dirty="0"/>
                    </a:p>
                  </a:txBody>
                  <a:tcPr/>
                </a:tc>
              </a:tr>
              <a:tr h="594642"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10/68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(14%)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12/17</a:t>
                      </a:r>
                      <a:r>
                        <a:rPr lang="en-US" baseline="0" dirty="0" smtClean="0"/>
                        <a:t> (70%)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11/43 (25%)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12/36 (33%)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4/18 (22%)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115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Re-iterate the </a:t>
            </a:r>
            <a:r>
              <a:rPr lang="en-US" dirty="0" smtClean="0"/>
              <a:t>review process </a:t>
            </a:r>
            <a:r>
              <a:rPr lang="en-US" dirty="0" smtClean="0"/>
              <a:t>to see </a:t>
            </a:r>
            <a:r>
              <a:rPr lang="en-US" dirty="0" smtClean="0"/>
              <a:t>how availabilities evolve</a:t>
            </a:r>
            <a:endParaRPr lang="en-US" dirty="0" smtClean="0"/>
          </a:p>
          <a:p>
            <a:pPr lvl="1"/>
            <a:r>
              <a:rPr lang="en-US" dirty="0" smtClean="0"/>
              <a:t>Start publishing new reports as unofficial at the beginning of each month (starting May)</a:t>
            </a:r>
          </a:p>
          <a:p>
            <a:pPr lvl="1"/>
            <a:r>
              <a:rPr lang="en-US" dirty="0" smtClean="0"/>
              <a:t>Validate the avail/</a:t>
            </a:r>
            <a:r>
              <a:rPr lang="en-US" dirty="0" err="1" smtClean="0"/>
              <a:t>reliab</a:t>
            </a:r>
            <a:r>
              <a:rPr lang="en-US" dirty="0" smtClean="0"/>
              <a:t> numbers by the experiments</a:t>
            </a:r>
          </a:p>
          <a:p>
            <a:pPr lvl="1"/>
            <a:r>
              <a:rPr lang="en-US" dirty="0"/>
              <a:t>Get feedback from </a:t>
            </a:r>
            <a:r>
              <a:rPr lang="en-US" dirty="0" smtClean="0"/>
              <a:t>sites</a:t>
            </a:r>
            <a:endParaRPr lang="en-US" dirty="0" smtClean="0"/>
          </a:p>
          <a:p>
            <a:pPr lvl="1"/>
            <a:r>
              <a:rPr lang="en-US" dirty="0" smtClean="0"/>
              <a:t>Follow up lower availability numbers seen in Tier2 reports</a:t>
            </a:r>
          </a:p>
          <a:p>
            <a:pPr lvl="1"/>
            <a:r>
              <a:rPr lang="en-US" dirty="0" smtClean="0"/>
              <a:t>Tune the set of critical tests if necessary</a:t>
            </a:r>
            <a:endParaRPr lang="en-US" dirty="0" smtClean="0"/>
          </a:p>
          <a:p>
            <a:r>
              <a:rPr lang="en-US" dirty="0" smtClean="0"/>
              <a:t>Decide on adoption of the </a:t>
            </a:r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 May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613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048000" y="1981200"/>
            <a:ext cx="5334000" cy="685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021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52A6956-75DD-4A46-AB10-25F5F534B2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12401</TotalTime>
  <Words>713</Words>
  <Application>Microsoft Macintosh PowerPoint</Application>
  <PresentationFormat>On-screen Show (4:3)</PresentationFormat>
  <Paragraphs>124</Paragraphs>
  <Slides>9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Custom Design</vt:lpstr>
      <vt:lpstr>SAM reporting update</vt:lpstr>
      <vt:lpstr>Introduction</vt:lpstr>
      <vt:lpstr>Introduction</vt:lpstr>
      <vt:lpstr>New reports</vt:lpstr>
      <vt:lpstr>New reports</vt:lpstr>
      <vt:lpstr>Review</vt:lpstr>
      <vt:lpstr>Review</vt:lpstr>
      <vt:lpstr>Next steps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Marian Babik</cp:lastModifiedBy>
  <cp:revision>345</cp:revision>
  <cp:lastPrinted>2013-05-13T13:13:23Z</cp:lastPrinted>
  <dcterms:created xsi:type="dcterms:W3CDTF">2009-11-20T09:29:17Z</dcterms:created>
  <dcterms:modified xsi:type="dcterms:W3CDTF">2013-05-14T11:07:28Z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