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08" r:id="rId3"/>
    <p:sldId id="307" r:id="rId4"/>
    <p:sldId id="317" r:id="rId5"/>
    <p:sldId id="309" r:id="rId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EB500"/>
    <a:srgbClr val="0033CC"/>
    <a:srgbClr val="FFFFFF"/>
    <a:srgbClr val="B2B2B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 autoAdjust="0"/>
    <p:restoredTop sz="92013" autoAdjust="0"/>
  </p:normalViewPr>
  <p:slideViewPr>
    <p:cSldViewPr>
      <p:cViewPr varScale="1">
        <p:scale>
          <a:sx n="112" d="100"/>
          <a:sy n="112" d="100"/>
        </p:scale>
        <p:origin x="-7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2748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GB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7D3B6A27-5062-4D36-BF9F-CE1B1D458B6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7669726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GB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GB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7953747-6E73-442A-AC13-3A8DB7B6B5A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0651145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53747-6E73-442A-AC13-3A8DB7B6B5A8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4" name="Rectangle 32"/>
          <p:cNvSpPr>
            <a:spLocks noGrp="1" noChangeArrowheads="1"/>
          </p:cNvSpPr>
          <p:nvPr>
            <p:ph type="ctrTitle" sz="quarter"/>
          </p:nvPr>
        </p:nvSpPr>
        <p:spPr>
          <a:xfrm>
            <a:off x="2362200" y="1143000"/>
            <a:ext cx="5638800" cy="24384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667000" y="3886200"/>
            <a:ext cx="5334000" cy="1285875"/>
          </a:xfrm>
        </p:spPr>
        <p:txBody>
          <a:bodyPr/>
          <a:lstStyle>
            <a:lvl1pPr marL="0" indent="0">
              <a:buFont typeface="Wingdings" pitchFamily="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3166" name="Rectangle 94"/>
          <p:cNvSpPr>
            <a:spLocks noGrp="1" noChangeArrowheads="1"/>
          </p:cNvSpPr>
          <p:nvPr>
            <p:ph type="dt" sz="quarter" idx="2"/>
          </p:nvPr>
        </p:nvSpPr>
        <p:spPr>
          <a:xfrm>
            <a:off x="1524000" y="62484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167" name="Rectangle 95"/>
          <p:cNvSpPr>
            <a:spLocks noGrp="1" noChangeArrowheads="1"/>
          </p:cNvSpPr>
          <p:nvPr>
            <p:ph type="ftr" sz="quarter" idx="3"/>
          </p:nvPr>
        </p:nvSpPr>
        <p:spPr>
          <a:xfrm>
            <a:off x="2209800" y="6324600"/>
            <a:ext cx="51054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3168" name="Rectangle 9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4EB26CC-0BAA-4035-A2E7-9F70CC5E3E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1524000" y="62484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36E7E2-588D-4AFC-A109-35AAF293469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524000" y="62484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20058F-F265-4791-8C31-7F5BDFAAE96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228600"/>
            <a:ext cx="16383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1200" y="228600"/>
            <a:ext cx="47625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524000" y="62484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7D4D7-EDE0-4D70-BEB3-B2204A333C0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5532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0" y="1371600"/>
            <a:ext cx="6248400" cy="4800600"/>
          </a:xfrm>
        </p:spPr>
        <p:txBody>
          <a:bodyPr/>
          <a:lstStyle>
            <a:lvl1pPr>
              <a:defRPr sz="2000" b="1"/>
            </a:lvl1pPr>
            <a:lvl2pPr>
              <a:buSzPct val="45000"/>
              <a:buFont typeface="Wingdings" pitchFamily="2" charset="2"/>
              <a:buChar char="q"/>
              <a:defRPr sz="2000"/>
            </a:lvl2pPr>
            <a:lvl3pPr>
              <a:buSzPct val="100000"/>
              <a:buFont typeface="Arial" pitchFamily="34" charset="0"/>
              <a:buChar char="•"/>
              <a:defRPr sz="1800" b="0"/>
            </a:lvl3pPr>
            <a:lvl4pPr>
              <a:buFont typeface="Wingdings" pitchFamily="2" charset="2"/>
              <a:buChar char="§"/>
              <a:defRPr sz="1600" b="0"/>
            </a:lvl4pPr>
            <a:lvl5pPr>
              <a:defRPr b="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24000" y="6324600"/>
            <a:ext cx="6324600" cy="381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305ED8-2AB1-4A88-B615-0E26A65729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1524000" y="62484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41F86B-6D90-40FB-888D-A9AD240B15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>
          <a:xfrm>
            <a:off x="1524000" y="6248400"/>
            <a:ext cx="1371600" cy="381000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BF4314-25A2-45C4-A25F-F1130E4302C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1371600"/>
            <a:ext cx="3048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371600"/>
            <a:ext cx="3048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1524000" y="62484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4DF18-2FFC-4FEB-B31E-4579F5B359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0"/>
          </p:nvPr>
        </p:nvSpPr>
        <p:spPr>
          <a:xfrm>
            <a:off x="1524000" y="62484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D5D6E-94AA-4A7D-B8E6-7DE767E33FA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0"/>
          </p:nvPr>
        </p:nvSpPr>
        <p:spPr>
          <a:xfrm>
            <a:off x="1524000" y="62484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D5282-98E4-4062-9654-1B3C2C5C464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quarter" idx="10"/>
          </p:nvPr>
        </p:nvSpPr>
        <p:spPr>
          <a:xfrm>
            <a:off x="1524000" y="62484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363FF-1E9B-4989-B4E4-29B60873BD5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0"/>
          </p:nvPr>
        </p:nvSpPr>
        <p:spPr>
          <a:xfrm>
            <a:off x="1524000" y="6248400"/>
            <a:ext cx="1371600" cy="38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E8C19D-4CCB-4D40-A082-273592DD7E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228600"/>
            <a:ext cx="65532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57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0" y="1371600"/>
            <a:ext cx="6248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324600"/>
            <a:ext cx="502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+mn-lt"/>
              </a:defRPr>
            </a:lvl1pPr>
          </a:lstStyle>
          <a:p>
            <a:r>
              <a:rPr lang="en-GB" smtClean="0"/>
              <a:t>97th ACCU Meeting 5. September 2012 - Users' Office - D. Chromek-Burckhart  </a:t>
            </a:r>
            <a:endParaRPr lang="en-GB"/>
          </a:p>
        </p:txBody>
      </p:sp>
      <p:sp>
        <p:nvSpPr>
          <p:cNvPr id="1070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324600"/>
            <a:ext cx="1066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+mn-lt"/>
              </a:defRPr>
            </a:lvl1pPr>
          </a:lstStyle>
          <a:p>
            <a:fld id="{40BF4314-25A2-45C4-A25F-F1130E4302C6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7" name="Picture 97" descr="C:\Users\Doris\Desktop\UOlogosmall.gif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8600" y="2362200"/>
            <a:ext cx="798226" cy="685800"/>
          </a:xfrm>
          <a:prstGeom prst="rect">
            <a:avLst/>
          </a:prstGeom>
          <a:noFill/>
        </p:spPr>
      </p:pic>
      <p:sp>
        <p:nvSpPr>
          <p:cNvPr id="1072" name="AutoShape 48" descr="view-source:http://doris.home.cern.ch/doris/defaul1.gif"/>
          <p:cNvSpPr>
            <a:spLocks noChangeAspect="1" noChangeArrowheads="1"/>
          </p:cNvSpPr>
          <p:nvPr userDrawn="1"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74" name="AutoShape 50" descr="view-source:http://doris.home.cern.ch/doris/defaul1.gif"/>
          <p:cNvSpPr>
            <a:spLocks noChangeAspect="1" noChangeArrowheads="1"/>
          </p:cNvSpPr>
          <p:nvPr userDrawn="1"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076" name="AutoShape 52" descr="view-source:http://doris.home.cern.ch/doris/defaul1.gif"/>
          <p:cNvSpPr>
            <a:spLocks noChangeAspect="1" noChangeArrowheads="1"/>
          </p:cNvSpPr>
          <p:nvPr userDrawn="1"/>
        </p:nvSpPr>
        <p:spPr bwMode="auto">
          <a:xfrm>
            <a:off x="168275" y="-1825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77" name="Picture 53" descr="C:\Users\Doris\Desktop\defaul1.gif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28600" y="1447800"/>
            <a:ext cx="809626" cy="8096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10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Verdana" pitchFamily="34" charset="0"/>
        <a:buChar char="−"/>
        <a:defRPr sz="22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Verdana" pitchFamily="34" charset="0"/>
        <a:buChar char="−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905000" y="990600"/>
            <a:ext cx="6172200" cy="990600"/>
          </a:xfrm>
        </p:spPr>
        <p:txBody>
          <a:bodyPr/>
          <a:lstStyle/>
          <a:p>
            <a:pPr algn="ctr"/>
            <a:r>
              <a:rPr lang="en-GB" sz="3200" dirty="0" smtClean="0"/>
              <a:t>Users’ Office et </a:t>
            </a:r>
            <a:br>
              <a:rPr lang="en-GB" sz="3200" dirty="0" smtClean="0"/>
            </a:br>
            <a:r>
              <a:rPr lang="en-GB" sz="3200" dirty="0" err="1" smtClean="0"/>
              <a:t>Greybook</a:t>
            </a:r>
            <a:r>
              <a:rPr lang="en-GB" sz="3200" dirty="0" smtClean="0"/>
              <a:t> Secretariat</a:t>
            </a:r>
            <a:endParaRPr lang="en-GB" sz="3200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1981198" y="2514600"/>
            <a:ext cx="640080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>
                <a:solidFill>
                  <a:srgbClr val="002060"/>
                </a:solidFill>
                <a:latin typeface="+mj-lt"/>
              </a:rPr>
              <a:t>Création </a:t>
            </a:r>
            <a:r>
              <a:rPr lang="fr-FR" b="1" i="1" dirty="0" smtClean="0">
                <a:solidFill>
                  <a:srgbClr val="002060"/>
                </a:solidFill>
                <a:latin typeface="+mj-lt"/>
              </a:rPr>
              <a:t>et </a:t>
            </a:r>
            <a:r>
              <a:rPr lang="fr-FR" b="1" i="1" dirty="0" smtClean="0">
                <a:solidFill>
                  <a:srgbClr val="002060"/>
                </a:solidFill>
                <a:latin typeface="+mj-lt"/>
              </a:rPr>
              <a:t>modification </a:t>
            </a:r>
            <a:r>
              <a:rPr lang="fr-FR" b="1" i="1" dirty="0" smtClean="0">
                <a:solidFill>
                  <a:srgbClr val="002060"/>
                </a:solidFill>
                <a:latin typeface="+mj-lt"/>
              </a:rPr>
              <a:t>des données dans la base de données </a:t>
            </a:r>
            <a:r>
              <a:rPr lang="fr-FR" b="1" i="1" dirty="0" err="1" smtClean="0">
                <a:solidFill>
                  <a:srgbClr val="002060"/>
                </a:solidFill>
                <a:latin typeface="+mj-lt"/>
              </a:rPr>
              <a:t>Foundation</a:t>
            </a:r>
            <a:endParaRPr lang="fr-FR" b="1" i="1" dirty="0" smtClean="0">
              <a:solidFill>
                <a:srgbClr val="002060"/>
              </a:solidFill>
              <a:latin typeface="+mj-lt"/>
            </a:endParaRPr>
          </a:p>
          <a:p>
            <a:pPr algn="ctr"/>
            <a:endParaRPr lang="fr-FR" b="1" i="1" dirty="0" smtClean="0">
              <a:solidFill>
                <a:srgbClr val="002060"/>
              </a:solidFill>
              <a:latin typeface="Bodoni MT" pitchFamily="18" charset="0"/>
            </a:endParaRPr>
          </a:p>
          <a:p>
            <a:pPr lvl="1"/>
            <a:r>
              <a:rPr lang="fr-FR" sz="1600" b="1" i="1" dirty="0" smtClean="0">
                <a:solidFill>
                  <a:srgbClr val="002060"/>
                </a:solidFill>
                <a:latin typeface="Bodoni MT" pitchFamily="18" charset="0"/>
              </a:rPr>
              <a:t>I) Expériences PIE (Greybook et les secrétariats d’expériences)</a:t>
            </a:r>
          </a:p>
          <a:p>
            <a:pPr lvl="1"/>
            <a:endParaRPr lang="fr-FR" sz="1600" b="1" i="1" dirty="0" smtClean="0">
              <a:solidFill>
                <a:srgbClr val="002060"/>
              </a:solidFill>
              <a:latin typeface="Bodoni MT" pitchFamily="18" charset="0"/>
            </a:endParaRPr>
          </a:p>
          <a:p>
            <a:pPr lvl="1"/>
            <a:r>
              <a:rPr lang="fr-FR" sz="1600" b="1" i="1" dirty="0" smtClean="0">
                <a:solidFill>
                  <a:srgbClr val="002060"/>
                </a:solidFill>
                <a:latin typeface="Bodoni MT" pitchFamily="18" charset="0"/>
              </a:rPr>
              <a:t>II) Teams PIE (Greybook et les secrétariats d’expériences) </a:t>
            </a:r>
          </a:p>
          <a:p>
            <a:pPr lvl="1"/>
            <a:endParaRPr lang="fr-FR" sz="1600" b="1" i="1" dirty="0" smtClean="0">
              <a:solidFill>
                <a:srgbClr val="002060"/>
              </a:solidFill>
              <a:latin typeface="Bodoni MT" pitchFamily="18" charset="0"/>
            </a:endParaRPr>
          </a:p>
          <a:p>
            <a:pPr lvl="1"/>
            <a:r>
              <a:rPr lang="fr-FR" sz="1600" b="1" i="1" dirty="0" smtClean="0">
                <a:solidFill>
                  <a:srgbClr val="002060"/>
                </a:solidFill>
                <a:latin typeface="Bodoni MT" pitchFamily="18" charset="0"/>
              </a:rPr>
              <a:t>III)Instituts PIE (Greybook)</a:t>
            </a:r>
          </a:p>
          <a:p>
            <a:pPr lvl="1"/>
            <a:endParaRPr lang="fr-FR" sz="1600" b="1" i="1" dirty="0" smtClean="0">
              <a:solidFill>
                <a:srgbClr val="002060"/>
              </a:solidFill>
              <a:latin typeface="Bodoni MT" pitchFamily="18" charset="0"/>
            </a:endParaRPr>
          </a:p>
          <a:p>
            <a:pPr lvl="1"/>
            <a:r>
              <a:rPr lang="fr-FR" sz="1600" b="1" i="1" dirty="0" smtClean="0">
                <a:solidFill>
                  <a:srgbClr val="002060"/>
                </a:solidFill>
                <a:latin typeface="Bodoni MT" pitchFamily="18" charset="0"/>
              </a:rPr>
              <a:t>IV) Oracle HR (Users’Office et Records Office)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1524000" y="6324600"/>
            <a:ext cx="6324600" cy="38100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GB" sz="1000" dirty="0" smtClean="0">
                <a:latin typeface="+mn-lt"/>
              </a:rPr>
              <a:t>Greybook Meeting 16 novembre 2012- Users' Office – G.Duperrier</a:t>
            </a:r>
            <a:endParaRPr lang="en-GB" sz="1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838200"/>
            <a:ext cx="6553200" cy="990600"/>
          </a:xfrm>
        </p:spPr>
        <p:txBody>
          <a:bodyPr/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I – </a:t>
            </a:r>
            <a:r>
              <a:rPr lang="fr-FR" sz="2000" smtClean="0">
                <a:solidFill>
                  <a:srgbClr val="002060"/>
                </a:solidFill>
              </a:rPr>
              <a:t>Création</a:t>
            </a:r>
            <a:r>
              <a:rPr lang="en-GB" sz="2000" smtClean="0">
                <a:solidFill>
                  <a:srgbClr val="002060"/>
                </a:solidFill>
              </a:rPr>
              <a:t> </a:t>
            </a:r>
            <a:r>
              <a:rPr lang="en-GB" sz="2000" dirty="0">
                <a:solidFill>
                  <a:srgbClr val="002060"/>
                </a:solidFill>
              </a:rPr>
              <a:t>des </a:t>
            </a:r>
            <a:r>
              <a:rPr lang="en-GB" sz="2000" dirty="0" err="1">
                <a:solidFill>
                  <a:srgbClr val="002060"/>
                </a:solidFill>
              </a:rPr>
              <a:t>Exp</a:t>
            </a:r>
            <a:r>
              <a:rPr lang="fr-FR" sz="2000" dirty="0">
                <a:solidFill>
                  <a:srgbClr val="002060"/>
                </a:solidFill>
              </a:rPr>
              <a:t>é</a:t>
            </a:r>
            <a:r>
              <a:rPr lang="en-GB" sz="2000" dirty="0" err="1">
                <a:solidFill>
                  <a:srgbClr val="002060"/>
                </a:solidFill>
              </a:rPr>
              <a:t>riences</a:t>
            </a:r>
            <a:r>
              <a:rPr lang="en-GB" sz="2000" dirty="0">
                <a:solidFill>
                  <a:srgbClr val="002060"/>
                </a:solidFill>
              </a:rPr>
              <a:t>, attribution des roles et </a:t>
            </a:r>
            <a:r>
              <a:rPr lang="en-GB" sz="2000" dirty="0" err="1">
                <a:solidFill>
                  <a:srgbClr val="002060"/>
                </a:solidFill>
              </a:rPr>
              <a:t>changement</a:t>
            </a:r>
            <a:r>
              <a:rPr lang="en-GB" sz="2000" dirty="0">
                <a:solidFill>
                  <a:srgbClr val="002060"/>
                </a:solidFill>
              </a:rPr>
              <a:t> du </a:t>
            </a:r>
            <a:r>
              <a:rPr lang="en-GB" sz="2000" dirty="0" err="1">
                <a:solidFill>
                  <a:srgbClr val="002060"/>
                </a:solidFill>
              </a:rPr>
              <a:t>statut</a:t>
            </a:r>
            <a:r>
              <a:rPr lang="en-GB" sz="2000" dirty="0">
                <a:solidFill>
                  <a:srgbClr val="002060"/>
                </a:solidFill>
              </a:rPr>
              <a:t> de </a:t>
            </a:r>
            <a:r>
              <a:rPr lang="en-GB" sz="2000" dirty="0" err="1">
                <a:solidFill>
                  <a:srgbClr val="002060"/>
                </a:solidFill>
              </a:rPr>
              <a:t>l’exp</a:t>
            </a:r>
            <a:r>
              <a:rPr lang="fr-FR" sz="2000" dirty="0">
                <a:solidFill>
                  <a:srgbClr val="002060"/>
                </a:solidFill>
              </a:rPr>
              <a:t>é</a:t>
            </a:r>
            <a:r>
              <a:rPr lang="en-GB" sz="2000" dirty="0" err="1">
                <a:solidFill>
                  <a:srgbClr val="002060"/>
                </a:solidFill>
              </a:rPr>
              <a:t>rience</a:t>
            </a:r>
            <a:r>
              <a:rPr lang="en-GB" sz="2000" dirty="0" smtClean="0">
                <a:solidFill>
                  <a:srgbClr val="002060"/>
                </a:solidFill>
              </a:rPr>
              <a:t/>
            </a:r>
            <a:br>
              <a:rPr lang="en-GB" sz="2000" dirty="0" smtClean="0">
                <a:solidFill>
                  <a:srgbClr val="002060"/>
                </a:solidFill>
              </a:rPr>
            </a:b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Greybook</a:t>
            </a:r>
            <a:r>
              <a:rPr lang="en-GB" dirty="0" smtClean="0"/>
              <a:t> Meeting 16 </a:t>
            </a:r>
            <a:r>
              <a:rPr lang="en-GB" dirty="0" err="1" smtClean="0"/>
              <a:t>novembre</a:t>
            </a:r>
            <a:r>
              <a:rPr lang="en-GB" dirty="0" smtClean="0"/>
              <a:t> 2012- Users‘ Office – </a:t>
            </a:r>
            <a:r>
              <a:rPr lang="en-GB" dirty="0" err="1" smtClean="0"/>
              <a:t>G.Duperrier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5ED8-2AB1-4A88-B615-0E26A65729C1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2" name="Picture 11"/>
          <p:cNvPicPr/>
          <p:nvPr/>
        </p:nvPicPr>
        <p:blipFill rotWithShape="1">
          <a:blip r:embed="rId2" cstate="print"/>
          <a:srcRect l="50199" t="4787" r="-66" b="4787"/>
          <a:stretch/>
        </p:blipFill>
        <p:spPr bwMode="auto">
          <a:xfrm>
            <a:off x="1752600" y="1981200"/>
            <a:ext cx="4495800" cy="3352799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Picture 17"/>
          <p:cNvPicPr/>
          <p:nvPr/>
        </p:nvPicPr>
        <p:blipFill rotWithShape="1">
          <a:blip r:embed="rId3" cstate="print"/>
          <a:srcRect l="50200" t="5319" b="3724"/>
          <a:stretch/>
        </p:blipFill>
        <p:spPr bwMode="auto">
          <a:xfrm>
            <a:off x="4343400" y="3705225"/>
            <a:ext cx="3733800" cy="2543175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400800" y="2923401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Attribution et modification des roles</a:t>
            </a:r>
            <a:endParaRPr lang="fr-FR" sz="1200" dirty="0"/>
          </a:p>
        </p:txBody>
      </p:sp>
      <p:cxnSp>
        <p:nvCxnSpPr>
          <p:cNvPr id="19" name="Straight Arrow Connector 18"/>
          <p:cNvCxnSpPr/>
          <p:nvPr/>
        </p:nvCxnSpPr>
        <p:spPr bwMode="auto">
          <a:xfrm flipH="1">
            <a:off x="6400800" y="3385066"/>
            <a:ext cx="533400" cy="1110734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400800" y="2161401"/>
            <a:ext cx="2209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Cr</a:t>
            </a:r>
            <a:r>
              <a:rPr lang="fr-FR" sz="1200" dirty="0"/>
              <a:t>é</a:t>
            </a:r>
            <a:r>
              <a:rPr lang="en-GB" sz="1200" dirty="0"/>
              <a:t>ation de l’exp</a:t>
            </a:r>
            <a:r>
              <a:rPr lang="fr-FR" sz="1200" dirty="0"/>
              <a:t>é</a:t>
            </a:r>
            <a:r>
              <a:rPr lang="en-GB" sz="1200" dirty="0"/>
              <a:t>rience</a:t>
            </a:r>
            <a:endParaRPr lang="fr-FR" sz="1200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4724400" y="2334399"/>
            <a:ext cx="1676400" cy="3810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1752600" y="56388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Cr</a:t>
            </a:r>
            <a:r>
              <a:rPr lang="fr-FR" sz="1200" dirty="0" smtClean="0"/>
              <a:t>é</a:t>
            </a:r>
            <a:r>
              <a:rPr lang="en-GB" sz="1200" dirty="0" err="1" smtClean="0"/>
              <a:t>ation</a:t>
            </a:r>
            <a:r>
              <a:rPr lang="en-GB" sz="1200" dirty="0" smtClean="0"/>
              <a:t> et </a:t>
            </a:r>
            <a:r>
              <a:rPr lang="fr-FR" sz="1200" dirty="0" smtClean="0"/>
              <a:t>mise</a:t>
            </a:r>
            <a:r>
              <a:rPr lang="en-GB" sz="1200" dirty="0" smtClean="0"/>
              <a:t> a jour du </a:t>
            </a:r>
            <a:r>
              <a:rPr lang="en-GB" sz="1200" dirty="0" err="1" smtClean="0"/>
              <a:t>statut</a:t>
            </a:r>
            <a:r>
              <a:rPr lang="en-GB" sz="1200" dirty="0" smtClean="0"/>
              <a:t> de </a:t>
            </a:r>
            <a:r>
              <a:rPr lang="en-GB" sz="1200" dirty="0" err="1" smtClean="0"/>
              <a:t>l’exp</a:t>
            </a:r>
            <a:r>
              <a:rPr lang="fr-FR" sz="1200" dirty="0" smtClean="0"/>
              <a:t>é</a:t>
            </a:r>
            <a:r>
              <a:rPr lang="en-GB" sz="1200" dirty="0" err="1" smtClean="0"/>
              <a:t>rience</a:t>
            </a:r>
            <a:endParaRPr lang="fr-FR" sz="1200" dirty="0"/>
          </a:p>
        </p:txBody>
      </p:sp>
      <p:cxnSp>
        <p:nvCxnSpPr>
          <p:cNvPr id="28" name="Straight Arrow Connector 27"/>
          <p:cNvCxnSpPr>
            <a:stCxn id="26" idx="0"/>
          </p:cNvCxnSpPr>
          <p:nvPr/>
        </p:nvCxnSpPr>
        <p:spPr bwMode="auto">
          <a:xfrm flipV="1">
            <a:off x="2628900" y="3962400"/>
            <a:ext cx="876300" cy="16764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315200" cy="685800"/>
          </a:xfrm>
        </p:spPr>
        <p:txBody>
          <a:bodyPr/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II Cr</a:t>
            </a:r>
            <a:r>
              <a:rPr lang="fr-FR" sz="2000" dirty="0">
                <a:solidFill>
                  <a:srgbClr val="002060"/>
                </a:solidFill>
              </a:rPr>
              <a:t>é</a:t>
            </a:r>
            <a:r>
              <a:rPr lang="en-GB" sz="2000" dirty="0" err="1" smtClean="0">
                <a:solidFill>
                  <a:srgbClr val="002060"/>
                </a:solidFill>
              </a:rPr>
              <a:t>ation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  <a:r>
              <a:rPr lang="en-GB" sz="2000" dirty="0">
                <a:solidFill>
                  <a:srgbClr val="002060"/>
                </a:solidFill>
              </a:rPr>
              <a:t>et modification des Teams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Greybook Meeting 16 November 2012- Users‘ Office – G.Duperrier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5ED8-2AB1-4A88-B615-0E26A65729C1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638800" y="2161401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Cr</a:t>
            </a:r>
            <a:r>
              <a:rPr lang="fr-FR" sz="1200" dirty="0" smtClean="0"/>
              <a:t>é</a:t>
            </a:r>
            <a:r>
              <a:rPr lang="en-GB" sz="1200" dirty="0" err="1" smtClean="0"/>
              <a:t>ation</a:t>
            </a:r>
            <a:r>
              <a:rPr lang="en-GB" sz="1200" dirty="0" smtClean="0"/>
              <a:t> du team</a:t>
            </a:r>
            <a:endParaRPr lang="fr-FR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172200" y="3533001"/>
            <a:ext cx="160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Officiel</a:t>
            </a:r>
            <a:r>
              <a:rPr lang="en-GB" sz="1200" dirty="0" smtClean="0"/>
              <a:t> </a:t>
            </a:r>
            <a:r>
              <a:rPr lang="en-GB" sz="1200" dirty="0" err="1" smtClean="0"/>
              <a:t>ou</a:t>
            </a:r>
            <a:r>
              <a:rPr lang="en-GB" sz="1200" dirty="0" smtClean="0"/>
              <a:t> non </a:t>
            </a:r>
            <a:r>
              <a:rPr lang="en-GB" sz="1200" dirty="0" err="1" smtClean="0"/>
              <a:t>officiel</a:t>
            </a:r>
            <a:endParaRPr lang="fr-FR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6172200" y="5177135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Nomination du team leader </a:t>
            </a:r>
          </a:p>
          <a:p>
            <a:r>
              <a:rPr lang="en-GB" sz="1200" dirty="0" smtClean="0"/>
              <a:t>et de </a:t>
            </a:r>
            <a:r>
              <a:rPr lang="en-GB" sz="1200" dirty="0" err="1" smtClean="0"/>
              <a:t>ses</a:t>
            </a:r>
            <a:r>
              <a:rPr lang="en-GB" sz="1200" dirty="0" smtClean="0"/>
              <a:t> </a:t>
            </a:r>
            <a:r>
              <a:rPr lang="en-GB" sz="1200" dirty="0" err="1" smtClean="0"/>
              <a:t>adjoints</a:t>
            </a:r>
            <a:r>
              <a:rPr lang="en-GB" sz="1200" dirty="0" smtClean="0"/>
              <a:t> </a:t>
            </a:r>
            <a:endParaRPr lang="fr-FR" sz="1200" dirty="0"/>
          </a:p>
        </p:txBody>
      </p:sp>
      <p:pic>
        <p:nvPicPr>
          <p:cNvPr id="12" name="Picture 11"/>
          <p:cNvPicPr/>
          <p:nvPr/>
        </p:nvPicPr>
        <p:blipFill rotWithShape="1">
          <a:blip r:embed="rId2" cstate="print"/>
          <a:srcRect l="50698" r="18384" b="14362"/>
          <a:stretch/>
        </p:blipFill>
        <p:spPr bwMode="auto">
          <a:xfrm>
            <a:off x="1828800" y="2581274"/>
            <a:ext cx="4212000" cy="3168000"/>
          </a:xfrm>
          <a:prstGeom prst="rect">
            <a:avLst/>
          </a:prstGeom>
          <a:ln>
            <a:solidFill>
              <a:schemeClr val="tx2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cxnSp>
        <p:nvCxnSpPr>
          <p:cNvPr id="7" name="Straight Arrow Connector 6"/>
          <p:cNvCxnSpPr/>
          <p:nvPr/>
        </p:nvCxnSpPr>
        <p:spPr bwMode="auto">
          <a:xfrm flipH="1">
            <a:off x="3962400" y="2438400"/>
            <a:ext cx="1676400" cy="9906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1" name="Straight Arrow Connector 10"/>
          <p:cNvCxnSpPr>
            <a:stCxn id="14" idx="1"/>
          </p:cNvCxnSpPr>
          <p:nvPr/>
        </p:nvCxnSpPr>
        <p:spPr bwMode="auto">
          <a:xfrm flipH="1">
            <a:off x="3886200" y="3671501"/>
            <a:ext cx="2286000" cy="519499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 flipV="1">
            <a:off x="5257800" y="5105400"/>
            <a:ext cx="914400" cy="2286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609600"/>
            <a:ext cx="7315200" cy="685800"/>
          </a:xfrm>
        </p:spPr>
        <p:txBody>
          <a:bodyPr/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III Cr</a:t>
            </a:r>
            <a:r>
              <a:rPr lang="fr-FR" sz="2000" dirty="0">
                <a:solidFill>
                  <a:srgbClr val="002060"/>
                </a:solidFill>
              </a:rPr>
              <a:t>é</a:t>
            </a:r>
            <a:r>
              <a:rPr lang="en-GB" sz="2000" dirty="0" err="1" smtClean="0">
                <a:solidFill>
                  <a:srgbClr val="002060"/>
                </a:solidFill>
              </a:rPr>
              <a:t>ation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  <a:r>
              <a:rPr lang="en-GB" sz="2000" dirty="0">
                <a:solidFill>
                  <a:srgbClr val="002060"/>
                </a:solidFill>
              </a:rPr>
              <a:t>des </a:t>
            </a:r>
            <a:r>
              <a:rPr lang="en-GB" sz="2000" dirty="0" err="1">
                <a:solidFill>
                  <a:srgbClr val="002060"/>
                </a:solidFill>
              </a:rPr>
              <a:t>Instituts</a:t>
            </a:r>
            <a:r>
              <a:rPr lang="en-GB" sz="2800" b="0" dirty="0" smtClean="0">
                <a:solidFill>
                  <a:srgbClr val="002060"/>
                </a:solidFill>
              </a:rPr>
              <a:t/>
            </a:r>
            <a:br>
              <a:rPr lang="en-GB" sz="2800" b="0" dirty="0" smtClean="0">
                <a:solidFill>
                  <a:srgbClr val="002060"/>
                </a:solidFill>
              </a:rPr>
            </a:br>
            <a:endParaRPr lang="en-GB" sz="28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Greybook</a:t>
            </a:r>
            <a:r>
              <a:rPr lang="en-GB" dirty="0" smtClean="0"/>
              <a:t> Meeting 16 </a:t>
            </a:r>
            <a:r>
              <a:rPr lang="en-GB" dirty="0" err="1" smtClean="0"/>
              <a:t>Novembre</a:t>
            </a:r>
            <a:r>
              <a:rPr lang="en-GB" dirty="0" smtClean="0"/>
              <a:t> 2012- Users‘ Office – </a:t>
            </a:r>
            <a:r>
              <a:rPr lang="en-GB" dirty="0" err="1" smtClean="0"/>
              <a:t>G.Duperrier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5ED8-2AB1-4A88-B615-0E26A65729C1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 rotWithShape="1">
          <a:blip r:embed="rId2" cstate="print"/>
          <a:srcRect l="50033" t="3725" b="6915"/>
          <a:stretch/>
        </p:blipFill>
        <p:spPr bwMode="auto">
          <a:xfrm>
            <a:off x="2103600" y="1676400"/>
            <a:ext cx="5652000" cy="385200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-304800"/>
            <a:ext cx="6553200" cy="990600"/>
          </a:xfrm>
        </p:spPr>
        <p:txBody>
          <a:bodyPr/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IV Oracle </a:t>
            </a:r>
            <a:r>
              <a:rPr lang="en-GB" sz="2000" dirty="0">
                <a:solidFill>
                  <a:srgbClr val="002060"/>
                </a:solidFill>
              </a:rPr>
              <a:t>HR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24000" y="6477000"/>
            <a:ext cx="6324600" cy="381000"/>
          </a:xfrm>
        </p:spPr>
        <p:txBody>
          <a:bodyPr/>
          <a:lstStyle/>
          <a:p>
            <a:r>
              <a:rPr lang="en-GB" dirty="0" err="1"/>
              <a:t>Greybook</a:t>
            </a:r>
            <a:r>
              <a:rPr lang="en-GB" dirty="0"/>
              <a:t> </a:t>
            </a:r>
            <a:r>
              <a:rPr lang="en-GB" dirty="0" smtClean="0"/>
              <a:t>Meeting 16 </a:t>
            </a:r>
            <a:r>
              <a:rPr lang="en-GB" dirty="0"/>
              <a:t>November 2012- </a:t>
            </a:r>
            <a:r>
              <a:rPr lang="en-GB" dirty="0" smtClean="0"/>
              <a:t>Users‘ Office </a:t>
            </a:r>
            <a:r>
              <a:rPr lang="en-GB" dirty="0"/>
              <a:t>– </a:t>
            </a:r>
            <a:r>
              <a:rPr lang="en-GB" dirty="0" err="1"/>
              <a:t>G.Duperrier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05ED8-2AB1-4A88-B615-0E26A65729C1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6" name="Picture 5"/>
          <p:cNvPicPr/>
          <p:nvPr/>
        </p:nvPicPr>
        <p:blipFill rotWithShape="1">
          <a:blip r:embed="rId2" cstate="print"/>
          <a:srcRect l="50200" r="29853" b="50532"/>
          <a:stretch/>
        </p:blipFill>
        <p:spPr bwMode="auto">
          <a:xfrm>
            <a:off x="1447177" y="914400"/>
            <a:ext cx="2376000" cy="1944000"/>
          </a:xfrm>
          <a:prstGeom prst="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5" name="Picture 14"/>
          <p:cNvPicPr/>
          <p:nvPr/>
        </p:nvPicPr>
        <p:blipFill rotWithShape="1">
          <a:blip r:embed="rId3" cstate="print"/>
          <a:srcRect l="50532" r="29355" b="47340"/>
          <a:stretch/>
        </p:blipFill>
        <p:spPr bwMode="auto">
          <a:xfrm>
            <a:off x="2635177" y="1695000"/>
            <a:ext cx="2376000" cy="194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8" name="Picture 17"/>
          <p:cNvPicPr/>
          <p:nvPr/>
        </p:nvPicPr>
        <p:blipFill rotWithShape="1">
          <a:blip r:embed="rId4" cstate="print"/>
          <a:srcRect l="50366" t="3192" r="29854" b="47872"/>
          <a:stretch/>
        </p:blipFill>
        <p:spPr bwMode="auto">
          <a:xfrm>
            <a:off x="3644684" y="2535698"/>
            <a:ext cx="2376000" cy="194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9" name="Picture 18"/>
          <p:cNvPicPr/>
          <p:nvPr/>
        </p:nvPicPr>
        <p:blipFill rotWithShape="1">
          <a:blip r:embed="rId5" cstate="print"/>
          <a:srcRect l="51031" r="30851" b="47340"/>
          <a:stretch/>
        </p:blipFill>
        <p:spPr bwMode="auto">
          <a:xfrm>
            <a:off x="4950709" y="3394800"/>
            <a:ext cx="2139950" cy="19437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419600" y="1066800"/>
            <a:ext cx="1981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Donn</a:t>
            </a:r>
            <a:r>
              <a:rPr lang="fr-FR" sz="1200" smtClean="0"/>
              <a:t>é</a:t>
            </a:r>
            <a:r>
              <a:rPr lang="en-GB" sz="1200" dirty="0" err="1" smtClean="0"/>
              <a:t>es</a:t>
            </a:r>
            <a:r>
              <a:rPr lang="en-GB" sz="1200" dirty="0" smtClean="0"/>
              <a:t> </a:t>
            </a:r>
            <a:r>
              <a:rPr lang="en-GB" sz="1200" dirty="0" err="1" smtClean="0"/>
              <a:t>personnelles</a:t>
            </a:r>
            <a:endParaRPr lang="fr-FR" sz="1200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2635177" y="1219200"/>
            <a:ext cx="1708223" cy="3048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6096000" y="1747900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Assignment </a:t>
            </a:r>
            <a:endParaRPr lang="fr-FR" sz="1200" dirty="0"/>
          </a:p>
        </p:txBody>
      </p:sp>
      <p:cxnSp>
        <p:nvCxnSpPr>
          <p:cNvPr id="26" name="Straight Arrow Connector 25"/>
          <p:cNvCxnSpPr/>
          <p:nvPr/>
        </p:nvCxnSpPr>
        <p:spPr bwMode="auto">
          <a:xfrm flipH="1">
            <a:off x="4782577" y="1949538"/>
            <a:ext cx="1161023" cy="304800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6599084" y="2514177"/>
            <a:ext cx="609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Team</a:t>
            </a:r>
            <a:endParaRPr lang="fr-FR" sz="1200" dirty="0"/>
          </a:p>
        </p:txBody>
      </p:sp>
      <p:cxnSp>
        <p:nvCxnSpPr>
          <p:cNvPr id="30" name="Straight Arrow Connector 29"/>
          <p:cNvCxnSpPr/>
          <p:nvPr/>
        </p:nvCxnSpPr>
        <p:spPr bwMode="auto">
          <a:xfrm flipH="1">
            <a:off x="4835024" y="2743200"/>
            <a:ext cx="1641976" cy="76449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7208684" y="3507698"/>
            <a:ext cx="1510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 smtClean="0"/>
              <a:t>Institut</a:t>
            </a:r>
            <a:r>
              <a:rPr lang="en-GB" sz="1200" dirty="0" smtClean="0"/>
              <a:t> </a:t>
            </a:r>
            <a:r>
              <a:rPr lang="en-GB" sz="1200" dirty="0" err="1" smtClean="0"/>
              <a:t>d’origine</a:t>
            </a:r>
            <a:endParaRPr lang="fr-FR" sz="1200" dirty="0"/>
          </a:p>
        </p:txBody>
      </p:sp>
      <p:cxnSp>
        <p:nvCxnSpPr>
          <p:cNvPr id="33" name="Straight Arrow Connector 32"/>
          <p:cNvCxnSpPr/>
          <p:nvPr/>
        </p:nvCxnSpPr>
        <p:spPr bwMode="auto">
          <a:xfrm flipH="1">
            <a:off x="6096000" y="3731764"/>
            <a:ext cx="1188884" cy="634903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3429000" y="5957500"/>
            <a:ext cx="15246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Date de fin de </a:t>
            </a:r>
            <a:r>
              <a:rPr lang="en-GB" sz="1200" dirty="0" err="1" smtClean="0"/>
              <a:t>contrat</a:t>
            </a:r>
            <a:endParaRPr lang="fr-FR" sz="1200" dirty="0"/>
          </a:p>
        </p:txBody>
      </p:sp>
      <p:sp>
        <p:nvSpPr>
          <p:cNvPr id="37" name="Rectangle 36"/>
          <p:cNvSpPr/>
          <p:nvPr/>
        </p:nvSpPr>
        <p:spPr bwMode="auto">
          <a:xfrm>
            <a:off x="1752600" y="1343799"/>
            <a:ext cx="762000" cy="485001"/>
          </a:xfrm>
          <a:prstGeom prst="rect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6" name="Picture 15"/>
          <p:cNvPicPr/>
          <p:nvPr/>
        </p:nvPicPr>
        <p:blipFill rotWithShape="1">
          <a:blip r:embed="rId6" cstate="print"/>
          <a:srcRect l="50200" t="5851" r="29354" b="47872"/>
          <a:stretch/>
        </p:blipFill>
        <p:spPr bwMode="auto">
          <a:xfrm>
            <a:off x="6020684" y="4576827"/>
            <a:ext cx="2376000" cy="1944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cxnSp>
        <p:nvCxnSpPr>
          <p:cNvPr id="36" name="Straight Arrow Connector 35"/>
          <p:cNvCxnSpPr/>
          <p:nvPr/>
        </p:nvCxnSpPr>
        <p:spPr bwMode="auto">
          <a:xfrm flipV="1">
            <a:off x="4876800" y="5662693"/>
            <a:ext cx="2254488" cy="43330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ct status report">
  <a:themeElements>
    <a:clrScheme name="Default Design 1">
      <a:dk1>
        <a:srgbClr val="333300"/>
      </a:dk1>
      <a:lt1>
        <a:srgbClr val="FFFFFF"/>
      </a:lt1>
      <a:dk2>
        <a:srgbClr val="000000"/>
      </a:dk2>
      <a:lt2>
        <a:srgbClr val="969696"/>
      </a:lt2>
      <a:accent1>
        <a:srgbClr val="E5D58A"/>
      </a:accent1>
      <a:accent2>
        <a:srgbClr val="CCCC00"/>
      </a:accent2>
      <a:accent3>
        <a:srgbClr val="FFFFFF"/>
      </a:accent3>
      <a:accent4>
        <a:srgbClr val="2A2A00"/>
      </a:accent4>
      <a:accent5>
        <a:srgbClr val="F0E7C4"/>
      </a:accent5>
      <a:accent6>
        <a:srgbClr val="B9B900"/>
      </a:accent6>
      <a:hlink>
        <a:srgbClr val="999933"/>
      </a:hlink>
      <a:folHlink>
        <a:srgbClr val="666633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5D58A"/>
        </a:accent1>
        <a:accent2>
          <a:srgbClr val="CCCC00"/>
        </a:accent2>
        <a:accent3>
          <a:srgbClr val="FFFFFF"/>
        </a:accent3>
        <a:accent4>
          <a:srgbClr val="2A2A00"/>
        </a:accent4>
        <a:accent5>
          <a:srgbClr val="F0E7C4"/>
        </a:accent5>
        <a:accent6>
          <a:srgbClr val="B9B900"/>
        </a:accent6>
        <a:hlink>
          <a:srgbClr val="999933"/>
        </a:hlink>
        <a:folHlink>
          <a:srgbClr val="66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8EA1C0"/>
        </a:lt1>
        <a:dk2>
          <a:srgbClr val="FFFFFF"/>
        </a:dk2>
        <a:lt2>
          <a:srgbClr val="5F5F5F"/>
        </a:lt2>
        <a:accent1>
          <a:srgbClr val="B6CDDE"/>
        </a:accent1>
        <a:accent2>
          <a:srgbClr val="8A7CA2"/>
        </a:accent2>
        <a:accent3>
          <a:srgbClr val="C6CDDC"/>
        </a:accent3>
        <a:accent4>
          <a:srgbClr val="000000"/>
        </a:accent4>
        <a:accent5>
          <a:srgbClr val="D7E3EC"/>
        </a:accent5>
        <a:accent6>
          <a:srgbClr val="7D7092"/>
        </a:accent6>
        <a:hlink>
          <a:srgbClr val="336699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333300"/>
        </a:dk1>
        <a:lt1>
          <a:srgbClr val="FFFFFF"/>
        </a:lt1>
        <a:dk2>
          <a:srgbClr val="000000"/>
        </a:dk2>
        <a:lt2>
          <a:srgbClr val="969696"/>
        </a:lt2>
        <a:accent1>
          <a:srgbClr val="EAEAEA"/>
        </a:accent1>
        <a:accent2>
          <a:srgbClr val="969696"/>
        </a:accent2>
        <a:accent3>
          <a:srgbClr val="FFFFFF"/>
        </a:accent3>
        <a:accent4>
          <a:srgbClr val="2A2A00"/>
        </a:accent4>
        <a:accent5>
          <a:srgbClr val="F3F3F3"/>
        </a:accent5>
        <a:accent6>
          <a:srgbClr val="878787"/>
        </a:accent6>
        <a:hlink>
          <a:srgbClr val="5F5F5F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status report</Template>
  <TotalTime>6382</TotalTime>
  <Words>198</Words>
  <Application>Microsoft Office PowerPoint</Application>
  <PresentationFormat>On-screen Show (4:3)</PresentationFormat>
  <Paragraphs>36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Project status report</vt:lpstr>
      <vt:lpstr>Users’ Office et  Greybook Secretariat</vt:lpstr>
      <vt:lpstr>I – Création des Expériences, attribution des roles et changement du statut de l’expérience </vt:lpstr>
      <vt:lpstr>II Création et modification des Teams</vt:lpstr>
      <vt:lpstr>III Création des Instituts </vt:lpstr>
      <vt:lpstr>IV Oracle HR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Status</dc:title>
  <dc:creator>Doris Chromek-Burckhart</dc:creator>
  <cp:lastModifiedBy>Doris Chromek-Burckhart</cp:lastModifiedBy>
  <cp:revision>117</cp:revision>
  <cp:lastPrinted>1601-01-01T00:00:00Z</cp:lastPrinted>
  <dcterms:created xsi:type="dcterms:W3CDTF">2011-06-08T20:20:44Z</dcterms:created>
  <dcterms:modified xsi:type="dcterms:W3CDTF">2012-11-15T20:44:16Z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TC062070741033</vt:lpwstr>
  </property>
</Properties>
</file>