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
  </p:notesMasterIdLst>
  <p:handoutMasterIdLst>
    <p:handoutMasterId r:id="rId5"/>
  </p:handoutMasterIdLst>
  <p:sldIdLst>
    <p:sldId id="259" r:id="rId2"/>
    <p:sldId id="260"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79CC93D-E52E-4D84-901B-11D7331DD495}">
          <p14:sldIdLst>
            <p14:sldId id="259"/>
            <p14:sldId id="260"/>
          </p14:sldIdLst>
        </p14:section>
        <p14:section name="Overview and Objectives" id="{ABA716BF-3A5C-4ADB-94C9-CFEF84EBA240}">
          <p14:sldIdLst/>
        </p14:section>
        <p14:section name="Topic 1" id="{6D9936A3-3945-4757-BC8B-B5C252D8E036}">
          <p14:sldIdLst/>
        </p14:section>
        <p14:section name="Sample Slides for Visuals" id="{BAB3A466-96C9-4230-9978-795378D75699}">
          <p14:sldIdLst/>
        </p14:section>
        <p14:section name="Case Study" id="{8C0305C9-B152-4FBA-A789-FE1976D53990}">
          <p14:sldIdLst/>
        </p14:section>
        <p14:section name="Conclusion and Summary" id="{790CEF5B-569A-4C2F-BED5-750B08C0E5AD}">
          <p14:sldIdLst/>
        </p14:section>
        <p14:section name="Appendix" id="{3F78B471-41DA-46F2-A8E4-97E471896AB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76784" autoAdjust="0"/>
  </p:normalViewPr>
  <p:slideViewPr>
    <p:cSldViewPr>
      <p:cViewPr varScale="1">
        <p:scale>
          <a:sx n="102" d="100"/>
          <a:sy n="102" d="100"/>
        </p:scale>
        <p:origin x="-1998" y="-72"/>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83" d="100"/>
          <a:sy n="83" d="100"/>
        </p:scale>
        <p:origin x="-314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11/15/2012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1415407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11/15/2012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41960759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AIS group provides CERN with a set of integrated and reliable Corporate Information Systems. The group ensures coherent, reliable, comprehensive and accurate management information across CERN. The group provides optimal support for all business processes at CERN.  </a:t>
            </a:r>
            <a:endParaRPr lang="pl-PL"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pl-PL"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section is responsible for a number of infrastructure applications (Foundation, </a:t>
            </a:r>
            <a:r>
              <a:rPr lang="pl-PL" dirty="0" smtClean="0"/>
              <a:t>Egroups, Phonebook directory, </a:t>
            </a:r>
            <a:r>
              <a:rPr lang="en-US" dirty="0" err="1" smtClean="0"/>
              <a:t>GesLoc</a:t>
            </a:r>
            <a:r>
              <a:rPr lang="en-US" dirty="0" smtClean="0"/>
              <a:t>, </a:t>
            </a:r>
            <a:r>
              <a:rPr lang="en-US" dirty="0" err="1" smtClean="0"/>
              <a:t>GesCle</a:t>
            </a:r>
            <a:r>
              <a:rPr lang="en-US" dirty="0" smtClean="0"/>
              <a:t>, </a:t>
            </a:r>
            <a:r>
              <a:rPr lang="en-US" dirty="0" err="1" smtClean="0"/>
              <a:t>AISRoles</a:t>
            </a:r>
            <a:r>
              <a:rPr lang="en-US" dirty="0" smtClean="0"/>
              <a:t>, </a:t>
            </a:r>
            <a:r>
              <a:rPr lang="en-US" dirty="0" err="1" smtClean="0"/>
              <a:t>AISMedia</a:t>
            </a:r>
            <a:r>
              <a:rPr lang="en-US" dirty="0" smtClean="0"/>
              <a:t>...) as well as tools and services like the Business Objects Service, AIS Development (</a:t>
            </a:r>
            <a:r>
              <a:rPr lang="en-US" dirty="0" err="1" smtClean="0"/>
              <a:t>Atlassian</a:t>
            </a:r>
            <a:r>
              <a:rPr lang="en-US" dirty="0" smtClean="0"/>
              <a:t>) tools installation etc...</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11/15/2012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11/15/2012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11/15/2012</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11/15/2012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11/15/2012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11/15/2012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11/15/2012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11/15/2012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11/15/2012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11/15/2012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11/15/2012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4"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11/15/2012</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3.xml"/><Relationship Id="rId7" Type="http://schemas.openxmlformats.org/officeDocument/2006/relationships/image" Target="../media/image7.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6.png"/><Relationship Id="rId5" Type="http://schemas.openxmlformats.org/officeDocument/2006/relationships/notesSlide" Target="../notesSlides/notesSlide1.xml"/><Relationship Id="rId4"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712615" y="437884"/>
            <a:ext cx="8077200" cy="1143000"/>
          </a:xfrm>
        </p:spPr>
        <p:txBody>
          <a:bodyPr>
            <a:noAutofit/>
          </a:bodyPr>
          <a:lstStyle/>
          <a:p>
            <a:r>
              <a:rPr lang="en-US" sz="3600" b="1" dirty="0" smtClean="0"/>
              <a:t>GS-AIS-GDI section</a:t>
            </a:r>
            <a:br>
              <a:rPr lang="en-US" sz="3600" b="1" dirty="0" smtClean="0"/>
            </a:br>
            <a:r>
              <a:rPr lang="en-US" sz="3600" b="1" dirty="0" smtClean="0"/>
              <a:t>(</a:t>
            </a:r>
            <a:r>
              <a:rPr lang="en-GB" sz="3600" b="1" dirty="0" smtClean="0"/>
              <a:t>General </a:t>
            </a:r>
            <a:r>
              <a:rPr lang="en-GB" sz="3600" b="1" dirty="0"/>
              <a:t>Development &amp; </a:t>
            </a:r>
            <a:r>
              <a:rPr lang="en-GB" sz="3600" b="1" dirty="0" smtClean="0"/>
              <a:t>Infrastructure)</a:t>
            </a:r>
            <a:endParaRPr lang="en-US" sz="3600" b="1" dirty="0"/>
          </a:p>
        </p:txBody>
      </p:sp>
      <p:sp>
        <p:nvSpPr>
          <p:cNvPr id="3" name="Subtitle 2"/>
          <p:cNvSpPr>
            <a:spLocks noGrp="1"/>
          </p:cNvSpPr>
          <p:nvPr>
            <p:ph idx="1"/>
            <p:custDataLst>
              <p:tags r:id="rId3"/>
            </p:custDataLst>
          </p:nvPr>
        </p:nvSpPr>
        <p:spPr>
          <a:xfrm>
            <a:off x="2055036" y="3809142"/>
            <a:ext cx="6756232" cy="1534261"/>
          </a:xfrm>
        </p:spPr>
        <p:txBody>
          <a:bodyPr>
            <a:normAutofit/>
          </a:bodyPr>
          <a:lstStyle/>
          <a:p>
            <a:pPr marL="0" indent="0">
              <a:buNone/>
            </a:pPr>
            <a:r>
              <a:rPr lang="en-US" sz="2400" dirty="0" smtClean="0">
                <a:latin typeface="+mn-lt"/>
              </a:rPr>
              <a:t>Jan Janke – Section leader</a:t>
            </a:r>
            <a:endParaRPr lang="pl-PL" sz="2400" dirty="0" smtClean="0">
              <a:latin typeface="+mn-lt"/>
            </a:endParaRPr>
          </a:p>
          <a:p>
            <a:pPr marL="0" indent="0">
              <a:buNone/>
            </a:pPr>
            <a:endParaRPr lang="en-US" sz="2400" dirty="0" smtClean="0">
              <a:latin typeface="+mn-lt"/>
            </a:endParaRPr>
          </a:p>
          <a:p>
            <a:pPr marL="0" indent="0">
              <a:buNone/>
            </a:pPr>
            <a:r>
              <a:rPr lang="en-US" sz="2400" dirty="0" smtClean="0">
                <a:latin typeface="+mn-lt"/>
              </a:rPr>
              <a:t>Piotr </a:t>
            </a:r>
            <a:r>
              <a:rPr lang="en-US" sz="2400" dirty="0" err="1" smtClean="0">
                <a:latin typeface="+mn-lt"/>
              </a:rPr>
              <a:t>Sowi</a:t>
            </a:r>
            <a:r>
              <a:rPr lang="pl-PL" sz="2400" dirty="0" smtClean="0">
                <a:latin typeface="+mn-lt"/>
              </a:rPr>
              <a:t>ń</a:t>
            </a:r>
            <a:r>
              <a:rPr lang="en-US" sz="2400" dirty="0" smtClean="0">
                <a:latin typeface="+mn-lt"/>
              </a:rPr>
              <a:t>ski – New </a:t>
            </a:r>
            <a:r>
              <a:rPr lang="en-US" sz="2400" dirty="0" err="1" smtClean="0">
                <a:latin typeface="+mn-lt"/>
              </a:rPr>
              <a:t>Greybook</a:t>
            </a:r>
            <a:r>
              <a:rPr lang="en-US" sz="2400" dirty="0" smtClean="0">
                <a:latin typeface="+mn-lt"/>
              </a:rPr>
              <a:t> Site project  leader</a:t>
            </a:r>
            <a:endParaRPr lang="en-US" sz="2400" dirty="0">
              <a:latin typeface="+mn-lt"/>
            </a:endParaRPr>
          </a:p>
        </p:txBody>
      </p:sp>
      <p:sp>
        <p:nvSpPr>
          <p:cNvPr id="4" name="AutoShape 2" descr="https://aismedia.cern.ch/aismedia/cern.aismedia.DownloadServlet?file_id=1737236"/>
          <p:cNvSpPr>
            <a:spLocks noChangeAspect="1" noChangeArrowheads="1"/>
          </p:cNvSpPr>
          <p:nvPr/>
        </p:nvSpPr>
        <p:spPr bwMode="auto">
          <a:xfrm>
            <a:off x="155575" y="-1371600"/>
            <a:ext cx="2286000" cy="2857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7" name="Picture 3"/>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363344" y="4576273"/>
            <a:ext cx="616629" cy="820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1381329" y="3585899"/>
            <a:ext cx="649696"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712615" y="2007391"/>
            <a:ext cx="8323882" cy="830997"/>
          </a:xfrm>
          <a:prstGeom prst="rect">
            <a:avLst/>
          </a:prstGeom>
        </p:spPr>
        <p:txBody>
          <a:bodyPr wrap="square">
            <a:spAutoFit/>
          </a:bodyPr>
          <a:lstStyle/>
          <a:p>
            <a:r>
              <a:rPr lang="pl-PL" sz="2400" dirty="0" smtClean="0"/>
              <a:t>GDI </a:t>
            </a:r>
            <a:r>
              <a:rPr lang="en-US" sz="2400" dirty="0" smtClean="0"/>
              <a:t>is </a:t>
            </a:r>
            <a:r>
              <a:rPr lang="en-US" sz="2400" dirty="0"/>
              <a:t>a section in the </a:t>
            </a:r>
            <a:r>
              <a:rPr lang="en-GB" sz="2400" dirty="0"/>
              <a:t>Advanced Information </a:t>
            </a:r>
            <a:r>
              <a:rPr lang="en-GB" sz="2400" dirty="0" smtClean="0"/>
              <a:t>Systems</a:t>
            </a:r>
            <a:r>
              <a:rPr lang="pl-PL" sz="2400" dirty="0" smtClean="0"/>
              <a:t>  </a:t>
            </a:r>
            <a:r>
              <a:rPr lang="en-US" sz="2400" dirty="0" smtClean="0"/>
              <a:t>(AIS</a:t>
            </a:r>
            <a:r>
              <a:rPr lang="en-US" sz="2400" dirty="0"/>
              <a:t>) group </a:t>
            </a:r>
            <a:endParaRPr lang="pl-PL" sz="2400" dirty="0" smtClean="0"/>
          </a:p>
          <a:p>
            <a:r>
              <a:rPr lang="en-US" sz="2400" dirty="0" smtClean="0"/>
              <a:t>in </a:t>
            </a:r>
            <a:r>
              <a:rPr lang="en-US" sz="2400" dirty="0"/>
              <a:t>the General </a:t>
            </a:r>
            <a:r>
              <a:rPr lang="pl-PL" sz="2400" dirty="0" smtClean="0"/>
              <a:t>Infrastructure </a:t>
            </a:r>
            <a:r>
              <a:rPr lang="en-US" sz="2400" dirty="0" smtClean="0"/>
              <a:t>Services </a:t>
            </a:r>
            <a:r>
              <a:rPr lang="en-US" sz="2400" dirty="0"/>
              <a:t>(GS) department</a:t>
            </a:r>
            <a:endParaRPr lang="en-GB" sz="2400" dirty="0"/>
          </a:p>
        </p:txBody>
      </p:sp>
      <p:pic>
        <p:nvPicPr>
          <p:cNvPr id="103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26560" y="100737"/>
            <a:ext cx="1343025" cy="61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n 4"/>
          <p:cNvSpPr/>
          <p:nvPr/>
        </p:nvSpPr>
        <p:spPr>
          <a:xfrm>
            <a:off x="4326510" y="3770467"/>
            <a:ext cx="1440160" cy="1512168"/>
          </a:xfrm>
          <a:prstGeom prst="can">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dirty="0"/>
          </a:p>
        </p:txBody>
      </p:sp>
      <p:sp>
        <p:nvSpPr>
          <p:cNvPr id="6" name="Can 5"/>
          <p:cNvSpPr/>
          <p:nvPr/>
        </p:nvSpPr>
        <p:spPr>
          <a:xfrm>
            <a:off x="7052494" y="3770467"/>
            <a:ext cx="1440160" cy="1512168"/>
          </a:xfrm>
          <a:prstGeom prst="can">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a:p>
        </p:txBody>
      </p:sp>
      <p:sp>
        <p:nvSpPr>
          <p:cNvPr id="7" name="Rounded Rectangle 6"/>
          <p:cNvSpPr/>
          <p:nvPr/>
        </p:nvSpPr>
        <p:spPr>
          <a:xfrm>
            <a:off x="2598318" y="1171357"/>
            <a:ext cx="1728192" cy="72690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dirty="0"/>
          </a:p>
        </p:txBody>
      </p:sp>
      <p:cxnSp>
        <p:nvCxnSpPr>
          <p:cNvPr id="9" name="Straight Arrow Connector 8"/>
          <p:cNvCxnSpPr/>
          <p:nvPr/>
        </p:nvCxnSpPr>
        <p:spPr>
          <a:xfrm flipH="1" flipV="1">
            <a:off x="4172176" y="2114283"/>
            <a:ext cx="496688" cy="1530741"/>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5" name="Straight Arrow Connector 14"/>
          <p:cNvCxnSpPr/>
          <p:nvPr/>
        </p:nvCxnSpPr>
        <p:spPr>
          <a:xfrm>
            <a:off x="5972375" y="4540989"/>
            <a:ext cx="1008112" cy="0"/>
          </a:xfrm>
          <a:prstGeom prst="straightConnector1">
            <a:avLst/>
          </a:prstGeom>
          <a:ln>
            <a:headEnd type="arrow"/>
            <a:tailEnd type="arrow"/>
          </a:ln>
        </p:spPr>
        <p:style>
          <a:lnRef idx="3">
            <a:schemeClr val="accent2"/>
          </a:lnRef>
          <a:fillRef idx="0">
            <a:schemeClr val="accent2"/>
          </a:fillRef>
          <a:effectRef idx="2">
            <a:schemeClr val="accent2"/>
          </a:effectRef>
          <a:fontRef idx="minor">
            <a:schemeClr val="tx1"/>
          </a:fontRef>
        </p:style>
      </p:cxnSp>
      <p:sp>
        <p:nvSpPr>
          <p:cNvPr id="21" name="Rectangle 20"/>
          <p:cNvSpPr/>
          <p:nvPr/>
        </p:nvSpPr>
        <p:spPr>
          <a:xfrm>
            <a:off x="4551179" y="5910433"/>
            <a:ext cx="97018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7124502" y="2289751"/>
            <a:ext cx="129614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4" name="Straight Arrow Connector 23"/>
          <p:cNvCxnSpPr/>
          <p:nvPr/>
        </p:nvCxnSpPr>
        <p:spPr>
          <a:xfrm flipH="1">
            <a:off x="1975931" y="2050614"/>
            <a:ext cx="504056" cy="729133"/>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6" name="Straight Arrow Connector 25"/>
          <p:cNvCxnSpPr/>
          <p:nvPr/>
        </p:nvCxnSpPr>
        <p:spPr>
          <a:xfrm flipH="1">
            <a:off x="2479987" y="2060277"/>
            <a:ext cx="493737" cy="183620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9" name="Rectangle 28"/>
          <p:cNvSpPr/>
          <p:nvPr/>
        </p:nvSpPr>
        <p:spPr>
          <a:xfrm>
            <a:off x="885746" y="2948092"/>
            <a:ext cx="1223628" cy="50405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pl-PL" dirty="0" smtClean="0"/>
              <a:t>Indico</a:t>
            </a:r>
          </a:p>
        </p:txBody>
      </p:sp>
      <p:sp>
        <p:nvSpPr>
          <p:cNvPr id="30" name="Rectangle 29"/>
          <p:cNvSpPr/>
          <p:nvPr/>
        </p:nvSpPr>
        <p:spPr>
          <a:xfrm>
            <a:off x="885746" y="4059512"/>
            <a:ext cx="1594241" cy="108012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pl-PL" dirty="0" smtClean="0"/>
              <a:t>Linux</a:t>
            </a:r>
          </a:p>
          <a:p>
            <a:pPr algn="ctr"/>
            <a:r>
              <a:rPr lang="pl-PL" dirty="0" smtClean="0"/>
              <a:t>Phonebook</a:t>
            </a:r>
            <a:endParaRPr lang="en-GB" dirty="0"/>
          </a:p>
        </p:txBody>
      </p:sp>
      <p:cxnSp>
        <p:nvCxnSpPr>
          <p:cNvPr id="32" name="Straight Arrow Connector 31"/>
          <p:cNvCxnSpPr/>
          <p:nvPr/>
        </p:nvCxnSpPr>
        <p:spPr>
          <a:xfrm flipH="1">
            <a:off x="3025079" y="2163470"/>
            <a:ext cx="504056" cy="376723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34" name="Straight Arrow Connector 33"/>
          <p:cNvCxnSpPr/>
          <p:nvPr/>
        </p:nvCxnSpPr>
        <p:spPr>
          <a:xfrm flipH="1">
            <a:off x="3596111" y="2114283"/>
            <a:ext cx="216024" cy="43924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39" name="Rectangle 38"/>
          <p:cNvSpPr/>
          <p:nvPr/>
        </p:nvSpPr>
        <p:spPr>
          <a:xfrm>
            <a:off x="6242076" y="548680"/>
            <a:ext cx="2192463"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p:cNvSpPr/>
          <p:nvPr/>
        </p:nvSpPr>
        <p:spPr>
          <a:xfrm>
            <a:off x="6660232" y="1405103"/>
            <a:ext cx="1774307"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2" name="Straight Arrow Connector 41"/>
          <p:cNvCxnSpPr/>
          <p:nvPr/>
        </p:nvCxnSpPr>
        <p:spPr>
          <a:xfrm flipV="1">
            <a:off x="5051748" y="908721"/>
            <a:ext cx="1032420" cy="2736303"/>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48" name="Straight Arrow Connector 47"/>
          <p:cNvCxnSpPr/>
          <p:nvPr/>
        </p:nvCxnSpPr>
        <p:spPr>
          <a:xfrm flipV="1">
            <a:off x="5436096" y="1621127"/>
            <a:ext cx="1080120" cy="202389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56" name="Straight Arrow Connector 55"/>
          <p:cNvCxnSpPr/>
          <p:nvPr/>
        </p:nvCxnSpPr>
        <p:spPr>
          <a:xfrm flipH="1">
            <a:off x="5041430" y="5373216"/>
            <a:ext cx="13246" cy="43204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58" name="TextBox 57"/>
          <p:cNvSpPr txBox="1"/>
          <p:nvPr/>
        </p:nvSpPr>
        <p:spPr>
          <a:xfrm>
            <a:off x="4495577" y="4404744"/>
            <a:ext cx="1112343" cy="461665"/>
          </a:xfrm>
          <a:prstGeom prst="rect">
            <a:avLst/>
          </a:prstGeom>
          <a:noFill/>
        </p:spPr>
        <p:txBody>
          <a:bodyPr wrap="square" rtlCol="0">
            <a:spAutoFit/>
          </a:bodyPr>
          <a:lstStyle/>
          <a:p>
            <a:pPr algn="ctr"/>
            <a:r>
              <a:rPr lang="pl-PL" sz="2400" dirty="0" smtClean="0"/>
              <a:t>Found</a:t>
            </a:r>
            <a:endParaRPr lang="en-GB" sz="2400" dirty="0"/>
          </a:p>
        </p:txBody>
      </p:sp>
      <p:sp>
        <p:nvSpPr>
          <p:cNvPr id="59" name="TextBox 58"/>
          <p:cNvSpPr txBox="1"/>
          <p:nvPr/>
        </p:nvSpPr>
        <p:spPr>
          <a:xfrm>
            <a:off x="7206455" y="4420919"/>
            <a:ext cx="1276251" cy="461665"/>
          </a:xfrm>
          <a:prstGeom prst="rect">
            <a:avLst/>
          </a:prstGeom>
          <a:noFill/>
        </p:spPr>
        <p:txBody>
          <a:bodyPr wrap="square" rtlCol="0">
            <a:spAutoFit/>
          </a:bodyPr>
          <a:lstStyle/>
          <a:p>
            <a:pPr algn="ctr"/>
            <a:r>
              <a:rPr lang="pl-PL" sz="2400" dirty="0" smtClean="0"/>
              <a:t>Ora*HR</a:t>
            </a:r>
          </a:p>
        </p:txBody>
      </p:sp>
      <p:sp>
        <p:nvSpPr>
          <p:cNvPr id="60" name="TextBox 59"/>
          <p:cNvSpPr txBox="1"/>
          <p:nvPr/>
        </p:nvSpPr>
        <p:spPr>
          <a:xfrm>
            <a:off x="4668864" y="5977295"/>
            <a:ext cx="734814" cy="461665"/>
          </a:xfrm>
          <a:prstGeom prst="rect">
            <a:avLst/>
          </a:prstGeom>
          <a:noFill/>
        </p:spPr>
        <p:txBody>
          <a:bodyPr wrap="square" rtlCol="0">
            <a:spAutoFit/>
          </a:bodyPr>
          <a:lstStyle/>
          <a:p>
            <a:pPr algn="ctr"/>
            <a:r>
              <a:rPr lang="pl-PL" sz="2400" dirty="0" smtClean="0"/>
              <a:t>HRT</a:t>
            </a:r>
          </a:p>
        </p:txBody>
      </p:sp>
      <p:sp>
        <p:nvSpPr>
          <p:cNvPr id="61" name="TextBox 60"/>
          <p:cNvSpPr txBox="1"/>
          <p:nvPr/>
        </p:nvSpPr>
        <p:spPr>
          <a:xfrm>
            <a:off x="6776771" y="1375486"/>
            <a:ext cx="1541227" cy="461665"/>
          </a:xfrm>
          <a:prstGeom prst="rect">
            <a:avLst/>
          </a:prstGeom>
          <a:noFill/>
        </p:spPr>
        <p:txBody>
          <a:bodyPr wrap="square" rtlCol="0">
            <a:spAutoFit/>
          </a:bodyPr>
          <a:lstStyle/>
          <a:p>
            <a:pPr algn="ctr"/>
            <a:r>
              <a:rPr lang="pl-PL" sz="2400" dirty="0" smtClean="0"/>
              <a:t>Greybook</a:t>
            </a:r>
            <a:endParaRPr lang="en-GB" sz="2400" dirty="0"/>
          </a:p>
        </p:txBody>
      </p:sp>
      <p:sp>
        <p:nvSpPr>
          <p:cNvPr id="62" name="TextBox 61"/>
          <p:cNvSpPr txBox="1"/>
          <p:nvPr/>
        </p:nvSpPr>
        <p:spPr>
          <a:xfrm>
            <a:off x="7011692" y="2260133"/>
            <a:ext cx="1510603" cy="461665"/>
          </a:xfrm>
          <a:prstGeom prst="rect">
            <a:avLst/>
          </a:prstGeom>
          <a:noFill/>
        </p:spPr>
        <p:txBody>
          <a:bodyPr wrap="square" rtlCol="0">
            <a:spAutoFit/>
          </a:bodyPr>
          <a:lstStyle/>
          <a:p>
            <a:pPr algn="ctr"/>
            <a:r>
              <a:rPr lang="pl-PL" sz="2400" dirty="0" smtClean="0"/>
              <a:t>LiveView</a:t>
            </a:r>
            <a:endParaRPr lang="en-GB" sz="2400" dirty="0"/>
          </a:p>
        </p:txBody>
      </p:sp>
      <p:sp>
        <p:nvSpPr>
          <p:cNvPr id="63" name="TextBox 62"/>
          <p:cNvSpPr txBox="1"/>
          <p:nvPr/>
        </p:nvSpPr>
        <p:spPr>
          <a:xfrm>
            <a:off x="6154318" y="548679"/>
            <a:ext cx="2367977" cy="461665"/>
          </a:xfrm>
          <a:prstGeom prst="rect">
            <a:avLst/>
          </a:prstGeom>
          <a:noFill/>
        </p:spPr>
        <p:txBody>
          <a:bodyPr wrap="square" rtlCol="0">
            <a:spAutoFit/>
          </a:bodyPr>
          <a:lstStyle/>
          <a:p>
            <a:pPr algn="ctr"/>
            <a:r>
              <a:rPr lang="pl-PL" sz="2400" dirty="0" smtClean="0"/>
              <a:t>Web Phonebook</a:t>
            </a:r>
            <a:endParaRPr lang="en-GB" sz="2400" dirty="0"/>
          </a:p>
        </p:txBody>
      </p:sp>
      <p:sp>
        <p:nvSpPr>
          <p:cNvPr id="64" name="TextBox 63"/>
          <p:cNvSpPr txBox="1"/>
          <p:nvPr/>
        </p:nvSpPr>
        <p:spPr>
          <a:xfrm>
            <a:off x="2906242" y="1303974"/>
            <a:ext cx="1112343" cy="461665"/>
          </a:xfrm>
          <a:prstGeom prst="rect">
            <a:avLst/>
          </a:prstGeom>
          <a:noFill/>
        </p:spPr>
        <p:txBody>
          <a:bodyPr wrap="square" rtlCol="0">
            <a:spAutoFit/>
          </a:bodyPr>
          <a:lstStyle/>
          <a:p>
            <a:pPr algn="ctr"/>
            <a:r>
              <a:rPr lang="pl-PL" sz="2400" dirty="0" smtClean="0"/>
              <a:t>LDAP</a:t>
            </a:r>
            <a:endParaRPr lang="en-GB" sz="2400" dirty="0"/>
          </a:p>
        </p:txBody>
      </p:sp>
      <p:cxnSp>
        <p:nvCxnSpPr>
          <p:cNvPr id="66" name="Straight Arrow Connector 65"/>
          <p:cNvCxnSpPr/>
          <p:nvPr/>
        </p:nvCxnSpPr>
        <p:spPr>
          <a:xfrm flipH="1">
            <a:off x="6014051" y="2948092"/>
            <a:ext cx="1324256" cy="1098996"/>
          </a:xfrm>
          <a:prstGeom prst="straightConnector1">
            <a:avLst/>
          </a:prstGeom>
          <a:ln>
            <a:headEnd type="arrow"/>
            <a:tailEnd type="arrow"/>
          </a:ln>
        </p:spPr>
        <p:style>
          <a:lnRef idx="3">
            <a:schemeClr val="accent2"/>
          </a:lnRef>
          <a:fillRef idx="0">
            <a:schemeClr val="accent2"/>
          </a:fillRef>
          <a:effectRef idx="2">
            <a:schemeClr val="accent2"/>
          </a:effectRef>
          <a:fontRef idx="minor">
            <a:schemeClr val="tx1"/>
          </a:fontRef>
        </p:style>
      </p:cxnSp>
      <p:cxnSp>
        <p:nvCxnSpPr>
          <p:cNvPr id="70" name="Straight Arrow Connector 69"/>
          <p:cNvCxnSpPr/>
          <p:nvPr/>
        </p:nvCxnSpPr>
        <p:spPr>
          <a:xfrm>
            <a:off x="7766992" y="2978379"/>
            <a:ext cx="1" cy="666645"/>
          </a:xfrm>
          <a:prstGeom prst="straightConnector1">
            <a:avLst/>
          </a:prstGeom>
          <a:ln>
            <a:headEnd type="arrow"/>
            <a:tailEnd type="arrow"/>
          </a:ln>
        </p:spPr>
        <p:style>
          <a:lnRef idx="3">
            <a:schemeClr val="accent2"/>
          </a:lnRef>
          <a:fillRef idx="0">
            <a:schemeClr val="accent2"/>
          </a:fillRef>
          <a:effectRef idx="2">
            <a:schemeClr val="accent2"/>
          </a:effectRef>
          <a:fontRef idx="minor">
            <a:schemeClr val="tx1"/>
          </a:fontRef>
        </p:style>
      </p:cxnSp>
      <p:sp>
        <p:nvSpPr>
          <p:cNvPr id="81" name="TextBox 80"/>
          <p:cNvSpPr txBox="1"/>
          <p:nvPr/>
        </p:nvSpPr>
        <p:spPr>
          <a:xfrm>
            <a:off x="5054676" y="1929617"/>
            <a:ext cx="513282" cy="369332"/>
          </a:xfrm>
          <a:prstGeom prst="rect">
            <a:avLst/>
          </a:prstGeom>
          <a:noFill/>
        </p:spPr>
        <p:txBody>
          <a:bodyPr wrap="none" rtlCol="0">
            <a:spAutoFit/>
          </a:bodyPr>
          <a:lstStyle/>
          <a:p>
            <a:r>
              <a:rPr lang="pl-PL" dirty="0" smtClean="0"/>
              <a:t>1/d</a:t>
            </a:r>
          </a:p>
        </p:txBody>
      </p:sp>
      <p:sp>
        <p:nvSpPr>
          <p:cNvPr id="87" name="TextBox 86"/>
          <p:cNvSpPr txBox="1"/>
          <p:nvPr/>
        </p:nvSpPr>
        <p:spPr>
          <a:xfrm>
            <a:off x="6014051" y="2410415"/>
            <a:ext cx="513282" cy="369332"/>
          </a:xfrm>
          <a:prstGeom prst="rect">
            <a:avLst/>
          </a:prstGeom>
          <a:noFill/>
        </p:spPr>
        <p:txBody>
          <a:bodyPr wrap="none" rtlCol="0">
            <a:spAutoFit/>
          </a:bodyPr>
          <a:lstStyle/>
          <a:p>
            <a:r>
              <a:rPr lang="pl-PL" dirty="0" smtClean="0"/>
              <a:t>1/d</a:t>
            </a:r>
          </a:p>
        </p:txBody>
      </p:sp>
      <p:sp>
        <p:nvSpPr>
          <p:cNvPr id="90" name="TextBox 89"/>
          <p:cNvSpPr txBox="1"/>
          <p:nvPr/>
        </p:nvSpPr>
        <p:spPr>
          <a:xfrm>
            <a:off x="5250289" y="5404574"/>
            <a:ext cx="513282" cy="369332"/>
          </a:xfrm>
          <a:prstGeom prst="rect">
            <a:avLst/>
          </a:prstGeom>
          <a:noFill/>
        </p:spPr>
        <p:txBody>
          <a:bodyPr wrap="none" rtlCol="0">
            <a:spAutoFit/>
          </a:bodyPr>
          <a:lstStyle/>
          <a:p>
            <a:r>
              <a:rPr lang="pl-PL" dirty="0" smtClean="0"/>
              <a:t>1/d</a:t>
            </a:r>
          </a:p>
        </p:txBody>
      </p:sp>
      <p:sp>
        <p:nvSpPr>
          <p:cNvPr id="91" name="TextBox 90"/>
          <p:cNvSpPr txBox="1"/>
          <p:nvPr/>
        </p:nvSpPr>
        <p:spPr>
          <a:xfrm rot="19161511">
            <a:off x="6384980" y="3748953"/>
            <a:ext cx="727086" cy="369332"/>
          </a:xfrm>
          <a:prstGeom prst="rect">
            <a:avLst/>
          </a:prstGeom>
          <a:noFill/>
        </p:spPr>
        <p:txBody>
          <a:bodyPr wrap="square" rtlCol="0">
            <a:spAutoFit/>
          </a:bodyPr>
          <a:lstStyle/>
          <a:p>
            <a:pPr algn="ctr"/>
            <a:r>
              <a:rPr lang="pl-PL" dirty="0" smtClean="0"/>
              <a:t>Live</a:t>
            </a:r>
          </a:p>
        </p:txBody>
      </p:sp>
      <p:sp>
        <p:nvSpPr>
          <p:cNvPr id="92" name="TextBox 91"/>
          <p:cNvSpPr txBox="1"/>
          <p:nvPr/>
        </p:nvSpPr>
        <p:spPr>
          <a:xfrm>
            <a:off x="4391203" y="2694987"/>
            <a:ext cx="555321" cy="369332"/>
          </a:xfrm>
          <a:prstGeom prst="rect">
            <a:avLst/>
          </a:prstGeom>
          <a:noFill/>
        </p:spPr>
        <p:txBody>
          <a:bodyPr wrap="square" rtlCol="0">
            <a:spAutoFit/>
          </a:bodyPr>
          <a:lstStyle/>
          <a:p>
            <a:pPr algn="ctr"/>
            <a:r>
              <a:rPr lang="pl-PL" dirty="0" smtClean="0"/>
              <a:t>30’</a:t>
            </a:r>
          </a:p>
        </p:txBody>
      </p:sp>
      <p:sp>
        <p:nvSpPr>
          <p:cNvPr id="93" name="TextBox 92"/>
          <p:cNvSpPr txBox="1"/>
          <p:nvPr/>
        </p:nvSpPr>
        <p:spPr>
          <a:xfrm>
            <a:off x="839544" y="133180"/>
            <a:ext cx="1977914" cy="646331"/>
          </a:xfrm>
          <a:prstGeom prst="rect">
            <a:avLst/>
          </a:prstGeom>
          <a:noFill/>
        </p:spPr>
        <p:txBody>
          <a:bodyPr wrap="none" rtlCol="0">
            <a:spAutoFit/>
          </a:bodyPr>
          <a:lstStyle/>
          <a:p>
            <a:r>
              <a:rPr lang="pl-PL" sz="3600" dirty="0" smtClean="0"/>
              <a:t>Data flow</a:t>
            </a:r>
            <a:endParaRPr lang="en-GB" sz="3600" dirty="0"/>
          </a:p>
        </p:txBody>
      </p:sp>
      <p:sp>
        <p:nvSpPr>
          <p:cNvPr id="94" name="TextBox 93"/>
          <p:cNvSpPr txBox="1"/>
          <p:nvPr/>
        </p:nvSpPr>
        <p:spPr>
          <a:xfrm>
            <a:off x="2604315" y="5864796"/>
            <a:ext cx="841527" cy="707886"/>
          </a:xfrm>
          <a:prstGeom prst="rect">
            <a:avLst/>
          </a:prstGeom>
          <a:noFill/>
        </p:spPr>
        <p:txBody>
          <a:bodyPr wrap="square" rtlCol="0">
            <a:spAutoFit/>
          </a:bodyPr>
          <a:lstStyle/>
          <a:p>
            <a:pPr algn="ctr"/>
            <a:r>
              <a:rPr lang="pl-PL" sz="4000" dirty="0" smtClean="0"/>
              <a:t>...</a:t>
            </a:r>
            <a:endParaRPr lang="en-GB" sz="4000" dirty="0"/>
          </a:p>
        </p:txBody>
      </p:sp>
      <p:sp>
        <p:nvSpPr>
          <p:cNvPr id="2" name="Rectangle 1"/>
          <p:cNvSpPr/>
          <p:nvPr/>
        </p:nvSpPr>
        <p:spPr>
          <a:xfrm>
            <a:off x="6034309" y="5890159"/>
            <a:ext cx="970184" cy="5963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7413009" y="5910433"/>
            <a:ext cx="979262" cy="5953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p:cNvSpPr txBox="1"/>
          <p:nvPr/>
        </p:nvSpPr>
        <p:spPr>
          <a:xfrm>
            <a:off x="6159926" y="5961637"/>
            <a:ext cx="734814" cy="461665"/>
          </a:xfrm>
          <a:prstGeom prst="rect">
            <a:avLst/>
          </a:prstGeom>
          <a:noFill/>
        </p:spPr>
        <p:txBody>
          <a:bodyPr wrap="square" rtlCol="0">
            <a:spAutoFit/>
          </a:bodyPr>
          <a:lstStyle/>
          <a:p>
            <a:pPr algn="ctr"/>
            <a:r>
              <a:rPr lang="pl-PL" sz="2400" dirty="0" smtClean="0"/>
              <a:t>PIE</a:t>
            </a:r>
            <a:endParaRPr lang="pl-PL" sz="2400" dirty="0" smtClean="0"/>
          </a:p>
        </p:txBody>
      </p:sp>
      <p:sp>
        <p:nvSpPr>
          <p:cNvPr id="41" name="TextBox 40"/>
          <p:cNvSpPr txBox="1"/>
          <p:nvPr/>
        </p:nvSpPr>
        <p:spPr>
          <a:xfrm>
            <a:off x="7547385" y="5961637"/>
            <a:ext cx="734814" cy="461665"/>
          </a:xfrm>
          <a:prstGeom prst="rect">
            <a:avLst/>
          </a:prstGeom>
          <a:noFill/>
        </p:spPr>
        <p:txBody>
          <a:bodyPr wrap="square" rtlCol="0">
            <a:spAutoFit/>
          </a:bodyPr>
          <a:lstStyle/>
          <a:p>
            <a:pPr algn="ctr"/>
            <a:r>
              <a:rPr lang="pl-PL" sz="2400" dirty="0" smtClean="0"/>
              <a:t>PAD</a:t>
            </a:r>
            <a:endParaRPr lang="pl-PL" sz="2400" dirty="0" smtClean="0"/>
          </a:p>
        </p:txBody>
      </p:sp>
      <p:cxnSp>
        <p:nvCxnSpPr>
          <p:cNvPr id="8" name="Straight Arrow Connector 7"/>
          <p:cNvCxnSpPr/>
          <p:nvPr/>
        </p:nvCxnSpPr>
        <p:spPr>
          <a:xfrm flipV="1">
            <a:off x="7914792" y="5404574"/>
            <a:ext cx="0" cy="36933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1" name="Straight Arrow Connector 10"/>
          <p:cNvCxnSpPr/>
          <p:nvPr/>
        </p:nvCxnSpPr>
        <p:spPr>
          <a:xfrm flipH="1" flipV="1">
            <a:off x="5868144" y="5229200"/>
            <a:ext cx="648072" cy="544706"/>
          </a:xfrm>
          <a:prstGeom prst="straightConnector1">
            <a:avLst/>
          </a:prstGeom>
          <a:ln>
            <a:headEnd type="none"/>
            <a:tailEnd type="arrow"/>
          </a:ln>
        </p:spPr>
        <p:style>
          <a:lnRef idx="3">
            <a:schemeClr val="accent2"/>
          </a:lnRef>
          <a:fillRef idx="0">
            <a:schemeClr val="accent2"/>
          </a:fillRef>
          <a:effectRef idx="2">
            <a:schemeClr val="accent2"/>
          </a:effectRef>
          <a:fontRef idx="minor">
            <a:schemeClr val="tx1"/>
          </a:fontRef>
        </p:style>
      </p:cxnSp>
      <p:sp>
        <p:nvSpPr>
          <p:cNvPr id="45" name="TextBox 44"/>
          <p:cNvSpPr txBox="1"/>
          <p:nvPr/>
        </p:nvSpPr>
        <p:spPr>
          <a:xfrm rot="2377533">
            <a:off x="6191471" y="4954965"/>
            <a:ext cx="727086" cy="369332"/>
          </a:xfrm>
          <a:prstGeom prst="rect">
            <a:avLst/>
          </a:prstGeom>
          <a:noFill/>
        </p:spPr>
        <p:txBody>
          <a:bodyPr wrap="square" rtlCol="0">
            <a:spAutoFit/>
          </a:bodyPr>
          <a:lstStyle/>
          <a:p>
            <a:pPr algn="ctr"/>
            <a:r>
              <a:rPr lang="pl-PL" dirty="0" smtClean="0"/>
              <a:t>Live</a:t>
            </a:r>
          </a:p>
        </p:txBody>
      </p:sp>
    </p:spTree>
    <p:extLst>
      <p:ext uri="{BB962C8B-B14F-4D97-AF65-F5344CB8AC3E}">
        <p14:creationId xmlns:p14="http://schemas.microsoft.com/office/powerpoint/2010/main" val="711919878"/>
      </p:ext>
    </p:extLst>
  </p:cSld>
  <p:clrMapOvr>
    <a:masterClrMapping/>
  </p:clrMapOvr>
  <p:transition spd="slow">
    <p:wipe dir="d"/>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HAPEID" val="0uhWvCQomImT50qU5y4Znw"/>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TC101859865[[fn=Kilter]]</Template>
  <TotalTime>0</TotalTime>
  <Words>106</Words>
  <Application>Microsoft Office PowerPoint</Application>
  <PresentationFormat>On-screen Show (4:3)</PresentationFormat>
  <Paragraphs>30</Paragraphs>
  <Slides>2</Slides>
  <Notes>1</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Training</vt:lpstr>
      <vt:lpstr>GS-AIS-GDI section (General Development &amp; Infrastructure)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2012-11-15T08:21:34Z</dcterms:created>
  <dcterms:modified xsi:type="dcterms:W3CDTF">2012-11-15T10:45:45Z</dcterms:modified>
</cp:coreProperties>
</file>