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79" r:id="rId4"/>
  </p:sldMasterIdLst>
  <p:notesMasterIdLst>
    <p:notesMasterId r:id="rId8"/>
  </p:notesMasterIdLst>
  <p:handoutMasterIdLst>
    <p:handoutMasterId r:id="rId9"/>
  </p:handoutMasterIdLst>
  <p:sldIdLst>
    <p:sldId id="256" r:id="rId5"/>
    <p:sldId id="299" r:id="rId6"/>
    <p:sldId id="30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A474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97" autoAdjust="0"/>
    <p:restoredTop sz="94673" autoAdjust="0"/>
  </p:normalViewPr>
  <p:slideViewPr>
    <p:cSldViewPr snapToGrid="0" snapToObjects="1">
      <p:cViewPr>
        <p:scale>
          <a:sx n="100" d="100"/>
          <a:sy n="100" d="100"/>
        </p:scale>
        <p:origin x="-2576" y="-9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C04340-A823-F847-9A64-5CE827D27A95}" type="datetime1">
              <a:rPr lang="fr-CH" smtClean="0"/>
              <a:t>16.11.12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B88BA4-820C-1F41-B1C6-33FCFCE27015}" type="slidenum">
              <a:rPr lang="fr-FR" smtClean="0"/>
              <a:t>‹#›</a:t>
            </a:fld>
            <a:endParaRPr lang="fr-FR"/>
          </a:p>
        </p:txBody>
      </p:sp>
    </p:spTree>
    <p:extLst>
      <p:ext uri="{BB962C8B-B14F-4D97-AF65-F5344CB8AC3E}">
        <p14:creationId xmlns:p14="http://schemas.microsoft.com/office/powerpoint/2010/main" val="2177277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20894D-6BA4-834C-9315-28D496F075A1}" type="datetime1">
              <a:rPr lang="fr-CH" smtClean="0"/>
              <a:t>16.11.12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B179DC-8756-8245-8B47-59551A7A4C7E}" type="slidenum">
              <a:rPr lang="fr-FR" smtClean="0"/>
              <a:t>‹#›</a:t>
            </a:fld>
            <a:endParaRPr lang="fr-FR"/>
          </a:p>
        </p:txBody>
      </p:sp>
    </p:spTree>
    <p:extLst>
      <p:ext uri="{BB962C8B-B14F-4D97-AF65-F5344CB8AC3E}">
        <p14:creationId xmlns:p14="http://schemas.microsoft.com/office/powerpoint/2010/main" val="22051255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Titre 6"/>
          <p:cNvSpPr>
            <a:spLocks noGrp="1"/>
          </p:cNvSpPr>
          <p:nvPr>
            <p:ph type="title" hasCustomPrompt="1"/>
          </p:nvPr>
        </p:nvSpPr>
        <p:spPr>
          <a:xfrm>
            <a:off x="596368" y="3188772"/>
            <a:ext cx="8229600" cy="1143000"/>
          </a:xfrm>
        </p:spPr>
        <p:txBody>
          <a:bodyPr>
            <a:normAutofit/>
          </a:bodyPr>
          <a:lstStyle>
            <a:lvl1pPr algn="l">
              <a:defRPr sz="3500" b="1"/>
            </a:lvl1pPr>
          </a:lstStyle>
          <a:p>
            <a:r>
              <a:rPr lang="fr-CH" dirty="0" smtClean="0"/>
              <a:t>YOUR TITLE</a:t>
            </a:r>
            <a:br>
              <a:rPr lang="fr-CH" dirty="0" smtClean="0"/>
            </a:br>
            <a:r>
              <a:rPr lang="fr-CH" dirty="0" smtClean="0"/>
              <a:t>HERE</a:t>
            </a:r>
            <a:endParaRPr lang="fr-FR" dirty="0"/>
          </a:p>
        </p:txBody>
      </p:sp>
    </p:spTree>
    <p:extLst>
      <p:ext uri="{BB962C8B-B14F-4D97-AF65-F5344CB8AC3E}">
        <p14:creationId xmlns:p14="http://schemas.microsoft.com/office/powerpoint/2010/main" val="2885855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7"/>
            <a:ext cx="7211567" cy="612409"/>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219343"/>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634257" y="2027238"/>
            <a:ext cx="7794315" cy="4000500"/>
          </a:xfrm>
        </p:spPr>
        <p:txBody>
          <a:bodyPr lIns="108000" tIns="0" rIns="108000" bIns="0">
            <a:noAutofit/>
          </a:bodyPr>
          <a:lstStyle>
            <a:lvl1pPr marL="0" indent="0">
              <a:lnSpc>
                <a:spcPct val="150000"/>
              </a:lnSpc>
              <a:buNone/>
              <a:defRPr sz="1300" baseline="0"/>
            </a:lvl1pPr>
          </a:lstStyle>
          <a:p>
            <a:pPr lvl="0"/>
            <a:r>
              <a:rPr lang="fr-FR" dirty="0" err="1" smtClean="0"/>
              <a:t>Your</a:t>
            </a:r>
            <a:r>
              <a:rPr lang="fr-FR" dirty="0" smtClean="0"/>
              <a:t> </a:t>
            </a:r>
            <a:r>
              <a:rPr lang="fr-FR" dirty="0" err="1" smtClean="0"/>
              <a:t>text</a:t>
            </a:r>
            <a:r>
              <a:rPr lang="fr-FR" dirty="0" smtClean="0"/>
              <a:t> </a:t>
            </a:r>
            <a:r>
              <a:rPr lang="fr-FR" dirty="0" err="1" smtClean="0"/>
              <a:t>here</a:t>
            </a:r>
            <a:endParaRPr lang="fr-FR" dirty="0"/>
          </a:p>
        </p:txBody>
      </p:sp>
      <p:sp>
        <p:nvSpPr>
          <p:cNvPr id="28" name="Espace réservé du pied de page 4"/>
          <p:cNvSpPr>
            <a:spLocks noGrp="1"/>
          </p:cNvSpPr>
          <p:nvPr>
            <p:ph type="ftr" sz="quarter" idx="3"/>
          </p:nvPr>
        </p:nvSpPr>
        <p:spPr>
          <a:xfrm>
            <a:off x="3202482" y="6356350"/>
            <a:ext cx="5078218" cy="365125"/>
          </a:xfrm>
          <a:prstGeom prst="rect">
            <a:avLst/>
          </a:prstGeom>
        </p:spPr>
        <p:txBody>
          <a:bodyPr vert="horz" lIns="91440" tIns="45720" rIns="91440" bIns="45720" rtlCol="0" anchor="ctr"/>
          <a:lstStyle>
            <a:lvl1pPr algn="r">
              <a:defRPr sz="800">
                <a:solidFill>
                  <a:schemeClr val="tx1">
                    <a:tint val="75000"/>
                  </a:schemeClr>
                </a:solidFill>
              </a:defRPr>
            </a:lvl1pPr>
          </a:lstStyle>
          <a:p>
            <a:r>
              <a:rPr lang="en-US" dirty="0" smtClean="0"/>
              <a:t>ALICE</a:t>
            </a:r>
            <a:r>
              <a:rPr lang="en-US" baseline="30000" dirty="0" smtClean="0"/>
              <a:t>©</a:t>
            </a:r>
            <a:r>
              <a:rPr lang="en-US" dirty="0" smtClean="0"/>
              <a:t> | RRB | 31 October 2012 | CD</a:t>
            </a:r>
            <a:endParaRPr lang="en-US" dirty="0"/>
          </a:p>
        </p:txBody>
      </p:sp>
      <p:sp>
        <p:nvSpPr>
          <p:cNvPr id="29" name="Espace réservé du numéro de diapositive 5"/>
          <p:cNvSpPr>
            <a:spLocks noGrp="1"/>
          </p:cNvSpPr>
          <p:nvPr>
            <p:ph type="sldNum" sz="quarter" idx="4"/>
          </p:nvPr>
        </p:nvSpPr>
        <p:spPr>
          <a:xfrm>
            <a:off x="8202418" y="6356350"/>
            <a:ext cx="484382"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3862837972"/>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H" dirty="0" smtClean="0"/>
              <a:t>Cliquez et modifiez le titre</a:t>
            </a:r>
            <a:endParaRPr lang="fr-FR"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A4C9AA-FCE2-F843-9FA0-4024372D35B7}" type="datetime1">
              <a:rPr lang="fr-CH" smtClean="0"/>
              <a:t>16.11.12</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ALICE© | Title of the Meeting | Date | Speaker </a:t>
            </a:r>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a:p>
        </p:txBody>
      </p:sp>
    </p:spTree>
    <p:extLst>
      <p:ext uri="{BB962C8B-B14F-4D97-AF65-F5344CB8AC3E}">
        <p14:creationId xmlns:p14="http://schemas.microsoft.com/office/powerpoint/2010/main" val="2694723051"/>
      </p:ext>
    </p:extLst>
  </p:cSld>
  <p:clrMap bg1="lt1" tx1="dk1" bg2="lt2" tx2="dk2" accent1="accent1" accent2="accent2" accent3="accent3" accent4="accent4" accent5="accent5" accent6="accent6" hlink="hlink" folHlink="folHlink"/>
  <p:sldLayoutIdLst>
    <p:sldLayoutId id="2147493480" r:id="rId1"/>
    <p:sldLayoutId id="2147493481" r:id="rId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acdb@pdbr.cern.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ZoneTexte 6"/>
          <p:cNvSpPr txBox="1"/>
          <p:nvPr/>
        </p:nvSpPr>
        <p:spPr>
          <a:xfrm>
            <a:off x="1485900" y="5895007"/>
            <a:ext cx="7044869" cy="230832"/>
          </a:xfrm>
          <a:prstGeom prst="rect">
            <a:avLst/>
          </a:prstGeom>
          <a:noFill/>
        </p:spPr>
        <p:txBody>
          <a:bodyPr wrap="square" rtlCol="0">
            <a:spAutoFit/>
          </a:bodyPr>
          <a:lstStyle/>
          <a:p>
            <a:pPr algn="r"/>
            <a:r>
              <a:rPr lang="fr-FR" sz="900" dirty="0"/>
              <a:t>ALICE</a:t>
            </a:r>
            <a:r>
              <a:rPr lang="fr-FR" sz="900" baseline="30000" dirty="0"/>
              <a:t>©</a:t>
            </a:r>
            <a:r>
              <a:rPr lang="fr-FR" sz="900" dirty="0"/>
              <a:t> </a:t>
            </a:r>
            <a:r>
              <a:rPr lang="fr-FR" sz="900" dirty="0" smtClean="0"/>
              <a:t>| </a:t>
            </a:r>
            <a:r>
              <a:rPr lang="en-GB" sz="900" dirty="0"/>
              <a:t>Collaboration between LHC experiments </a:t>
            </a:r>
            <a:r>
              <a:rPr lang="en-GB" sz="900" dirty="0" smtClean="0"/>
              <a:t>and Grey Book and foundation </a:t>
            </a:r>
            <a:r>
              <a:rPr lang="fr-FR" sz="900" dirty="0" smtClean="0"/>
              <a:t>| 16 </a:t>
            </a:r>
            <a:r>
              <a:rPr lang="fr-FR" sz="900" dirty="0" err="1" smtClean="0"/>
              <a:t>November</a:t>
            </a:r>
            <a:r>
              <a:rPr lang="fr-FR" sz="900" dirty="0" smtClean="0"/>
              <a:t> 2012 | Catherine Decosse</a:t>
            </a:r>
            <a:endParaRPr lang="fr-FR" sz="900" dirty="0"/>
          </a:p>
        </p:txBody>
      </p:sp>
      <p:pic>
        <p:nvPicPr>
          <p:cNvPr id="3" name="Picture 2" descr="LRsaba_CERN_0212_0065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700" y="3422616"/>
            <a:ext cx="7683500" cy="1931606"/>
          </a:xfrm>
          <a:prstGeom prst="rect">
            <a:avLst/>
          </a:prstGeom>
        </p:spPr>
      </p:pic>
      <p:sp>
        <p:nvSpPr>
          <p:cNvPr id="6" name="Title 1"/>
          <p:cNvSpPr>
            <a:spLocks noGrp="1"/>
          </p:cNvSpPr>
          <p:nvPr>
            <p:ph type="ctrTitle"/>
          </p:nvPr>
        </p:nvSpPr>
        <p:spPr>
          <a:xfrm>
            <a:off x="685800" y="1884363"/>
            <a:ext cx="7772400" cy="1470025"/>
          </a:xfrm>
        </p:spPr>
        <p:txBody>
          <a:bodyPr/>
          <a:lstStyle/>
          <a:p>
            <a:r>
              <a:rPr lang="en-GB" dirty="0" smtClean="0"/>
              <a:t>ALICE Collaboration Database</a:t>
            </a:r>
          </a:p>
        </p:txBody>
      </p:sp>
    </p:spTree>
    <p:extLst>
      <p:ext uri="{BB962C8B-B14F-4D97-AF65-F5344CB8AC3E}">
        <p14:creationId xmlns:p14="http://schemas.microsoft.com/office/powerpoint/2010/main" val="110066623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1"/>
          </p:nvPr>
        </p:nvSpPr>
        <p:spPr>
          <a:xfrm>
            <a:off x="634257" y="1231900"/>
            <a:ext cx="7794315" cy="4795838"/>
          </a:xfrm>
        </p:spPr>
        <p:txBody>
          <a:bodyPr/>
          <a:lstStyle/>
          <a:p>
            <a:r>
              <a:rPr lang="en-US" sz="1400" dirty="0"/>
              <a:t>The ALICE Collaboration is a large international collaboration with 1285 active members from 140 institutes and laboratories. The management and the administration of such a large number of people require reliable tools to manage as for example, membership records, funding agencies and institutes contributions, author’s lists, EGroups, shifts and service tasks accounting. </a:t>
            </a:r>
          </a:p>
          <a:p>
            <a:r>
              <a:rPr lang="en-US" sz="1400" dirty="0" smtClean="0"/>
              <a:t>RECENT DECISION TO CHANGE SYSTEM because the </a:t>
            </a:r>
            <a:r>
              <a:rPr lang="en-US" sz="1400" dirty="0"/>
              <a:t>tools we are currently using are no more corresponding to our needs.  </a:t>
            </a:r>
            <a:r>
              <a:rPr lang="en-US" sz="1400" dirty="0" smtClean="0"/>
              <a:t>Two </a:t>
            </a:r>
            <a:r>
              <a:rPr lang="en-US" sz="1400" dirty="0"/>
              <a:t>main </a:t>
            </a:r>
            <a:r>
              <a:rPr lang="en-US" sz="1400" dirty="0" smtClean="0"/>
              <a:t>DB: ACDB </a:t>
            </a:r>
            <a:r>
              <a:rPr lang="en-US" sz="1400" dirty="0"/>
              <a:t>(Alice Collaboration </a:t>
            </a:r>
            <a:r>
              <a:rPr lang="en-US" sz="1400" dirty="0" err="1"/>
              <a:t>DataBase</a:t>
            </a:r>
            <a:r>
              <a:rPr lang="en-US" sz="1400" dirty="0"/>
              <a:t>) and SMS (Shift Management System) work independently and do not communicate, we had major crashes of our database with 50 users logged (people accessing the data at one time), and we regularly face problems when extracting data for the author’s list or for statistics (M&amp;O list, Thesis). In addition, the systems are </a:t>
            </a:r>
            <a:r>
              <a:rPr lang="en-US" sz="1400" dirty="0" smtClean="0"/>
              <a:t>installed </a:t>
            </a:r>
            <a:r>
              <a:rPr lang="en-US" sz="1400" dirty="0"/>
              <a:t>on local </a:t>
            </a:r>
            <a:r>
              <a:rPr lang="en-US" sz="1400" dirty="0" smtClean="0"/>
              <a:t>servers (not centrally managed by CERN-IT)  </a:t>
            </a:r>
            <a:r>
              <a:rPr lang="en-US" sz="1400" dirty="0"/>
              <a:t>and maintenance of the </a:t>
            </a:r>
            <a:r>
              <a:rPr lang="en-US" sz="1400" dirty="0" smtClean="0"/>
              <a:t>DBs is </a:t>
            </a:r>
            <a:r>
              <a:rPr lang="en-US" sz="1400" dirty="0"/>
              <a:t>not guaranteed for the long term. Additional obligations for members of the Collaboration, as Service Tasks for PhD students increase our needs to have one single system, which can retrieve and insert/modify data on various databases.</a:t>
            </a:r>
          </a:p>
          <a:p>
            <a:pPr marL="285750">
              <a:buFont typeface="Arial"/>
              <a:buChar char="•"/>
            </a:pPr>
            <a:endParaRPr lang="en-US" sz="1400" dirty="0"/>
          </a:p>
        </p:txBody>
      </p:sp>
      <p:sp>
        <p:nvSpPr>
          <p:cNvPr id="6" name="Slide Number Placeholder 5"/>
          <p:cNvSpPr>
            <a:spLocks noGrp="1"/>
          </p:cNvSpPr>
          <p:nvPr>
            <p:ph type="sldNum" sz="quarter" idx="4"/>
          </p:nvPr>
        </p:nvSpPr>
        <p:spPr/>
        <p:txBody>
          <a:bodyPr/>
          <a:lstStyle/>
          <a:p>
            <a:fld id="{2066355A-084C-D24E-9AD2-7E4FC41EA627}" type="slidenum">
              <a:rPr lang="en-US" smtClean="0"/>
              <a:pPr/>
              <a:t>2</a:t>
            </a:fld>
            <a:endParaRPr lang="en-US" dirty="0"/>
          </a:p>
        </p:txBody>
      </p:sp>
      <p:sp>
        <p:nvSpPr>
          <p:cNvPr id="8" name="ZoneTexte 6"/>
          <p:cNvSpPr txBox="1"/>
          <p:nvPr/>
        </p:nvSpPr>
        <p:spPr>
          <a:xfrm>
            <a:off x="1383703" y="6411589"/>
            <a:ext cx="7044869" cy="230832"/>
          </a:xfrm>
          <a:prstGeom prst="rect">
            <a:avLst/>
          </a:prstGeom>
          <a:noFill/>
        </p:spPr>
        <p:txBody>
          <a:bodyPr wrap="square" rtlCol="0">
            <a:spAutoFit/>
          </a:bodyPr>
          <a:lstStyle/>
          <a:p>
            <a:pPr algn="r"/>
            <a:r>
              <a:rPr lang="fr-FR" sz="900" dirty="0"/>
              <a:t>ALICE</a:t>
            </a:r>
            <a:r>
              <a:rPr lang="fr-FR" sz="900" baseline="30000" dirty="0"/>
              <a:t>©</a:t>
            </a:r>
            <a:r>
              <a:rPr lang="fr-FR" sz="900" dirty="0"/>
              <a:t> </a:t>
            </a:r>
            <a:r>
              <a:rPr lang="fr-FR" sz="900" dirty="0" smtClean="0"/>
              <a:t>| </a:t>
            </a:r>
            <a:r>
              <a:rPr lang="en-GB" sz="900" dirty="0"/>
              <a:t>Collaboration between LHC experiments </a:t>
            </a:r>
            <a:r>
              <a:rPr lang="en-GB" sz="900" dirty="0" smtClean="0"/>
              <a:t>and Grey Book and foundation </a:t>
            </a:r>
            <a:r>
              <a:rPr lang="fr-FR" sz="900" dirty="0" smtClean="0"/>
              <a:t>| 16 </a:t>
            </a:r>
            <a:r>
              <a:rPr lang="fr-FR" sz="900" dirty="0" err="1" smtClean="0"/>
              <a:t>November</a:t>
            </a:r>
            <a:r>
              <a:rPr lang="fr-FR" sz="900" dirty="0" smtClean="0"/>
              <a:t> 2012 | Catherine Decosse</a:t>
            </a:r>
            <a:endParaRPr lang="fr-FR" sz="900" dirty="0"/>
          </a:p>
        </p:txBody>
      </p:sp>
      <p:sp>
        <p:nvSpPr>
          <p:cNvPr id="9" name="Title 1"/>
          <p:cNvSpPr>
            <a:spLocks noGrp="1"/>
          </p:cNvSpPr>
          <p:nvPr>
            <p:ph type="title"/>
          </p:nvPr>
        </p:nvSpPr>
        <p:spPr>
          <a:xfrm>
            <a:off x="634257" y="850257"/>
            <a:ext cx="7211567" cy="612409"/>
          </a:xfrm>
        </p:spPr>
        <p:txBody>
          <a:bodyPr/>
          <a:lstStyle/>
          <a:p>
            <a:r>
              <a:rPr lang="en-GB" dirty="0" smtClean="0"/>
              <a:t>Current Status of ALICE Collaboration Database(s)</a:t>
            </a:r>
            <a:endParaRPr lang="en-GB" dirty="0"/>
          </a:p>
        </p:txBody>
      </p:sp>
    </p:spTree>
    <p:extLst>
      <p:ext uri="{BB962C8B-B14F-4D97-AF65-F5344CB8AC3E}">
        <p14:creationId xmlns:p14="http://schemas.microsoft.com/office/powerpoint/2010/main" val="287601366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1"/>
          </p:nvPr>
        </p:nvSpPr>
        <p:spPr>
          <a:xfrm>
            <a:off x="634257" y="1231900"/>
            <a:ext cx="7794315" cy="4795838"/>
          </a:xfrm>
        </p:spPr>
        <p:txBody>
          <a:bodyPr/>
          <a:lstStyle/>
          <a:p>
            <a:r>
              <a:rPr lang="en-US" sz="1400" dirty="0"/>
              <a:t>We have assessed the ATLAS-Glance system and </a:t>
            </a:r>
            <a:r>
              <a:rPr lang="en-US" sz="1400" dirty="0" smtClean="0"/>
              <a:t>agreed to develop </a:t>
            </a:r>
            <a:r>
              <a:rPr lang="en-US" sz="1400" dirty="0"/>
              <a:t>a comparable GLANCE search interface for ALICE, which will access various </a:t>
            </a:r>
            <a:r>
              <a:rPr lang="en-US" sz="1400" dirty="0" smtClean="0"/>
              <a:t>databases:</a:t>
            </a:r>
          </a:p>
          <a:p>
            <a:pPr marL="285750" indent="-285750">
              <a:buFontTx/>
              <a:buChar char="-"/>
            </a:pPr>
            <a:r>
              <a:rPr lang="en-US" sz="1400" dirty="0" smtClean="0"/>
              <a:t>A </a:t>
            </a:r>
            <a:r>
              <a:rPr lang="en-US" sz="1400" dirty="0"/>
              <a:t>test database has been already created (</a:t>
            </a:r>
            <a:r>
              <a:rPr lang="en-US" sz="1400" u="sng" dirty="0">
                <a:hlinkClick r:id="rId2"/>
              </a:rPr>
              <a:t>acdb@pdbr.cern.ch</a:t>
            </a:r>
            <a:r>
              <a:rPr lang="en-US" sz="1400" dirty="0"/>
              <a:t>) on CERNDB1 and </a:t>
            </a:r>
            <a:r>
              <a:rPr lang="en-US" sz="1400" dirty="0" err="1"/>
              <a:t>postgreSQL</a:t>
            </a:r>
            <a:r>
              <a:rPr lang="en-US" sz="1400" dirty="0"/>
              <a:t> data imported with date </a:t>
            </a:r>
            <a:r>
              <a:rPr lang="en-US" sz="1400" dirty="0" smtClean="0"/>
              <a:t>06.11.2012</a:t>
            </a:r>
          </a:p>
          <a:p>
            <a:pPr marL="285750" indent="-285750">
              <a:buFontTx/>
              <a:buChar char="-"/>
            </a:pPr>
            <a:r>
              <a:rPr lang="en-US" sz="1400" dirty="0" smtClean="0"/>
              <a:t>Foundation</a:t>
            </a:r>
          </a:p>
          <a:p>
            <a:pPr marL="285750" indent="-285750">
              <a:buFontTx/>
              <a:buChar char="-"/>
            </a:pPr>
            <a:r>
              <a:rPr lang="en-US" sz="1400" dirty="0" err="1" smtClean="0"/>
              <a:t>inSPIRE</a:t>
            </a:r>
            <a:endParaRPr lang="en-US" sz="1400" dirty="0" smtClean="0"/>
          </a:p>
          <a:p>
            <a:pPr marL="285750" indent="-285750">
              <a:buFontTx/>
              <a:buChar char="-"/>
            </a:pPr>
            <a:r>
              <a:rPr lang="en-US" sz="1400" dirty="0" smtClean="0"/>
              <a:t>And many more ….</a:t>
            </a:r>
            <a:endParaRPr lang="en-US" sz="1400" dirty="0"/>
          </a:p>
          <a:p>
            <a:r>
              <a:rPr lang="en-US" sz="1400" dirty="0"/>
              <a:t>The </a:t>
            </a:r>
            <a:r>
              <a:rPr lang="en-US" sz="1400" dirty="0" err="1"/>
              <a:t>ALICE_Glance</a:t>
            </a:r>
            <a:r>
              <a:rPr lang="en-US" sz="1400" dirty="0"/>
              <a:t> should </a:t>
            </a:r>
            <a:r>
              <a:rPr lang="en-US" sz="1400" dirty="0" smtClean="0"/>
              <a:t>include:</a:t>
            </a:r>
            <a:endParaRPr lang="en-US" sz="1400" dirty="0"/>
          </a:p>
          <a:p>
            <a:pPr marL="1028700" lvl="1">
              <a:buFont typeface="Arial"/>
              <a:buChar char="•"/>
            </a:pPr>
            <a:r>
              <a:rPr lang="en-US" sz="1400" dirty="0"/>
              <a:t>Management of Collaboration Members and Institutes</a:t>
            </a:r>
          </a:p>
          <a:p>
            <a:pPr marL="1028700" lvl="1">
              <a:buFont typeface="Arial"/>
              <a:buChar char="•"/>
            </a:pPr>
            <a:r>
              <a:rPr lang="en-US" sz="1400" dirty="0"/>
              <a:t>Creation of EGroups</a:t>
            </a:r>
          </a:p>
          <a:p>
            <a:pPr marL="1028700" lvl="1">
              <a:buFont typeface="Arial"/>
              <a:buChar char="•"/>
            </a:pPr>
            <a:r>
              <a:rPr lang="en-US" sz="1400" dirty="0"/>
              <a:t>Authors’ list</a:t>
            </a:r>
          </a:p>
          <a:p>
            <a:pPr marL="1028700" lvl="1">
              <a:buFont typeface="Arial"/>
              <a:buChar char="•"/>
            </a:pPr>
            <a:r>
              <a:rPr lang="en-US" sz="1400" dirty="0"/>
              <a:t>Management of Thesis</a:t>
            </a:r>
          </a:p>
          <a:p>
            <a:pPr marL="1028700" lvl="1">
              <a:buFont typeface="Arial"/>
              <a:buChar char="•"/>
            </a:pPr>
            <a:r>
              <a:rPr lang="en-US" sz="1400" dirty="0"/>
              <a:t>Management of Service Tasks</a:t>
            </a:r>
          </a:p>
          <a:p>
            <a:pPr marL="1028700" lvl="1">
              <a:buFont typeface="Arial"/>
              <a:buChar char="•"/>
            </a:pPr>
            <a:r>
              <a:rPr lang="en-US" sz="1400" dirty="0"/>
              <a:t>Management of Appointments</a:t>
            </a:r>
          </a:p>
          <a:p>
            <a:pPr marL="1028700" lvl="1">
              <a:buFont typeface="Arial"/>
              <a:buChar char="•"/>
            </a:pPr>
            <a:r>
              <a:rPr lang="en-US" sz="1400" dirty="0"/>
              <a:t>Management of Shifts</a:t>
            </a:r>
          </a:p>
          <a:p>
            <a:pPr marL="285750">
              <a:buFont typeface="Arial"/>
              <a:buChar char="•"/>
            </a:pPr>
            <a:endParaRPr lang="en-US" sz="1400" dirty="0"/>
          </a:p>
        </p:txBody>
      </p:sp>
      <p:sp>
        <p:nvSpPr>
          <p:cNvPr id="6" name="Slide Number Placeholder 5"/>
          <p:cNvSpPr>
            <a:spLocks noGrp="1"/>
          </p:cNvSpPr>
          <p:nvPr>
            <p:ph type="sldNum" sz="quarter" idx="4"/>
          </p:nvPr>
        </p:nvSpPr>
        <p:spPr/>
        <p:txBody>
          <a:bodyPr/>
          <a:lstStyle/>
          <a:p>
            <a:fld id="{2066355A-084C-D24E-9AD2-7E4FC41EA627}" type="slidenum">
              <a:rPr lang="en-US" smtClean="0"/>
              <a:pPr/>
              <a:t>3</a:t>
            </a:fld>
            <a:endParaRPr lang="en-US" dirty="0"/>
          </a:p>
        </p:txBody>
      </p:sp>
      <p:sp>
        <p:nvSpPr>
          <p:cNvPr id="8" name="ZoneTexte 6"/>
          <p:cNvSpPr txBox="1"/>
          <p:nvPr/>
        </p:nvSpPr>
        <p:spPr>
          <a:xfrm>
            <a:off x="1383703" y="6411589"/>
            <a:ext cx="7044869" cy="230832"/>
          </a:xfrm>
          <a:prstGeom prst="rect">
            <a:avLst/>
          </a:prstGeom>
          <a:noFill/>
        </p:spPr>
        <p:txBody>
          <a:bodyPr wrap="square" rtlCol="0">
            <a:spAutoFit/>
          </a:bodyPr>
          <a:lstStyle/>
          <a:p>
            <a:pPr algn="r"/>
            <a:r>
              <a:rPr lang="fr-FR" sz="900" dirty="0"/>
              <a:t>ALICE</a:t>
            </a:r>
            <a:r>
              <a:rPr lang="fr-FR" sz="900" baseline="30000" dirty="0"/>
              <a:t>©</a:t>
            </a:r>
            <a:r>
              <a:rPr lang="fr-FR" sz="900" dirty="0"/>
              <a:t> </a:t>
            </a:r>
            <a:r>
              <a:rPr lang="fr-FR" sz="900" dirty="0" smtClean="0"/>
              <a:t>| </a:t>
            </a:r>
            <a:r>
              <a:rPr lang="en-GB" sz="900" dirty="0"/>
              <a:t>Collaboration between LHC experiments </a:t>
            </a:r>
            <a:r>
              <a:rPr lang="en-GB" sz="900" dirty="0" smtClean="0"/>
              <a:t>and Grey Book and foundation </a:t>
            </a:r>
            <a:r>
              <a:rPr lang="fr-FR" sz="900" dirty="0" smtClean="0"/>
              <a:t>| 16 </a:t>
            </a:r>
            <a:r>
              <a:rPr lang="fr-FR" sz="900" dirty="0" err="1" smtClean="0"/>
              <a:t>November</a:t>
            </a:r>
            <a:r>
              <a:rPr lang="fr-FR" sz="900" dirty="0" smtClean="0"/>
              <a:t> 2012 | Catherine Decosse</a:t>
            </a:r>
            <a:endParaRPr lang="fr-FR" sz="900" dirty="0"/>
          </a:p>
        </p:txBody>
      </p:sp>
      <p:sp>
        <p:nvSpPr>
          <p:cNvPr id="5" name="Title 1"/>
          <p:cNvSpPr>
            <a:spLocks noGrp="1"/>
          </p:cNvSpPr>
          <p:nvPr>
            <p:ph type="title"/>
          </p:nvPr>
        </p:nvSpPr>
        <p:spPr>
          <a:xfrm>
            <a:off x="634257" y="850257"/>
            <a:ext cx="7211567" cy="612409"/>
          </a:xfrm>
        </p:spPr>
        <p:txBody>
          <a:bodyPr/>
          <a:lstStyle/>
          <a:p>
            <a:r>
              <a:rPr lang="en-GB" dirty="0" smtClean="0"/>
              <a:t>New Project: ALICE_GLANCE</a:t>
            </a:r>
            <a:endParaRPr lang="en-GB" dirty="0"/>
          </a:p>
        </p:txBody>
      </p:sp>
    </p:spTree>
    <p:extLst>
      <p:ext uri="{BB962C8B-B14F-4D97-AF65-F5344CB8AC3E}">
        <p14:creationId xmlns:p14="http://schemas.microsoft.com/office/powerpoint/2010/main" val="342376160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ALICE COLORS 1">
      <a:dk1>
        <a:srgbClr val="141313"/>
      </a:dk1>
      <a:lt1>
        <a:srgbClr val="FFFFFE"/>
      </a:lt1>
      <a:dk2>
        <a:srgbClr val="141313"/>
      </a:dk2>
      <a:lt2>
        <a:srgbClr val="FFFFFE"/>
      </a:lt2>
      <a:accent1>
        <a:srgbClr val="CD0920"/>
      </a:accent1>
      <a:accent2>
        <a:srgbClr val="DE6224"/>
      </a:accent2>
      <a:accent3>
        <a:srgbClr val="AA3639"/>
      </a:accent3>
      <a:accent4>
        <a:srgbClr val="1D262B"/>
      </a:accent4>
      <a:accent5>
        <a:srgbClr val="777877"/>
      </a:accent5>
      <a:accent6>
        <a:srgbClr val="777877"/>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s>
</ds:datastoreItem>
</file>

<file path=docProps/app.xml><?xml version="1.0" encoding="utf-8"?>
<Properties xmlns="http://schemas.openxmlformats.org/officeDocument/2006/extended-properties" xmlns:vt="http://schemas.openxmlformats.org/officeDocument/2006/docPropsVTypes">
  <Template/>
  <TotalTime>3750</TotalTime>
  <Words>374</Words>
  <Application>Microsoft Macintosh PowerPoint</Application>
  <PresentationFormat>On-screen Show (4:3)</PresentationFormat>
  <Paragraphs>23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Thème Office</vt:lpstr>
      <vt:lpstr>ALICE Collaboration Database</vt:lpstr>
      <vt:lpstr>Current Status of ALICE Collaboration Database(s)</vt:lpstr>
      <vt:lpstr>New Project: ALICE_GLANCE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  </cp:lastModifiedBy>
  <cp:revision>188</cp:revision>
  <cp:lastPrinted>2012-11-16T08:40:18Z</cp:lastPrinted>
  <dcterms:created xsi:type="dcterms:W3CDTF">2010-04-12T23:12:02Z</dcterms:created>
  <dcterms:modified xsi:type="dcterms:W3CDTF">2012-11-16T08:49:34Z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