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gif" ContentType="image/gif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embeddings/oleObject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5"/>
  </p:notesMasterIdLst>
  <p:handoutMasterIdLst>
    <p:handoutMasterId r:id="rId66"/>
  </p:handoutMasterIdLst>
  <p:sldIdLst>
    <p:sldId id="257" r:id="rId2"/>
    <p:sldId id="327" r:id="rId3"/>
    <p:sldId id="275" r:id="rId4"/>
    <p:sldId id="277" r:id="rId5"/>
    <p:sldId id="278" r:id="rId6"/>
    <p:sldId id="276" r:id="rId7"/>
    <p:sldId id="282" r:id="rId8"/>
    <p:sldId id="281" r:id="rId9"/>
    <p:sldId id="279" r:id="rId10"/>
    <p:sldId id="328" r:id="rId11"/>
    <p:sldId id="264" r:id="rId12"/>
    <p:sldId id="266" r:id="rId13"/>
    <p:sldId id="285" r:id="rId14"/>
    <p:sldId id="286" r:id="rId15"/>
    <p:sldId id="262" r:id="rId16"/>
    <p:sldId id="263" r:id="rId17"/>
    <p:sldId id="258" r:id="rId18"/>
    <p:sldId id="261" r:id="rId19"/>
    <p:sldId id="260" r:id="rId20"/>
    <p:sldId id="331" r:id="rId21"/>
    <p:sldId id="287" r:id="rId22"/>
    <p:sldId id="289" r:id="rId23"/>
    <p:sldId id="265" r:id="rId24"/>
    <p:sldId id="267" r:id="rId25"/>
    <p:sldId id="296" r:id="rId26"/>
    <p:sldId id="302" r:id="rId27"/>
    <p:sldId id="311" r:id="rId28"/>
    <p:sldId id="307" r:id="rId29"/>
    <p:sldId id="290" r:id="rId30"/>
    <p:sldId id="291" r:id="rId31"/>
    <p:sldId id="299" r:id="rId32"/>
    <p:sldId id="301" r:id="rId33"/>
    <p:sldId id="295" r:id="rId34"/>
    <p:sldId id="297" r:id="rId35"/>
    <p:sldId id="315" r:id="rId36"/>
    <p:sldId id="316" r:id="rId37"/>
    <p:sldId id="314" r:id="rId38"/>
    <p:sldId id="294" r:id="rId39"/>
    <p:sldId id="292" r:id="rId40"/>
    <p:sldId id="329" r:id="rId41"/>
    <p:sldId id="268" r:id="rId42"/>
    <p:sldId id="269" r:id="rId43"/>
    <p:sldId id="270" r:id="rId44"/>
    <p:sldId id="274" r:id="rId45"/>
    <p:sldId id="320" r:id="rId46"/>
    <p:sldId id="305" r:id="rId47"/>
    <p:sldId id="321" r:id="rId48"/>
    <p:sldId id="306" r:id="rId49"/>
    <p:sldId id="322" r:id="rId50"/>
    <p:sldId id="332" r:id="rId51"/>
    <p:sldId id="308" r:id="rId52"/>
    <p:sldId id="323" r:id="rId53"/>
    <p:sldId id="324" r:id="rId54"/>
    <p:sldId id="288" r:id="rId55"/>
    <p:sldId id="310" r:id="rId56"/>
    <p:sldId id="259" r:id="rId57"/>
    <p:sldId id="317" r:id="rId58"/>
    <p:sldId id="325" r:id="rId59"/>
    <p:sldId id="330" r:id="rId60"/>
    <p:sldId id="298" r:id="rId61"/>
    <p:sldId id="319" r:id="rId62"/>
    <p:sldId id="304" r:id="rId63"/>
    <p:sldId id="326" r:id="rId6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1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93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notesMaster" Target="notesMasters/notesMaster1.xml"/><Relationship Id="rId66" Type="http://schemas.openxmlformats.org/officeDocument/2006/relationships/handoutMaster" Target="handoutMasters/handoutMaster1.xml"/><Relationship Id="rId67" Type="http://schemas.openxmlformats.org/officeDocument/2006/relationships/printerSettings" Target="printerSettings/printerSettings1.bin"/><Relationship Id="rId68" Type="http://schemas.openxmlformats.org/officeDocument/2006/relationships/presProps" Target="presProps.xml"/><Relationship Id="rId69" Type="http://schemas.openxmlformats.org/officeDocument/2006/relationships/viewProps" Target="viewProps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70" Type="http://schemas.openxmlformats.org/officeDocument/2006/relationships/theme" Target="theme/theme1.xml"/><Relationship Id="rId71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F7D3CB-4A06-804A-BF81-46BA6E103412}" type="datetimeFigureOut">
              <a:rPr lang="en-US" smtClean="0"/>
              <a:t>17/07/13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50D055-9DB2-7146-915B-8FAAD3D186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66086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FE45D2-755E-6E45-B31A-A8F9525B9B1D}" type="datetimeFigureOut">
              <a:rPr lang="en-US" smtClean="0"/>
              <a:t>17/07/13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5BDF4B-C7BD-5C46-8F8F-55705EBC4A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9022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Stockholm, July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Lhuillier - CEA Saclay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C2B2-2BBA-384D-BAC7-36BEE357CC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010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Stockholm, July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Lhuillier - CEA Saclay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C2B2-2BBA-384D-BAC7-36BEE357CC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1488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Stockholm, July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Lhuillier - CEA Saclay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C2B2-2BBA-384D-BAC7-36BEE357CC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386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Stockholm, July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Lhuillier - CEA Saclay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C2B2-2BBA-384D-BAC7-36BEE357CC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0230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Stockholm, July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Lhuillier - CEA Saclay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C2B2-2BBA-384D-BAC7-36BEE357CC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214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Stockholm, July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Lhuillier - CEA Saclay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C2B2-2BBA-384D-BAC7-36BEE357CC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7853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Stockholm, July 2013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Lhuillier - CEA Saclay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C2B2-2BBA-384D-BAC7-36BEE357CC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979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Stockholm, July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Lhuillier - CEA Saclay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C2B2-2BBA-384D-BAC7-36BEE357CC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152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Stockholm, July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Lhuillier - CEA Saclay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C2B2-2BBA-384D-BAC7-36BEE357CC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328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Stockholm, July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Lhuillier - CEA Saclay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C2B2-2BBA-384D-BAC7-36BEE357CC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357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Stockholm, July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Lhuillier - CEA Saclay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C2B2-2BBA-384D-BAC7-36BEE357CC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1645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1372"/>
            <a:ext cx="8229600" cy="934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smtClean="0"/>
              <a:t>Click to </a:t>
            </a:r>
            <a:r>
              <a:rPr lang="fr-FR" dirty="0" err="1" smtClean="0"/>
              <a:t>edit</a:t>
            </a:r>
            <a:r>
              <a:rPr lang="fr-FR" dirty="0" smtClean="0"/>
              <a:t> Master </a:t>
            </a:r>
            <a:r>
              <a:rPr lang="fr-FR" dirty="0" err="1" smtClean="0"/>
              <a:t>title</a:t>
            </a:r>
            <a:r>
              <a:rPr lang="fr-FR" dirty="0" smtClean="0"/>
              <a:t>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Stockholm, July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D. Lhuillier - CEA Saclay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EBC2B2-2BBA-384D-BAC7-36BEE357CC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4" Type="http://schemas.openxmlformats.org/officeDocument/2006/relationships/image" Target="../media/image16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oleObject" Target="../embeddings/oleObject1.bin"/><Relationship Id="rId5" Type="http://schemas.openxmlformats.org/officeDocument/2006/relationships/image" Target="../media/image17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4" Type="http://schemas.openxmlformats.org/officeDocument/2006/relationships/image" Target="../media/image29.png"/><Relationship Id="rId5" Type="http://schemas.openxmlformats.org/officeDocument/2006/relationships/image" Target="../media/image30.png"/><Relationship Id="rId6" Type="http://schemas.openxmlformats.org/officeDocument/2006/relationships/image" Target="../media/image31.png"/><Relationship Id="rId7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4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4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42.png"/><Relationship Id="rId5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4" Type="http://schemas.microsoft.com/office/2007/relationships/hdphoto" Target="../media/hdphoto1.wdp"/><Relationship Id="rId5" Type="http://schemas.openxmlformats.org/officeDocument/2006/relationships/image" Target="../media/image47.png"/><Relationship Id="rId6" Type="http://schemas.openxmlformats.org/officeDocument/2006/relationships/image" Target="../media/image48.png"/><Relationship Id="rId7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4" Type="http://schemas.openxmlformats.org/officeDocument/2006/relationships/image" Target="../media/image52.png"/><Relationship Id="rId5" Type="http://schemas.openxmlformats.org/officeDocument/2006/relationships/image" Target="../media/image53.png"/><Relationship Id="rId6" Type="http://schemas.openxmlformats.org/officeDocument/2006/relationships/image" Target="../media/image54.jpeg"/><Relationship Id="rId7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4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4" Type="http://schemas.openxmlformats.org/officeDocument/2006/relationships/image" Target="../media/image62.png"/><Relationship Id="rId5" Type="http://schemas.openxmlformats.org/officeDocument/2006/relationships/image" Target="../media/image63.png"/><Relationship Id="rId6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4" Type="http://schemas.openxmlformats.org/officeDocument/2006/relationships/image" Target="../media/image67.jpeg"/><Relationship Id="rId5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5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9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4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0.wm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3.png"/><Relationship Id="rId3" Type="http://schemas.openxmlformats.org/officeDocument/2006/relationships/image" Target="../media/image74.e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4" Type="http://schemas.openxmlformats.org/officeDocument/2006/relationships/image" Target="../media/image77.png"/><Relationship Id="rId5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5.e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4" Type="http://schemas.openxmlformats.org/officeDocument/2006/relationships/image" Target="../media/image81.png"/><Relationship Id="rId5" Type="http://schemas.openxmlformats.org/officeDocument/2006/relationships/image" Target="../media/image82.png"/><Relationship Id="rId6" Type="http://schemas.openxmlformats.org/officeDocument/2006/relationships/image" Target="../media/image83.png"/><Relationship Id="rId7" Type="http://schemas.openxmlformats.org/officeDocument/2006/relationships/image" Target="../media/image84.jpeg"/><Relationship Id="rId8" Type="http://schemas.openxmlformats.org/officeDocument/2006/relationships/image" Target="../media/image85.png"/><Relationship Id="rId9" Type="http://schemas.openxmlformats.org/officeDocument/2006/relationships/image" Target="../media/image86.png"/><Relationship Id="rId10" Type="http://schemas.openxmlformats.org/officeDocument/2006/relationships/image" Target="../media/image8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9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4" Type="http://schemas.openxmlformats.org/officeDocument/2006/relationships/image" Target="../media/image90.png"/><Relationship Id="rId5" Type="http://schemas.openxmlformats.org/officeDocument/2006/relationships/image" Target="../media/image91.png"/><Relationship Id="rId6" Type="http://schemas.openxmlformats.org/officeDocument/2006/relationships/image" Target="../media/image9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8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3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4" Type="http://schemas.openxmlformats.org/officeDocument/2006/relationships/image" Target="../media/image96.png"/><Relationship Id="rId5" Type="http://schemas.openxmlformats.org/officeDocument/2006/relationships/image" Target="../media/image97.png"/><Relationship Id="rId6" Type="http://schemas.openxmlformats.org/officeDocument/2006/relationships/image" Target="../media/image98.png"/><Relationship Id="rId7" Type="http://schemas.openxmlformats.org/officeDocument/2006/relationships/hyperlink" Target="mailto:antonin.vacheret@physics.ox.ac.uk" TargetMode="External"/><Relationship Id="rId8" Type="http://schemas.openxmlformats.org/officeDocument/2006/relationships/image" Target="../media/image9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4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4" Type="http://schemas.openxmlformats.org/officeDocument/2006/relationships/image" Target="../media/image102.png"/><Relationship Id="rId5" Type="http://schemas.openxmlformats.org/officeDocument/2006/relationships/image" Target="../media/image10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0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4" Type="http://schemas.openxmlformats.org/officeDocument/2006/relationships/image" Target="../media/image106.jpeg"/><Relationship Id="rId5" Type="http://schemas.openxmlformats.org/officeDocument/2006/relationships/image" Target="../media/image10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4.emf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8.png"/><Relationship Id="rId3" Type="http://schemas.openxmlformats.org/officeDocument/2006/relationships/image" Target="../media/image109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0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4" Type="http://schemas.openxmlformats.org/officeDocument/2006/relationships/image" Target="../media/image113.png"/><Relationship Id="rId5" Type="http://schemas.openxmlformats.org/officeDocument/2006/relationships/image" Target="../media/image114.png"/><Relationship Id="rId6" Type="http://schemas.openxmlformats.org/officeDocument/2006/relationships/image" Target="../media/image1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1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emf"/><Relationship Id="rId4" Type="http://schemas.openxmlformats.org/officeDocument/2006/relationships/image" Target="../media/image11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6.emf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8.emf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9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4" Type="http://schemas.openxmlformats.org/officeDocument/2006/relationships/image" Target="../media/image12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0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3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4.emf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5.pn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6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emf"/><Relationship Id="rId4" Type="http://schemas.openxmlformats.org/officeDocument/2006/relationships/image" Target="../media/image129.emf"/><Relationship Id="rId5" Type="http://schemas.openxmlformats.org/officeDocument/2006/relationships/image" Target="../media/image130.png"/><Relationship Id="rId6" Type="http://schemas.openxmlformats.org/officeDocument/2006/relationships/image" Target="../media/image131.w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7.pn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60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36.jpeg"/><Relationship Id="rId12" Type="http://schemas.openxmlformats.org/officeDocument/2006/relationships/image" Target="../media/image137.png"/><Relationship Id="rId13" Type="http://schemas.openxmlformats.org/officeDocument/2006/relationships/image" Target="../media/image9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3.jpeg"/><Relationship Id="rId3" Type="http://schemas.openxmlformats.org/officeDocument/2006/relationships/image" Target="../media/image94.png"/><Relationship Id="rId4" Type="http://schemas.openxmlformats.org/officeDocument/2006/relationships/image" Target="../media/image134.png"/><Relationship Id="rId5" Type="http://schemas.openxmlformats.org/officeDocument/2006/relationships/image" Target="../media/image135.png"/><Relationship Id="rId6" Type="http://schemas.openxmlformats.org/officeDocument/2006/relationships/image" Target="../media/image95.png"/><Relationship Id="rId7" Type="http://schemas.openxmlformats.org/officeDocument/2006/relationships/image" Target="../media/image96.png"/><Relationship Id="rId8" Type="http://schemas.openxmlformats.org/officeDocument/2006/relationships/image" Target="../media/image97.png"/><Relationship Id="rId9" Type="http://schemas.openxmlformats.org/officeDocument/2006/relationships/image" Target="../media/image98.png"/><Relationship Id="rId10" Type="http://schemas.openxmlformats.org/officeDocument/2006/relationships/hyperlink" Target="mailto:antonin.vacheret@physics.ox.ac.uk" TargetMode="Externa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png"/><Relationship Id="rId4" Type="http://schemas.openxmlformats.org/officeDocument/2006/relationships/image" Target="../media/image140.png"/><Relationship Id="rId5" Type="http://schemas.openxmlformats.org/officeDocument/2006/relationships/image" Target="../media/image14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8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3.png"/><Relationship Id="rId4" Type="http://schemas.microsoft.com/office/2007/relationships/hdphoto" Target="../media/hdphoto2.wdp"/><Relationship Id="rId5" Type="http://schemas.openxmlformats.org/officeDocument/2006/relationships/image" Target="../media/image144.png"/><Relationship Id="rId6" Type="http://schemas.openxmlformats.org/officeDocument/2006/relationships/image" Target="../media/image14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2.png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1371"/>
            <a:ext cx="8229600" cy="2405471"/>
          </a:xfrm>
        </p:spPr>
        <p:txBody>
          <a:bodyPr>
            <a:normAutofit/>
          </a:bodyPr>
          <a:lstStyle/>
          <a:p>
            <a:r>
              <a:rPr lang="en-US" dirty="0" smtClean="0"/>
              <a:t>Experimental review </a:t>
            </a:r>
            <a:br>
              <a:rPr lang="en-US" dirty="0" smtClean="0"/>
            </a:br>
            <a:r>
              <a:rPr lang="en-US" dirty="0" smtClean="0"/>
              <a:t>of sterile neutrino searches </a:t>
            </a:r>
            <a:br>
              <a:rPr lang="en-US" dirty="0" smtClean="0"/>
            </a:br>
            <a:r>
              <a:rPr lang="en-US" dirty="0" smtClean="0"/>
              <a:t>with very short baselines</a:t>
            </a:r>
            <a:endParaRPr lang="en-US" b="1" dirty="0"/>
          </a:p>
        </p:txBody>
      </p:sp>
      <p:pic>
        <p:nvPicPr>
          <p:cNvPr id="7" name="Content Placeholder 6" descr="logo-irfu-soutenance.jpg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074"/>
          <a:stretch/>
        </p:blipFill>
        <p:spPr>
          <a:xfrm>
            <a:off x="6855294" y="3957052"/>
            <a:ext cx="981751" cy="167105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Stockholm, July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Lhuillier - CEA Saclay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C2B2-2BBA-384D-BAC7-36BEE357CC4E}" type="slidenum">
              <a:rPr lang="en-US" smtClean="0"/>
              <a:t>1</a:t>
            </a:fld>
            <a:endParaRPr lang="en-US"/>
          </a:p>
        </p:txBody>
      </p:sp>
      <p:pic>
        <p:nvPicPr>
          <p:cNvPr id="8" name="Picture 7" descr="logo_CEA.jpe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5951" y="4002171"/>
            <a:ext cx="1451428" cy="120315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124200" y="4360597"/>
            <a:ext cx="27379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David Lhuillier – CEA </a:t>
            </a:r>
            <a:r>
              <a:rPr lang="en-US" dirty="0" err="1" smtClean="0"/>
              <a:t>Saclay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44299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Strategy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Stockholm, July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Lhuillier - CEA Saclay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C2B2-2BBA-384D-BAC7-36BEE357CC4E}" type="slidenum">
              <a:rPr lang="en-US" smtClean="0"/>
              <a:t>10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96692" y="1491449"/>
            <a:ext cx="5262651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§"/>
            </a:pPr>
            <a:r>
              <a:rPr lang="en-US" sz="2000" b="1" dirty="0" smtClean="0"/>
              <a:t>Goal</a:t>
            </a:r>
            <a:r>
              <a:rPr lang="en-US" sz="2000" dirty="0" smtClean="0"/>
              <a:t>: </a:t>
            </a:r>
            <a:r>
              <a:rPr lang="en-US" sz="2000" b="1" dirty="0" smtClean="0">
                <a:solidFill>
                  <a:srgbClr val="4F81BD"/>
                </a:solidFill>
              </a:rPr>
              <a:t>direct test</a:t>
            </a:r>
            <a:r>
              <a:rPr lang="en-US" sz="2000" dirty="0" smtClean="0"/>
              <a:t>, beyond the current mean deviation from predicted rate</a:t>
            </a:r>
          </a:p>
          <a:p>
            <a:r>
              <a:rPr lang="en-US" sz="2000" dirty="0" smtClean="0">
                <a:sym typeface="Wingdings"/>
              </a:rPr>
              <a:t> </a:t>
            </a:r>
            <a:r>
              <a:rPr lang="en-US" sz="2000" b="1" dirty="0" smtClean="0">
                <a:solidFill>
                  <a:srgbClr val="4F81BD"/>
                </a:solidFill>
              </a:rPr>
              <a:t>Search for a new oscillation </a:t>
            </a:r>
            <a:r>
              <a:rPr lang="en-US" sz="2000" b="1" dirty="0" smtClean="0">
                <a:solidFill>
                  <a:srgbClr val="4F81BD"/>
                </a:solidFill>
              </a:rPr>
              <a:t>pattern in E &amp; L</a:t>
            </a:r>
            <a:endParaRPr lang="en-US" sz="2000" dirty="0" smtClean="0"/>
          </a:p>
          <a:p>
            <a:pPr marL="342900" indent="-342900">
              <a:buFont typeface="Wingdings" charset="2"/>
              <a:buChar char="§"/>
            </a:pPr>
            <a:endParaRPr lang="en-US" sz="2000" dirty="0"/>
          </a:p>
          <a:p>
            <a:pPr marL="342900" indent="-342900">
              <a:buFont typeface="Wingdings" charset="2"/>
              <a:buChar char="§"/>
            </a:pPr>
            <a:r>
              <a:rPr lang="en-US" sz="2000" dirty="0" smtClean="0"/>
              <a:t>Sensitivity to few m scale oscillations:</a:t>
            </a:r>
            <a:endParaRPr lang="en-US" sz="2000" dirty="0"/>
          </a:p>
          <a:p>
            <a:pPr marL="800100" lvl="1" indent="-342900">
              <a:buFont typeface="Wingdings" charset="2"/>
              <a:buChar char="§"/>
            </a:pPr>
            <a:r>
              <a:rPr lang="en-US" sz="2000" dirty="0" smtClean="0"/>
              <a:t>Compact source</a:t>
            </a:r>
          </a:p>
          <a:p>
            <a:pPr marL="800100" lvl="1" indent="-342900">
              <a:buFont typeface="Wingdings" charset="2"/>
              <a:buChar char="§"/>
            </a:pPr>
            <a:r>
              <a:rPr lang="en-US" sz="2000" dirty="0" smtClean="0"/>
              <a:t>Good position and energy resolutions</a:t>
            </a:r>
          </a:p>
          <a:p>
            <a:pPr marL="800100" lvl="1" indent="-342900">
              <a:buFont typeface="Wingdings" charset="2"/>
              <a:buChar char="§"/>
            </a:pPr>
            <a:r>
              <a:rPr lang="en-US" sz="2000" dirty="0" smtClean="0"/>
              <a:t>High statistics</a:t>
            </a:r>
          </a:p>
          <a:p>
            <a:pPr marL="342900" indent="-342900">
              <a:buFont typeface="Wingdings" charset="2"/>
              <a:buChar char="§"/>
            </a:pPr>
            <a:endParaRPr lang="en-US" sz="2000" dirty="0"/>
          </a:p>
          <a:p>
            <a:pPr marL="342900" indent="-342900">
              <a:buFont typeface="Wingdings" charset="2"/>
              <a:buChar char="§"/>
            </a:pPr>
            <a:r>
              <a:rPr lang="en-US" sz="2000" dirty="0" smtClean="0"/>
              <a:t>Few % stat + </a:t>
            </a:r>
            <a:r>
              <a:rPr lang="en-US" sz="2000" dirty="0" err="1" smtClean="0"/>
              <a:t>syst</a:t>
            </a:r>
            <a:r>
              <a:rPr lang="en-US" sz="2000" dirty="0" smtClean="0"/>
              <a:t> measurements to cover the anomaly contour</a:t>
            </a:r>
          </a:p>
          <a:p>
            <a:pPr marL="342900" indent="-342900">
              <a:buFont typeface="Wingdings" charset="2"/>
              <a:buChar char="§"/>
            </a:pPr>
            <a:endParaRPr lang="en-US" sz="2000" dirty="0" smtClean="0"/>
          </a:p>
          <a:p>
            <a:r>
              <a:rPr lang="en-US" sz="2000" dirty="0" smtClean="0">
                <a:sym typeface="Wingdings"/>
              </a:rPr>
              <a:t> </a:t>
            </a:r>
            <a:r>
              <a:rPr lang="en-US" sz="2000" b="1" dirty="0" smtClean="0">
                <a:solidFill>
                  <a:srgbClr val="4F81BD"/>
                </a:solidFill>
                <a:sym typeface="Wingdings"/>
              </a:rPr>
              <a:t>Measurement of relative shape distortion</a:t>
            </a:r>
            <a:r>
              <a:rPr lang="en-US" sz="2000" dirty="0" smtClean="0">
                <a:sym typeface="Wingdings"/>
              </a:rPr>
              <a:t>, completed by norm information.</a:t>
            </a:r>
            <a:endParaRPr lang="en-US" sz="2000" dirty="0" smtClean="0"/>
          </a:p>
          <a:p>
            <a:pPr marL="342900" indent="-342900">
              <a:buFont typeface="Wingdings" charset="2"/>
              <a:buChar char="§"/>
            </a:pPr>
            <a:endParaRPr lang="en-US" sz="2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58068" y="1116367"/>
            <a:ext cx="2784420" cy="2235815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5801361" y="4645878"/>
            <a:ext cx="2700897" cy="1911330"/>
            <a:chOff x="5541317" y="4014262"/>
            <a:chExt cx="3681277" cy="2843738"/>
          </a:xfrm>
        </p:grpSpPr>
        <p:pic>
          <p:nvPicPr>
            <p:cNvPr id="10" name="Image 11" descr="Spectres_Oscil.pdf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5960087" y="3595492"/>
              <a:ext cx="2843738" cy="3681277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7403230" y="4343520"/>
              <a:ext cx="1428694" cy="40404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TextBox 11"/>
          <p:cNvSpPr txBox="1"/>
          <p:nvPr/>
        </p:nvSpPr>
        <p:spPr>
          <a:xfrm rot="1866056">
            <a:off x="5948263" y="2939560"/>
            <a:ext cx="605655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L (m)</a:t>
            </a:r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 rot="20736494">
            <a:off x="7589042" y="3038459"/>
            <a:ext cx="849612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600" dirty="0"/>
              <a:t>E</a:t>
            </a:r>
            <a:r>
              <a:rPr lang="en-US" sz="1600" dirty="0" smtClean="0"/>
              <a:t> (MeV)</a:t>
            </a:r>
            <a:endParaRPr lang="en-US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7941663" y="4336867"/>
            <a:ext cx="605655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L (m)</a:t>
            </a:r>
            <a:endParaRPr lang="en-US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7618372" y="6445651"/>
            <a:ext cx="849612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600" dirty="0"/>
              <a:t>E</a:t>
            </a:r>
            <a:r>
              <a:rPr lang="en-US" sz="1600" dirty="0" smtClean="0"/>
              <a:t> (MeV)</a:t>
            </a:r>
            <a:endParaRPr lang="en-US" sz="1600" dirty="0"/>
          </a:p>
        </p:txBody>
      </p:sp>
      <p:pic>
        <p:nvPicPr>
          <p:cNvPr id="16" name="Image 12" descr="Stereo_PhaseShift2.pdf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920" t="8252"/>
          <a:stretch/>
        </p:blipFill>
        <p:spPr>
          <a:xfrm rot="5400000">
            <a:off x="6275656" y="3074052"/>
            <a:ext cx="1359940" cy="1958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10941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Neutrino Interaction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Stockholm, July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Lhuillier - CEA Saclay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C2B2-2BBA-384D-BAC7-36BEE357CC4E}" type="slidenum">
              <a:rPr lang="en-US" smtClean="0"/>
              <a:t>11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066" y="2321827"/>
            <a:ext cx="3898060" cy="324239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844223" y="1903129"/>
            <a:ext cx="39292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charset="2"/>
              <a:buChar char="§"/>
            </a:pPr>
            <a:r>
              <a:rPr lang="en-US" sz="2000" dirty="0" smtClean="0">
                <a:solidFill>
                  <a:srgbClr val="FF0000"/>
                </a:solidFill>
              </a:rPr>
              <a:t>Accidental </a:t>
            </a:r>
            <a:r>
              <a:rPr lang="en-US" sz="2000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g</a:t>
            </a:r>
            <a:r>
              <a:rPr lang="en-US" sz="2000" dirty="0" smtClean="0">
                <a:solidFill>
                  <a:srgbClr val="FF0000"/>
                </a:solidFill>
              </a:rPr>
              <a:t>-neutron coincidence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844223" y="3955962"/>
            <a:ext cx="35189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charset="2"/>
              <a:buChar char="§"/>
            </a:pPr>
            <a:r>
              <a:rPr lang="en-US" sz="2000" dirty="0" smtClean="0">
                <a:solidFill>
                  <a:srgbClr val="FF0000"/>
                </a:solidFill>
              </a:rPr>
              <a:t>Fast-n correlated background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238115" y="2511375"/>
            <a:ext cx="340349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Lucida Grande"/>
              <a:buChar char="-"/>
            </a:pPr>
            <a:r>
              <a:rPr lang="en-US" dirty="0" smtClean="0"/>
              <a:t>Shielding</a:t>
            </a:r>
          </a:p>
          <a:p>
            <a:pPr marL="285750" indent="-285750">
              <a:buFont typeface="Lucida Grande"/>
              <a:buChar char="-"/>
            </a:pPr>
            <a:r>
              <a:rPr lang="en-US" dirty="0" smtClean="0"/>
              <a:t>Segmentation</a:t>
            </a:r>
          </a:p>
          <a:p>
            <a:pPr marL="285750" indent="-285750">
              <a:buFont typeface="Lucida Grande"/>
              <a:buChar char="-"/>
            </a:pPr>
            <a:r>
              <a:rPr lang="en-US" dirty="0" smtClean="0"/>
              <a:t>Neutron discrimination</a:t>
            </a:r>
          </a:p>
          <a:p>
            <a:pPr marL="285750" indent="-285750">
              <a:buFont typeface="Lucida Grande"/>
              <a:buChar char="-"/>
            </a:pPr>
            <a:r>
              <a:rPr lang="en-US" dirty="0" smtClean="0"/>
              <a:t>R&amp;D on positron discrimination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168422" y="4485979"/>
            <a:ext cx="386516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Lucida Grande"/>
              <a:buChar char="-"/>
            </a:pPr>
            <a:r>
              <a:rPr lang="en-US" dirty="0" smtClean="0"/>
              <a:t>Rejection of recoil protons with PSD</a:t>
            </a:r>
          </a:p>
          <a:p>
            <a:pPr marL="285750" indent="-285750">
              <a:buFont typeface="Lucida Grande"/>
              <a:buChar char="-"/>
            </a:pPr>
            <a:r>
              <a:rPr lang="en-US" dirty="0" smtClean="0"/>
              <a:t>Cosmic rays induced: </a:t>
            </a:r>
          </a:p>
          <a:p>
            <a:pPr lvl="1"/>
            <a:r>
              <a:rPr lang="en-US" dirty="0"/>
              <a:t>R</a:t>
            </a:r>
            <a:r>
              <a:rPr lang="en-US" dirty="0" smtClean="0"/>
              <a:t>eactor OFF</a:t>
            </a:r>
          </a:p>
          <a:p>
            <a:pPr lvl="1"/>
            <a:r>
              <a:rPr lang="en-US" dirty="0" smtClean="0"/>
              <a:t>Overburden</a:t>
            </a:r>
          </a:p>
          <a:p>
            <a:pPr marL="285750" indent="-285750">
              <a:buFont typeface="Lucida Grande"/>
              <a:buChar char="-"/>
            </a:pPr>
            <a:r>
              <a:rPr lang="en-US" dirty="0" smtClean="0"/>
              <a:t>Reactor induced: must be negligible.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528133" y="1226941"/>
            <a:ext cx="28515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Background rejection</a:t>
            </a:r>
            <a:endParaRPr lang="en-US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1069706" y="1199371"/>
            <a:ext cx="25699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Inverse Beta Decay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427332" y="5564222"/>
            <a:ext cx="32624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/>
              <a:t>Selective </a:t>
            </a:r>
            <a:r>
              <a:rPr lang="en-US" sz="2000" b="1" dirty="0" err="1" smtClean="0"/>
              <a:t>coinc</a:t>
            </a:r>
            <a:r>
              <a:rPr lang="en-US" sz="2000" b="1" dirty="0" smtClean="0"/>
              <a:t> </a:t>
            </a:r>
            <a:endParaRPr lang="en-US" sz="2000" b="1" dirty="0"/>
          </a:p>
          <a:p>
            <a:pPr algn="ctr"/>
            <a:r>
              <a:rPr lang="en-US" sz="2000" b="1" dirty="0" smtClean="0"/>
              <a:t>e</a:t>
            </a:r>
            <a:r>
              <a:rPr lang="en-US" sz="2000" b="1" baseline="30000" dirty="0" smtClean="0"/>
              <a:t>+</a:t>
            </a:r>
            <a:r>
              <a:rPr lang="en-US" sz="2000" b="1" dirty="0" smtClean="0"/>
              <a:t> </a:t>
            </a:r>
            <a:r>
              <a:rPr lang="en-US" sz="2000" b="1" dirty="0" smtClean="0"/>
              <a:t>prompt </a:t>
            </a:r>
            <a:r>
              <a:rPr lang="en-US" sz="2000" b="1" dirty="0" smtClean="0"/>
              <a:t>signal &amp; n-capture</a:t>
            </a:r>
            <a:endParaRPr lang="en-US" sz="2000" b="1" dirty="0"/>
          </a:p>
        </p:txBody>
      </p:sp>
      <p:sp>
        <p:nvSpPr>
          <p:cNvPr id="15" name="Rectangle 14"/>
          <p:cNvSpPr/>
          <p:nvPr/>
        </p:nvSpPr>
        <p:spPr>
          <a:xfrm>
            <a:off x="2360933" y="5181387"/>
            <a:ext cx="414146" cy="410749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6449379"/>
              </p:ext>
            </p:extLst>
          </p:nvPr>
        </p:nvGraphicFramePr>
        <p:xfrm>
          <a:off x="1375675" y="1752140"/>
          <a:ext cx="1748525" cy="4725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0" name="Equation" r:id="rId4" imgW="939800" imgH="254000" progId="Equation.3">
                  <p:embed/>
                </p:oleObj>
              </mc:Choice>
              <mc:Fallback>
                <p:oleObj name="Equation" r:id="rId4" imgW="939800" imgH="254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375675" y="1752140"/>
                        <a:ext cx="1748525" cy="4725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463439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Specifications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Stockholm, July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Lhuillier - CEA Saclay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C2B2-2BBA-384D-BAC7-36BEE357CC4E}" type="slidenum">
              <a:rPr lang="en-US" smtClean="0"/>
              <a:t>12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890" y="1831754"/>
            <a:ext cx="8721082" cy="4214541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4754528" y="5987018"/>
            <a:ext cx="39034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K.M. </a:t>
            </a:r>
            <a:r>
              <a:rPr lang="en-US" b="1" dirty="0" err="1" smtClean="0"/>
              <a:t>Heeger</a:t>
            </a:r>
            <a:r>
              <a:rPr lang="en-US" b="1" dirty="0" smtClean="0"/>
              <a:t> et al., arXiv</a:t>
            </a:r>
            <a:r>
              <a:rPr lang="en-US" b="1" dirty="0"/>
              <a:t>:</a:t>
            </a:r>
            <a:r>
              <a:rPr lang="en-US" b="1" dirty="0" smtClean="0"/>
              <a:t>1212.2182v1</a:t>
            </a: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998085" y="1255852"/>
            <a:ext cx="10538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</a:rPr>
              <a:t>Source</a:t>
            </a:r>
            <a:endParaRPr lang="en-US" sz="2400" b="1" dirty="0">
              <a:solidFill>
                <a:schemeClr val="tx2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141609" y="1255852"/>
            <a:ext cx="13056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</a:rPr>
              <a:t>Detector</a:t>
            </a:r>
            <a:endParaRPr lang="en-US" sz="2400" b="1" dirty="0">
              <a:solidFill>
                <a:schemeClr val="tx2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301260" y="3224012"/>
            <a:ext cx="13567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Year scale stability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42270" y="2346157"/>
            <a:ext cx="12379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</a:t>
            </a:r>
            <a:r>
              <a:rPr lang="en-US" sz="1400" dirty="0" smtClean="0"/>
              <a:t>ource activity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2441002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1371"/>
            <a:ext cx="8229600" cy="130926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Short Baseline</a:t>
            </a:r>
            <a:br>
              <a:rPr lang="en-US" dirty="0" smtClean="0"/>
            </a:br>
            <a:r>
              <a:rPr lang="en-US" dirty="0" smtClean="0"/>
              <a:t>Reactor Experiments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Stockholm, July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Lhuillier - CEA Saclay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C2B2-2BBA-384D-BAC7-36BEE357CC4E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6546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Reactors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Stockholm, July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Lhuillier - CEA Saclay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C2B2-2BBA-384D-BAC7-36BEE357CC4E}" type="slidenum">
              <a:rPr lang="en-US" smtClean="0"/>
              <a:t>14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5739" y="1219364"/>
            <a:ext cx="3628296" cy="228717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57200" y="3856602"/>
            <a:ext cx="804138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§"/>
            </a:pPr>
            <a:r>
              <a:rPr lang="en-US" sz="2000" dirty="0" smtClean="0"/>
              <a:t>Short cycles with typical 30% reactor-off time </a:t>
            </a:r>
            <a:r>
              <a:rPr lang="en-US" sz="2000" dirty="0" smtClean="0">
                <a:sym typeface="Wingdings"/>
              </a:rPr>
              <a:t> moderate overburden compensated by accurate measurement of </a:t>
            </a:r>
            <a:r>
              <a:rPr lang="en-US" sz="2000" dirty="0" smtClean="0"/>
              <a:t>the </a:t>
            </a:r>
            <a:r>
              <a:rPr lang="en-US" sz="2000" dirty="0" err="1" smtClean="0"/>
              <a:t>cosmogenic</a:t>
            </a:r>
            <a:r>
              <a:rPr lang="en-US" sz="2000" dirty="0" smtClean="0"/>
              <a:t> component.</a:t>
            </a:r>
          </a:p>
          <a:p>
            <a:pPr marL="342900" indent="-342900">
              <a:buFont typeface="Wingdings" charset="2"/>
              <a:buChar char="§"/>
            </a:pPr>
            <a:endParaRPr lang="en-US" sz="2000" dirty="0"/>
          </a:p>
          <a:p>
            <a:pPr marL="342900" indent="-342900">
              <a:buFont typeface="Wingdings" charset="2"/>
              <a:buChar char="§"/>
            </a:pPr>
            <a:r>
              <a:rPr lang="en-US" sz="2000" dirty="0"/>
              <a:t>Challenging reactor-induced backgrounds (</a:t>
            </a:r>
            <a:r>
              <a:rPr lang="en-US" sz="2000" dirty="0">
                <a:latin typeface="Symbol" charset="2"/>
                <a:cs typeface="Symbol" charset="2"/>
              </a:rPr>
              <a:t>g</a:t>
            </a:r>
            <a:r>
              <a:rPr lang="en-US" sz="2000" dirty="0"/>
              <a:t> and n) , depending on sites</a:t>
            </a:r>
            <a:r>
              <a:rPr lang="en-US" sz="2000" dirty="0" smtClean="0"/>
              <a:t>.</a:t>
            </a:r>
          </a:p>
          <a:p>
            <a:pPr marL="342900" indent="-342900">
              <a:buFont typeface="Wingdings" charset="2"/>
              <a:buChar char="§"/>
            </a:pPr>
            <a:endParaRPr lang="en-US" sz="2000" dirty="0"/>
          </a:p>
          <a:p>
            <a:pPr marL="342900" indent="-342900">
              <a:buFont typeface="Wingdings" charset="2"/>
              <a:buChar char="§"/>
            </a:pPr>
            <a:r>
              <a:rPr lang="en-US" sz="2000" dirty="0" smtClean="0"/>
              <a:t>Highly enriched fuel </a:t>
            </a:r>
            <a:r>
              <a:rPr lang="en-US" sz="2000" dirty="0" smtClean="0">
                <a:sym typeface="Wingdings"/>
              </a:rPr>
              <a:t> well known </a:t>
            </a:r>
            <a:r>
              <a:rPr lang="en-US" sz="2000" baseline="30000" dirty="0" smtClean="0">
                <a:sym typeface="Wingdings"/>
              </a:rPr>
              <a:t>235</a:t>
            </a:r>
            <a:r>
              <a:rPr lang="en-US" sz="2000" dirty="0" smtClean="0">
                <a:sym typeface="Wingdings"/>
              </a:rPr>
              <a:t>U </a:t>
            </a:r>
            <a:r>
              <a:rPr lang="en-US" sz="2000" dirty="0" err="1" smtClean="0">
                <a:sym typeface="Wingdings"/>
              </a:rPr>
              <a:t>fisison</a:t>
            </a:r>
            <a:r>
              <a:rPr lang="en-US" sz="2000" dirty="0" smtClean="0">
                <a:sym typeface="Wingdings"/>
              </a:rPr>
              <a:t> spectrum.</a:t>
            </a:r>
            <a:endParaRPr lang="en-US" sz="2000" dirty="0"/>
          </a:p>
        </p:txBody>
      </p:sp>
      <p:sp>
        <p:nvSpPr>
          <p:cNvPr id="9" name="Rectangle 8"/>
          <p:cNvSpPr/>
          <p:nvPr/>
        </p:nvSpPr>
        <p:spPr>
          <a:xfrm>
            <a:off x="457199" y="1656359"/>
            <a:ext cx="499919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charset="2"/>
              <a:buChar char="§"/>
            </a:pPr>
            <a:r>
              <a:rPr lang="en-US" sz="2000" dirty="0"/>
              <a:t>Compact sources </a:t>
            </a:r>
            <a:r>
              <a:rPr lang="en-US" sz="2000" dirty="0">
                <a:sym typeface="Wingdings"/>
              </a:rPr>
              <a:t> no </a:t>
            </a:r>
            <a:r>
              <a:rPr lang="en-US" sz="2000" dirty="0" err="1" smtClean="0">
                <a:sym typeface="Wingdings"/>
              </a:rPr>
              <a:t>oscill</a:t>
            </a:r>
            <a:r>
              <a:rPr lang="en-US" sz="2000" dirty="0" smtClean="0">
                <a:sym typeface="Wingdings"/>
              </a:rPr>
              <a:t>. </a:t>
            </a:r>
            <a:r>
              <a:rPr lang="en-US" sz="2000" dirty="0">
                <a:sym typeface="Wingdings"/>
              </a:rPr>
              <a:t>smearing.</a:t>
            </a:r>
            <a:endParaRPr lang="en-US" sz="2000" dirty="0"/>
          </a:p>
          <a:p>
            <a:pPr marL="342900" indent="-342900">
              <a:buFont typeface="Wingdings" charset="2"/>
              <a:buChar char="§"/>
            </a:pPr>
            <a:endParaRPr lang="en-US" sz="2000" dirty="0"/>
          </a:p>
          <a:p>
            <a:pPr marL="342900" indent="-342900">
              <a:buFont typeface="Wingdings" charset="2"/>
              <a:buChar char="§"/>
            </a:pPr>
            <a:r>
              <a:rPr lang="en-US" sz="2000" dirty="0"/>
              <a:t>Intense source and very short baselines available </a:t>
            </a:r>
            <a:endParaRPr lang="en-US" sz="2000" dirty="0" smtClean="0"/>
          </a:p>
          <a:p>
            <a:r>
              <a:rPr lang="en-US" sz="2000" dirty="0" smtClean="0">
                <a:sym typeface="Wingdings"/>
              </a:rPr>
              <a:t> </a:t>
            </a:r>
            <a:r>
              <a:rPr lang="en-US" sz="2000" dirty="0">
                <a:sym typeface="Wingdings"/>
              </a:rPr>
              <a:t>high statistics, typically few 100 </a:t>
            </a:r>
            <a:r>
              <a:rPr lang="en-US" sz="2000" dirty="0" err="1">
                <a:sym typeface="Wingdings"/>
              </a:rPr>
              <a:t>evts</a:t>
            </a:r>
            <a:r>
              <a:rPr lang="en-US" sz="2000" dirty="0">
                <a:sym typeface="Wingdings"/>
              </a:rPr>
              <a:t>/day/t.</a:t>
            </a:r>
            <a:endParaRPr lang="en-US" sz="2000" dirty="0"/>
          </a:p>
          <a:p>
            <a:pPr marL="342900" indent="-342900">
              <a:buFont typeface="Wingdings" charset="2"/>
              <a:buChar char="§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698391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Benchmark of ILL </a:t>
            </a:r>
            <a:r>
              <a:rPr lang="en-US" dirty="0" smtClean="0"/>
              <a:t>experiment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Stockholm, July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Lhuillier - CEA Saclay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C2B2-2BBA-384D-BAC7-36BEE357CC4E}" type="slidenum">
              <a:rPr lang="en-US" smtClean="0"/>
              <a:t>15</a:t>
            </a:fld>
            <a:endParaRPr lang="en-US"/>
          </a:p>
        </p:txBody>
      </p:sp>
      <p:pic>
        <p:nvPicPr>
          <p:cNvPr id="7" name="Image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5162" y="1932285"/>
            <a:ext cx="2626567" cy="2367553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8" name="Picture 99" descr="Le réacteur à haut flux / The high flux reacto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30169" y="1337050"/>
            <a:ext cx="3362121" cy="2780191"/>
          </a:xfrm>
          <a:prstGeom prst="rect">
            <a:avLst/>
          </a:prstGeom>
          <a:noFill/>
        </p:spPr>
      </p:pic>
      <p:sp>
        <p:nvSpPr>
          <p:cNvPr id="9" name="ZoneTexte 10"/>
          <p:cNvSpPr txBox="1"/>
          <p:nvPr/>
        </p:nvSpPr>
        <p:spPr>
          <a:xfrm>
            <a:off x="5993107" y="3461704"/>
            <a:ext cx="4667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B42</a:t>
            </a:r>
            <a:endParaRPr lang="en-US" sz="1400" b="1" dirty="0"/>
          </a:p>
        </p:txBody>
      </p:sp>
      <p:cxnSp>
        <p:nvCxnSpPr>
          <p:cNvPr id="10" name="Connecteur droit 13"/>
          <p:cNvCxnSpPr/>
          <p:nvPr/>
        </p:nvCxnSpPr>
        <p:spPr>
          <a:xfrm>
            <a:off x="3751730" y="1932285"/>
            <a:ext cx="2268070" cy="1529419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5"/>
          <p:cNvCxnSpPr/>
          <p:nvPr/>
        </p:nvCxnSpPr>
        <p:spPr>
          <a:xfrm flipV="1">
            <a:off x="3751729" y="3769482"/>
            <a:ext cx="2303437" cy="530356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/>
        </p:nvSpPr>
        <p:spPr>
          <a:xfrm>
            <a:off x="181909" y="4494338"/>
            <a:ext cx="47619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 smtClean="0"/>
              <a:t>377 </a:t>
            </a:r>
            <a:r>
              <a:rPr lang="en-US" sz="2000" dirty="0" smtClean="0"/>
              <a:t>l Liquid Scintillator </a:t>
            </a:r>
            <a:r>
              <a:rPr lang="en-US" sz="2000" dirty="0" smtClean="0"/>
              <a:t>target + </a:t>
            </a:r>
            <a:r>
              <a:rPr lang="en-US" sz="2000" baseline="30000" dirty="0" smtClean="0"/>
              <a:t>3</a:t>
            </a:r>
            <a:r>
              <a:rPr lang="en-US" sz="2000" dirty="0" smtClean="0"/>
              <a:t>He </a:t>
            </a:r>
            <a:r>
              <a:rPr lang="en-US" sz="2000" dirty="0" smtClean="0"/>
              <a:t>tubes</a:t>
            </a:r>
            <a:endParaRPr lang="en-US" sz="2000" dirty="0" smtClean="0"/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9 m away from the reactor core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~38 </a:t>
            </a:r>
            <a:r>
              <a:rPr lang="en-US" sz="2000" dirty="0" smtClean="0">
                <a:latin typeface="Symbol" charset="2"/>
                <a:cs typeface="Symbol" charset="2"/>
              </a:rPr>
              <a:t>n</a:t>
            </a:r>
            <a:r>
              <a:rPr lang="en-US" sz="2000" dirty="0" smtClean="0"/>
              <a:t>/d, 4890 </a:t>
            </a:r>
            <a:r>
              <a:rPr lang="en-US" sz="2000" dirty="0">
                <a:latin typeface="Symbol" charset="2"/>
                <a:cs typeface="Symbol" charset="2"/>
              </a:rPr>
              <a:t>n</a:t>
            </a:r>
            <a:r>
              <a:rPr lang="en-US" sz="2000" dirty="0" smtClean="0"/>
              <a:t> total.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125162" y="1146292"/>
            <a:ext cx="24519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 cm lead shielding</a:t>
            </a:r>
          </a:p>
          <a:p>
            <a:r>
              <a:rPr lang="en-US" dirty="0" smtClean="0"/>
              <a:t>30</a:t>
            </a:r>
            <a:r>
              <a:rPr lang="en-US" dirty="0" smtClean="0"/>
              <a:t> </a:t>
            </a:r>
            <a:r>
              <a:rPr lang="en-US" dirty="0" smtClean="0"/>
              <a:t>cm neutron shielding</a:t>
            </a:r>
            <a:endParaRPr lang="en-US" dirty="0"/>
          </a:p>
        </p:txBody>
      </p:sp>
      <p:pic>
        <p:nvPicPr>
          <p:cNvPr id="15" name="Picture 14" descr="GammaSpecILL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22425" y="4117241"/>
            <a:ext cx="3023865" cy="235913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063874" y="5481244"/>
            <a:ext cx="26720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Arial"/>
              <a:buChar char="•"/>
            </a:pPr>
            <a:r>
              <a:rPr lang="en-US" sz="2000" dirty="0" smtClean="0"/>
              <a:t>High energy </a:t>
            </a:r>
            <a:r>
              <a:rPr lang="en-US" sz="2000" dirty="0" smtClean="0">
                <a:latin typeface="Symbol" charset="2"/>
                <a:cs typeface="Symbol" charset="2"/>
              </a:rPr>
              <a:t>g</a:t>
            </a:r>
            <a:r>
              <a:rPr lang="en-US" sz="2000" dirty="0" smtClean="0"/>
              <a:t>’s from n-captures on metals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9519863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Benchmark </a:t>
            </a:r>
            <a:r>
              <a:rPr lang="en-US" dirty="0" smtClean="0"/>
              <a:t>of ILL </a:t>
            </a:r>
            <a:r>
              <a:rPr lang="en-US" dirty="0" smtClean="0"/>
              <a:t>experiment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Stockholm, July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Lhuillier - CEA Saclay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C2B2-2BBA-384D-BAC7-36BEE357CC4E}" type="slidenum">
              <a:rPr lang="en-US" smtClean="0"/>
              <a:t>16</a:t>
            </a:fld>
            <a:endParaRPr lang="en-US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147" y="1272497"/>
            <a:ext cx="3721306" cy="2381479"/>
          </a:xfrm>
          <a:prstGeom prst="rect">
            <a:avLst/>
          </a:prstGeom>
        </p:spPr>
      </p:pic>
      <p:pic>
        <p:nvPicPr>
          <p:cNvPr id="8" name="Image 10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79803" y="1157057"/>
            <a:ext cx="3203073" cy="294324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59129" y="4039486"/>
            <a:ext cx="77123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No measurable reactor induced background in the prompt and delayed rates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408892" y="1516583"/>
            <a:ext cx="157667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1 MeV </a:t>
            </a:r>
            <a:r>
              <a:rPr lang="en-US" sz="1600" dirty="0" smtClean="0"/>
              <a:t>threshold</a:t>
            </a:r>
          </a:p>
          <a:p>
            <a:r>
              <a:rPr lang="en-US" sz="1600" dirty="0" smtClean="0"/>
              <a:t>S/B = 1.5</a:t>
            </a:r>
            <a:endParaRPr lang="en-US" sz="1600" dirty="0"/>
          </a:p>
        </p:txBody>
      </p:sp>
      <p:sp>
        <p:nvSpPr>
          <p:cNvPr id="3" name="Rectangle 2"/>
          <p:cNvSpPr/>
          <p:nvPr/>
        </p:nvSpPr>
        <p:spPr>
          <a:xfrm>
            <a:off x="730147" y="3518767"/>
            <a:ext cx="4214218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A posteriori 9.5</a:t>
            </a:r>
            <a:r>
              <a:rPr lang="en-US" sz="1600" dirty="0"/>
              <a:t>% correction of reactor </a:t>
            </a:r>
            <a:r>
              <a:rPr lang="en-US" sz="1600" dirty="0" smtClean="0"/>
              <a:t>power.</a:t>
            </a:r>
            <a:endParaRPr lang="en-US" sz="1600" dirty="0"/>
          </a:p>
          <a:p>
            <a:r>
              <a:rPr lang="en-US" sz="1600" i="1" dirty="0"/>
              <a:t>A. </a:t>
            </a:r>
            <a:r>
              <a:rPr lang="en-US" sz="1600" i="1" dirty="0" err="1"/>
              <a:t>Hoummada</a:t>
            </a:r>
            <a:r>
              <a:rPr lang="en-US" sz="1600" i="1" dirty="0"/>
              <a:t> et al., Appl. </a:t>
            </a:r>
            <a:r>
              <a:rPr lang="en-US" sz="1600" i="1" dirty="0" err="1"/>
              <a:t>Radiat</a:t>
            </a:r>
            <a:r>
              <a:rPr lang="en-US" sz="1600" i="1" dirty="0"/>
              <a:t>. </a:t>
            </a:r>
            <a:r>
              <a:rPr lang="en-US" sz="1600" i="1" dirty="0" err="1"/>
              <a:t>Isot</a:t>
            </a:r>
            <a:r>
              <a:rPr lang="en-US" sz="1600" i="1" dirty="0"/>
              <a:t>. 46 (1995)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62304" y="4685817"/>
            <a:ext cx="6460452" cy="118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859129" y="5896465"/>
            <a:ext cx="39164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/>
              <a:t>Stat. and cosmic background limited.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406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1371"/>
            <a:ext cx="8229600" cy="130926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Synergy with Reactor Monitoring Experiments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Stockholm, July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Lhuillier - CEA Saclay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C2B2-2BBA-384D-BAC7-36BEE357CC4E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7314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607" y="142976"/>
            <a:ext cx="5562600" cy="934250"/>
          </a:xfrm>
        </p:spPr>
        <p:txBody>
          <a:bodyPr/>
          <a:lstStyle/>
          <a:p>
            <a:r>
              <a:rPr lang="en-US" dirty="0" smtClean="0"/>
              <a:t>Nucifer @ OSIRIS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Stockholm, July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Lhuillier - CEA Saclay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C2B2-2BBA-384D-BAC7-36BEE357CC4E}" type="slidenum">
              <a:rPr lang="en-US" smtClean="0"/>
              <a:t>18</a:t>
            </a:fld>
            <a:endParaRPr lang="en-US"/>
          </a:p>
        </p:txBody>
      </p:sp>
      <p:pic>
        <p:nvPicPr>
          <p:cNvPr id="7" name="Image 8" descr="Nucifer_shielding_open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568" y="3971052"/>
            <a:ext cx="3446379" cy="229873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 rot="21193019">
            <a:off x="3155058" y="4585374"/>
            <a:ext cx="10500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</a:t>
            </a:r>
            <a:r>
              <a:rPr lang="en-US" sz="1400" dirty="0" smtClean="0"/>
              <a:t>eactor pool wall</a:t>
            </a:r>
            <a:endParaRPr lang="en-US" sz="1400" dirty="0"/>
          </a:p>
        </p:txBody>
      </p:sp>
      <p:pic>
        <p:nvPicPr>
          <p:cNvPr id="9" name="Picture 8" descr="06-04-F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78424" y="1042057"/>
            <a:ext cx="4074695" cy="313119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578952" y="896830"/>
            <a:ext cx="13019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60 cm core size</a:t>
            </a:r>
          </a:p>
          <a:p>
            <a:pPr algn="ctr"/>
            <a:r>
              <a:rPr lang="en-US" sz="1400" dirty="0" smtClean="0"/>
              <a:t>70 MW </a:t>
            </a:r>
            <a:endParaRPr lang="en-US" sz="1400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6577267" y="1394283"/>
            <a:ext cx="1069474" cy="971939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4147" y="1129737"/>
            <a:ext cx="2990909" cy="262428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 rot="19068918">
            <a:off x="6890959" y="1398998"/>
            <a:ext cx="53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 m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093035" y="4034770"/>
            <a:ext cx="4968463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§"/>
            </a:pPr>
            <a:r>
              <a:rPr lang="en-US" dirty="0" smtClean="0"/>
              <a:t>7m from 70 MW compact </a:t>
            </a:r>
            <a:r>
              <a:rPr lang="en-US" dirty="0" smtClean="0"/>
              <a:t>core</a:t>
            </a:r>
            <a:endParaRPr lang="en-US" dirty="0" smtClean="0"/>
          </a:p>
          <a:p>
            <a:pPr marL="285750" indent="-285750">
              <a:buFont typeface="Wingdings" charset="2"/>
              <a:buChar char="§"/>
            </a:pPr>
            <a:r>
              <a:rPr lang="en-US" dirty="0" smtClean="0"/>
              <a:t>Very simple </a:t>
            </a:r>
            <a:r>
              <a:rPr lang="en-US" dirty="0" smtClean="0"/>
              <a:t>design based on </a:t>
            </a:r>
            <a:r>
              <a:rPr lang="en-US" b="1" dirty="0" smtClean="0">
                <a:solidFill>
                  <a:srgbClr val="000000"/>
                </a:solidFill>
              </a:rPr>
              <a:t>Gd-loaded LS </a:t>
            </a:r>
            <a:r>
              <a:rPr lang="en-US" dirty="0" smtClean="0">
                <a:solidFill>
                  <a:srgbClr val="000000"/>
                </a:solidFill>
              </a:rPr>
              <a:t>(Double Chooz R&amp;D, see C. Buck’s talk)</a:t>
            </a:r>
            <a:endParaRPr lang="en-US" dirty="0" smtClean="0"/>
          </a:p>
          <a:p>
            <a:pPr marL="285750" indent="-285750">
              <a:buFont typeface="Wingdings" charset="2"/>
              <a:buChar char="§"/>
            </a:pPr>
            <a:r>
              <a:rPr lang="en-US" dirty="0" smtClean="0"/>
              <a:t>High-E </a:t>
            </a:r>
            <a:r>
              <a:rPr lang="en-US" dirty="0" smtClean="0">
                <a:latin typeface="Symbol" charset="2"/>
                <a:cs typeface="Symbol" charset="2"/>
              </a:rPr>
              <a:t>g</a:t>
            </a:r>
            <a:r>
              <a:rPr lang="en-US" dirty="0" smtClean="0"/>
              <a:t> </a:t>
            </a:r>
            <a:r>
              <a:rPr lang="en-US" dirty="0" smtClean="0"/>
              <a:t>background (</a:t>
            </a:r>
            <a:r>
              <a:rPr lang="en-US" dirty="0" smtClean="0"/>
              <a:t>~</a:t>
            </a:r>
            <a:r>
              <a:rPr lang="en-US" dirty="0" smtClean="0"/>
              <a:t>1 MHz/m</a:t>
            </a:r>
            <a:r>
              <a:rPr lang="en-US" baseline="30000" dirty="0" smtClean="0"/>
              <a:t>2</a:t>
            </a:r>
            <a:r>
              <a:rPr lang="en-US" dirty="0" smtClean="0"/>
              <a:t> above 2 MeV)</a:t>
            </a:r>
            <a:endParaRPr lang="en-US" dirty="0" smtClean="0"/>
          </a:p>
          <a:p>
            <a:pPr marL="285750" indent="-285750">
              <a:buFont typeface="Wingdings" charset="2"/>
              <a:buChar char="§"/>
            </a:pPr>
            <a:r>
              <a:rPr lang="en-US" dirty="0" smtClean="0"/>
              <a:t>Heavy passive </a:t>
            </a:r>
            <a:r>
              <a:rPr lang="en-US" dirty="0" smtClean="0"/>
              <a:t>shielding 20 cm of lead in front main </a:t>
            </a:r>
            <a:r>
              <a:rPr lang="en-US" dirty="0">
                <a:latin typeface="Symbol" charset="2"/>
                <a:cs typeface="Symbol" charset="2"/>
              </a:rPr>
              <a:t>g</a:t>
            </a:r>
            <a:r>
              <a:rPr lang="en-US" dirty="0"/>
              <a:t> sources+ active </a:t>
            </a:r>
            <a:r>
              <a:rPr lang="en-US" dirty="0">
                <a:latin typeface="Symbol" charset="2"/>
                <a:cs typeface="Symbol" charset="2"/>
              </a:rPr>
              <a:t>m</a:t>
            </a:r>
            <a:r>
              <a:rPr lang="en-US" dirty="0"/>
              <a:t>-</a:t>
            </a:r>
            <a:r>
              <a:rPr lang="en-US" dirty="0" smtClean="0"/>
              <a:t>veto.</a:t>
            </a:r>
            <a:endParaRPr lang="en-US" dirty="0" smtClean="0"/>
          </a:p>
        </p:txBody>
      </p:sp>
      <p:pic>
        <p:nvPicPr>
          <p:cNvPr id="18" name="Picture 59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975" y="129222"/>
            <a:ext cx="1129391" cy="463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0090" y="57073"/>
            <a:ext cx="1565048" cy="575416"/>
          </a:xfrm>
          <a:prstGeom prst="rect">
            <a:avLst/>
          </a:prstGeom>
        </p:spPr>
      </p:pic>
      <p:pic>
        <p:nvPicPr>
          <p:cNvPr id="19" name="Picture 18" descr="logo_CEA.jpe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5003" y="28860"/>
            <a:ext cx="700731" cy="580869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6016085" y="5940813"/>
            <a:ext cx="2936208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600" b="1" i="1" dirty="0" smtClean="0">
                <a:solidFill>
                  <a:srgbClr val="4F81BD"/>
                </a:solidFill>
              </a:rPr>
              <a:t>Contact: T. </a:t>
            </a:r>
            <a:r>
              <a:rPr lang="en-US" sz="1600" b="1" i="1" dirty="0" err="1" smtClean="0">
                <a:solidFill>
                  <a:srgbClr val="4F81BD"/>
                </a:solidFill>
              </a:rPr>
              <a:t>Lasserre</a:t>
            </a:r>
            <a:r>
              <a:rPr lang="en-US" sz="1600" b="1" i="1" dirty="0" smtClean="0">
                <a:solidFill>
                  <a:srgbClr val="4F81BD"/>
                </a:solidFill>
              </a:rPr>
              <a:t>, CEA-</a:t>
            </a:r>
            <a:r>
              <a:rPr lang="en-US" sz="1600" b="1" i="1" dirty="0" err="1" smtClean="0">
                <a:solidFill>
                  <a:srgbClr val="4F81BD"/>
                </a:solidFill>
              </a:rPr>
              <a:t>Saclay</a:t>
            </a:r>
            <a:endParaRPr lang="en-US" sz="1600" b="1" i="1" dirty="0">
              <a:solidFill>
                <a:srgbClr val="4F81B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02227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2" descr="Nucifer_Songs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1850" y="3253146"/>
            <a:ext cx="4418214" cy="29962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43675" y="201372"/>
            <a:ext cx="4997115" cy="934250"/>
          </a:xfrm>
        </p:spPr>
        <p:txBody>
          <a:bodyPr/>
          <a:lstStyle/>
          <a:p>
            <a:r>
              <a:rPr lang="en-US" dirty="0" smtClean="0"/>
              <a:t>Nucifer @ OSIRIS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Stockholm, July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Lhuillier - CEA Saclay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C2B2-2BBA-384D-BAC7-36BEE357CC4E}" type="slidenum">
              <a:rPr lang="en-US" smtClean="0"/>
              <a:t>19</a:t>
            </a:fld>
            <a:endParaRPr lang="en-US"/>
          </a:p>
        </p:txBody>
      </p:sp>
      <p:pic>
        <p:nvPicPr>
          <p:cNvPr id="9" name="Picture 8" descr="PSD_plot_AprilMay.gif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9532" t="5418" r="37573" b="51102"/>
          <a:stretch/>
        </p:blipFill>
        <p:spPr>
          <a:xfrm>
            <a:off x="406004" y="553707"/>
            <a:ext cx="3292871" cy="307568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46340" y="1103244"/>
            <a:ext cx="15667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n</a:t>
            </a:r>
            <a:r>
              <a:rPr lang="en-US" sz="1400" dirty="0" smtClean="0">
                <a:solidFill>
                  <a:srgbClr val="FF0000"/>
                </a:solidFill>
              </a:rPr>
              <a:t> signal </a:t>
            </a:r>
          </a:p>
          <a:p>
            <a:pPr algn="ctr"/>
            <a:r>
              <a:rPr lang="en-US" sz="1400" dirty="0">
                <a:solidFill>
                  <a:srgbClr val="FF0000"/>
                </a:solidFill>
              </a:rPr>
              <a:t>(</a:t>
            </a:r>
            <a:r>
              <a:rPr lang="en-US" sz="1400" dirty="0" smtClean="0">
                <a:solidFill>
                  <a:srgbClr val="FF0000"/>
                </a:solidFill>
              </a:rPr>
              <a:t>acc. </a:t>
            </a:r>
            <a:r>
              <a:rPr lang="en-US" sz="1400" dirty="0" smtClean="0">
                <a:solidFill>
                  <a:srgbClr val="FF0000"/>
                </a:solidFill>
              </a:rPr>
              <a:t>subtracted</a:t>
            </a:r>
            <a:r>
              <a:rPr lang="en-US" sz="1400" dirty="0" smtClean="0">
                <a:solidFill>
                  <a:srgbClr val="FF0000"/>
                </a:solidFill>
              </a:rPr>
              <a:t>)</a:t>
            </a:r>
            <a:endParaRPr lang="en-US" sz="1400" dirty="0">
              <a:solidFill>
                <a:srgbClr val="FF0000"/>
              </a:solidFill>
            </a:endParaRPr>
          </a:p>
        </p:txBody>
      </p:sp>
      <p:pic>
        <p:nvPicPr>
          <p:cNvPr id="12" name="Picture 11" descr="QtotON-OFF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504" y="3909058"/>
            <a:ext cx="3901616" cy="250689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772452" y="1144049"/>
            <a:ext cx="516833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§"/>
            </a:pPr>
            <a:r>
              <a:rPr lang="en-US" dirty="0" smtClean="0"/>
              <a:t>No reactor induced fast n.</a:t>
            </a:r>
          </a:p>
          <a:p>
            <a:pPr marL="285750" indent="-285750">
              <a:buFont typeface="Wingdings" charset="2"/>
              <a:buChar char="§"/>
            </a:pPr>
            <a:endParaRPr lang="en-US" dirty="0"/>
          </a:p>
          <a:p>
            <a:pPr marL="285750" indent="-285750">
              <a:buFont typeface="Wingdings" charset="2"/>
              <a:buChar char="§"/>
            </a:pPr>
            <a:r>
              <a:rPr lang="en-US" dirty="0" smtClean="0"/>
              <a:t>Efficient rejection of cosmic background.</a:t>
            </a:r>
          </a:p>
          <a:p>
            <a:pPr marL="285750" indent="-285750">
              <a:buFont typeface="Wingdings" charset="2"/>
              <a:buChar char="§"/>
            </a:pPr>
            <a:endParaRPr lang="en-US" dirty="0" smtClean="0"/>
          </a:p>
          <a:p>
            <a:pPr marL="285750" indent="-285750">
              <a:buFont typeface="Wingdings" charset="2"/>
              <a:buChar char="§"/>
            </a:pPr>
            <a:r>
              <a:rPr lang="en-US" dirty="0" smtClean="0"/>
              <a:t>Need further </a:t>
            </a:r>
            <a:r>
              <a:rPr lang="en-US" dirty="0" smtClean="0">
                <a:latin typeface="Symbol" charset="2"/>
                <a:cs typeface="Symbol" charset="2"/>
              </a:rPr>
              <a:t>g</a:t>
            </a:r>
            <a:r>
              <a:rPr lang="en-US" dirty="0" smtClean="0"/>
              <a:t> attenuation to reach S/B~</a:t>
            </a:r>
            <a:r>
              <a:rPr lang="en-US" dirty="0" smtClean="0"/>
              <a:t>1. Extra 3.75 </a:t>
            </a:r>
            <a:r>
              <a:rPr lang="en-US" dirty="0" smtClean="0"/>
              <a:t>cm of </a:t>
            </a:r>
            <a:r>
              <a:rPr lang="en-US" dirty="0" smtClean="0"/>
              <a:t>lead to be implemented this fall.</a:t>
            </a:r>
            <a:endParaRPr lang="en-US" dirty="0" smtClean="0"/>
          </a:p>
          <a:p>
            <a:pPr marL="285750" indent="-285750">
              <a:buFont typeface="Wingdings" charset="2"/>
              <a:buChar char="§"/>
            </a:pP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34370" y="352951"/>
            <a:ext cx="55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PSD 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734788" y="3661536"/>
            <a:ext cx="1024139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Symbol" charset="2"/>
                <a:cs typeface="Symbol" charset="2"/>
              </a:rPr>
              <a:t>g</a:t>
            </a:r>
            <a:r>
              <a:rPr lang="en-US" dirty="0" smtClean="0"/>
              <a:t> spectra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382044" y="3574956"/>
            <a:ext cx="745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Symbol" charset="2"/>
                <a:cs typeface="Symbol" charset="2"/>
              </a:rPr>
              <a:t>n </a:t>
            </a:r>
            <a:r>
              <a:rPr lang="en-US" dirty="0" smtClean="0">
                <a:latin typeface="+mj-lt"/>
                <a:cs typeface="Symbol" charset="2"/>
              </a:rPr>
              <a:t>rate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377960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Stockholm, July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Lhuillier - CEA Saclay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C2B2-2BBA-384D-BAC7-36BEE357CC4E}" type="slidenum">
              <a:rPr lang="en-US" smtClean="0"/>
              <a:t>2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778000" y="1952625"/>
            <a:ext cx="5596404" cy="31085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charset="2"/>
              <a:buChar char="§"/>
            </a:pPr>
            <a:r>
              <a:rPr lang="en-US" sz="2800" dirty="0" smtClean="0"/>
              <a:t>Reactor anomaly</a:t>
            </a:r>
          </a:p>
          <a:p>
            <a:pPr marL="285750" indent="-285750">
              <a:buFont typeface="Wingdings" charset="2"/>
              <a:buChar char="§"/>
            </a:pPr>
            <a:endParaRPr lang="en-US" sz="2800" dirty="0" smtClean="0"/>
          </a:p>
          <a:p>
            <a:pPr marL="285750" indent="-285750">
              <a:buFont typeface="Wingdings" charset="2"/>
              <a:buChar char="§"/>
            </a:pPr>
            <a:r>
              <a:rPr lang="en-US" sz="2800" dirty="0" smtClean="0"/>
              <a:t>Testing the 4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</a:t>
            </a:r>
            <a:r>
              <a:rPr lang="en-US" sz="2800" dirty="0" smtClean="0">
                <a:latin typeface="Symbol" charset="2"/>
                <a:cs typeface="Symbol" charset="2"/>
              </a:rPr>
              <a:t>n</a:t>
            </a:r>
            <a:r>
              <a:rPr lang="en-US" sz="2800" dirty="0" smtClean="0"/>
              <a:t> hypothesis</a:t>
            </a:r>
          </a:p>
          <a:p>
            <a:pPr marL="285750" indent="-285750">
              <a:buFont typeface="Wingdings" charset="2"/>
              <a:buChar char="§"/>
            </a:pPr>
            <a:endParaRPr lang="en-US" sz="2800" dirty="0" smtClean="0"/>
          </a:p>
          <a:p>
            <a:pPr marL="285750" indent="-285750">
              <a:buFont typeface="Wingdings" charset="2"/>
              <a:buChar char="§"/>
            </a:pPr>
            <a:r>
              <a:rPr lang="en-US" sz="2800" dirty="0" smtClean="0"/>
              <a:t>Short baseline reactor experiments</a:t>
            </a:r>
          </a:p>
          <a:p>
            <a:pPr marL="285750" indent="-285750">
              <a:buFont typeface="Wingdings" charset="2"/>
              <a:buChar char="§"/>
            </a:pPr>
            <a:endParaRPr lang="en-US" sz="2800" dirty="0" smtClean="0"/>
          </a:p>
          <a:p>
            <a:pPr marL="285750" indent="-285750">
              <a:buFont typeface="Wingdings" charset="2"/>
              <a:buChar char="§"/>
            </a:pPr>
            <a:r>
              <a:rPr lang="en-US" sz="2800" dirty="0" smtClean="0"/>
              <a:t>Source experiments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0519046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4241850" y="3120590"/>
            <a:ext cx="4444950" cy="3263795"/>
            <a:chOff x="4241850" y="3120590"/>
            <a:chExt cx="4444950" cy="3263795"/>
          </a:xfrm>
        </p:grpSpPr>
        <p:sp>
          <p:nvSpPr>
            <p:cNvPr id="19" name="Rectangle 18"/>
            <p:cNvSpPr/>
            <p:nvPr/>
          </p:nvSpPr>
          <p:spPr>
            <a:xfrm>
              <a:off x="4241850" y="3120590"/>
              <a:ext cx="4444950" cy="31288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866105" y="3120591"/>
              <a:ext cx="3355474" cy="3263794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5387472" y="3270398"/>
              <a:ext cx="83005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300 days</a:t>
              </a:r>
            </a:p>
            <a:p>
              <a:r>
                <a:rPr lang="en-US" sz="1400" dirty="0" smtClean="0"/>
                <a:t>S/B=1</a:t>
              </a:r>
              <a:endParaRPr lang="en-US" sz="1400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43675" y="201372"/>
            <a:ext cx="4997115" cy="934250"/>
          </a:xfrm>
        </p:spPr>
        <p:txBody>
          <a:bodyPr/>
          <a:lstStyle/>
          <a:p>
            <a:r>
              <a:rPr lang="en-US" dirty="0" smtClean="0"/>
              <a:t>Nucifer @ OSIRIS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Stockholm, July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Lhuillier - CEA Saclay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C2B2-2BBA-384D-BAC7-36BEE357CC4E}" type="slidenum">
              <a:rPr lang="en-US" smtClean="0"/>
              <a:t>20</a:t>
            </a:fld>
            <a:endParaRPr lang="en-US"/>
          </a:p>
        </p:txBody>
      </p:sp>
      <p:pic>
        <p:nvPicPr>
          <p:cNvPr id="9" name="Picture 8" descr="PSD_plot_AprilMay.gif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9532" t="5418" r="37573" b="51102"/>
          <a:stretch/>
        </p:blipFill>
        <p:spPr>
          <a:xfrm>
            <a:off x="406004" y="553707"/>
            <a:ext cx="3292871" cy="307568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46340" y="1103244"/>
            <a:ext cx="15667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n</a:t>
            </a:r>
            <a:r>
              <a:rPr lang="en-US" sz="1400" dirty="0" smtClean="0">
                <a:solidFill>
                  <a:srgbClr val="FF0000"/>
                </a:solidFill>
              </a:rPr>
              <a:t> signal </a:t>
            </a:r>
          </a:p>
          <a:p>
            <a:pPr algn="ctr"/>
            <a:r>
              <a:rPr lang="en-US" sz="1400" dirty="0">
                <a:solidFill>
                  <a:srgbClr val="FF0000"/>
                </a:solidFill>
              </a:rPr>
              <a:t>(</a:t>
            </a:r>
            <a:r>
              <a:rPr lang="en-US" sz="1400" dirty="0" smtClean="0">
                <a:solidFill>
                  <a:srgbClr val="FF0000"/>
                </a:solidFill>
              </a:rPr>
              <a:t>acc. </a:t>
            </a:r>
            <a:r>
              <a:rPr lang="en-US" sz="1400" dirty="0" smtClean="0">
                <a:solidFill>
                  <a:srgbClr val="FF0000"/>
                </a:solidFill>
              </a:rPr>
              <a:t>subtracted</a:t>
            </a:r>
            <a:r>
              <a:rPr lang="en-US" sz="1400" dirty="0" smtClean="0">
                <a:solidFill>
                  <a:srgbClr val="FF0000"/>
                </a:solidFill>
              </a:rPr>
              <a:t>)</a:t>
            </a:r>
            <a:endParaRPr lang="en-US" sz="1400" dirty="0">
              <a:solidFill>
                <a:srgbClr val="FF0000"/>
              </a:solidFill>
            </a:endParaRPr>
          </a:p>
        </p:txBody>
      </p:sp>
      <p:pic>
        <p:nvPicPr>
          <p:cNvPr id="12" name="Picture 11" descr="QtotON-OFF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504" y="3909058"/>
            <a:ext cx="3901616" cy="250689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772452" y="1144049"/>
            <a:ext cx="516833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§"/>
            </a:pPr>
            <a:r>
              <a:rPr lang="en-US" dirty="0" smtClean="0"/>
              <a:t>No reactor induced fast n.</a:t>
            </a:r>
          </a:p>
          <a:p>
            <a:pPr marL="285750" indent="-285750">
              <a:buFont typeface="Wingdings" charset="2"/>
              <a:buChar char="§"/>
            </a:pPr>
            <a:endParaRPr lang="en-US" dirty="0"/>
          </a:p>
          <a:p>
            <a:pPr marL="285750" indent="-285750">
              <a:buFont typeface="Wingdings" charset="2"/>
              <a:buChar char="§"/>
            </a:pPr>
            <a:r>
              <a:rPr lang="en-US" dirty="0" smtClean="0"/>
              <a:t>Efficient rejection of cosmic background.</a:t>
            </a:r>
          </a:p>
          <a:p>
            <a:pPr marL="285750" indent="-285750">
              <a:buFont typeface="Wingdings" charset="2"/>
              <a:buChar char="§"/>
            </a:pPr>
            <a:endParaRPr lang="en-US" dirty="0" smtClean="0"/>
          </a:p>
          <a:p>
            <a:pPr marL="285750" indent="-285750">
              <a:buFont typeface="Wingdings" charset="2"/>
              <a:buChar char="§"/>
            </a:pPr>
            <a:r>
              <a:rPr lang="en-US" dirty="0" smtClean="0"/>
              <a:t>Need further </a:t>
            </a:r>
            <a:r>
              <a:rPr lang="en-US" dirty="0" smtClean="0">
                <a:latin typeface="Symbol" charset="2"/>
                <a:cs typeface="Symbol" charset="2"/>
              </a:rPr>
              <a:t>g</a:t>
            </a:r>
            <a:r>
              <a:rPr lang="en-US" dirty="0" smtClean="0"/>
              <a:t> attenuation to reach S/B~</a:t>
            </a:r>
            <a:r>
              <a:rPr lang="en-US" dirty="0" smtClean="0"/>
              <a:t>1. Extra 3.75 </a:t>
            </a:r>
            <a:r>
              <a:rPr lang="en-US" dirty="0" smtClean="0"/>
              <a:t>cm of </a:t>
            </a:r>
            <a:r>
              <a:rPr lang="en-US" dirty="0" smtClean="0"/>
              <a:t>lead to be implemented this fall.</a:t>
            </a:r>
            <a:endParaRPr lang="en-US" dirty="0" smtClean="0"/>
          </a:p>
          <a:p>
            <a:pPr marL="285750" indent="-285750">
              <a:buFont typeface="Wingdings" charset="2"/>
              <a:buChar char="§"/>
            </a:pP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34370" y="352951"/>
            <a:ext cx="55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PSD 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734788" y="3661536"/>
            <a:ext cx="1024139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Symbol" charset="2"/>
                <a:cs typeface="Symbol" charset="2"/>
              </a:rPr>
              <a:t>g</a:t>
            </a:r>
            <a:r>
              <a:rPr lang="en-US" dirty="0" smtClean="0"/>
              <a:t> spectra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382044" y="3574956"/>
            <a:ext cx="745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Symbol" charset="2"/>
                <a:cs typeface="Symbol" charset="2"/>
              </a:rPr>
              <a:t>n </a:t>
            </a:r>
            <a:r>
              <a:rPr lang="en-US" dirty="0" smtClean="0">
                <a:latin typeface="+mj-lt"/>
                <a:cs typeface="Symbol" charset="2"/>
              </a:rPr>
              <a:t>rate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722273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4276" y="4345817"/>
            <a:ext cx="1463814" cy="184366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1372"/>
            <a:ext cx="6096000" cy="934250"/>
          </a:xfrm>
        </p:spPr>
        <p:txBody>
          <a:bodyPr/>
          <a:lstStyle/>
          <a:p>
            <a:r>
              <a:rPr lang="en-US" dirty="0" smtClean="0"/>
              <a:t>DANSS @ KNPP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Stockholm, July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Lhuillier - CEA Saclay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C2B2-2BBA-384D-BAC7-36BEE357CC4E}" type="slidenum">
              <a:rPr lang="en-US" smtClean="0"/>
              <a:t>21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6404" y="979074"/>
            <a:ext cx="4438852" cy="218116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84342" y="1351744"/>
            <a:ext cx="3813115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 smtClean="0"/>
              <a:t>Highly segmented detector for better background reduction.</a:t>
            </a:r>
          </a:p>
          <a:p>
            <a:pPr marL="285750" indent="-285750">
              <a:buFont typeface="Arial"/>
              <a:buChar char="•"/>
            </a:pPr>
            <a:endParaRPr lang="en-US" sz="2000" dirty="0" smtClean="0"/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Plastic strips with Gd-loaded interlayer, read out by WLS fibers.</a:t>
            </a:r>
          </a:p>
          <a:p>
            <a:pPr marL="285750" indent="-285750">
              <a:buFont typeface="Arial"/>
              <a:buChar char="•"/>
            </a:pPr>
            <a:endParaRPr lang="en-US" sz="2000" dirty="0" smtClean="0"/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E </a:t>
            </a:r>
            <a:r>
              <a:rPr lang="en-US" sz="2000" dirty="0" err="1" smtClean="0"/>
              <a:t>resol</a:t>
            </a:r>
            <a:r>
              <a:rPr lang="en-US" sz="2000" dirty="0" smtClean="0"/>
              <a:t> </a:t>
            </a:r>
            <a:r>
              <a:rPr lang="en-US" sz="2000" dirty="0" smtClean="0"/>
              <a:t>~20% at 1 MeV.</a:t>
            </a:r>
          </a:p>
          <a:p>
            <a:pPr marL="285750" indent="-285750">
              <a:buFont typeface="Arial"/>
              <a:buChar char="•"/>
            </a:pPr>
            <a:endParaRPr lang="en-US" sz="2000" dirty="0" smtClean="0"/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Vertical motion of the detector from 9.7 to 12.2 m baseline.</a:t>
            </a:r>
          </a:p>
          <a:p>
            <a:pPr marL="285750" indent="-285750">
              <a:buFont typeface="Arial"/>
              <a:buChar char="•"/>
            </a:pPr>
            <a:endParaRPr lang="en-US" sz="2000" dirty="0"/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10</a:t>
            </a:r>
            <a:r>
              <a:rPr lang="en-US" sz="2000" baseline="30000" dirty="0" smtClean="0"/>
              <a:t>4</a:t>
            </a:r>
            <a:r>
              <a:rPr lang="en-US" sz="2000" dirty="0" smtClean="0"/>
              <a:t> </a:t>
            </a:r>
            <a:r>
              <a:rPr lang="en-US" sz="2000" dirty="0" err="1" smtClean="0"/>
              <a:t>evt</a:t>
            </a:r>
            <a:r>
              <a:rPr lang="en-US" sz="2000" dirty="0" smtClean="0"/>
              <a:t>/day expected at 11m.</a:t>
            </a:r>
          </a:p>
          <a:p>
            <a:pPr marL="285750" indent="-285750">
              <a:buFont typeface="Arial"/>
              <a:buChar char="•"/>
            </a:pPr>
            <a:endParaRPr lang="en-US" sz="2000" dirty="0"/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Good overburden from core structure. Extended source.</a:t>
            </a:r>
            <a:endParaRPr lang="en-US" sz="2000" dirty="0" smtClean="0"/>
          </a:p>
          <a:p>
            <a:pPr marL="285750" indent="-285750">
              <a:buFont typeface="Arial"/>
              <a:buChar char="•"/>
            </a:pPr>
            <a:endParaRPr lang="en-US" sz="2000" dirty="0" smtClean="0"/>
          </a:p>
          <a:p>
            <a:pPr marL="285750" indent="-285750">
              <a:buFont typeface="Arial"/>
              <a:buChar char="•"/>
            </a:pPr>
            <a:endParaRPr lang="en-US" sz="20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58865" y="3174664"/>
            <a:ext cx="3601107" cy="311353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995179" y="3391121"/>
            <a:ext cx="15730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WWER-1000 reactor</a:t>
            </a:r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5258865" y="4834149"/>
            <a:ext cx="1653700" cy="606072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4556183" y="5621482"/>
            <a:ext cx="2356382" cy="439242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954626" y="162975"/>
            <a:ext cx="2016986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600" b="1" i="1" dirty="0" smtClean="0">
                <a:solidFill>
                  <a:srgbClr val="4F81BD"/>
                </a:solidFill>
              </a:rPr>
              <a:t>See M. </a:t>
            </a:r>
            <a:r>
              <a:rPr lang="en-US" sz="1600" b="1" i="1" dirty="0" err="1" smtClean="0">
                <a:solidFill>
                  <a:srgbClr val="4F81BD"/>
                </a:solidFill>
              </a:rPr>
              <a:t>Danilov’s</a:t>
            </a:r>
            <a:r>
              <a:rPr lang="en-US" sz="1600" b="1" i="1" dirty="0" smtClean="0">
                <a:solidFill>
                  <a:srgbClr val="4F81BD"/>
                </a:solidFill>
              </a:rPr>
              <a:t> talk</a:t>
            </a:r>
            <a:endParaRPr lang="en-US" sz="1600" b="1" i="1" dirty="0">
              <a:solidFill>
                <a:srgbClr val="4F81B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01840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DANSSINO Prototype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Stockholm, July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Lhuillier - CEA Saclay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C2B2-2BBA-384D-BAC7-36BEE357CC4E}" type="slidenum">
              <a:rPr lang="en-US" smtClean="0"/>
              <a:t>22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602" y="1425675"/>
            <a:ext cx="3892120" cy="161912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4582" y="1316085"/>
            <a:ext cx="2472218" cy="180815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552" y="3589973"/>
            <a:ext cx="3502042" cy="266822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408718" y="1056342"/>
            <a:ext cx="1690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1/25</a:t>
            </a:r>
            <a:r>
              <a:rPr lang="en-US" baseline="30000" dirty="0" smtClean="0"/>
              <a:t>th</a:t>
            </a:r>
            <a:r>
              <a:rPr lang="en-US" dirty="0" smtClean="0"/>
              <a:t> of DANSS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79175" y="3313119"/>
            <a:ext cx="3123263" cy="233392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732031" y="1383864"/>
            <a:ext cx="12300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Tested for </a:t>
            </a:r>
            <a:r>
              <a:rPr lang="en-US" dirty="0" smtClean="0"/>
              <a:t>~20 days @ KNPP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01449" y="3044797"/>
            <a:ext cx="36231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 cm Cu-Lead + 10 cm CH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  <a:r>
              <a:rPr lang="en-US" dirty="0" err="1" smtClean="0"/>
              <a:t>shelding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762316" y="5695120"/>
            <a:ext cx="41088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Accidentals well suppressed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S/B</a:t>
            </a:r>
            <a:r>
              <a:rPr lang="en-US" dirty="0" smtClean="0"/>
              <a:t>~1, limited by cosmic fast neutrons.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829931" y="6032668"/>
            <a:ext cx="6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latin typeface="Symbol" charset="2"/>
                <a:cs typeface="Symbol" charset="2"/>
              </a:rPr>
              <a:t>D</a:t>
            </a:r>
            <a:r>
              <a:rPr lang="en-US" sz="1400" dirty="0" err="1" smtClean="0"/>
              <a:t>t</a:t>
            </a:r>
            <a:r>
              <a:rPr lang="en-US" sz="1400" dirty="0" smtClean="0"/>
              <a:t> (</a:t>
            </a:r>
            <a:r>
              <a:rPr lang="en-US" sz="1400" dirty="0" err="1" smtClean="0">
                <a:latin typeface="Symbol" charset="2"/>
                <a:cs typeface="Symbol" charset="2"/>
              </a:rPr>
              <a:t>m</a:t>
            </a:r>
            <a:r>
              <a:rPr lang="en-US" sz="1400" dirty="0" err="1" smtClean="0"/>
              <a:t>s</a:t>
            </a:r>
            <a:r>
              <a:rPr lang="en-US" sz="1400" dirty="0" smtClean="0"/>
              <a:t>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9927422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5051"/>
            <a:ext cx="8229600" cy="130926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New Short Baseline </a:t>
            </a:r>
            <a:br>
              <a:rPr lang="en-US" dirty="0" smtClean="0"/>
            </a:br>
            <a:r>
              <a:rPr lang="en-US" dirty="0" smtClean="0"/>
              <a:t>Reactor Experiments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Stockholm, July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Lhuillier - CEA Saclay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C2B2-2BBA-384D-BAC7-36BEE357CC4E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7046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641" y="201372"/>
            <a:ext cx="8917230" cy="9342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New Short Baseline Reactor Experiments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Stockholm, July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Lhuillier - CEA Saclay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C2B2-2BBA-384D-BAC7-36BEE357CC4E}" type="slidenum">
              <a:rPr lang="en-US" smtClean="0"/>
              <a:t>24</a:t>
            </a:fld>
            <a:endParaRPr lang="en-US" dirty="0"/>
          </a:p>
        </p:txBody>
      </p:sp>
      <p:grpSp>
        <p:nvGrpSpPr>
          <p:cNvPr id="7" name="Group 6"/>
          <p:cNvGrpSpPr>
            <a:grpSpLocks/>
          </p:cNvGrpSpPr>
          <p:nvPr/>
        </p:nvGrpSpPr>
        <p:grpSpPr bwMode="auto">
          <a:xfrm>
            <a:off x="863058" y="2081940"/>
            <a:ext cx="6958012" cy="3717925"/>
            <a:chOff x="2835" y="2945"/>
            <a:chExt cx="2749" cy="1375"/>
          </a:xfrm>
        </p:grpSpPr>
        <p:pic>
          <p:nvPicPr>
            <p:cNvPr id="8" name="Picture 7" descr="carte-monde-satellite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35" y="2945"/>
              <a:ext cx="2749" cy="137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AutoShape 15"/>
            <p:cNvSpPr>
              <a:spLocks noChangeArrowheads="1"/>
            </p:cNvSpPr>
            <p:nvPr/>
          </p:nvSpPr>
          <p:spPr bwMode="auto">
            <a:xfrm>
              <a:off x="4223" y="3239"/>
              <a:ext cx="93" cy="74"/>
            </a:xfrm>
            <a:prstGeom prst="star5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90000" tIns="46800" rIns="90000" bIns="46800" anchor="ctr">
              <a:spAutoFit/>
            </a:bodyPr>
            <a:lstStyle/>
            <a:p>
              <a:endParaRPr lang="en-US" kern="1200"/>
            </a:p>
          </p:txBody>
        </p:sp>
      </p:grpSp>
      <p:sp>
        <p:nvSpPr>
          <p:cNvPr id="10" name="AutoShape 20"/>
          <p:cNvSpPr>
            <a:spLocks noChangeArrowheads="1"/>
          </p:cNvSpPr>
          <p:nvPr/>
        </p:nvSpPr>
        <p:spPr bwMode="auto">
          <a:xfrm>
            <a:off x="4421727" y="2693546"/>
            <a:ext cx="227832" cy="200111"/>
          </a:xfrm>
          <a:prstGeom prst="star5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 anchor="ctr">
            <a:spAutoFit/>
          </a:bodyPr>
          <a:lstStyle/>
          <a:p>
            <a:endParaRPr lang="en-US" kern="1200"/>
          </a:p>
        </p:txBody>
      </p:sp>
      <p:sp>
        <p:nvSpPr>
          <p:cNvPr id="11" name="TextBox 10"/>
          <p:cNvSpPr txBox="1"/>
          <p:nvPr/>
        </p:nvSpPr>
        <p:spPr>
          <a:xfrm>
            <a:off x="7908849" y="3298839"/>
            <a:ext cx="12351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CARR </a:t>
            </a:r>
            <a:r>
              <a:rPr lang="en-US" dirty="0" smtClean="0">
                <a:solidFill>
                  <a:srgbClr val="000000"/>
                </a:solidFill>
              </a:rPr>
              <a:t>site </a:t>
            </a:r>
            <a:r>
              <a:rPr lang="en-US" dirty="0" smtClean="0">
                <a:solidFill>
                  <a:srgbClr val="000000"/>
                </a:solidFill>
              </a:rPr>
              <a:t>Beijing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91794" y="1353028"/>
            <a:ext cx="21207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Neutrino4 @ SM-3 </a:t>
            </a:r>
            <a:r>
              <a:rPr lang="en-US" dirty="0" err="1" smtClean="0">
                <a:solidFill>
                  <a:srgbClr val="000000"/>
                </a:solidFill>
              </a:rPr>
              <a:t>Dimitrovgrad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31997" y="1635183"/>
            <a:ext cx="2782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SOLID @ BR2, Belgium</a:t>
            </a:r>
            <a:endParaRPr lang="en-US" dirty="0"/>
          </a:p>
        </p:txBody>
      </p:sp>
      <p:sp>
        <p:nvSpPr>
          <p:cNvPr id="14" name="AutoShape 20"/>
          <p:cNvSpPr>
            <a:spLocks noChangeArrowheads="1"/>
          </p:cNvSpPr>
          <p:nvPr/>
        </p:nvSpPr>
        <p:spPr bwMode="auto">
          <a:xfrm>
            <a:off x="2324082" y="2980716"/>
            <a:ext cx="227832" cy="200111"/>
          </a:xfrm>
          <a:prstGeom prst="star5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 anchor="ctr">
            <a:spAutoFit/>
          </a:bodyPr>
          <a:lstStyle/>
          <a:p>
            <a:endParaRPr lang="en-US" kern="1200"/>
          </a:p>
        </p:txBody>
      </p:sp>
      <p:sp>
        <p:nvSpPr>
          <p:cNvPr id="15" name="AutoShape 20"/>
          <p:cNvSpPr>
            <a:spLocks noChangeArrowheads="1"/>
          </p:cNvSpPr>
          <p:nvPr/>
        </p:nvSpPr>
        <p:spPr bwMode="auto">
          <a:xfrm>
            <a:off x="4958068" y="2771244"/>
            <a:ext cx="227832" cy="200111"/>
          </a:xfrm>
          <a:prstGeom prst="star5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 anchor="ctr">
            <a:spAutoFit/>
          </a:bodyPr>
          <a:lstStyle/>
          <a:p>
            <a:endParaRPr lang="en-US" kern="1200"/>
          </a:p>
        </p:txBody>
      </p:sp>
      <p:sp>
        <p:nvSpPr>
          <p:cNvPr id="16" name="AutoShape 20"/>
          <p:cNvSpPr>
            <a:spLocks noChangeArrowheads="1"/>
          </p:cNvSpPr>
          <p:nvPr/>
        </p:nvSpPr>
        <p:spPr bwMode="auto">
          <a:xfrm>
            <a:off x="6489917" y="3280882"/>
            <a:ext cx="227832" cy="200111"/>
          </a:xfrm>
          <a:prstGeom prst="star5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 anchor="ctr">
            <a:spAutoFit/>
          </a:bodyPr>
          <a:lstStyle/>
          <a:p>
            <a:endParaRPr lang="en-US" kern="1200"/>
          </a:p>
        </p:txBody>
      </p:sp>
      <p:sp>
        <p:nvSpPr>
          <p:cNvPr id="17" name="TextBox 16"/>
          <p:cNvSpPr txBox="1"/>
          <p:nvPr/>
        </p:nvSpPr>
        <p:spPr>
          <a:xfrm>
            <a:off x="2590800" y="5195427"/>
            <a:ext cx="15013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Stereo @ ILL Grenoble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18" name="Straight Arrow Connector 17"/>
          <p:cNvCxnSpPr>
            <a:endCxn id="10" idx="1"/>
          </p:cNvCxnSpPr>
          <p:nvPr/>
        </p:nvCxnSpPr>
        <p:spPr>
          <a:xfrm>
            <a:off x="3892272" y="1948609"/>
            <a:ext cx="529455" cy="821372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95614" y="1398481"/>
            <a:ext cx="20229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US Short Baseline Interest Group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1620272" y="1999409"/>
            <a:ext cx="698311" cy="981307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3564518" y="3095097"/>
            <a:ext cx="902255" cy="2100330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5128176" y="1999409"/>
            <a:ext cx="1033972" cy="830748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 flipV="1">
            <a:off x="6761042" y="3410487"/>
            <a:ext cx="1191101" cy="141012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AutoShape 20"/>
          <p:cNvSpPr>
            <a:spLocks noChangeArrowheads="1"/>
          </p:cNvSpPr>
          <p:nvPr/>
        </p:nvSpPr>
        <p:spPr bwMode="auto">
          <a:xfrm>
            <a:off x="4720831" y="2736054"/>
            <a:ext cx="227832" cy="200111"/>
          </a:xfrm>
          <a:prstGeom prst="star5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 anchor="ctr">
            <a:spAutoFit/>
          </a:bodyPr>
          <a:lstStyle/>
          <a:p>
            <a:endParaRPr lang="en-US" kern="1200"/>
          </a:p>
        </p:txBody>
      </p:sp>
      <p:sp>
        <p:nvSpPr>
          <p:cNvPr id="36" name="AutoShape 20"/>
          <p:cNvSpPr>
            <a:spLocks noChangeArrowheads="1"/>
          </p:cNvSpPr>
          <p:nvPr/>
        </p:nvSpPr>
        <p:spPr bwMode="auto">
          <a:xfrm>
            <a:off x="6331985" y="3410487"/>
            <a:ext cx="227832" cy="200111"/>
          </a:xfrm>
          <a:prstGeom prst="star5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 anchor="ctr">
            <a:spAutoFit/>
          </a:bodyPr>
          <a:lstStyle/>
          <a:p>
            <a:endParaRPr lang="en-US" kern="1200"/>
          </a:p>
        </p:txBody>
      </p:sp>
      <p:cxnSp>
        <p:nvCxnSpPr>
          <p:cNvPr id="38" name="Straight Arrow Connector 37"/>
          <p:cNvCxnSpPr/>
          <p:nvPr/>
        </p:nvCxnSpPr>
        <p:spPr>
          <a:xfrm flipH="1" flipV="1">
            <a:off x="4827361" y="2936165"/>
            <a:ext cx="130707" cy="2259262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H="1" flipV="1">
            <a:off x="6467672" y="3610598"/>
            <a:ext cx="130706" cy="1584829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5850096" y="5195427"/>
            <a:ext cx="1662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solidFill>
                  <a:srgbClr val="000000"/>
                </a:solidFill>
              </a:rPr>
              <a:t>Hanaro</a:t>
            </a:r>
            <a:r>
              <a:rPr lang="en-US" dirty="0" smtClean="0">
                <a:solidFill>
                  <a:srgbClr val="000000"/>
                </a:solidFill>
              </a:rPr>
              <a:t>, </a:t>
            </a:r>
            <a:r>
              <a:rPr lang="en-US" dirty="0" err="1" smtClean="0">
                <a:solidFill>
                  <a:srgbClr val="000000"/>
                </a:solidFill>
              </a:rPr>
              <a:t>Corea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876398" y="5218473"/>
            <a:ext cx="187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DANSS @ KNPP</a:t>
            </a:r>
          </a:p>
          <a:p>
            <a:pPr algn="ctr"/>
            <a:r>
              <a:rPr lang="en-US" dirty="0" err="1" smtClean="0">
                <a:solidFill>
                  <a:srgbClr val="000000"/>
                </a:solidFill>
              </a:rPr>
              <a:t>Udolmya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76886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5051"/>
            <a:ext cx="8229600" cy="130926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New Short Baseline </a:t>
            </a:r>
            <a:br>
              <a:rPr lang="en-US" dirty="0" smtClean="0"/>
            </a:br>
            <a:r>
              <a:rPr lang="en-US" dirty="0" smtClean="0"/>
              <a:t>Reactor Experiments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Stockholm, July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Lhuillier - CEA Saclay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C2B2-2BBA-384D-BAC7-36BEE357CC4E}" type="slidenum">
              <a:rPr lang="en-US" smtClean="0"/>
              <a:t>25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844528" y="4349376"/>
            <a:ext cx="55867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</a:rPr>
              <a:t>Segmented Liquid Scintillator Target</a:t>
            </a:r>
            <a:endParaRPr lang="en-US" sz="2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26298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027" y="126667"/>
            <a:ext cx="4204447" cy="934250"/>
          </a:xfrm>
        </p:spPr>
        <p:txBody>
          <a:bodyPr/>
          <a:lstStyle/>
          <a:p>
            <a:r>
              <a:rPr lang="en-US" dirty="0" smtClean="0"/>
              <a:t>Stereo @ ILL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Stockholm, July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Lhuillier - CEA Saclay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C2B2-2BBA-384D-BAC7-36BEE357CC4E}" type="slidenum">
              <a:rPr lang="en-US" smtClean="0"/>
              <a:t>26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142" y="2029224"/>
            <a:ext cx="3586466" cy="3061400"/>
          </a:xfrm>
          <a:prstGeom prst="rect">
            <a:avLst/>
          </a:prstGeom>
        </p:spPr>
      </p:pic>
      <p:pic>
        <p:nvPicPr>
          <p:cNvPr id="10" name="Picture 9" descr="Silhouette.png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48" b="100000" l="971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0351" y="2013240"/>
            <a:ext cx="841778" cy="160663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24550" y="1193175"/>
            <a:ext cx="3810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Good overburden from water channel, factor 4 attenuation of vertical flux 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37671" y="5136742"/>
            <a:ext cx="18538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50 MW core</a:t>
            </a:r>
          </a:p>
          <a:p>
            <a:pPr algn="ctr"/>
            <a:r>
              <a:rPr lang="en-US" dirty="0"/>
              <a:t>h</a:t>
            </a:r>
            <a:r>
              <a:rPr lang="en-US" dirty="0" smtClean="0"/>
              <a:t>=80cm, </a:t>
            </a:r>
            <a:r>
              <a:rPr lang="en-US" dirty="0" smtClean="0">
                <a:latin typeface="Symbol" charset="2"/>
                <a:cs typeface="Symbol" charset="2"/>
              </a:rPr>
              <a:t>F</a:t>
            </a:r>
            <a:r>
              <a:rPr lang="en-US" dirty="0" smtClean="0"/>
              <a:t>=40cm</a:t>
            </a:r>
            <a:endParaRPr lang="en-US" dirty="0"/>
          </a:p>
        </p:txBody>
      </p:sp>
      <p:pic>
        <p:nvPicPr>
          <p:cNvPr id="13" name="Picture 12" descr="image001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33" t="14041" r="34167" b="11624"/>
          <a:stretch/>
        </p:blipFill>
        <p:spPr>
          <a:xfrm>
            <a:off x="4299982" y="1296214"/>
            <a:ext cx="2660369" cy="344333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821082" y="3979468"/>
            <a:ext cx="32870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Relative measurement in 6 cells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 rot="19769992">
            <a:off x="5108677" y="1927666"/>
            <a:ext cx="1183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 veto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096845" y="3500347"/>
            <a:ext cx="17333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Symbol" charset="2"/>
                <a:cs typeface="Symbol" charset="2"/>
              </a:rPr>
              <a:t>g</a:t>
            </a:r>
            <a:r>
              <a:rPr lang="en-US" dirty="0" smtClean="0"/>
              <a:t> and n shielding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346858" y="976807"/>
            <a:ext cx="27373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cs typeface="Symbol" charset="2"/>
              </a:rPr>
              <a:t>Outer crown for improved </a:t>
            </a:r>
            <a:r>
              <a:rPr lang="en-US" dirty="0" err="1" smtClean="0">
                <a:latin typeface="Symbol" charset="2"/>
                <a:cs typeface="Symbol" charset="2"/>
              </a:rPr>
              <a:t>e</a:t>
            </a:r>
            <a:r>
              <a:rPr lang="en-US" baseline="-25000" dirty="0" err="1" smtClean="0">
                <a:cs typeface="Symbol" charset="2"/>
              </a:rPr>
              <a:t>det</a:t>
            </a:r>
            <a:r>
              <a:rPr lang="en-US" dirty="0" smtClean="0">
                <a:cs typeface="Symbol" charset="2"/>
              </a:rPr>
              <a:t> and veto of external background</a:t>
            </a:r>
            <a:endParaRPr lang="en-US" dirty="0"/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1568824" y="4004235"/>
            <a:ext cx="911411" cy="113250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1" idx="2"/>
          </p:cNvCxnSpPr>
          <p:nvPr/>
        </p:nvCxnSpPr>
        <p:spPr>
          <a:xfrm>
            <a:off x="2129626" y="1839506"/>
            <a:ext cx="739080" cy="160663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54402" y="4318918"/>
            <a:ext cx="2822762" cy="2153332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02353" y="66903"/>
            <a:ext cx="5096825" cy="59034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9576" y="5840068"/>
            <a:ext cx="26161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ym typeface="Wingdings"/>
              </a:rPr>
              <a:t>[8.5-11] m baseline range</a:t>
            </a:r>
          </a:p>
        </p:txBody>
      </p:sp>
      <p:sp>
        <p:nvSpPr>
          <p:cNvPr id="25" name="Rectangle 24"/>
          <p:cNvSpPr/>
          <p:nvPr/>
        </p:nvSpPr>
        <p:spPr>
          <a:xfrm>
            <a:off x="2480235" y="5219507"/>
            <a:ext cx="354819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4F81BD"/>
                </a:solidFill>
                <a:sym typeface="Wingdings"/>
              </a:rPr>
              <a:t>Detector based on Double Chooz </a:t>
            </a:r>
            <a:r>
              <a:rPr lang="en-US" sz="2000" b="1" dirty="0">
                <a:solidFill>
                  <a:srgbClr val="4F81BD"/>
                </a:solidFill>
                <a:sym typeface="Wingdings"/>
              </a:rPr>
              <a:t>and </a:t>
            </a:r>
            <a:r>
              <a:rPr lang="en-US" sz="2000" b="1" dirty="0" smtClean="0">
                <a:solidFill>
                  <a:srgbClr val="4F81BD"/>
                </a:solidFill>
                <a:sym typeface="Wingdings"/>
              </a:rPr>
              <a:t>Nucifer developments.</a:t>
            </a:r>
            <a:endParaRPr lang="en-US" sz="2000" b="1" dirty="0">
              <a:solidFill>
                <a:srgbClr val="4F81BD"/>
              </a:solidFill>
              <a:sym typeface="Wingdings"/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flipH="1">
            <a:off x="6678706" y="1652907"/>
            <a:ext cx="717176" cy="127556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16" idx="1"/>
          </p:cNvCxnSpPr>
          <p:nvPr/>
        </p:nvCxnSpPr>
        <p:spPr>
          <a:xfrm flipH="1" flipV="1">
            <a:off x="6678706" y="3446141"/>
            <a:ext cx="418139" cy="23887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 flipV="1">
            <a:off x="5558118" y="3619875"/>
            <a:ext cx="745807" cy="38436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 flipV="1">
            <a:off x="6214279" y="3311672"/>
            <a:ext cx="152401" cy="71049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6169032" y="495563"/>
            <a:ext cx="2938913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600" b="1" i="1" dirty="0" smtClean="0">
                <a:solidFill>
                  <a:srgbClr val="4F81BD"/>
                </a:solidFill>
              </a:rPr>
              <a:t>Contact: D. Lhuillier, CEA-</a:t>
            </a:r>
            <a:r>
              <a:rPr lang="en-US" sz="1600" b="1" i="1" dirty="0" err="1" smtClean="0">
                <a:solidFill>
                  <a:srgbClr val="4F81BD"/>
                </a:solidFill>
              </a:rPr>
              <a:t>Saclay</a:t>
            </a:r>
            <a:endParaRPr lang="en-US" sz="1600" b="1" i="1" dirty="0">
              <a:solidFill>
                <a:srgbClr val="4F81B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1407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43" descr="04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41882" y="2997265"/>
            <a:ext cx="1856136" cy="16782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Rejection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Stockholm, July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Lhuillier - CEA Saclay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C2B2-2BBA-384D-BAC7-36BEE357CC4E}" type="slidenum">
              <a:rPr lang="en-US" smtClean="0"/>
              <a:t>27</a:t>
            </a:fld>
            <a:endParaRPr lang="en-US"/>
          </a:p>
        </p:txBody>
      </p:sp>
      <p:pic>
        <p:nvPicPr>
          <p:cNvPr id="7" name="Picture 4" descr="Implantation_GAMS5(3)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82021" y="1619821"/>
            <a:ext cx="3494088" cy="3295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6"/>
          <p:cNvGrpSpPr>
            <a:grpSpLocks/>
          </p:cNvGrpSpPr>
          <p:nvPr/>
        </p:nvGrpSpPr>
        <p:grpSpPr bwMode="auto">
          <a:xfrm>
            <a:off x="1434546" y="4048695"/>
            <a:ext cx="1182688" cy="885825"/>
            <a:chOff x="2472" y="2737"/>
            <a:chExt cx="745" cy="558"/>
          </a:xfrm>
        </p:grpSpPr>
        <p:pic>
          <p:nvPicPr>
            <p:cNvPr id="9" name="Picture 7" descr="Implantation_GAMS5(3)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-25934"/>
            <a:stretch>
              <a:fillRect/>
            </a:stretch>
          </p:blipFill>
          <p:spPr bwMode="auto">
            <a:xfrm rot="2488852">
              <a:off x="2472" y="2750"/>
              <a:ext cx="544" cy="5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8" descr="Implantation_GAMS5(3)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2488852">
              <a:off x="3007" y="2737"/>
              <a:ext cx="210" cy="5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1690134" y="3708970"/>
            <a:ext cx="576262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auto">
          <a:xfrm rot="16756827">
            <a:off x="1435340" y="3665313"/>
            <a:ext cx="892175" cy="487363"/>
          </a:xfrm>
          <a:prstGeom prst="rect">
            <a:avLst/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13" name="Rectangle 11"/>
          <p:cNvSpPr>
            <a:spLocks noChangeArrowheads="1"/>
          </p:cNvSpPr>
          <p:nvPr/>
        </p:nvSpPr>
        <p:spPr bwMode="auto">
          <a:xfrm rot="16756827">
            <a:off x="1558371" y="3762945"/>
            <a:ext cx="658813" cy="287337"/>
          </a:xfrm>
          <a:prstGeom prst="rect">
            <a:avLst/>
          </a:pr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14" name="Rectangle 15" descr="Granit"/>
          <p:cNvSpPr>
            <a:spLocks noChangeArrowheads="1"/>
          </p:cNvSpPr>
          <p:nvPr/>
        </p:nvSpPr>
        <p:spPr bwMode="auto">
          <a:xfrm rot="20809876">
            <a:off x="1669496" y="2340545"/>
            <a:ext cx="287338" cy="360362"/>
          </a:xfrm>
          <a:prstGeom prst="rect">
            <a:avLst/>
          </a:prstGeom>
          <a:blipFill dpi="0" rotWithShape="1">
            <a:blip r:embed="rId6"/>
            <a:srcRect/>
            <a:tile tx="0" ty="0" sx="100000" sy="100000" flip="none" algn="tl"/>
          </a:blipFill>
          <a:ln w="254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15" name="Line 16"/>
          <p:cNvSpPr>
            <a:spLocks noChangeShapeType="1"/>
          </p:cNvSpPr>
          <p:nvPr/>
        </p:nvSpPr>
        <p:spPr bwMode="auto">
          <a:xfrm rot="20700000" flipH="1">
            <a:off x="1702834" y="2889820"/>
            <a:ext cx="360362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16" name="Line 17"/>
          <p:cNvSpPr>
            <a:spLocks noChangeShapeType="1"/>
          </p:cNvSpPr>
          <p:nvPr/>
        </p:nvSpPr>
        <p:spPr bwMode="auto">
          <a:xfrm rot="20700000" flipH="1">
            <a:off x="1734584" y="2988245"/>
            <a:ext cx="360362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17" name="Line 18"/>
          <p:cNvSpPr>
            <a:spLocks noChangeShapeType="1"/>
          </p:cNvSpPr>
          <p:nvPr/>
        </p:nvSpPr>
        <p:spPr bwMode="auto">
          <a:xfrm rot="20700000" flipH="1">
            <a:off x="1709184" y="2935857"/>
            <a:ext cx="360362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18" name="Line 19"/>
          <p:cNvSpPr>
            <a:spLocks noChangeShapeType="1"/>
          </p:cNvSpPr>
          <p:nvPr/>
        </p:nvSpPr>
        <p:spPr bwMode="auto">
          <a:xfrm flipH="1">
            <a:off x="1439309" y="3277170"/>
            <a:ext cx="282575" cy="1071562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19" name="Line 20"/>
          <p:cNvSpPr>
            <a:spLocks noChangeShapeType="1"/>
          </p:cNvSpPr>
          <p:nvPr/>
        </p:nvSpPr>
        <p:spPr bwMode="auto">
          <a:xfrm flipH="1" flipV="1">
            <a:off x="1721884" y="2975545"/>
            <a:ext cx="0" cy="301625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0" name="Line 21"/>
          <p:cNvSpPr>
            <a:spLocks noChangeShapeType="1"/>
          </p:cNvSpPr>
          <p:nvPr/>
        </p:nvSpPr>
        <p:spPr bwMode="auto">
          <a:xfrm>
            <a:off x="2298146" y="3420045"/>
            <a:ext cx="84138" cy="1112837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1" name="Line 22"/>
          <p:cNvSpPr>
            <a:spLocks noChangeShapeType="1"/>
          </p:cNvSpPr>
          <p:nvPr/>
        </p:nvSpPr>
        <p:spPr bwMode="auto">
          <a:xfrm>
            <a:off x="1447246" y="4388420"/>
            <a:ext cx="936625" cy="153987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2" name="Line 23"/>
          <p:cNvSpPr>
            <a:spLocks noChangeShapeType="1"/>
          </p:cNvSpPr>
          <p:nvPr/>
        </p:nvSpPr>
        <p:spPr bwMode="auto">
          <a:xfrm>
            <a:off x="2069546" y="2885057"/>
            <a:ext cx="215900" cy="503238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5" name="Line 28"/>
          <p:cNvSpPr>
            <a:spLocks noChangeShapeType="1"/>
          </p:cNvSpPr>
          <p:nvPr/>
        </p:nvSpPr>
        <p:spPr bwMode="auto">
          <a:xfrm>
            <a:off x="2485471" y="2523107"/>
            <a:ext cx="431800" cy="277813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6" name="Line 29"/>
          <p:cNvSpPr>
            <a:spLocks noChangeShapeType="1"/>
          </p:cNvSpPr>
          <p:nvPr/>
        </p:nvSpPr>
        <p:spPr bwMode="auto">
          <a:xfrm flipH="1">
            <a:off x="2442609" y="3194620"/>
            <a:ext cx="66675" cy="9525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7" name="Line 30"/>
          <p:cNvSpPr>
            <a:spLocks noChangeShapeType="1"/>
          </p:cNvSpPr>
          <p:nvPr/>
        </p:nvSpPr>
        <p:spPr bwMode="auto">
          <a:xfrm flipH="1">
            <a:off x="2514046" y="2796157"/>
            <a:ext cx="388938" cy="265113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8" name="Line 31"/>
          <p:cNvSpPr>
            <a:spLocks noChangeShapeType="1"/>
          </p:cNvSpPr>
          <p:nvPr/>
        </p:nvSpPr>
        <p:spPr bwMode="auto">
          <a:xfrm flipH="1">
            <a:off x="2514046" y="3061270"/>
            <a:ext cx="0" cy="12065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9" name="Line 32"/>
          <p:cNvSpPr>
            <a:spLocks noChangeShapeType="1"/>
          </p:cNvSpPr>
          <p:nvPr/>
        </p:nvSpPr>
        <p:spPr bwMode="auto">
          <a:xfrm flipH="1">
            <a:off x="2196546" y="2516757"/>
            <a:ext cx="288925" cy="18415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30" name="Line 33"/>
          <p:cNvSpPr>
            <a:spLocks noChangeShapeType="1"/>
          </p:cNvSpPr>
          <p:nvPr/>
        </p:nvSpPr>
        <p:spPr bwMode="auto">
          <a:xfrm>
            <a:off x="2153684" y="2694557"/>
            <a:ext cx="234950" cy="5095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31" name="Line 34"/>
          <p:cNvSpPr>
            <a:spLocks noChangeAspect="1" noChangeShapeType="1"/>
          </p:cNvSpPr>
          <p:nvPr/>
        </p:nvSpPr>
        <p:spPr bwMode="auto">
          <a:xfrm>
            <a:off x="2323546" y="3380357"/>
            <a:ext cx="53975" cy="4857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32" name="Line 35"/>
          <p:cNvSpPr>
            <a:spLocks noChangeShapeType="1"/>
          </p:cNvSpPr>
          <p:nvPr/>
        </p:nvSpPr>
        <p:spPr bwMode="auto">
          <a:xfrm>
            <a:off x="2288621" y="3853432"/>
            <a:ext cx="9525" cy="5746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33" name="Line 36"/>
          <p:cNvSpPr>
            <a:spLocks noChangeShapeType="1"/>
          </p:cNvSpPr>
          <p:nvPr/>
        </p:nvSpPr>
        <p:spPr bwMode="auto">
          <a:xfrm>
            <a:off x="2207659" y="2694557"/>
            <a:ext cx="234950" cy="509588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34" name="Line 35"/>
          <p:cNvSpPr>
            <a:spLocks noChangeShapeType="1"/>
          </p:cNvSpPr>
          <p:nvPr/>
        </p:nvSpPr>
        <p:spPr bwMode="auto">
          <a:xfrm flipH="1">
            <a:off x="1489579" y="3277171"/>
            <a:ext cx="284188" cy="99181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2705012" y="4738431"/>
            <a:ext cx="6362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B4C</a:t>
            </a:r>
          </a:p>
          <a:p>
            <a:r>
              <a:rPr lang="en-US" b="1" dirty="0" smtClean="0"/>
              <a:t>Lead</a:t>
            </a:r>
            <a:endParaRPr lang="en-US" b="1" dirty="0"/>
          </a:p>
        </p:txBody>
      </p:sp>
      <p:cxnSp>
        <p:nvCxnSpPr>
          <p:cNvPr id="37" name="Straight Connector 36"/>
          <p:cNvCxnSpPr/>
          <p:nvPr/>
        </p:nvCxnSpPr>
        <p:spPr>
          <a:xfrm>
            <a:off x="1984046" y="4919698"/>
            <a:ext cx="522112" cy="0"/>
          </a:xfrm>
          <a:prstGeom prst="line">
            <a:avLst/>
          </a:prstGeom>
          <a:ln w="381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1984046" y="5255542"/>
            <a:ext cx="522112" cy="0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Line 37"/>
          <p:cNvSpPr>
            <a:spLocks noChangeShapeType="1"/>
          </p:cNvSpPr>
          <p:nvPr/>
        </p:nvSpPr>
        <p:spPr bwMode="auto">
          <a:xfrm rot="20700000" flipH="1">
            <a:off x="1744546" y="3023067"/>
            <a:ext cx="49585" cy="251979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40" name="Rectangle 21" descr="Petits carreaux"/>
          <p:cNvSpPr>
            <a:spLocks noChangeArrowheads="1"/>
          </p:cNvSpPr>
          <p:nvPr/>
        </p:nvSpPr>
        <p:spPr bwMode="auto">
          <a:xfrm rot="17097092">
            <a:off x="-276658" y="2878637"/>
            <a:ext cx="2936863" cy="1728787"/>
          </a:xfrm>
          <a:prstGeom prst="rect">
            <a:avLst/>
          </a:prstGeom>
          <a:pattFill prst="pct20">
            <a:fgClr>
              <a:srgbClr val="000000">
                <a:alpha val="30000"/>
              </a:srgbClr>
            </a:fgClr>
            <a:bgClr>
              <a:srgbClr val="FFFFFF">
                <a:alpha val="30000"/>
              </a:srgbClr>
            </a:bgClr>
          </a:pattFill>
          <a:ln>
            <a:solidFill>
              <a:schemeClr val="bg1">
                <a:lumMod val="50000"/>
              </a:schemeClr>
            </a:solidFill>
          </a:ln>
          <a:effectLst/>
        </p:spPr>
        <p:txBody>
          <a:bodyPr wrap="square"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6685102" y="5075913"/>
            <a:ext cx="202676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/>
              <a:t>Liquid R&amp;</a:t>
            </a:r>
            <a:r>
              <a:rPr lang="en-US" sz="2000" dirty="0" smtClean="0"/>
              <a:t>D for optimal light yield and PSD</a:t>
            </a:r>
            <a:endParaRPr lang="en-US" sz="2000" dirty="0"/>
          </a:p>
        </p:txBody>
      </p:sp>
      <p:sp>
        <p:nvSpPr>
          <p:cNvPr id="42" name="TextBox 41"/>
          <p:cNvSpPr txBox="1"/>
          <p:nvPr/>
        </p:nvSpPr>
        <p:spPr>
          <a:xfrm rot="810951">
            <a:off x="78133" y="4521348"/>
            <a:ext cx="16903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Shadow of water channel</a:t>
            </a:r>
            <a:endParaRPr lang="en-US" dirty="0"/>
          </a:p>
        </p:txBody>
      </p:sp>
      <p:sp>
        <p:nvSpPr>
          <p:cNvPr id="43" name="Rectangle 42"/>
          <p:cNvSpPr/>
          <p:nvPr/>
        </p:nvSpPr>
        <p:spPr>
          <a:xfrm>
            <a:off x="4228570" y="1091903"/>
            <a:ext cx="4646879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/>
              <a:t>Extensive on site </a:t>
            </a:r>
            <a:r>
              <a:rPr lang="en-US" sz="2000" dirty="0" smtClean="0"/>
              <a:t>measurements of muon, thermal n, fast n and </a:t>
            </a:r>
            <a:r>
              <a:rPr lang="en-US" sz="2000" dirty="0" smtClean="0">
                <a:latin typeface="Symbol" charset="2"/>
                <a:cs typeface="Symbol" charset="2"/>
              </a:rPr>
              <a:t>g</a:t>
            </a:r>
            <a:r>
              <a:rPr lang="en-US" sz="2000" dirty="0" smtClean="0"/>
              <a:t> background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>
                <a:sym typeface="Wingdings"/>
              </a:rPr>
              <a:t>Massive deployment of shielding during </a:t>
            </a:r>
            <a:r>
              <a:rPr lang="en-US" sz="2000" dirty="0">
                <a:sym typeface="Wingdings"/>
              </a:rPr>
              <a:t>the upcoming long reactor </a:t>
            </a:r>
            <a:r>
              <a:rPr lang="en-US" sz="2000" dirty="0" smtClean="0">
                <a:sym typeface="Wingdings"/>
              </a:rPr>
              <a:t>shutdown. 30 cm of lead in front hot </a:t>
            </a:r>
            <a:r>
              <a:rPr lang="en-US" sz="2000" dirty="0" smtClean="0">
                <a:latin typeface="Symbol" charset="2"/>
                <a:cs typeface="Symbol" charset="2"/>
                <a:sym typeface="Wingdings"/>
              </a:rPr>
              <a:t>g</a:t>
            </a:r>
            <a:r>
              <a:rPr lang="en-US" sz="2000" dirty="0" smtClean="0">
                <a:sym typeface="Wingdings"/>
              </a:rPr>
              <a:t> spots + hermetic B4C coating.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>
                <a:sym typeface="Wingdings"/>
              </a:rPr>
              <a:t>Dedicated plug of the neutron </a:t>
            </a:r>
          </a:p>
          <a:p>
            <a:r>
              <a:rPr lang="en-US" sz="2000" dirty="0">
                <a:sym typeface="Wingdings"/>
              </a:rPr>
              <a:t> </a:t>
            </a:r>
            <a:r>
              <a:rPr lang="en-US" sz="2000" dirty="0" smtClean="0">
                <a:sym typeface="Wingdings"/>
              </a:rPr>
              <a:t>     line already designed.</a:t>
            </a:r>
            <a:endParaRPr lang="en-US" sz="2000" dirty="0">
              <a:sym typeface="Wingdings"/>
            </a:endParaRPr>
          </a:p>
        </p:txBody>
      </p:sp>
      <p:pic>
        <p:nvPicPr>
          <p:cNvPr id="45" name="Picture 44" descr="Qtail_Over_Qtot_vs_Qtot.png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16" t="4679" r="2937" b="20698"/>
          <a:stretch/>
        </p:blipFill>
        <p:spPr>
          <a:xfrm>
            <a:off x="3776110" y="3980698"/>
            <a:ext cx="2895414" cy="2267137"/>
          </a:xfrm>
          <a:prstGeom prst="rect">
            <a:avLst/>
          </a:prstGeom>
        </p:spPr>
      </p:pic>
      <p:sp>
        <p:nvSpPr>
          <p:cNvPr id="46" name="TextBox 45"/>
          <p:cNvSpPr txBox="1"/>
          <p:nvPr/>
        </p:nvSpPr>
        <p:spPr>
          <a:xfrm>
            <a:off x="1419136" y="1470411"/>
            <a:ext cx="62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Core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 rot="16683166">
            <a:off x="1561915" y="3744291"/>
            <a:ext cx="6632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Stereo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2338346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Stereo Sensitivity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Stockholm, July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Lhuillier - CEA Saclay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C2B2-2BBA-384D-BAC7-36BEE357CC4E}" type="slidenum">
              <a:rPr lang="en-US" smtClean="0"/>
              <a:t>28</a:t>
            </a:fld>
            <a:endParaRPr lang="en-US"/>
          </a:p>
        </p:txBody>
      </p:sp>
      <p:pic>
        <p:nvPicPr>
          <p:cNvPr id="7" name="Picture 6" descr="Stereo_9m_6cycle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302902"/>
            <a:ext cx="4859286" cy="467991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829404" y="4500492"/>
            <a:ext cx="4012900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rgbClr val="0000FF"/>
                </a:solidFill>
              </a:rPr>
              <a:t>Funded by ANR grant </a:t>
            </a:r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Time schedule:</a:t>
            </a:r>
            <a:endParaRPr lang="en-US" dirty="0">
              <a:solidFill>
                <a:srgbClr val="0000FF"/>
              </a:solidFill>
            </a:endParaRPr>
          </a:p>
          <a:p>
            <a:pPr lvl="1"/>
            <a:r>
              <a:rPr lang="en-US" dirty="0" smtClean="0"/>
              <a:t>2013-2014: design and construction</a:t>
            </a:r>
          </a:p>
          <a:p>
            <a:pPr lvl="1"/>
            <a:r>
              <a:rPr lang="en-US" dirty="0"/>
              <a:t>M</a:t>
            </a:r>
            <a:r>
              <a:rPr lang="en-US" dirty="0" smtClean="0"/>
              <a:t>id-late 2014: installation</a:t>
            </a:r>
          </a:p>
          <a:p>
            <a:pPr lvl="1"/>
            <a:r>
              <a:rPr lang="en-US" dirty="0" smtClean="0"/>
              <a:t>2015-2016: data taking</a:t>
            </a:r>
            <a:endParaRPr lang="en-US" dirty="0"/>
          </a:p>
        </p:txBody>
      </p:sp>
      <p:sp>
        <p:nvSpPr>
          <p:cNvPr id="11" name="ZoneTexte 7"/>
          <p:cNvSpPr txBox="1"/>
          <p:nvPr/>
        </p:nvSpPr>
        <p:spPr>
          <a:xfrm>
            <a:off x="4851703" y="1452312"/>
            <a:ext cx="3557384" cy="2862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6 ILL </a:t>
            </a:r>
            <a:r>
              <a:rPr lang="en-US" dirty="0" smtClean="0"/>
              <a:t>cycles  </a:t>
            </a:r>
            <a:r>
              <a:rPr lang="en-US" dirty="0" smtClean="0"/>
              <a:t>(1.5 year running</a:t>
            </a:r>
            <a:r>
              <a:rPr lang="en-US" dirty="0" smtClean="0"/>
              <a:t>)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L</a:t>
            </a:r>
            <a:r>
              <a:rPr lang="en-US" baseline="-25000" dirty="0" smtClean="0"/>
              <a:t>0</a:t>
            </a:r>
            <a:r>
              <a:rPr lang="en-US" dirty="0" smtClean="0"/>
              <a:t> = </a:t>
            </a:r>
            <a:r>
              <a:rPr lang="en-US" dirty="0" smtClean="0"/>
              <a:t>9.8</a:t>
            </a:r>
            <a:r>
              <a:rPr lang="en-US" dirty="0" smtClean="0"/>
              <a:t> m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S/B = </a:t>
            </a:r>
            <a:r>
              <a:rPr lang="en-US" dirty="0" smtClean="0"/>
              <a:t>1.5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err="1" smtClean="0"/>
              <a:t>E</a:t>
            </a:r>
            <a:r>
              <a:rPr lang="en-US" baseline="-25000" dirty="0" err="1" smtClean="0"/>
              <a:t>vis</a:t>
            </a:r>
            <a:r>
              <a:rPr lang="en-US" dirty="0" smtClean="0"/>
              <a:t>&gt;2 </a:t>
            </a:r>
            <a:r>
              <a:rPr lang="en-US" dirty="0" smtClean="0"/>
              <a:t>MeV</a:t>
            </a:r>
            <a:r>
              <a:rPr lang="en-US" dirty="0" smtClean="0"/>
              <a:t>, </a:t>
            </a:r>
            <a:r>
              <a:rPr lang="en-US" dirty="0" smtClean="0"/>
              <a:t>Neutron </a:t>
            </a:r>
            <a:r>
              <a:rPr lang="en-US" dirty="0" smtClean="0"/>
              <a:t>cut = 5 </a:t>
            </a:r>
            <a:r>
              <a:rPr lang="en-US" dirty="0" smtClean="0"/>
              <a:t>MeV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Complete </a:t>
            </a:r>
            <a:r>
              <a:rPr lang="en-US" dirty="0" err="1"/>
              <a:t>det</a:t>
            </a:r>
            <a:r>
              <a:rPr lang="en-US" dirty="0"/>
              <a:t> </a:t>
            </a:r>
            <a:r>
              <a:rPr lang="en-US" dirty="0" smtClean="0"/>
              <a:t>response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err="1" smtClean="0">
                <a:latin typeface="Symbol" charset="2"/>
                <a:cs typeface="Symbol" charset="2"/>
              </a:rPr>
              <a:t>d</a:t>
            </a:r>
            <a:r>
              <a:rPr lang="en-US" dirty="0" err="1" smtClean="0">
                <a:cs typeface="Symbol" charset="2"/>
              </a:rPr>
              <a:t>L</a:t>
            </a:r>
            <a:r>
              <a:rPr lang="en-US" dirty="0" smtClean="0"/>
              <a:t>=20 cm, </a:t>
            </a:r>
            <a:r>
              <a:rPr lang="en-US" dirty="0" err="1" smtClean="0">
                <a:latin typeface="Symbol" charset="2"/>
                <a:cs typeface="Symbol" charset="2"/>
              </a:rPr>
              <a:t>d</a:t>
            </a:r>
            <a:r>
              <a:rPr lang="en-US" dirty="0" err="1" smtClean="0"/>
              <a:t>E</a:t>
            </a:r>
            <a:r>
              <a:rPr lang="en-US" dirty="0" smtClean="0"/>
              <a:t>/E</a:t>
            </a:r>
            <a:r>
              <a:rPr lang="en-US" dirty="0" smtClean="0"/>
              <a:t>~10%@ 1MeV</a:t>
            </a:r>
          </a:p>
          <a:p>
            <a:pPr marL="285750" indent="-285750">
              <a:buFont typeface="Arial"/>
              <a:buChar char="•"/>
            </a:pPr>
            <a:r>
              <a:rPr lang="en-US" dirty="0" err="1" smtClean="0">
                <a:latin typeface="Symbol" charset="2"/>
                <a:cs typeface="Symbol" charset="2"/>
              </a:rPr>
              <a:t>d</a:t>
            </a:r>
            <a:r>
              <a:rPr lang="en-US" dirty="0" err="1" smtClean="0"/>
              <a:t>Escale</a:t>
            </a:r>
            <a:r>
              <a:rPr lang="en-US" dirty="0" smtClean="0"/>
              <a:t> = 2%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/>
              <a:t>All syst. of </a:t>
            </a:r>
            <a:r>
              <a:rPr lang="en-US" baseline="30000" dirty="0"/>
              <a:t>235</a:t>
            </a:r>
            <a:r>
              <a:rPr lang="en-US" dirty="0"/>
              <a:t>U spectrum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3.5% total norm error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480 </a:t>
            </a:r>
            <a:r>
              <a:rPr lang="en-US" dirty="0" smtClean="0">
                <a:latin typeface="Symbol" charset="2"/>
                <a:cs typeface="Symbol" charset="2"/>
              </a:rPr>
              <a:t>n</a:t>
            </a:r>
            <a:r>
              <a:rPr lang="en-US" dirty="0" smtClean="0"/>
              <a:t>/</a:t>
            </a:r>
            <a:r>
              <a:rPr lang="en-US" dirty="0" smtClean="0"/>
              <a:t>day expected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3823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4842378" y="3684707"/>
            <a:ext cx="3744208" cy="2788815"/>
            <a:chOff x="520700" y="360758"/>
            <a:chExt cx="8308714" cy="5963842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0700" y="533400"/>
              <a:ext cx="8089900" cy="5791200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/>
          </p:nvSpPr>
          <p:spPr>
            <a:xfrm>
              <a:off x="1573006" y="360758"/>
              <a:ext cx="7128225" cy="4762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 rot="5400000">
              <a:off x="6152593" y="2878848"/>
              <a:ext cx="4877442" cy="4762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158744" y="1121996"/>
            <a:ext cx="8855376" cy="2340847"/>
            <a:chOff x="0" y="890312"/>
            <a:chExt cx="9144000" cy="2600587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890312"/>
              <a:ext cx="9144000" cy="2600587"/>
            </a:xfrm>
            <a:prstGeom prst="rect">
              <a:avLst/>
            </a:prstGeom>
          </p:spPr>
        </p:pic>
        <p:sp>
          <p:nvSpPr>
            <p:cNvPr id="14" name="Rectangle 13"/>
            <p:cNvSpPr/>
            <p:nvPr/>
          </p:nvSpPr>
          <p:spPr>
            <a:xfrm>
              <a:off x="404270" y="3138977"/>
              <a:ext cx="3174678" cy="35192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2629"/>
            <a:ext cx="7042554" cy="934250"/>
          </a:xfrm>
        </p:spPr>
        <p:txBody>
          <a:bodyPr/>
          <a:lstStyle/>
          <a:p>
            <a:r>
              <a:rPr lang="en-US" dirty="0" smtClean="0"/>
              <a:t>Neutrino-4 @ SM3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Stockholm, July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Lhuillier - CEA Saclay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C2B2-2BBA-384D-BAC7-36BEE357CC4E}" type="slidenum">
              <a:rPr lang="en-US" smtClean="0"/>
              <a:t>29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03188" y="3414128"/>
            <a:ext cx="2608154" cy="2942222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1527339" y="891609"/>
            <a:ext cx="5399608" cy="369332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r>
              <a:rPr lang="en-US" dirty="0"/>
              <a:t>5 section movable </a:t>
            </a:r>
            <a:r>
              <a:rPr lang="en-US" dirty="0" smtClean="0"/>
              <a:t>detector [6-12] m,  </a:t>
            </a:r>
            <a:r>
              <a:rPr lang="en-US" dirty="0"/>
              <a:t>2.5 m</a:t>
            </a:r>
            <a:r>
              <a:rPr lang="en-US" baseline="30000" dirty="0"/>
              <a:t>3</a:t>
            </a:r>
            <a:r>
              <a:rPr lang="en-US" dirty="0"/>
              <a:t> </a:t>
            </a:r>
            <a:r>
              <a:rPr lang="en-US" dirty="0" smtClean="0"/>
              <a:t>target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-14431" y="4254456"/>
            <a:ext cx="163875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/>
              <a:t>100 MW</a:t>
            </a:r>
          </a:p>
          <a:p>
            <a:pPr algn="ctr"/>
            <a:r>
              <a:rPr lang="en-US" dirty="0" smtClean="0"/>
              <a:t>compact </a:t>
            </a:r>
            <a:r>
              <a:rPr lang="en-US" dirty="0"/>
              <a:t>core </a:t>
            </a:r>
            <a:endParaRPr lang="en-US" dirty="0" smtClean="0"/>
          </a:p>
          <a:p>
            <a:pPr algn="ctr"/>
            <a:r>
              <a:rPr lang="en-US" dirty="0" smtClean="0"/>
              <a:t>(</a:t>
            </a:r>
            <a:r>
              <a:rPr lang="en-US" dirty="0"/>
              <a:t>35x42x42 cm</a:t>
            </a:r>
            <a:r>
              <a:rPr lang="en-US" baseline="30000" dirty="0"/>
              <a:t>3</a:t>
            </a:r>
            <a:r>
              <a:rPr lang="en-US" dirty="0"/>
              <a:t>)</a:t>
            </a:r>
            <a:endParaRPr lang="en-US" dirty="0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1503188" y="4747569"/>
            <a:ext cx="1917018" cy="43021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2590800" y="3217415"/>
            <a:ext cx="829406" cy="103704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337786" y="3375351"/>
            <a:ext cx="306646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E</a:t>
            </a:r>
            <a:r>
              <a:rPr lang="en-US" sz="1600" baseline="-25000" dirty="0" err="1" smtClean="0"/>
              <a:t>prompt</a:t>
            </a:r>
            <a:r>
              <a:rPr lang="en-US" sz="1600" dirty="0" smtClean="0"/>
              <a:t>&gt;2.2 MeV, No background</a:t>
            </a:r>
          </a:p>
          <a:p>
            <a:r>
              <a:rPr lang="en-US" sz="1600" dirty="0" smtClean="0"/>
              <a:t>Ongoing background meas. on site</a:t>
            </a:r>
            <a:endParaRPr lang="en-US" sz="1600" dirty="0"/>
          </a:p>
        </p:txBody>
      </p:sp>
      <p:sp>
        <p:nvSpPr>
          <p:cNvPr id="26" name="TextBox 25"/>
          <p:cNvSpPr txBox="1"/>
          <p:nvPr/>
        </p:nvSpPr>
        <p:spPr>
          <a:xfrm>
            <a:off x="6356354" y="605976"/>
            <a:ext cx="29514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 smtClean="0">
                <a:solidFill>
                  <a:srgbClr val="4F81BD"/>
                </a:solidFill>
              </a:rPr>
              <a:t>Contact: A. </a:t>
            </a:r>
            <a:r>
              <a:rPr lang="en-US" sz="1600" b="1" i="1" dirty="0" err="1" smtClean="0">
                <a:solidFill>
                  <a:srgbClr val="4F81BD"/>
                </a:solidFill>
              </a:rPr>
              <a:t>Sereborv</a:t>
            </a:r>
            <a:r>
              <a:rPr lang="en-US" sz="1600" b="1" i="1" dirty="0" smtClean="0">
                <a:solidFill>
                  <a:srgbClr val="4F81BD"/>
                </a:solidFill>
              </a:rPr>
              <a:t>, </a:t>
            </a:r>
            <a:r>
              <a:rPr lang="en-US" sz="1600" b="1" i="1" dirty="0" err="1" smtClean="0">
                <a:solidFill>
                  <a:srgbClr val="4F81BD"/>
                </a:solidFill>
              </a:rPr>
              <a:t>Gatchina</a:t>
            </a:r>
            <a:endParaRPr lang="en-US" sz="1600" b="1" i="1" dirty="0">
              <a:solidFill>
                <a:srgbClr val="4F81B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36924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Reactor </a:t>
            </a:r>
            <a:r>
              <a:rPr lang="en-US" dirty="0" smtClean="0">
                <a:latin typeface="Symbol" charset="2"/>
                <a:cs typeface="Symbol" charset="2"/>
              </a:rPr>
              <a:t>n</a:t>
            </a:r>
            <a:r>
              <a:rPr lang="en-US" baseline="-25000" dirty="0" smtClean="0"/>
              <a:t>e</a:t>
            </a:r>
            <a:r>
              <a:rPr lang="en-US" dirty="0" smtClean="0"/>
              <a:t> Anomaly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Stockholm, July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Lhuillier - CEA Saclay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C2B2-2BBA-384D-BAC7-36BEE357CC4E}" type="slidenum">
              <a:rPr lang="en-US" smtClean="0"/>
              <a:t>3</a:t>
            </a:fld>
            <a:endParaRPr lang="en-US"/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65"/>
          <a:stretch/>
        </p:blipFill>
        <p:spPr bwMode="auto">
          <a:xfrm>
            <a:off x="39468" y="1624828"/>
            <a:ext cx="4665593" cy="42172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Straight Arrow Connector 10"/>
          <p:cNvCxnSpPr/>
          <p:nvPr/>
        </p:nvCxnSpPr>
        <p:spPr>
          <a:xfrm flipV="1">
            <a:off x="841369" y="3398027"/>
            <a:ext cx="0" cy="55983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64533" y="2682788"/>
            <a:ext cx="12365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New </a:t>
            </a:r>
          </a:p>
          <a:p>
            <a:r>
              <a:rPr lang="en-US" dirty="0" smtClean="0"/>
              <a:t>Conversion</a:t>
            </a:r>
            <a:endParaRPr lang="en-US" dirty="0"/>
          </a:p>
        </p:txBody>
      </p:sp>
      <p:cxnSp>
        <p:nvCxnSpPr>
          <p:cNvPr id="19" name="Straight Connector 18"/>
          <p:cNvCxnSpPr/>
          <p:nvPr/>
        </p:nvCxnSpPr>
        <p:spPr>
          <a:xfrm>
            <a:off x="4683804" y="505221"/>
            <a:ext cx="314074" cy="0"/>
          </a:xfrm>
          <a:prstGeom prst="line">
            <a:avLst/>
          </a:prstGeom>
          <a:ln w="285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997477" y="1474623"/>
            <a:ext cx="38987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New conversion of ILL beta spectra</a:t>
            </a:r>
          </a:p>
        </p:txBody>
      </p:sp>
      <p:sp>
        <p:nvSpPr>
          <p:cNvPr id="21" name="Rectangle 20"/>
          <p:cNvSpPr/>
          <p:nvPr/>
        </p:nvSpPr>
        <p:spPr>
          <a:xfrm>
            <a:off x="4825495" y="2452777"/>
            <a:ext cx="347232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600" dirty="0">
                <a:sym typeface="Wingdings"/>
              </a:rPr>
              <a:t>P. Huber, </a:t>
            </a:r>
            <a:r>
              <a:rPr lang="fr-FR" sz="1600" dirty="0"/>
              <a:t>Phys. </a:t>
            </a:r>
            <a:r>
              <a:rPr lang="fr-FR" sz="1600" dirty="0" err="1"/>
              <a:t>Rev</a:t>
            </a:r>
            <a:r>
              <a:rPr lang="fr-FR" sz="1600" dirty="0"/>
              <a:t>. C84, 024617(2011)</a:t>
            </a:r>
            <a:endParaRPr lang="en-US" sz="1600" dirty="0"/>
          </a:p>
        </p:txBody>
      </p:sp>
      <p:sp>
        <p:nvSpPr>
          <p:cNvPr id="22" name="Rectangle 21"/>
          <p:cNvSpPr/>
          <p:nvPr/>
        </p:nvSpPr>
        <p:spPr>
          <a:xfrm>
            <a:off x="4825495" y="2054011"/>
            <a:ext cx="411913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600" dirty="0"/>
              <a:t>Th. Mueller et al, Phys. </a:t>
            </a:r>
            <a:r>
              <a:rPr lang="fr-FR" sz="1600" dirty="0" err="1"/>
              <a:t>Rev</a:t>
            </a:r>
            <a:r>
              <a:rPr lang="fr-FR" sz="1600" dirty="0"/>
              <a:t>. C83,054615 (2011)</a:t>
            </a:r>
            <a:endParaRPr lang="en-US" sz="1600" dirty="0"/>
          </a:p>
        </p:txBody>
      </p:sp>
      <p:pic>
        <p:nvPicPr>
          <p:cNvPr id="26" name="Image 6" descr="U235-final-5.pdf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7751" y="2922604"/>
            <a:ext cx="4213148" cy="1537506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05061" y="4474067"/>
            <a:ext cx="2635493" cy="1877451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6553200" y="3000752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ym typeface="Wingdings"/>
              </a:rPr>
              <a:t> +4%</a:t>
            </a:r>
            <a:endParaRPr lang="en-US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7578748" y="5741171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ym typeface="Wingdings"/>
              </a:rPr>
              <a:t> +1%</a:t>
            </a:r>
            <a:endParaRPr lang="en-US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7417539" y="4768162"/>
            <a:ext cx="15270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Accumulation of long lived isotopes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337539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79872" y="4089329"/>
            <a:ext cx="3397809" cy="248138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Neutrino-4 </a:t>
            </a:r>
            <a:r>
              <a:rPr lang="en-US" dirty="0" smtClean="0"/>
              <a:t>Prototype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Stockholm, July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Lhuillier - CEA Saclay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C2B2-2BBA-384D-BAC7-36BEE357CC4E}" type="slidenum">
              <a:rPr lang="en-US" smtClean="0"/>
              <a:t>30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4555" y="1347815"/>
            <a:ext cx="3982227" cy="268568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470" y="1005752"/>
            <a:ext cx="2186362" cy="186469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2884" y="2534511"/>
            <a:ext cx="2811451" cy="211308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04" y="2989394"/>
            <a:ext cx="2684990" cy="202107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489418" y="1424222"/>
            <a:ext cx="26167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Validation of a prototype detector at the  WWR-M 17 MW reactor (</a:t>
            </a:r>
            <a:r>
              <a:rPr lang="en-US" dirty="0" err="1" smtClean="0"/>
              <a:t>Gatchina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57403" y="5169978"/>
            <a:ext cx="52575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Neutrino detection currently limited by cosmic rays induced fast neutrons.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Installation of shielding at the SM-3 site foreseen this fall.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281099" y="1564424"/>
            <a:ext cx="12354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660066"/>
                </a:solidFill>
              </a:rPr>
              <a:t>ON, no shield.</a:t>
            </a:r>
            <a:endParaRPr lang="en-US" sz="1400" b="1" dirty="0">
              <a:solidFill>
                <a:srgbClr val="660066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15750" y="2193663"/>
            <a:ext cx="12250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8000"/>
                </a:solidFill>
              </a:rPr>
              <a:t>Off, no shield.</a:t>
            </a:r>
            <a:endParaRPr lang="en-US" sz="1400" b="1" dirty="0">
              <a:solidFill>
                <a:srgbClr val="008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354590" y="3114285"/>
            <a:ext cx="1627005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accent2"/>
                </a:solidFill>
              </a:rPr>
              <a:t>On</a:t>
            </a:r>
            <a:r>
              <a:rPr lang="en-US" sz="1400" b="1" dirty="0" smtClean="0"/>
              <a:t>,</a:t>
            </a:r>
            <a:r>
              <a:rPr lang="en-US" sz="1400" b="1" dirty="0" smtClean="0">
                <a:solidFill>
                  <a:srgbClr val="3366FF"/>
                </a:solidFill>
              </a:rPr>
              <a:t> Off</a:t>
            </a:r>
            <a:r>
              <a:rPr lang="en-US" sz="1400" b="1" dirty="0" smtClean="0">
                <a:solidFill>
                  <a:srgbClr val="008000"/>
                </a:solidFill>
              </a:rPr>
              <a:t> </a:t>
            </a:r>
            <a:r>
              <a:rPr lang="en-US" sz="1400" b="1" dirty="0" smtClean="0"/>
              <a:t>with shield.</a:t>
            </a:r>
            <a:endParaRPr lang="en-US" sz="1400" b="1" dirty="0"/>
          </a:p>
        </p:txBody>
      </p:sp>
      <p:sp>
        <p:nvSpPr>
          <p:cNvPr id="19" name="Rectangle 18"/>
          <p:cNvSpPr/>
          <p:nvPr/>
        </p:nvSpPr>
        <p:spPr>
          <a:xfrm>
            <a:off x="5135053" y="1040933"/>
            <a:ext cx="36984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/>
              <a:t>Good suppression of </a:t>
            </a:r>
            <a:r>
              <a:rPr lang="en-US" dirty="0">
                <a:latin typeface="Symbol" charset="2"/>
                <a:cs typeface="Symbol" charset="2"/>
              </a:rPr>
              <a:t>g</a:t>
            </a:r>
            <a:r>
              <a:rPr lang="en-US" dirty="0"/>
              <a:t> background</a:t>
            </a:r>
          </a:p>
        </p:txBody>
      </p:sp>
    </p:spTree>
    <p:extLst>
      <p:ext uri="{BB962C8B-B14F-4D97-AF65-F5344CB8AC3E}">
        <p14:creationId xmlns:p14="http://schemas.microsoft.com/office/powerpoint/2010/main" val="2073943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1372"/>
            <a:ext cx="5921412" cy="934250"/>
          </a:xfrm>
        </p:spPr>
        <p:txBody>
          <a:bodyPr/>
          <a:lstStyle/>
          <a:p>
            <a:r>
              <a:rPr lang="en-US" dirty="0" err="1" smtClean="0"/>
              <a:t>Hanaro</a:t>
            </a:r>
            <a:r>
              <a:rPr lang="en-US" dirty="0" smtClean="0"/>
              <a:t>, Korea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Stockholm, July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Lhuillier - CEA Saclay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C2B2-2BBA-384D-BAC7-36BEE357CC4E}" type="slidenum">
              <a:rPr lang="en-US" smtClean="0"/>
              <a:t>31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352848" y="1340498"/>
            <a:ext cx="2771352" cy="3191933"/>
            <a:chOff x="2692400" y="1312333"/>
            <a:chExt cx="3208867" cy="3784600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692400" y="1312333"/>
              <a:ext cx="3208867" cy="3784600"/>
            </a:xfrm>
            <a:prstGeom prst="rect">
              <a:avLst/>
            </a:prstGeom>
          </p:spPr>
        </p:pic>
        <p:cxnSp>
          <p:nvCxnSpPr>
            <p:cNvPr id="10" name="Straight Connector 9"/>
            <p:cNvCxnSpPr/>
            <p:nvPr/>
          </p:nvCxnSpPr>
          <p:spPr>
            <a:xfrm flipV="1">
              <a:off x="2895600" y="2971800"/>
              <a:ext cx="609600" cy="609600"/>
            </a:xfrm>
            <a:prstGeom prst="line">
              <a:avLst/>
            </a:prstGeom>
            <a:ln w="57150" cmpd="sng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3505200" y="2971800"/>
              <a:ext cx="990600" cy="0"/>
            </a:xfrm>
            <a:prstGeom prst="line">
              <a:avLst/>
            </a:prstGeom>
            <a:ln w="57150" cmpd="sng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4495800" y="2971800"/>
              <a:ext cx="838200" cy="304800"/>
            </a:xfrm>
            <a:prstGeom prst="line">
              <a:avLst/>
            </a:prstGeom>
            <a:ln w="57150" cmpd="sng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H="1">
              <a:off x="5715000" y="4038600"/>
              <a:ext cx="76200" cy="990600"/>
            </a:xfrm>
            <a:prstGeom prst="line">
              <a:avLst/>
            </a:prstGeom>
            <a:ln w="57150" cmpd="sng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5334000" y="3276600"/>
              <a:ext cx="457200" cy="762000"/>
            </a:xfrm>
            <a:prstGeom prst="line">
              <a:avLst/>
            </a:prstGeom>
            <a:ln w="57150" cmpd="sng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rapezoid 14"/>
            <p:cNvSpPr/>
            <p:nvPr/>
          </p:nvSpPr>
          <p:spPr>
            <a:xfrm rot="10800000">
              <a:off x="3429000" y="1981200"/>
              <a:ext cx="1143000" cy="914400"/>
            </a:xfrm>
            <a:prstGeom prst="trapezoid">
              <a:avLst>
                <a:gd name="adj" fmla="val 13889"/>
              </a:avLst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Oval 15"/>
            <p:cNvSpPr/>
            <p:nvPr/>
          </p:nvSpPr>
          <p:spPr>
            <a:xfrm>
              <a:off x="3810000" y="4114800"/>
              <a:ext cx="838200" cy="838200"/>
            </a:xfrm>
            <a:prstGeom prst="ellipse">
              <a:avLst/>
            </a:prstGeom>
            <a:solidFill>
              <a:srgbClr val="FF6600">
                <a:alpha val="73000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581400" y="3200400"/>
              <a:ext cx="492443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800" b="1" dirty="0" smtClean="0">
                  <a:solidFill>
                    <a:srgbClr val="FF0000"/>
                  </a:solidFill>
                  <a:latin typeface="Times New Roman"/>
                  <a:cs typeface="Times New Roman"/>
                </a:rPr>
                <a:t>6m</a:t>
              </a:r>
              <a:endParaRPr lang="en-US" sz="1800" b="1" dirty="0">
                <a:solidFill>
                  <a:srgbClr val="FF0000"/>
                </a:solidFill>
                <a:latin typeface="Times New Roman"/>
                <a:cs typeface="Times New Roman"/>
              </a:endParaRPr>
            </a:p>
          </p:txBody>
        </p:sp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6200000">
              <a:off x="3717876" y="2149524"/>
              <a:ext cx="533399" cy="806350"/>
            </a:xfrm>
            <a:prstGeom prst="rect">
              <a:avLst/>
            </a:prstGeom>
          </p:spPr>
        </p:pic>
        <p:cxnSp>
          <p:nvCxnSpPr>
            <p:cNvPr id="19" name="Straight Arrow Connector 18"/>
            <p:cNvCxnSpPr/>
            <p:nvPr/>
          </p:nvCxnSpPr>
          <p:spPr>
            <a:xfrm flipH="1" flipV="1">
              <a:off x="4038600" y="2667000"/>
              <a:ext cx="228600" cy="1828800"/>
            </a:xfrm>
            <a:prstGeom prst="straightConnector1">
              <a:avLst/>
            </a:prstGeom>
            <a:ln w="38100" cmpd="sng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3534115" y="1965890"/>
              <a:ext cx="1032933" cy="3649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latin typeface="Times New Roman"/>
                  <a:cs typeface="Times New Roman"/>
                </a:rPr>
                <a:t>detector</a:t>
              </a:r>
              <a:endParaRPr lang="en-US" sz="1400" b="1" dirty="0">
                <a:latin typeface="Times New Roman"/>
                <a:cs typeface="Times New Roman"/>
              </a:endParaRPr>
            </a:p>
          </p:txBody>
        </p:sp>
      </p:grpSp>
      <p:pic>
        <p:nvPicPr>
          <p:cNvPr id="24" name="Picture 6" descr="I:\DCIM\118ND100\DSC_041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95098" y="3354873"/>
            <a:ext cx="3488295" cy="2609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1624652" y="3928803"/>
            <a:ext cx="6656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Times New Roman"/>
                <a:cs typeface="Times New Roman"/>
              </a:rPr>
              <a:t>Core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9801" y="201372"/>
            <a:ext cx="2995732" cy="2110224"/>
          </a:xfrm>
          <a:prstGeom prst="rect">
            <a:avLst/>
          </a:prstGeom>
        </p:spPr>
      </p:pic>
      <p:sp>
        <p:nvSpPr>
          <p:cNvPr id="28" name="Rectangle 27"/>
          <p:cNvSpPr/>
          <p:nvPr/>
        </p:nvSpPr>
        <p:spPr>
          <a:xfrm>
            <a:off x="273437" y="4779077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altLang="ko-KR" sz="2000" dirty="0">
                <a:solidFill>
                  <a:srgbClr val="000000"/>
                </a:solidFill>
                <a:cs typeface="Times New Roman"/>
              </a:rPr>
              <a:t>50L Prototype Detector built (2013)</a:t>
            </a:r>
          </a:p>
          <a:p>
            <a:pPr marL="285750" indent="-285750">
              <a:buFont typeface="Arial"/>
              <a:buChar char="•"/>
            </a:pPr>
            <a:r>
              <a:rPr lang="en-US" altLang="ko-KR" sz="2000" dirty="0">
                <a:solidFill>
                  <a:srgbClr val="000000"/>
                </a:solidFill>
                <a:cs typeface="Times New Roman"/>
              </a:rPr>
              <a:t>Background study @ surface</a:t>
            </a:r>
          </a:p>
          <a:p>
            <a:pPr marL="285750" indent="-285750">
              <a:buFont typeface="Arial"/>
              <a:buChar char="•"/>
            </a:pPr>
            <a:r>
              <a:rPr lang="en-US" altLang="ko-KR" sz="2000" dirty="0">
                <a:solidFill>
                  <a:srgbClr val="000000"/>
                </a:solidFill>
                <a:cs typeface="Times New Roman"/>
              </a:rPr>
              <a:t>Test of </a:t>
            </a:r>
            <a:r>
              <a:rPr lang="en-US" altLang="ko-KR" sz="2000" b="1" baseline="30000" dirty="0">
                <a:solidFill>
                  <a:srgbClr val="FF0000"/>
                </a:solidFill>
                <a:cs typeface="Times New Roman"/>
              </a:rPr>
              <a:t>6</a:t>
            </a:r>
            <a:r>
              <a:rPr lang="en-US" altLang="ko-KR" sz="2000" b="1" dirty="0">
                <a:solidFill>
                  <a:srgbClr val="FF0000"/>
                </a:solidFill>
                <a:cs typeface="Times New Roman"/>
              </a:rPr>
              <a:t>Li-loaded LS </a:t>
            </a:r>
            <a:r>
              <a:rPr lang="en-US" altLang="ko-KR" sz="2000" dirty="0">
                <a:solidFill>
                  <a:srgbClr val="000000"/>
                </a:solidFill>
                <a:cs typeface="Times New Roman"/>
              </a:rPr>
              <a:t>with </a:t>
            </a:r>
            <a:r>
              <a:rPr lang="en-US" altLang="ko-KR" sz="2000" dirty="0" smtClean="0">
                <a:solidFill>
                  <a:srgbClr val="000000"/>
                </a:solidFill>
                <a:cs typeface="Times New Roman"/>
              </a:rPr>
              <a:t>segmentation</a:t>
            </a:r>
          </a:p>
          <a:p>
            <a:r>
              <a:rPr lang="en-US" sz="2000" dirty="0" smtClean="0">
                <a:solidFill>
                  <a:srgbClr val="000000"/>
                </a:solidFill>
                <a:cs typeface="Times New Roman"/>
                <a:sym typeface="Wingdings"/>
              </a:rPr>
              <a:t> good n discrimination but low </a:t>
            </a:r>
            <a:r>
              <a:rPr lang="en-US" sz="2000" dirty="0" err="1" smtClean="0">
                <a:solidFill>
                  <a:srgbClr val="000000"/>
                </a:solidFill>
                <a:cs typeface="Times New Roman"/>
                <a:sym typeface="Wingdings"/>
              </a:rPr>
              <a:t>E</a:t>
            </a:r>
            <a:r>
              <a:rPr lang="en-US" sz="2000" baseline="-25000" dirty="0" err="1" smtClean="0">
                <a:solidFill>
                  <a:srgbClr val="000000"/>
                </a:solidFill>
                <a:cs typeface="Times New Roman"/>
                <a:sym typeface="Wingdings"/>
              </a:rPr>
              <a:t>visible</a:t>
            </a:r>
            <a:endParaRPr lang="en-US" sz="2000" baseline="-25000" dirty="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3181923" y="1954680"/>
            <a:ext cx="497173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000" dirty="0" smtClean="0">
                <a:ea typeface="맑은 고딕" pitchFamily="50" charset="-127"/>
              </a:rPr>
              <a:t>- 30MW </a:t>
            </a:r>
            <a:r>
              <a:rPr lang="en-US" altLang="ko-KR" sz="2000" dirty="0">
                <a:ea typeface="맑은 고딕" pitchFamily="50" charset="-127"/>
              </a:rPr>
              <a:t>research Reactor </a:t>
            </a:r>
          </a:p>
          <a:p>
            <a:r>
              <a:rPr lang="en-US" altLang="ko-KR" sz="2000" dirty="0" smtClean="0">
                <a:ea typeface="맑은 고딕" pitchFamily="50" charset="-127"/>
              </a:rPr>
              <a:t>- Compact </a:t>
            </a:r>
            <a:r>
              <a:rPr lang="en-US" altLang="ko-KR" sz="2000" dirty="0">
                <a:ea typeface="맑은 고딕" pitchFamily="50" charset="-127"/>
              </a:rPr>
              <a:t>core ~ 20x40x60cm</a:t>
            </a:r>
          </a:p>
          <a:p>
            <a:r>
              <a:rPr lang="en-US" altLang="ko-KR" sz="2000" dirty="0" smtClean="0">
                <a:ea typeface="맑은 고딕" pitchFamily="50" charset="-127"/>
              </a:rPr>
              <a:t>- Modest </a:t>
            </a:r>
            <a:r>
              <a:rPr lang="en-US" altLang="ko-KR" sz="2000" dirty="0">
                <a:ea typeface="맑은 고딕" pitchFamily="50" charset="-127"/>
              </a:rPr>
              <a:t>overburden</a:t>
            </a:r>
          </a:p>
          <a:p>
            <a:r>
              <a:rPr lang="en-US" altLang="ko-KR" sz="2000" dirty="0" smtClean="0">
                <a:ea typeface="맑은 고딕" pitchFamily="50" charset="-127"/>
              </a:rPr>
              <a:t>- 500L </a:t>
            </a:r>
            <a:r>
              <a:rPr lang="en-US" altLang="ko-KR" sz="2000" dirty="0">
                <a:ea typeface="맑은 고딕" pitchFamily="50" charset="-127"/>
              </a:rPr>
              <a:t>Main Detector </a:t>
            </a:r>
            <a:r>
              <a:rPr lang="en-US" altLang="ko-KR" sz="2000" dirty="0">
                <a:ea typeface="맑은 고딕" pitchFamily="50" charset="-127"/>
                <a:sym typeface="Wingdings" pitchFamily="2" charset="2"/>
              </a:rPr>
              <a:t> ~ 100 events /day.</a:t>
            </a:r>
            <a:endParaRPr lang="ko-KR" altLang="en-US" sz="2000" dirty="0">
              <a:ea typeface="맑은 고딕" pitchFamily="50" charset="-127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683640" y="6024477"/>
            <a:ext cx="3217435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600" b="1" i="1" dirty="0" smtClean="0">
                <a:solidFill>
                  <a:srgbClr val="4F81BD"/>
                </a:solidFill>
              </a:rPr>
              <a:t>Contact: K. </a:t>
            </a:r>
            <a:r>
              <a:rPr lang="en-US" sz="1600" b="1" i="1" dirty="0" err="1" smtClean="0">
                <a:solidFill>
                  <a:srgbClr val="4F81BD"/>
                </a:solidFill>
              </a:rPr>
              <a:t>Yeongduk</a:t>
            </a:r>
            <a:r>
              <a:rPr lang="en-US" sz="1600" b="1" i="1" dirty="0" smtClean="0">
                <a:solidFill>
                  <a:srgbClr val="4F81BD"/>
                </a:solidFill>
              </a:rPr>
              <a:t>, </a:t>
            </a:r>
            <a:r>
              <a:rPr lang="en-US" sz="1600" b="1" i="1" dirty="0" err="1" smtClean="0">
                <a:solidFill>
                  <a:srgbClr val="4F81BD"/>
                </a:solidFill>
              </a:rPr>
              <a:t>Sejong</a:t>
            </a:r>
            <a:r>
              <a:rPr lang="en-US" sz="1600" b="1" i="1" dirty="0" smtClean="0">
                <a:solidFill>
                  <a:srgbClr val="4F81BD"/>
                </a:solidFill>
              </a:rPr>
              <a:t> Univ.</a:t>
            </a:r>
            <a:endParaRPr lang="en-US" sz="1600" b="1" i="1" dirty="0">
              <a:solidFill>
                <a:srgbClr val="4F81B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32743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05063" y="865356"/>
            <a:ext cx="4267200" cy="5463938"/>
            <a:chOff x="5552115" y="1600200"/>
            <a:chExt cx="3591885" cy="4890105"/>
          </a:xfrm>
        </p:grpSpPr>
        <p:pic>
          <p:nvPicPr>
            <p:cNvPr id="8" name="Picture 7" descr="SBL_main_detector-20120523.jpg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552115" y="1600200"/>
              <a:ext cx="3591885" cy="4890105"/>
            </a:xfrm>
            <a:prstGeom prst="rect">
              <a:avLst/>
            </a:prstGeom>
            <a:solidFill>
              <a:srgbClr val="FFFFFF"/>
            </a:solidFill>
          </p:spPr>
        </p:pic>
        <p:sp>
          <p:nvSpPr>
            <p:cNvPr id="9" name="TextBox 8"/>
            <p:cNvSpPr txBox="1"/>
            <p:nvPr/>
          </p:nvSpPr>
          <p:spPr bwMode="auto">
            <a:xfrm>
              <a:off x="7849735" y="4651332"/>
              <a:ext cx="1148839" cy="10729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90000" tIns="45000" rIns="90000" bIns="45000" rtlCol="0">
              <a:spAutoFit/>
            </a:bodyPr>
            <a:lstStyle/>
            <a:p>
              <a:pPr algn="ctr"/>
              <a:r>
                <a:rPr lang="en-US" sz="2400" b="1" dirty="0" smtClean="0">
                  <a:latin typeface="Times New Roman"/>
                  <a:ea typeface="굴림" pitchFamily="50" charset="-127"/>
                  <a:cs typeface="Times New Roman"/>
                </a:rPr>
                <a:t>500L detector </a:t>
              </a:r>
              <a:r>
                <a:rPr lang="en-US" sz="2400" b="1" dirty="0" smtClean="0">
                  <a:latin typeface="Times New Roman"/>
                  <a:ea typeface="굴림" pitchFamily="50" charset="-127"/>
                  <a:cs typeface="Times New Roman"/>
                </a:rPr>
                <a:t>design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Hanaro</a:t>
            </a:r>
            <a:r>
              <a:rPr lang="en-US" dirty="0"/>
              <a:t>, Korea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Lhuillier - CEA Saclay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C2B2-2BBA-384D-BAC7-36BEE357CC4E}" type="slidenum">
              <a:rPr lang="en-US" smtClean="0"/>
              <a:t>32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 bwMode="auto">
          <a:xfrm>
            <a:off x="4661437" y="1260720"/>
            <a:ext cx="3746836" cy="162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 rtlCol="0">
            <a:spAutoFit/>
          </a:bodyPr>
          <a:lstStyle/>
          <a:p>
            <a:pPr marL="342900" indent="-342900">
              <a:buFont typeface="Wingdings" charset="2"/>
              <a:buChar char="§"/>
            </a:pPr>
            <a:r>
              <a:rPr lang="en-US" sz="2000" dirty="0" smtClean="0">
                <a:latin typeface="Times New Roman"/>
                <a:ea typeface="굴림" pitchFamily="50" charset="-127"/>
                <a:cs typeface="Times New Roman"/>
              </a:rPr>
              <a:t>Simulations about backgrounds</a:t>
            </a:r>
          </a:p>
          <a:p>
            <a:pPr marL="742950" lvl="1" indent="-285750">
              <a:buFont typeface="Wingdings" charset="2"/>
              <a:buChar char="ü"/>
            </a:pPr>
            <a:r>
              <a:rPr lang="en-US" sz="2000" dirty="0" smtClean="0">
                <a:latin typeface="Times New Roman"/>
                <a:ea typeface="굴림" pitchFamily="50" charset="-127"/>
                <a:cs typeface="Times New Roman"/>
              </a:rPr>
              <a:t>Cosmic </a:t>
            </a:r>
            <a:r>
              <a:rPr lang="en-US" sz="2000" dirty="0" err="1" smtClean="0">
                <a:latin typeface="Times New Roman"/>
                <a:ea typeface="굴림" pitchFamily="50" charset="-127"/>
                <a:cs typeface="Times New Roman"/>
              </a:rPr>
              <a:t>muon</a:t>
            </a:r>
            <a:r>
              <a:rPr lang="en-US" sz="2000" dirty="0" smtClean="0">
                <a:latin typeface="Times New Roman"/>
                <a:ea typeface="굴림" pitchFamily="50" charset="-127"/>
                <a:cs typeface="Times New Roman"/>
              </a:rPr>
              <a:t> induced</a:t>
            </a:r>
          </a:p>
          <a:p>
            <a:pPr marL="742950" lvl="1" indent="-285750">
              <a:buFont typeface="Wingdings" charset="2"/>
              <a:buChar char="ü"/>
            </a:pPr>
            <a:r>
              <a:rPr lang="en-US" sz="2000" dirty="0" smtClean="0">
                <a:latin typeface="Times New Roman"/>
                <a:ea typeface="굴림" pitchFamily="50" charset="-127"/>
                <a:cs typeface="Times New Roman"/>
              </a:rPr>
              <a:t>Cosmic neutron induced</a:t>
            </a:r>
          </a:p>
          <a:p>
            <a:pPr marL="742950" lvl="1" indent="-285750">
              <a:buFont typeface="Wingdings" charset="2"/>
              <a:buChar char="ü"/>
            </a:pPr>
            <a:r>
              <a:rPr lang="en-US" sz="2000" dirty="0" smtClean="0">
                <a:latin typeface="Times New Roman"/>
                <a:ea typeface="굴림" pitchFamily="50" charset="-127"/>
                <a:cs typeface="Times New Roman"/>
              </a:rPr>
              <a:t>Accidentals</a:t>
            </a:r>
          </a:p>
          <a:p>
            <a:pPr marL="742950" lvl="1" indent="-285750">
              <a:buFont typeface="Wingdings" charset="2"/>
              <a:buChar char="ü"/>
            </a:pPr>
            <a:r>
              <a:rPr lang="en-US" sz="2000" dirty="0" smtClean="0">
                <a:latin typeface="Times New Roman"/>
                <a:ea typeface="굴림" pitchFamily="50" charset="-127"/>
                <a:cs typeface="Times New Roman"/>
              </a:rPr>
              <a:t>Detector optimization.</a:t>
            </a:r>
          </a:p>
        </p:txBody>
      </p:sp>
      <p:sp>
        <p:nvSpPr>
          <p:cNvPr id="11" name="TextBox 10"/>
          <p:cNvSpPr txBox="1"/>
          <p:nvPr/>
        </p:nvSpPr>
        <p:spPr bwMode="auto">
          <a:xfrm>
            <a:off x="4661437" y="3117025"/>
            <a:ext cx="4152562" cy="13219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5000" rIns="90000" bIns="45000" rtlCol="0">
            <a:spAutoFit/>
          </a:bodyPr>
          <a:lstStyle/>
          <a:p>
            <a:pPr marL="342900" indent="-342900">
              <a:buFont typeface="Wingdings" charset="2"/>
              <a:buChar char="§"/>
            </a:pPr>
            <a:r>
              <a:rPr lang="en-US" sz="2000" dirty="0" smtClean="0">
                <a:latin typeface="Times New Roman"/>
                <a:ea typeface="굴림" pitchFamily="50" charset="-127"/>
                <a:cs typeface="Times New Roman"/>
              </a:rPr>
              <a:t>Physics Run @ two places (2015)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 smtClean="0">
                <a:latin typeface="Times New Roman"/>
                <a:ea typeface="굴림" pitchFamily="50" charset="-127"/>
                <a:cs typeface="Times New Roman"/>
              </a:rPr>
              <a:t>30MW research reactor.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 smtClean="0">
                <a:latin typeface="Times New Roman"/>
                <a:ea typeface="굴림" pitchFamily="50" charset="-127"/>
                <a:cs typeface="Times New Roman"/>
              </a:rPr>
              <a:t>Tendon Gallery run @ 3GW commercial reactor.</a:t>
            </a:r>
          </a:p>
        </p:txBody>
      </p:sp>
      <p:sp>
        <p:nvSpPr>
          <p:cNvPr id="12" name="TextBox 11"/>
          <p:cNvSpPr txBox="1"/>
          <p:nvPr/>
        </p:nvSpPr>
        <p:spPr bwMode="auto">
          <a:xfrm>
            <a:off x="4661437" y="4812406"/>
            <a:ext cx="4267200" cy="13219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5000" rIns="90000" bIns="45000" rtlCol="0">
            <a:spAutoFit/>
          </a:bodyPr>
          <a:lstStyle/>
          <a:p>
            <a:pPr marL="342900" indent="-342900">
              <a:buFont typeface="Wingdings" charset="2"/>
              <a:buChar char="§"/>
            </a:pPr>
            <a:r>
              <a:rPr lang="en-US" sz="2000" dirty="0" smtClean="0">
                <a:latin typeface="Times New Roman"/>
                <a:ea typeface="굴림" pitchFamily="50" charset="-127"/>
                <a:cs typeface="Times New Roman"/>
              </a:rPr>
              <a:t>Detector optimization :</a:t>
            </a:r>
          </a:p>
          <a:p>
            <a:pPr marL="800100" lvl="1" indent="-342900">
              <a:buFont typeface="Wingdings" charset="2"/>
              <a:buChar char="ü"/>
            </a:pPr>
            <a:r>
              <a:rPr lang="en-US" sz="2000" dirty="0" smtClean="0">
                <a:latin typeface="Times New Roman"/>
                <a:ea typeface="굴림" pitchFamily="50" charset="-127"/>
                <a:cs typeface="Times New Roman"/>
              </a:rPr>
              <a:t>Include Gamma Catcher ? </a:t>
            </a:r>
          </a:p>
          <a:p>
            <a:pPr marL="800100" lvl="1" indent="-342900">
              <a:buFont typeface="Wingdings" charset="2"/>
              <a:buChar char="ü"/>
            </a:pPr>
            <a:r>
              <a:rPr lang="en-US" sz="2000" dirty="0" smtClean="0">
                <a:latin typeface="Times New Roman"/>
                <a:ea typeface="굴림" pitchFamily="50" charset="-127"/>
                <a:cs typeface="Times New Roman"/>
              </a:rPr>
              <a:t>Include </a:t>
            </a:r>
            <a:r>
              <a:rPr lang="en-US" sz="2000" dirty="0" err="1" smtClean="0">
                <a:latin typeface="Times New Roman"/>
                <a:ea typeface="굴림" pitchFamily="50" charset="-127"/>
                <a:cs typeface="Times New Roman"/>
              </a:rPr>
              <a:t>Pb</a:t>
            </a:r>
            <a:r>
              <a:rPr lang="en-US" sz="2000" dirty="0" smtClean="0">
                <a:latin typeface="Times New Roman"/>
                <a:ea typeface="굴림" pitchFamily="50" charset="-127"/>
                <a:cs typeface="Times New Roman"/>
              </a:rPr>
              <a:t> shielding inside PE shielding ?</a:t>
            </a:r>
          </a:p>
        </p:txBody>
      </p:sp>
      <p:sp>
        <p:nvSpPr>
          <p:cNvPr id="13" name="Date Placeholder 3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mtClean="0"/>
              <a:t>Stockholm, July 2013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Stockholm, July 2013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2702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471" y="30144"/>
            <a:ext cx="8229600" cy="934250"/>
          </a:xfrm>
        </p:spPr>
        <p:txBody>
          <a:bodyPr/>
          <a:lstStyle/>
          <a:p>
            <a:r>
              <a:rPr lang="en-US" dirty="0" smtClean="0"/>
              <a:t>Poseidon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Stockholm, July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Lhuillier - CEA Saclay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27327" y="6356350"/>
            <a:ext cx="2133600" cy="365125"/>
          </a:xfrm>
        </p:spPr>
        <p:txBody>
          <a:bodyPr/>
          <a:lstStyle/>
          <a:p>
            <a:fld id="{E5EBC2B2-2BBA-384D-BAC7-36BEE357CC4E}" type="slidenum">
              <a:rPr lang="en-US" smtClean="0"/>
              <a:t>33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71471" y="760477"/>
            <a:ext cx="821138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66"/>
                </a:solidFill>
              </a:rPr>
              <a:t>Po</a:t>
            </a:r>
            <a:r>
              <a:rPr lang="ru-RU" sz="2000" dirty="0" err="1" smtClean="0">
                <a:solidFill>
                  <a:srgbClr val="000066"/>
                </a:solidFill>
              </a:rPr>
              <a:t>sition</a:t>
            </a:r>
            <a:r>
              <a:rPr lang="ru-RU" sz="2000" dirty="0" smtClean="0">
                <a:solidFill>
                  <a:srgbClr val="000066"/>
                </a:solidFill>
              </a:rPr>
              <a:t>-</a:t>
            </a:r>
            <a:r>
              <a:rPr lang="en-US" sz="2000" b="1" dirty="0" smtClean="0">
                <a:solidFill>
                  <a:srgbClr val="000066"/>
                </a:solidFill>
              </a:rPr>
              <a:t>Se</a:t>
            </a:r>
            <a:r>
              <a:rPr lang="ru-RU" sz="2000" dirty="0" err="1" smtClean="0">
                <a:solidFill>
                  <a:srgbClr val="000066"/>
                </a:solidFill>
              </a:rPr>
              <a:t>ns</a:t>
            </a:r>
            <a:r>
              <a:rPr lang="ru-RU" sz="2000" b="1" dirty="0" err="1" smtClean="0">
                <a:solidFill>
                  <a:srgbClr val="000066"/>
                </a:solidFill>
              </a:rPr>
              <a:t>i</a:t>
            </a:r>
            <a:r>
              <a:rPr lang="ru-RU" sz="2000" dirty="0" err="1" smtClean="0">
                <a:solidFill>
                  <a:srgbClr val="000066"/>
                </a:solidFill>
              </a:rPr>
              <a:t>tive</a:t>
            </a:r>
            <a:r>
              <a:rPr lang="ru-RU" sz="2000" dirty="0" smtClean="0">
                <a:solidFill>
                  <a:srgbClr val="000066"/>
                </a:solidFill>
              </a:rPr>
              <a:t> </a:t>
            </a:r>
            <a:r>
              <a:rPr lang="en-US" sz="2000" b="1" dirty="0" smtClean="0">
                <a:solidFill>
                  <a:srgbClr val="000066"/>
                </a:solidFill>
              </a:rPr>
              <a:t>D</a:t>
            </a:r>
            <a:r>
              <a:rPr lang="ru-RU" sz="2000" dirty="0" err="1" smtClean="0">
                <a:solidFill>
                  <a:srgbClr val="000066"/>
                </a:solidFill>
              </a:rPr>
              <a:t>etector</a:t>
            </a:r>
            <a:r>
              <a:rPr lang="en-US" sz="2000" dirty="0" smtClean="0">
                <a:solidFill>
                  <a:srgbClr val="000066"/>
                </a:solidFill>
              </a:rPr>
              <a:t> </a:t>
            </a:r>
            <a:r>
              <a:rPr lang="en-US" sz="2000" b="1" dirty="0" smtClean="0">
                <a:solidFill>
                  <a:srgbClr val="000066"/>
                </a:solidFill>
              </a:rPr>
              <a:t>O</a:t>
            </a:r>
            <a:r>
              <a:rPr lang="en-US" sz="2000" dirty="0" smtClean="0">
                <a:solidFill>
                  <a:srgbClr val="000066"/>
                </a:solidFill>
              </a:rPr>
              <a:t>f </a:t>
            </a:r>
            <a:r>
              <a:rPr lang="en-US" sz="2000" b="1" dirty="0">
                <a:solidFill>
                  <a:srgbClr val="000066"/>
                </a:solidFill>
              </a:rPr>
              <a:t>N</a:t>
            </a:r>
            <a:r>
              <a:rPr lang="en-US" sz="2000" dirty="0" smtClean="0">
                <a:solidFill>
                  <a:srgbClr val="000066"/>
                </a:solidFill>
              </a:rPr>
              <a:t>eutrino</a:t>
            </a:r>
            <a:endParaRPr lang="en-US" sz="1600" dirty="0">
              <a:solidFill>
                <a:srgbClr val="000066"/>
              </a:solidFill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55497" y="3733943"/>
            <a:ext cx="3035973" cy="20938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9" name="Picture 6" descr="za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65931" y="1804003"/>
            <a:ext cx="3097213" cy="2303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45333" y="227133"/>
            <a:ext cx="1923304" cy="30968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5245268" y="1237647"/>
            <a:ext cx="3743325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lnSpc>
                <a:spcPct val="75000"/>
              </a:lnSpc>
            </a:pPr>
            <a:r>
              <a:rPr lang="en-US" dirty="0"/>
              <a:t>100 MW research </a:t>
            </a:r>
            <a:r>
              <a:rPr lang="en-US" b="1" dirty="0">
                <a:solidFill>
                  <a:srgbClr val="990000"/>
                </a:solidFill>
              </a:rPr>
              <a:t>Reactor PIK</a:t>
            </a:r>
          </a:p>
          <a:p>
            <a:pPr algn="ctr">
              <a:lnSpc>
                <a:spcPct val="75000"/>
              </a:lnSpc>
            </a:pPr>
            <a:r>
              <a:rPr lang="en-US" dirty="0"/>
              <a:t> </a:t>
            </a:r>
            <a:r>
              <a:rPr lang="ru-RU" dirty="0" err="1"/>
              <a:t>is</a:t>
            </a:r>
            <a:r>
              <a:rPr lang="ru-RU" dirty="0"/>
              <a:t> </a:t>
            </a:r>
            <a:r>
              <a:rPr lang="ru-RU" dirty="0" err="1"/>
              <a:t>being</a:t>
            </a:r>
            <a:r>
              <a:rPr lang="ru-RU" dirty="0"/>
              <a:t> </a:t>
            </a:r>
            <a:r>
              <a:rPr lang="ru-RU" dirty="0" err="1"/>
              <a:t>built</a:t>
            </a:r>
            <a:r>
              <a:rPr lang="ru-RU" dirty="0"/>
              <a:t> </a:t>
            </a:r>
            <a:r>
              <a:rPr lang="en-US" dirty="0"/>
              <a:t>in </a:t>
            </a:r>
            <a:r>
              <a:rPr lang="en-US" dirty="0" err="1"/>
              <a:t>Gatchina</a:t>
            </a:r>
            <a:r>
              <a:rPr lang="en-US" dirty="0"/>
              <a:t>, </a:t>
            </a:r>
            <a:r>
              <a:rPr lang="en-US" sz="1600" dirty="0"/>
              <a:t>(~2014 y)</a:t>
            </a:r>
            <a:endParaRPr lang="ru-RU" sz="1600" dirty="0"/>
          </a:p>
        </p:txBody>
      </p:sp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5523056" y="4106753"/>
            <a:ext cx="3320064" cy="311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75000"/>
              </a:lnSpc>
            </a:pPr>
            <a:r>
              <a:rPr lang="en-US" dirty="0" smtClean="0"/>
              <a:t>Compact core</a:t>
            </a:r>
            <a:r>
              <a:rPr lang="en-US" dirty="0" smtClean="0"/>
              <a:t>: </a:t>
            </a:r>
            <a:r>
              <a:rPr lang="en-US" dirty="0"/>
              <a:t>h=</a:t>
            </a:r>
            <a:r>
              <a:rPr lang="en-US" dirty="0">
                <a:solidFill>
                  <a:srgbClr val="990000"/>
                </a:solidFill>
              </a:rPr>
              <a:t>50</a:t>
            </a:r>
            <a:r>
              <a:rPr lang="en-US" dirty="0"/>
              <a:t> cm, d=</a:t>
            </a:r>
            <a:r>
              <a:rPr lang="en-US" dirty="0">
                <a:solidFill>
                  <a:srgbClr val="990000"/>
                </a:solidFill>
              </a:rPr>
              <a:t>39</a:t>
            </a:r>
            <a:r>
              <a:rPr lang="en-US" dirty="0"/>
              <a:t> cm</a:t>
            </a:r>
            <a:endParaRPr lang="ru-RU" dirty="0"/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4898568" y="5334282"/>
            <a:ext cx="3672387" cy="595548"/>
          </a:xfrm>
          <a:prstGeom prst="rect">
            <a:avLst/>
          </a:prstGeom>
          <a:noFill/>
          <a:ln w="9525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dirty="0"/>
              <a:t>The region of sensitivity:</a:t>
            </a:r>
          </a:p>
          <a:p>
            <a:pPr algn="ctr">
              <a:lnSpc>
                <a:spcPct val="90000"/>
              </a:lnSpc>
            </a:pPr>
            <a:r>
              <a:rPr lang="el-GR" i="1" dirty="0">
                <a:solidFill>
                  <a:srgbClr val="990000"/>
                </a:solidFill>
              </a:rPr>
              <a:t>δ</a:t>
            </a:r>
            <a:r>
              <a:rPr lang="ru-RU" i="1" dirty="0">
                <a:solidFill>
                  <a:srgbClr val="990000"/>
                </a:solidFill>
              </a:rPr>
              <a:t>m</a:t>
            </a:r>
            <a:r>
              <a:rPr lang="ru-RU" i="1" baseline="30000" dirty="0">
                <a:solidFill>
                  <a:srgbClr val="990000"/>
                </a:solidFill>
              </a:rPr>
              <a:t>2</a:t>
            </a:r>
            <a:r>
              <a:rPr lang="ru-RU" dirty="0">
                <a:solidFill>
                  <a:srgbClr val="990000"/>
                </a:solidFill>
              </a:rPr>
              <a:t> = (0.3 - 6) eV</a:t>
            </a:r>
            <a:r>
              <a:rPr lang="ru-RU" baseline="30000" dirty="0">
                <a:solidFill>
                  <a:srgbClr val="990000"/>
                </a:solidFill>
              </a:rPr>
              <a:t>2</a:t>
            </a:r>
            <a:r>
              <a:rPr lang="ru-RU" dirty="0">
                <a:solidFill>
                  <a:srgbClr val="990000"/>
                </a:solidFill>
              </a:rPr>
              <a:t> </a:t>
            </a:r>
            <a:r>
              <a:rPr lang="ru-RU" dirty="0" err="1">
                <a:solidFill>
                  <a:srgbClr val="990000"/>
                </a:solidFill>
              </a:rPr>
              <a:t>and</a:t>
            </a:r>
            <a:r>
              <a:rPr lang="ru-RU" dirty="0">
                <a:solidFill>
                  <a:srgbClr val="990000"/>
                </a:solidFill>
              </a:rPr>
              <a:t> </a:t>
            </a:r>
            <a:r>
              <a:rPr lang="ru-RU" i="1" dirty="0">
                <a:solidFill>
                  <a:srgbClr val="990000"/>
                </a:solidFill>
              </a:rPr>
              <a:t>Sin</a:t>
            </a:r>
            <a:r>
              <a:rPr lang="ru-RU" i="1" baseline="30000" dirty="0">
                <a:solidFill>
                  <a:srgbClr val="990000"/>
                </a:solidFill>
              </a:rPr>
              <a:t>2</a:t>
            </a:r>
            <a:r>
              <a:rPr lang="ru-RU" i="1" dirty="0">
                <a:solidFill>
                  <a:srgbClr val="990000"/>
                </a:solidFill>
              </a:rPr>
              <a:t>(2</a:t>
            </a:r>
            <a:r>
              <a:rPr lang="el-GR" i="1" dirty="0">
                <a:solidFill>
                  <a:srgbClr val="990000"/>
                </a:solidFill>
              </a:rPr>
              <a:t>θ</a:t>
            </a:r>
            <a:r>
              <a:rPr lang="ru-RU" i="1" dirty="0">
                <a:solidFill>
                  <a:srgbClr val="990000"/>
                </a:solidFill>
              </a:rPr>
              <a:t>)</a:t>
            </a:r>
            <a:r>
              <a:rPr lang="ru-RU" dirty="0">
                <a:solidFill>
                  <a:srgbClr val="990000"/>
                </a:solidFill>
              </a:rPr>
              <a:t>≥ 0.01</a:t>
            </a:r>
          </a:p>
        </p:txBody>
      </p:sp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2937325" y="1759166"/>
            <a:ext cx="2271713" cy="170973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lnSpc>
                <a:spcPct val="85000"/>
              </a:lnSpc>
            </a:pPr>
            <a:r>
              <a:rPr lang="en-US"/>
              <a:t>LS(Gd)</a:t>
            </a:r>
            <a:r>
              <a:rPr lang="en-US" b="1">
                <a:solidFill>
                  <a:srgbClr val="990000"/>
                </a:solidFill>
              </a:rPr>
              <a:t> Detector</a:t>
            </a:r>
            <a:r>
              <a:rPr lang="en-US"/>
              <a:t> </a:t>
            </a:r>
          </a:p>
          <a:p>
            <a:pPr algn="ctr">
              <a:lnSpc>
                <a:spcPct val="85000"/>
              </a:lnSpc>
            </a:pPr>
            <a:r>
              <a:rPr lang="en-US">
                <a:solidFill>
                  <a:srgbClr val="990000"/>
                </a:solidFill>
              </a:rPr>
              <a:t>2.1x1.3x1.3 m</a:t>
            </a:r>
            <a:r>
              <a:rPr lang="en-US" baseline="30000">
                <a:solidFill>
                  <a:srgbClr val="990000"/>
                </a:solidFill>
              </a:rPr>
              <a:t>3</a:t>
            </a:r>
            <a:r>
              <a:rPr lang="en-US"/>
              <a:t> </a:t>
            </a:r>
          </a:p>
          <a:p>
            <a:pPr algn="ctr">
              <a:lnSpc>
                <a:spcPct val="85000"/>
              </a:lnSpc>
            </a:pPr>
            <a:r>
              <a:rPr lang="en-US" sz="1600"/>
              <a:t>MC simulation:</a:t>
            </a:r>
          </a:p>
          <a:p>
            <a:pPr algn="ctr">
              <a:lnSpc>
                <a:spcPct val="85000"/>
              </a:lnSpc>
            </a:pPr>
            <a:r>
              <a:rPr lang="en-US"/>
              <a:t>Energy resolution  </a:t>
            </a:r>
          </a:p>
          <a:p>
            <a:pPr algn="ctr">
              <a:lnSpc>
                <a:spcPct val="85000"/>
              </a:lnSpc>
            </a:pPr>
            <a:r>
              <a:rPr lang="el-GR">
                <a:solidFill>
                  <a:srgbClr val="000066"/>
                </a:solidFill>
              </a:rPr>
              <a:t>σ</a:t>
            </a:r>
            <a:r>
              <a:rPr lang="en-US">
                <a:solidFill>
                  <a:srgbClr val="000066"/>
                </a:solidFill>
              </a:rPr>
              <a:t> = 7% at 1 MeV</a:t>
            </a:r>
            <a:endParaRPr lang="en-US" baseline="30000">
              <a:solidFill>
                <a:srgbClr val="000066"/>
              </a:solidFill>
            </a:endParaRPr>
          </a:p>
          <a:p>
            <a:pPr algn="ctr">
              <a:lnSpc>
                <a:spcPct val="85000"/>
              </a:lnSpc>
            </a:pPr>
            <a:r>
              <a:rPr lang="en-US"/>
              <a:t>Spatial resolution</a:t>
            </a:r>
          </a:p>
          <a:p>
            <a:pPr algn="ctr">
              <a:lnSpc>
                <a:spcPct val="85000"/>
              </a:lnSpc>
            </a:pPr>
            <a:r>
              <a:rPr lang="el-GR">
                <a:solidFill>
                  <a:srgbClr val="000066"/>
                </a:solidFill>
              </a:rPr>
              <a:t>σ</a:t>
            </a:r>
            <a:r>
              <a:rPr lang="en-US" baseline="-25000">
                <a:solidFill>
                  <a:srgbClr val="000066"/>
                </a:solidFill>
              </a:rPr>
              <a:t>x</a:t>
            </a:r>
            <a:r>
              <a:rPr lang="en-US">
                <a:solidFill>
                  <a:srgbClr val="000066"/>
                </a:solidFill>
              </a:rPr>
              <a:t> = 15 cm at 1 MeV</a:t>
            </a:r>
            <a:endParaRPr lang="ru-RU">
              <a:solidFill>
                <a:srgbClr val="000066"/>
              </a:solidFill>
            </a:endParaRPr>
          </a:p>
        </p:txBody>
      </p:sp>
      <p:sp>
        <p:nvSpPr>
          <p:cNvPr id="15" name="Text Box 19"/>
          <p:cNvSpPr txBox="1">
            <a:spLocks noChangeArrowheads="1"/>
          </p:cNvSpPr>
          <p:nvPr/>
        </p:nvSpPr>
        <p:spPr bwMode="auto">
          <a:xfrm>
            <a:off x="4884297" y="4475697"/>
            <a:ext cx="2911174" cy="7271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75000"/>
              </a:lnSpc>
            </a:pPr>
            <a:r>
              <a:rPr lang="en-US" dirty="0"/>
              <a:t>  E- and X-</a:t>
            </a:r>
            <a:r>
              <a:rPr lang="ru-RU" dirty="0" err="1"/>
              <a:t>reconstruction</a:t>
            </a:r>
            <a:r>
              <a:rPr lang="en-US" dirty="0"/>
              <a:t> </a:t>
            </a:r>
            <a:r>
              <a:rPr lang="en-US" dirty="0" smtClean="0"/>
              <a:t>of event</a:t>
            </a:r>
            <a:r>
              <a:rPr lang="ru-RU" dirty="0" smtClean="0"/>
              <a:t> </a:t>
            </a:r>
            <a:r>
              <a:rPr lang="ru-RU" dirty="0" err="1"/>
              <a:t>is</a:t>
            </a: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ru-RU" dirty="0" err="1" smtClean="0"/>
              <a:t>based</a:t>
            </a:r>
            <a:r>
              <a:rPr lang="ru-RU" dirty="0" smtClean="0"/>
              <a:t> </a:t>
            </a:r>
            <a:r>
              <a:rPr lang="ru-RU" dirty="0" err="1"/>
              <a:t>on</a:t>
            </a:r>
            <a:r>
              <a:rPr lang="en-US" dirty="0"/>
              <a:t> the </a:t>
            </a:r>
            <a:r>
              <a:rPr lang="ru-RU" dirty="0" err="1"/>
              <a:t>charges</a:t>
            </a:r>
            <a:r>
              <a:rPr lang="ru-RU" dirty="0"/>
              <a:t> </a:t>
            </a:r>
            <a:r>
              <a:rPr lang="ru-RU" dirty="0" err="1"/>
              <a:t>collecting</a:t>
            </a:r>
            <a:r>
              <a:rPr lang="ru-RU" dirty="0"/>
              <a:t> </a:t>
            </a:r>
            <a:r>
              <a:rPr lang="ru-RU" dirty="0" err="1"/>
              <a:t>by</a:t>
            </a:r>
            <a:r>
              <a:rPr lang="ru-RU" dirty="0"/>
              <a:t> </a:t>
            </a:r>
            <a:r>
              <a:rPr lang="ru-RU" dirty="0" err="1"/>
              <a:t>PMTs</a:t>
            </a:r>
            <a:endParaRPr lang="ru-RU" dirty="0"/>
          </a:p>
        </p:txBody>
      </p:sp>
      <p:sp>
        <p:nvSpPr>
          <p:cNvPr id="16" name="Text Box 20"/>
          <p:cNvSpPr txBox="1">
            <a:spLocks noChangeArrowheads="1"/>
          </p:cNvSpPr>
          <p:nvPr/>
        </p:nvSpPr>
        <p:spPr bwMode="auto">
          <a:xfrm>
            <a:off x="2704961" y="4823768"/>
            <a:ext cx="17287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600" dirty="0"/>
              <a:t>  </a:t>
            </a:r>
            <a:r>
              <a:rPr lang="en-US" sz="1400" dirty="0" err="1">
                <a:solidFill>
                  <a:schemeClr val="bg1"/>
                </a:solidFill>
              </a:rPr>
              <a:t>LAB+PPO+Gd</a:t>
            </a:r>
            <a:endParaRPr lang="ru-RU" sz="1400" dirty="0">
              <a:solidFill>
                <a:schemeClr val="bg1"/>
              </a:solidFill>
            </a:endParaRPr>
          </a:p>
        </p:txBody>
      </p:sp>
      <p:sp>
        <p:nvSpPr>
          <p:cNvPr id="17" name="Text Box 22"/>
          <p:cNvSpPr txBox="1">
            <a:spLocks noChangeArrowheads="1"/>
          </p:cNvSpPr>
          <p:nvPr/>
        </p:nvSpPr>
        <p:spPr bwMode="auto">
          <a:xfrm>
            <a:off x="2467404" y="3979984"/>
            <a:ext cx="1385887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75000"/>
              </a:lnSpc>
            </a:pPr>
            <a:r>
              <a:rPr lang="en-US" sz="2000" dirty="0">
                <a:solidFill>
                  <a:srgbClr val="000000"/>
                </a:solidFill>
              </a:rPr>
              <a:t>    </a:t>
            </a:r>
            <a:r>
              <a:rPr lang="ru-RU" sz="1600" dirty="0">
                <a:solidFill>
                  <a:srgbClr val="000000"/>
                </a:solidFill>
              </a:rPr>
              <a:t>15 </a:t>
            </a:r>
            <a:r>
              <a:rPr lang="en-US" sz="1600" dirty="0">
                <a:solidFill>
                  <a:srgbClr val="000000"/>
                </a:solidFill>
              </a:rPr>
              <a:t>cm</a:t>
            </a:r>
            <a:endParaRPr lang="ru-RU" sz="1600" dirty="0">
              <a:solidFill>
                <a:srgbClr val="000000"/>
              </a:solidFill>
            </a:endParaRPr>
          </a:p>
          <a:p>
            <a:pPr>
              <a:lnSpc>
                <a:spcPct val="75000"/>
              </a:lnSpc>
            </a:pPr>
            <a:r>
              <a:rPr lang="en-US" sz="1600" dirty="0">
                <a:solidFill>
                  <a:srgbClr val="000000"/>
                </a:solidFill>
              </a:rPr>
              <a:t>Veto+anti511</a:t>
            </a:r>
            <a:endParaRPr lang="ru-RU" sz="1600" dirty="0">
              <a:solidFill>
                <a:srgbClr val="000000"/>
              </a:solidFill>
            </a:endParaRPr>
          </a:p>
        </p:txBody>
      </p:sp>
      <p:sp>
        <p:nvSpPr>
          <p:cNvPr id="18" name="Text Box 23"/>
          <p:cNvSpPr txBox="1">
            <a:spLocks noChangeArrowheads="1"/>
          </p:cNvSpPr>
          <p:nvPr/>
        </p:nvSpPr>
        <p:spPr bwMode="auto">
          <a:xfrm>
            <a:off x="1293481" y="3824069"/>
            <a:ext cx="113695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 dirty="0"/>
              <a:t>64 6” PMTs</a:t>
            </a:r>
            <a:endParaRPr lang="ru-RU" sz="1600" dirty="0"/>
          </a:p>
        </p:txBody>
      </p:sp>
      <p:sp>
        <p:nvSpPr>
          <p:cNvPr id="19" name="Line 24"/>
          <p:cNvSpPr>
            <a:spLocks noChangeShapeType="1"/>
          </p:cNvSpPr>
          <p:nvPr/>
        </p:nvSpPr>
        <p:spPr bwMode="auto">
          <a:xfrm flipH="1">
            <a:off x="1726935" y="4157729"/>
            <a:ext cx="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" name="Text Box 10"/>
          <p:cNvSpPr txBox="1">
            <a:spLocks noChangeArrowheads="1"/>
          </p:cNvSpPr>
          <p:nvPr/>
        </p:nvSpPr>
        <p:spPr bwMode="auto">
          <a:xfrm>
            <a:off x="538562" y="3296317"/>
            <a:ext cx="1994514" cy="519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75000"/>
              </a:lnSpc>
            </a:pPr>
            <a:r>
              <a:rPr lang="en-US"/>
              <a:t>Detector can be placed at </a:t>
            </a:r>
            <a:r>
              <a:rPr lang="en-US">
                <a:solidFill>
                  <a:srgbClr val="990000"/>
                </a:solidFill>
              </a:rPr>
              <a:t>5-8</a:t>
            </a:r>
            <a:r>
              <a:rPr lang="en-US"/>
              <a:t> m</a:t>
            </a:r>
            <a:endParaRPr lang="ru-RU"/>
          </a:p>
        </p:txBody>
      </p:sp>
      <p:sp>
        <p:nvSpPr>
          <p:cNvPr id="22" name="Rectangle 16"/>
          <p:cNvSpPr>
            <a:spLocks noChangeArrowheads="1"/>
          </p:cNvSpPr>
          <p:nvPr/>
        </p:nvSpPr>
        <p:spPr bwMode="auto">
          <a:xfrm>
            <a:off x="1792021" y="1833330"/>
            <a:ext cx="288925" cy="144462"/>
          </a:xfrm>
          <a:prstGeom prst="rect">
            <a:avLst/>
          </a:prstGeom>
          <a:solidFill>
            <a:schemeClr val="accent1"/>
          </a:solidFill>
          <a:ln w="254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424291" y="5787412"/>
            <a:ext cx="38906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srgbClr val="000066"/>
                </a:solidFill>
              </a:rPr>
              <a:t>Petersburg Nuclear Physics Inst., </a:t>
            </a:r>
            <a:endParaRPr lang="en-US" i="1" dirty="0" smtClean="0">
              <a:solidFill>
                <a:srgbClr val="000066"/>
              </a:solidFill>
            </a:endParaRPr>
          </a:p>
          <a:p>
            <a:r>
              <a:rPr lang="en-US" i="1" dirty="0" smtClean="0">
                <a:solidFill>
                  <a:srgbClr val="000066"/>
                </a:solidFill>
              </a:rPr>
              <a:t>NRC </a:t>
            </a:r>
            <a:r>
              <a:rPr lang="en-US" i="1" dirty="0" err="1">
                <a:solidFill>
                  <a:srgbClr val="000066"/>
                </a:solidFill>
              </a:rPr>
              <a:t>Kurchatov</a:t>
            </a:r>
            <a:r>
              <a:rPr lang="en-US" i="1" dirty="0">
                <a:solidFill>
                  <a:srgbClr val="000066"/>
                </a:solidFill>
              </a:rPr>
              <a:t> Inst</a:t>
            </a:r>
            <a:r>
              <a:rPr lang="en-US" i="1" dirty="0"/>
              <a:t>. </a:t>
            </a:r>
            <a:r>
              <a:rPr lang="en-US" dirty="0">
                <a:solidFill>
                  <a:srgbClr val="000066"/>
                </a:solidFill>
              </a:rPr>
              <a:t>(arXiv:1204.2449)</a:t>
            </a:r>
            <a:endParaRPr lang="ru-RU" dirty="0">
              <a:solidFill>
                <a:srgbClr val="000066"/>
              </a:solidFill>
            </a:endParaRPr>
          </a:p>
        </p:txBody>
      </p:sp>
      <p:sp>
        <p:nvSpPr>
          <p:cNvPr id="21" name="Line 17"/>
          <p:cNvSpPr>
            <a:spLocks noChangeShapeType="1"/>
          </p:cNvSpPr>
          <p:nvPr/>
        </p:nvSpPr>
        <p:spPr bwMode="auto">
          <a:xfrm flipV="1">
            <a:off x="1385401" y="1990786"/>
            <a:ext cx="562486" cy="1333169"/>
          </a:xfrm>
          <a:prstGeom prst="line">
            <a:avLst/>
          </a:prstGeom>
          <a:noFill/>
          <a:ln w="19050" cmpd="sng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5787829" y="6037803"/>
            <a:ext cx="30961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 smtClean="0">
                <a:solidFill>
                  <a:srgbClr val="4F81BD"/>
                </a:solidFill>
              </a:rPr>
              <a:t>Contact: A. </a:t>
            </a:r>
            <a:r>
              <a:rPr lang="en-US" sz="1600" b="1" i="1" dirty="0" err="1" smtClean="0">
                <a:solidFill>
                  <a:srgbClr val="4F81BD"/>
                </a:solidFill>
              </a:rPr>
              <a:t>Derbin</a:t>
            </a:r>
            <a:r>
              <a:rPr lang="en-US" sz="1600" b="1" i="1" dirty="0" smtClean="0">
                <a:solidFill>
                  <a:srgbClr val="4F81BD"/>
                </a:solidFill>
              </a:rPr>
              <a:t>, </a:t>
            </a:r>
            <a:r>
              <a:rPr lang="en-US" sz="1600" b="1" i="1" dirty="0" err="1" smtClean="0">
                <a:solidFill>
                  <a:srgbClr val="4F81BD"/>
                </a:solidFill>
              </a:rPr>
              <a:t>pnpi-Gatchina</a:t>
            </a:r>
            <a:endParaRPr lang="en-US" sz="1600" b="1" i="1" dirty="0">
              <a:solidFill>
                <a:srgbClr val="4F81B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4160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5051"/>
            <a:ext cx="8229600" cy="130926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New Short Baseline </a:t>
            </a:r>
            <a:br>
              <a:rPr lang="en-US" dirty="0" smtClean="0"/>
            </a:br>
            <a:r>
              <a:rPr lang="en-US" dirty="0" smtClean="0"/>
              <a:t>Reactor Experiments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Stockholm, July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Lhuillier - CEA Saclay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C2B2-2BBA-384D-BAC7-36BEE357CC4E}" type="slidenum">
              <a:rPr lang="en-US" smtClean="0"/>
              <a:t>34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475342" y="4184449"/>
            <a:ext cx="42249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</a:rPr>
              <a:t>Near</a:t>
            </a:r>
            <a:r>
              <a:rPr lang="en-US" sz="2800" b="1" dirty="0">
                <a:solidFill>
                  <a:schemeClr val="tx2"/>
                </a:solidFill>
              </a:rPr>
              <a:t>/Far Detector Concept</a:t>
            </a:r>
          </a:p>
        </p:txBody>
      </p:sp>
    </p:spTree>
    <p:extLst>
      <p:ext uri="{BB962C8B-B14F-4D97-AF65-F5344CB8AC3E}">
        <p14:creationId xmlns:p14="http://schemas.microsoft.com/office/powerpoint/2010/main" val="26660878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0"/>
          <p:cNvGrpSpPr>
            <a:grpSpLocks/>
          </p:cNvGrpSpPr>
          <p:nvPr/>
        </p:nvGrpSpPr>
        <p:grpSpPr bwMode="auto">
          <a:xfrm>
            <a:off x="542517" y="3064791"/>
            <a:ext cx="5844621" cy="3270231"/>
            <a:chOff x="0" y="0"/>
            <a:chExt cx="3198" cy="1552"/>
          </a:xfrm>
        </p:grpSpPr>
        <p:pic>
          <p:nvPicPr>
            <p:cNvPr id="9" name="Picture 4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90" cy="15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10" name="Rectangle 5"/>
            <p:cNvSpPr>
              <a:spLocks/>
            </p:cNvSpPr>
            <p:nvPr/>
          </p:nvSpPr>
          <p:spPr bwMode="auto">
            <a:xfrm>
              <a:off x="1686" y="48"/>
              <a:ext cx="1512" cy="2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40639" bIns="0"/>
            <a:lstStyle/>
            <a:p>
              <a:pPr marL="39688"/>
              <a:r>
                <a:rPr lang="en-US" sz="1600" b="1">
                  <a:solidFill>
                    <a:srgbClr val="FFFFFF"/>
                  </a:solidFill>
                  <a:ea typeface="ＭＳ Ｐゴシック" charset="0"/>
                  <a:cs typeface="Helvetica" charset="0"/>
                </a:rPr>
                <a:t> reactor core</a:t>
              </a:r>
            </a:p>
          </p:txBody>
        </p:sp>
        <p:sp>
          <p:nvSpPr>
            <p:cNvPr id="11" name="Rectangle 6"/>
            <p:cNvSpPr>
              <a:spLocks/>
            </p:cNvSpPr>
            <p:nvPr/>
          </p:nvSpPr>
          <p:spPr bwMode="auto">
            <a:xfrm>
              <a:off x="1325" y="258"/>
              <a:ext cx="730" cy="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40639" bIns="0"/>
            <a:lstStyle/>
            <a:p>
              <a:pPr marL="39688"/>
              <a:r>
                <a:rPr lang="en-US" sz="1600" b="1">
                  <a:solidFill>
                    <a:srgbClr val="FFFFFF"/>
                  </a:solidFill>
                  <a:ea typeface="ＭＳ Ｐゴシック" charset="0"/>
                  <a:cs typeface="Helvetica" charset="0"/>
                </a:rPr>
                <a:t>detector 1</a:t>
              </a:r>
            </a:p>
            <a:p>
              <a:pPr marL="39688"/>
              <a:r>
                <a:rPr lang="en-US" sz="1600">
                  <a:solidFill>
                    <a:srgbClr val="FFFFFF"/>
                  </a:solidFill>
                  <a:ea typeface="ＭＳ Ｐゴシック" charset="0"/>
                  <a:cs typeface="Helvetica" charset="0"/>
                </a:rPr>
                <a:t>~4m</a:t>
              </a:r>
            </a:p>
          </p:txBody>
        </p:sp>
        <p:sp>
          <p:nvSpPr>
            <p:cNvPr id="12" name="Line 7"/>
            <p:cNvSpPr>
              <a:spLocks noChangeShapeType="1"/>
            </p:cNvSpPr>
            <p:nvPr/>
          </p:nvSpPr>
          <p:spPr bwMode="auto">
            <a:xfrm rot="10800000">
              <a:off x="2453" y="255"/>
              <a:ext cx="163" cy="146"/>
            </a:xfrm>
            <a:prstGeom prst="line">
              <a:avLst/>
            </a:prstGeom>
            <a:noFill/>
            <a:ln w="25400" cap="flat">
              <a:solidFill>
                <a:srgbClr val="FFFFFF"/>
              </a:solidFill>
              <a:prstDash val="solid"/>
              <a:round/>
              <a:headEnd type="triangl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3" name="Rectangle 8"/>
            <p:cNvSpPr>
              <a:spLocks/>
            </p:cNvSpPr>
            <p:nvPr/>
          </p:nvSpPr>
          <p:spPr bwMode="auto">
            <a:xfrm>
              <a:off x="521" y="1071"/>
              <a:ext cx="867" cy="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40639" bIns="0"/>
            <a:lstStyle/>
            <a:p>
              <a:pPr marL="39688"/>
              <a:r>
                <a:rPr lang="en-US" sz="1600" b="1" dirty="0">
                  <a:solidFill>
                    <a:srgbClr val="FFFFFF"/>
                  </a:solidFill>
                  <a:ea typeface="ＭＳ Ｐゴシック" charset="0"/>
                  <a:cs typeface="Helvetica" charset="0"/>
                </a:rPr>
                <a:t>detector 2</a:t>
              </a:r>
            </a:p>
            <a:p>
              <a:pPr marL="39688"/>
              <a:r>
                <a:rPr lang="en-US" sz="1600" dirty="0">
                  <a:solidFill>
                    <a:srgbClr val="FFFFFF"/>
                  </a:solidFill>
                  <a:ea typeface="ＭＳ Ｐゴシック" charset="0"/>
                  <a:cs typeface="Helvetica" charset="0"/>
                </a:rPr>
                <a:t>~</a:t>
              </a:r>
              <a:r>
                <a:rPr lang="en-US" sz="1600" dirty="0" smtClean="0">
                  <a:solidFill>
                    <a:srgbClr val="FFFFFF"/>
                  </a:solidFill>
                  <a:ea typeface="ＭＳ Ｐゴシック" charset="0"/>
                  <a:cs typeface="Helvetica" charset="0"/>
                </a:rPr>
                <a:t>15m</a:t>
              </a:r>
            </a:p>
            <a:p>
              <a:pPr marL="39688"/>
              <a:r>
                <a:rPr lang="en-US" sz="1600" dirty="0">
                  <a:solidFill>
                    <a:srgbClr val="FFFFFF"/>
                  </a:solidFill>
                  <a:ea typeface="ＭＳ Ｐゴシック" charset="0"/>
                  <a:cs typeface="Helvetica" charset="0"/>
                </a:rPr>
                <a:t>x</a:t>
              </a:r>
              <a:r>
                <a:rPr lang="en-US" sz="1600" dirty="0" smtClean="0">
                  <a:solidFill>
                    <a:srgbClr val="FFFFFF"/>
                  </a:solidFill>
                  <a:ea typeface="ＭＳ Ｐゴシック" charset="0"/>
                  <a:cs typeface="Helvetica" charset="0"/>
                </a:rPr>
                <a:t>10 det1 vol.</a:t>
              </a:r>
              <a:endParaRPr lang="en-US" sz="1600" dirty="0">
                <a:solidFill>
                  <a:srgbClr val="FFFFFF"/>
                </a:solidFill>
                <a:ea typeface="ＭＳ Ｐゴシック" charset="0"/>
                <a:cs typeface="Helvetica" charset="0"/>
              </a:endParaRPr>
            </a:p>
          </p:txBody>
        </p:sp>
        <p:sp>
          <p:nvSpPr>
            <p:cNvPr id="14" name="Rectangle 9"/>
            <p:cNvSpPr>
              <a:spLocks/>
            </p:cNvSpPr>
            <p:nvPr/>
          </p:nvSpPr>
          <p:spPr bwMode="auto">
            <a:xfrm>
              <a:off x="1266" y="1192"/>
              <a:ext cx="1584" cy="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40639" bIns="0"/>
            <a:lstStyle/>
            <a:p>
              <a:pPr marL="39688"/>
              <a:r>
                <a:rPr lang="en-US" sz="1400">
                  <a:solidFill>
                    <a:srgbClr val="FFFFFF"/>
                  </a:solidFill>
                  <a:ea typeface="ＭＳ Ｐゴシック" charset="0"/>
                  <a:cs typeface="Helvetica" charset="0"/>
                </a:rPr>
                <a:t>reactors under consideration:</a:t>
              </a:r>
            </a:p>
            <a:p>
              <a:pPr marL="39688"/>
              <a:r>
                <a:rPr lang="en-US" sz="1400">
                  <a:solidFill>
                    <a:srgbClr val="FFFFFF"/>
                  </a:solidFill>
                  <a:ea typeface="ＭＳ Ｐゴシック" charset="0"/>
                  <a:cs typeface="Helvetica" charset="0"/>
                </a:rPr>
                <a:t>NIST, ATR, HFIR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52" y="142976"/>
            <a:ext cx="8287176" cy="934250"/>
          </a:xfrm>
        </p:spPr>
        <p:txBody>
          <a:bodyPr>
            <a:normAutofit fontScale="90000"/>
          </a:bodyPr>
          <a:lstStyle/>
          <a:p>
            <a:r>
              <a:rPr lang="en-US" dirty="0">
                <a:ea typeface="ＭＳ Ｐゴシック" charset="0"/>
                <a:cs typeface="Helvetica" charset="0"/>
              </a:rPr>
              <a:t>US Short-Baseline Reactor </a:t>
            </a:r>
            <a:r>
              <a:rPr lang="en-US" dirty="0" smtClean="0">
                <a:ea typeface="ＭＳ Ｐゴシック" charset="0"/>
                <a:cs typeface="Helvetica" charset="0"/>
              </a:rPr>
              <a:t>Experiment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Stockholm, July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Lhuillier - CEA Saclay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C2B2-2BBA-384D-BAC7-36BEE357CC4E}" type="slidenum">
              <a:rPr lang="en-US" smtClean="0"/>
              <a:t>35</a:t>
            </a:fld>
            <a:endParaRPr lang="en-US"/>
          </a:p>
        </p:txBody>
      </p:sp>
      <p:sp>
        <p:nvSpPr>
          <p:cNvPr id="7" name="Rectangle 2"/>
          <p:cNvSpPr>
            <a:spLocks/>
          </p:cNvSpPr>
          <p:nvPr/>
        </p:nvSpPr>
        <p:spPr bwMode="auto">
          <a:xfrm>
            <a:off x="352743" y="2866965"/>
            <a:ext cx="4064000" cy="342900"/>
          </a:xfrm>
          <a:prstGeom prst="rect">
            <a:avLst/>
          </a:prstGeom>
          <a:noFill/>
          <a:ln>
            <a:noFill/>
          </a:ln>
        </p:spPr>
        <p:txBody>
          <a:bodyPr lIns="0" tIns="0" rIns="40639" bIns="0"/>
          <a:lstStyle/>
          <a:p>
            <a:pPr marL="39688"/>
            <a:r>
              <a:rPr lang="en-US" sz="2000" dirty="0">
                <a:solidFill>
                  <a:srgbClr val="0000FF"/>
                </a:solidFill>
                <a:ea typeface="ＭＳ Ｐゴシック" charset="0"/>
                <a:cs typeface="Helvetica" charset="0"/>
              </a:rPr>
              <a:t>2-Detector Oscillation Experiment </a:t>
            </a:r>
          </a:p>
        </p:txBody>
      </p:sp>
      <p:sp>
        <p:nvSpPr>
          <p:cNvPr id="15" name="Rectangle 11"/>
          <p:cNvSpPr>
            <a:spLocks/>
          </p:cNvSpPr>
          <p:nvPr/>
        </p:nvSpPr>
        <p:spPr bwMode="auto">
          <a:xfrm>
            <a:off x="310536" y="1217984"/>
            <a:ext cx="8674100" cy="1687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40639" bIns="0"/>
          <a:lstStyle/>
          <a:p>
            <a:pPr marL="39688"/>
            <a:r>
              <a:rPr lang="en-US" sz="2000" dirty="0">
                <a:solidFill>
                  <a:srgbClr val="0000FF"/>
                </a:solidFill>
                <a:ea typeface="ＭＳ Ｐゴシック" charset="0"/>
                <a:cs typeface="Helvetica" charset="0"/>
              </a:rPr>
              <a:t>Objectives</a:t>
            </a:r>
          </a:p>
          <a:p>
            <a:pPr marL="39688"/>
            <a:r>
              <a:rPr lang="en-US" dirty="0">
                <a:solidFill>
                  <a:schemeClr val="tx1"/>
                </a:solidFill>
                <a:ea typeface="ＭＳ Ｐゴシック" charset="0"/>
                <a:cs typeface="Helvetica" charset="0"/>
              </a:rPr>
              <a:t>- short-baseline neutrino </a:t>
            </a:r>
            <a:r>
              <a:rPr lang="en-US" b="1" dirty="0">
                <a:solidFill>
                  <a:schemeClr val="tx1"/>
                </a:solidFill>
                <a:ea typeface="ＭＳ Ｐゴシック" charset="0"/>
                <a:cs typeface="Helvetica" charset="0"/>
              </a:rPr>
              <a:t>oscillation search with high sensitivity</a:t>
            </a:r>
            <a:r>
              <a:rPr lang="en-US" dirty="0">
                <a:solidFill>
                  <a:schemeClr val="tx1"/>
                </a:solidFill>
                <a:ea typeface="ＭＳ Ｐゴシック" charset="0"/>
                <a:cs typeface="Helvetica" charset="0"/>
              </a:rPr>
              <a:t>, probe of new physics</a:t>
            </a:r>
          </a:p>
          <a:p>
            <a:pPr marL="39688"/>
            <a:r>
              <a:rPr lang="en-US" dirty="0">
                <a:solidFill>
                  <a:schemeClr val="tx1"/>
                </a:solidFill>
                <a:ea typeface="ＭＳ Ｐゴシック" charset="0"/>
                <a:cs typeface="Helvetica" charset="0"/>
              </a:rPr>
              <a:t>- test of the oscillation region suggested by reactor anomaly and </a:t>
            </a:r>
            <a:r>
              <a:rPr lang="en-US" dirty="0" err="1">
                <a:solidFill>
                  <a:schemeClr val="tx1"/>
                </a:solidFill>
                <a:ea typeface="ＭＳ Ｐゴシック" charset="0"/>
                <a:cs typeface="Helvetica" charset="0"/>
              </a:rPr>
              <a:t>ν</a:t>
            </a:r>
            <a:r>
              <a:rPr lang="en-US" baseline="-6000" dirty="0" err="1">
                <a:solidFill>
                  <a:schemeClr val="tx1"/>
                </a:solidFill>
                <a:ea typeface="ＭＳ Ｐゴシック" charset="0"/>
                <a:cs typeface="Helvetica" charset="0"/>
              </a:rPr>
              <a:t>e</a:t>
            </a:r>
            <a:r>
              <a:rPr lang="en-US" baseline="-6000" dirty="0">
                <a:solidFill>
                  <a:schemeClr val="tx1"/>
                </a:solidFill>
                <a:ea typeface="ＭＳ Ｐゴシック" charset="0"/>
                <a:cs typeface="Helvetica" charset="0"/>
              </a:rPr>
              <a:t> </a:t>
            </a:r>
            <a:r>
              <a:rPr lang="en-US" dirty="0">
                <a:solidFill>
                  <a:schemeClr val="tx1"/>
                </a:solidFill>
                <a:ea typeface="ＭＳ Ｐゴシック" charset="0"/>
                <a:cs typeface="Helvetica" charset="0"/>
              </a:rPr>
              <a:t>disappearance channel</a:t>
            </a:r>
          </a:p>
          <a:p>
            <a:pPr marL="39688"/>
            <a:r>
              <a:rPr lang="en-US" dirty="0">
                <a:solidFill>
                  <a:schemeClr val="tx1"/>
                </a:solidFill>
                <a:ea typeface="ＭＳ Ｐゴシック" charset="0"/>
                <a:cs typeface="Helvetica" charset="0"/>
              </a:rPr>
              <a:t>- </a:t>
            </a:r>
            <a:r>
              <a:rPr lang="en-US" b="1" dirty="0">
                <a:solidFill>
                  <a:schemeClr val="tx1"/>
                </a:solidFill>
                <a:ea typeface="ＭＳ Ｐゴシック" charset="0"/>
                <a:cs typeface="Helvetica" charset="0"/>
              </a:rPr>
              <a:t>precision measurement of reactor </a:t>
            </a:r>
            <a:r>
              <a:rPr lang="en-US" b="1" dirty="0" err="1">
                <a:solidFill>
                  <a:schemeClr val="tx1"/>
                </a:solidFill>
                <a:ea typeface="ＭＳ Ｐゴシック" charset="0"/>
                <a:cs typeface="Helvetica" charset="0"/>
              </a:rPr>
              <a:t>ν</a:t>
            </a:r>
            <a:r>
              <a:rPr lang="en-US" b="1" baseline="-6000" dirty="0" err="1">
                <a:solidFill>
                  <a:schemeClr val="tx1"/>
                </a:solidFill>
                <a:ea typeface="ＭＳ Ｐゴシック" charset="0"/>
                <a:cs typeface="Helvetica" charset="0"/>
              </a:rPr>
              <a:t>e</a:t>
            </a:r>
            <a:r>
              <a:rPr lang="en-US" b="1" baseline="-6000" dirty="0">
                <a:solidFill>
                  <a:schemeClr val="tx1"/>
                </a:solidFill>
                <a:ea typeface="ＭＳ Ｐゴシック" charset="0"/>
                <a:cs typeface="Helvetica" charset="0"/>
              </a:rPr>
              <a:t> </a:t>
            </a:r>
            <a:r>
              <a:rPr lang="en-US" b="1" dirty="0">
                <a:solidFill>
                  <a:schemeClr val="tx1"/>
                </a:solidFill>
                <a:ea typeface="ＭＳ Ｐゴシック" charset="0"/>
                <a:cs typeface="Helvetica" charset="0"/>
              </a:rPr>
              <a:t>spectrum</a:t>
            </a:r>
            <a:r>
              <a:rPr lang="en-US" dirty="0">
                <a:solidFill>
                  <a:schemeClr val="tx1"/>
                </a:solidFill>
                <a:ea typeface="ＭＳ Ｐゴシック" charset="0"/>
                <a:cs typeface="Helvetica" charset="0"/>
              </a:rPr>
              <a:t> for physics and safeguards</a:t>
            </a:r>
          </a:p>
          <a:p>
            <a:pPr marL="39688"/>
            <a:r>
              <a:rPr lang="en-US" dirty="0">
                <a:solidFill>
                  <a:schemeClr val="tx1"/>
                </a:solidFill>
                <a:ea typeface="ＭＳ Ｐゴシック" charset="0"/>
                <a:cs typeface="Helvetica" charset="0"/>
              </a:rPr>
              <a:t>- develop antineutrino-based </a:t>
            </a:r>
            <a:r>
              <a:rPr lang="en-US" b="1" dirty="0">
                <a:solidFill>
                  <a:schemeClr val="tx1"/>
                </a:solidFill>
                <a:ea typeface="ＭＳ Ｐゴシック" charset="0"/>
                <a:cs typeface="Helvetica" charset="0"/>
              </a:rPr>
              <a:t>reactor monitoring technology for safeguards</a:t>
            </a:r>
          </a:p>
        </p:txBody>
      </p:sp>
      <p:sp>
        <p:nvSpPr>
          <p:cNvPr id="16" name="Line 12"/>
          <p:cNvSpPr>
            <a:spLocks noChangeShapeType="1"/>
          </p:cNvSpPr>
          <p:nvPr/>
        </p:nvSpPr>
        <p:spPr bwMode="auto">
          <a:xfrm>
            <a:off x="6345866" y="1865313"/>
            <a:ext cx="171450" cy="4762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7" name="Rectangle 13"/>
          <p:cNvSpPr>
            <a:spLocks/>
          </p:cNvSpPr>
          <p:nvPr/>
        </p:nvSpPr>
        <p:spPr bwMode="auto">
          <a:xfrm>
            <a:off x="6122257" y="3534239"/>
            <a:ext cx="2672600" cy="2013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40639" bIns="0"/>
          <a:lstStyle/>
          <a:p>
            <a:pPr marL="39688"/>
            <a:r>
              <a:rPr lang="en-US" dirty="0">
                <a:solidFill>
                  <a:srgbClr val="0000FF"/>
                </a:solidFill>
                <a:ea typeface="ＭＳ Ｐゴシック" charset="0"/>
                <a:cs typeface="Helvetica" charset="0"/>
              </a:rPr>
              <a:t>Technically Limited </a:t>
            </a:r>
            <a:r>
              <a:rPr lang="en-US" dirty="0" smtClean="0">
                <a:solidFill>
                  <a:srgbClr val="0000FF"/>
                </a:solidFill>
                <a:ea typeface="ＭＳ Ｐゴシック" charset="0"/>
                <a:cs typeface="Helvetica" charset="0"/>
              </a:rPr>
              <a:t>Schedule:</a:t>
            </a:r>
          </a:p>
          <a:p>
            <a:pPr marL="39688"/>
            <a:endParaRPr lang="en-US" dirty="0">
              <a:solidFill>
                <a:srgbClr val="0000FF"/>
              </a:solidFill>
              <a:ea typeface="ＭＳ Ｐゴシック" charset="0"/>
              <a:cs typeface="Helvetica" charset="0"/>
            </a:endParaRPr>
          </a:p>
          <a:p>
            <a:pPr marL="325438" indent="-285750">
              <a:buFont typeface="Arial"/>
              <a:buChar char="•"/>
            </a:pPr>
            <a:r>
              <a:rPr lang="en-US" dirty="0">
                <a:solidFill>
                  <a:schemeClr val="tx1"/>
                </a:solidFill>
                <a:ea typeface="ＭＳ Ｐゴシック" charset="0"/>
                <a:cs typeface="Helvetica" charset="0"/>
              </a:rPr>
              <a:t>FY13-14 - R&amp;D</a:t>
            </a:r>
          </a:p>
          <a:p>
            <a:pPr marL="325438" indent="-285750">
              <a:buFont typeface="Arial"/>
              <a:buChar char="•"/>
            </a:pPr>
            <a:r>
              <a:rPr lang="en-US" dirty="0">
                <a:solidFill>
                  <a:schemeClr val="tx1"/>
                </a:solidFill>
                <a:ea typeface="ＭＳ Ｐゴシック" charset="0"/>
                <a:cs typeface="Helvetica" charset="0"/>
              </a:rPr>
              <a:t>FY14-15 - </a:t>
            </a:r>
            <a:r>
              <a:rPr lang="en-US" dirty="0" err="1">
                <a:solidFill>
                  <a:schemeClr val="tx1"/>
                </a:solidFill>
                <a:ea typeface="ＭＳ Ｐゴシック" charset="0"/>
                <a:cs typeface="Helvetica" charset="0"/>
              </a:rPr>
              <a:t>design&amp;construction</a:t>
            </a:r>
            <a:endParaRPr lang="en-US" dirty="0">
              <a:solidFill>
                <a:schemeClr val="tx1"/>
              </a:solidFill>
              <a:ea typeface="ＭＳ Ｐゴシック" charset="0"/>
              <a:cs typeface="Helvetica" charset="0"/>
            </a:endParaRPr>
          </a:p>
          <a:p>
            <a:pPr marL="325438" indent="-285750">
              <a:buFont typeface="Arial"/>
              <a:buChar char="•"/>
            </a:pPr>
            <a:r>
              <a:rPr lang="en-US" dirty="0">
                <a:solidFill>
                  <a:schemeClr val="tx1"/>
                </a:solidFill>
                <a:ea typeface="ＭＳ Ｐゴシック" charset="0"/>
                <a:cs typeface="Helvetica" charset="0"/>
              </a:rPr>
              <a:t>FY 2016 - first data?</a:t>
            </a:r>
          </a:p>
        </p:txBody>
      </p:sp>
      <p:sp>
        <p:nvSpPr>
          <p:cNvPr id="18" name="Line 15"/>
          <p:cNvSpPr>
            <a:spLocks noChangeShapeType="1"/>
          </p:cNvSpPr>
          <p:nvPr/>
        </p:nvSpPr>
        <p:spPr bwMode="auto">
          <a:xfrm>
            <a:off x="3736947" y="2120900"/>
            <a:ext cx="171450" cy="3175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9" name="Picture 6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52" y="43797"/>
            <a:ext cx="736600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6464681" y="5986768"/>
            <a:ext cx="25724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 smtClean="0">
                <a:solidFill>
                  <a:srgbClr val="4F81BD"/>
                </a:solidFill>
              </a:rPr>
              <a:t>Contact: K.M. </a:t>
            </a:r>
            <a:r>
              <a:rPr lang="en-US" sz="1600" b="1" i="1" dirty="0" err="1" smtClean="0">
                <a:solidFill>
                  <a:srgbClr val="4F81BD"/>
                </a:solidFill>
              </a:rPr>
              <a:t>Heeger</a:t>
            </a:r>
            <a:r>
              <a:rPr lang="en-US" sz="1600" b="1" i="1" dirty="0" smtClean="0">
                <a:solidFill>
                  <a:srgbClr val="4F81BD"/>
                </a:solidFill>
              </a:rPr>
              <a:t>, Yale</a:t>
            </a:r>
            <a:endParaRPr lang="en-US" sz="1600" b="1" i="1" dirty="0">
              <a:solidFill>
                <a:srgbClr val="4F81B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48375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1880" y="201372"/>
            <a:ext cx="8122120" cy="934250"/>
          </a:xfrm>
        </p:spPr>
        <p:txBody>
          <a:bodyPr>
            <a:normAutofit fontScale="90000"/>
          </a:bodyPr>
          <a:lstStyle/>
          <a:p>
            <a:r>
              <a:rPr lang="en-US" dirty="0">
                <a:ea typeface="ＭＳ Ｐゴシック" charset="0"/>
                <a:cs typeface="Helvetica" charset="0"/>
              </a:rPr>
              <a:t>A 2-Detector Oscillation </a:t>
            </a:r>
            <a:r>
              <a:rPr lang="en-US" dirty="0" smtClean="0">
                <a:ea typeface="ＭＳ Ｐゴシック" charset="0"/>
                <a:cs typeface="Helvetica" charset="0"/>
              </a:rPr>
              <a:t>Experiment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Stockholm, July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Lhuillier - CEA Saclay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C2B2-2BBA-384D-BAC7-36BEE357CC4E}" type="slidenum">
              <a:rPr lang="en-US" smtClean="0"/>
              <a:t>36</a:t>
            </a:fld>
            <a:endParaRPr lang="en-US"/>
          </a:p>
        </p:txBody>
      </p:sp>
      <p:pic>
        <p:nvPicPr>
          <p:cNvPr id="7" name="Picture 6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50" y="43797"/>
            <a:ext cx="736600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66381" y="2339162"/>
            <a:ext cx="4773638" cy="3580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6" name="Picture 9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752573" y="824158"/>
            <a:ext cx="2864391" cy="348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8" name="Rectangle 12"/>
          <p:cNvSpPr>
            <a:spLocks/>
          </p:cNvSpPr>
          <p:nvPr/>
        </p:nvSpPr>
        <p:spPr bwMode="auto">
          <a:xfrm>
            <a:off x="4496271" y="1396833"/>
            <a:ext cx="2890098" cy="5130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40639" bIns="0"/>
          <a:lstStyle/>
          <a:p>
            <a:pPr marL="39688"/>
            <a:r>
              <a:rPr lang="en-US" sz="2000" dirty="0">
                <a:solidFill>
                  <a:srgbClr val="0000FF"/>
                </a:solidFill>
                <a:ea typeface="ＭＳ Ｐゴシック" charset="0"/>
                <a:cs typeface="Helvetica" charset="0"/>
              </a:rPr>
              <a:t>Discovery Potential</a:t>
            </a:r>
          </a:p>
        </p:txBody>
      </p:sp>
      <p:sp>
        <p:nvSpPr>
          <p:cNvPr id="19" name="Rectangle 13"/>
          <p:cNvSpPr>
            <a:spLocks/>
          </p:cNvSpPr>
          <p:nvPr/>
        </p:nvSpPr>
        <p:spPr bwMode="auto">
          <a:xfrm>
            <a:off x="4846359" y="1835216"/>
            <a:ext cx="1233670" cy="553998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40639" bIns="0">
            <a:spAutoFit/>
          </a:bodyPr>
          <a:lstStyle/>
          <a:p>
            <a:pPr marL="39688"/>
            <a:r>
              <a:rPr lang="en-US" dirty="0">
                <a:solidFill>
                  <a:schemeClr val="tx1"/>
                </a:solidFill>
                <a:ea typeface="ＭＳ Ｐゴシック" charset="0"/>
                <a:cs typeface="Helvetica" charset="0"/>
              </a:rPr>
              <a:t>3σ in 1 </a:t>
            </a:r>
            <a:r>
              <a:rPr lang="en-US" dirty="0" smtClean="0">
                <a:solidFill>
                  <a:schemeClr val="tx1"/>
                </a:solidFill>
                <a:ea typeface="ＭＳ Ｐゴシック" charset="0"/>
                <a:cs typeface="Helvetica" charset="0"/>
              </a:rPr>
              <a:t>year</a:t>
            </a:r>
            <a:endParaRPr lang="en-US" dirty="0">
              <a:solidFill>
                <a:schemeClr val="tx1"/>
              </a:solidFill>
              <a:ea typeface="ＭＳ Ｐゴシック" charset="0"/>
              <a:cs typeface="Helvetica" charset="0"/>
            </a:endParaRPr>
          </a:p>
          <a:p>
            <a:pPr marL="39688"/>
            <a:r>
              <a:rPr lang="en-US" dirty="0">
                <a:solidFill>
                  <a:schemeClr val="tx1"/>
                </a:solidFill>
                <a:ea typeface="ＭＳ Ｐゴシック" charset="0"/>
                <a:cs typeface="Helvetica" charset="0"/>
              </a:rPr>
              <a:t>5σ in 3 years</a:t>
            </a:r>
          </a:p>
        </p:txBody>
      </p:sp>
      <p:pic>
        <p:nvPicPr>
          <p:cNvPr id="20" name="Picture 14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820195" y="3723089"/>
            <a:ext cx="2535237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1" name="Rectangle 15"/>
          <p:cNvSpPr>
            <a:spLocks/>
          </p:cNvSpPr>
          <p:nvPr/>
        </p:nvSpPr>
        <p:spPr bwMode="auto">
          <a:xfrm>
            <a:off x="2552929" y="4477688"/>
            <a:ext cx="1374008" cy="749300"/>
          </a:xfrm>
          <a:prstGeom prst="rect">
            <a:avLst/>
          </a:prstGeom>
          <a:noFill/>
          <a:ln>
            <a:noFill/>
          </a:ln>
        </p:spPr>
        <p:txBody>
          <a:bodyPr lIns="0" tIns="0" rIns="40639" bIns="0"/>
          <a:lstStyle/>
          <a:p>
            <a:pPr marL="39688"/>
            <a:r>
              <a:rPr lang="en-US" sz="1600" dirty="0">
                <a:solidFill>
                  <a:schemeClr val="tx1"/>
                </a:solidFill>
                <a:ea typeface="ＭＳ Ｐゴシック" charset="0"/>
                <a:cs typeface="Helvetica" charset="0"/>
              </a:rPr>
              <a:t>feasible at 3 US reactor sites</a:t>
            </a:r>
          </a:p>
          <a:p>
            <a:pPr marL="39688"/>
            <a:r>
              <a:rPr lang="en-US" sz="1600" dirty="0">
                <a:solidFill>
                  <a:schemeClr val="tx1"/>
                </a:solidFill>
                <a:ea typeface="ＭＳ Ｐゴシック" charset="0"/>
                <a:cs typeface="Helvetica" charset="0"/>
              </a:rPr>
              <a:t>NIST, </a:t>
            </a:r>
            <a:r>
              <a:rPr lang="en-US" sz="1600" dirty="0">
                <a:solidFill>
                  <a:srgbClr val="FF00FF"/>
                </a:solidFill>
                <a:ea typeface="ＭＳ Ｐゴシック" charset="0"/>
                <a:cs typeface="Helvetica" charset="0"/>
              </a:rPr>
              <a:t>ATR</a:t>
            </a:r>
            <a:r>
              <a:rPr lang="en-US" sz="1600" dirty="0">
                <a:solidFill>
                  <a:schemeClr val="tx1"/>
                </a:solidFill>
                <a:ea typeface="ＭＳ Ｐゴシック" charset="0"/>
                <a:cs typeface="Helvetica" charset="0"/>
              </a:rPr>
              <a:t>, </a:t>
            </a:r>
            <a:r>
              <a:rPr lang="en-US" sz="1600" dirty="0">
                <a:solidFill>
                  <a:srgbClr val="008000"/>
                </a:solidFill>
                <a:ea typeface="ＭＳ Ｐゴシック" charset="0"/>
                <a:cs typeface="Helvetica" charset="0"/>
              </a:rPr>
              <a:t>HFIR</a:t>
            </a:r>
          </a:p>
        </p:txBody>
      </p:sp>
      <p:sp>
        <p:nvSpPr>
          <p:cNvPr id="22" name="Rectangle 16"/>
          <p:cNvSpPr>
            <a:spLocks/>
          </p:cNvSpPr>
          <p:nvPr/>
        </p:nvSpPr>
        <p:spPr bwMode="auto">
          <a:xfrm>
            <a:off x="4569259" y="5802594"/>
            <a:ext cx="4370760" cy="4572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40639" bIns="0"/>
          <a:lstStyle/>
          <a:p>
            <a:pPr marL="39688"/>
            <a:r>
              <a:rPr lang="en-US" sz="1400" dirty="0" err="1" smtClean="0">
                <a:solidFill>
                  <a:schemeClr val="tx1"/>
                </a:solidFill>
                <a:ea typeface="ＭＳ Ｐゴシック" charset="0"/>
                <a:cs typeface="Helvetica" charset="0"/>
              </a:rPr>
              <a:t>Mumm</a:t>
            </a:r>
            <a:r>
              <a:rPr lang="en-US" sz="1400" dirty="0">
                <a:solidFill>
                  <a:schemeClr val="tx1"/>
                </a:solidFill>
                <a:ea typeface="ＭＳ Ｐゴシック" charset="0"/>
                <a:cs typeface="Helvetica" charset="0"/>
              </a:rPr>
              <a:t>, Littlejohn,  </a:t>
            </a:r>
            <a:r>
              <a:rPr lang="en-US" sz="1400" dirty="0" err="1" smtClean="0">
                <a:solidFill>
                  <a:schemeClr val="tx1"/>
                </a:solidFill>
                <a:ea typeface="ＭＳ Ｐゴシック" charset="0"/>
                <a:cs typeface="Helvetica" charset="0"/>
              </a:rPr>
              <a:t>K.M.Heeger</a:t>
            </a:r>
            <a:r>
              <a:rPr lang="en-US" sz="1400" dirty="0" smtClean="0">
                <a:solidFill>
                  <a:schemeClr val="tx1"/>
                </a:solidFill>
                <a:ea typeface="ＭＳ Ｐゴシック" charset="0"/>
                <a:cs typeface="Helvetica" charset="0"/>
              </a:rPr>
              <a:t>, </a:t>
            </a:r>
            <a:r>
              <a:rPr lang="en-US" sz="1400" dirty="0">
                <a:latin typeface="Arial" charset="0"/>
                <a:ea typeface="ＭＳ Ｐゴシック" charset="0"/>
                <a:cs typeface="Arial" charset="0"/>
                <a:sym typeface="Arial" charset="0"/>
              </a:rPr>
              <a:t>arXiv:1307.2859  (2013</a:t>
            </a:r>
            <a:r>
              <a:rPr lang="en-US" sz="1400" dirty="0" smtClean="0">
                <a:latin typeface="Arial" charset="0"/>
                <a:ea typeface="ＭＳ Ｐゴシック" charset="0"/>
                <a:cs typeface="Arial" charset="0"/>
                <a:sym typeface="Arial" charset="0"/>
              </a:rPr>
              <a:t>)</a:t>
            </a:r>
            <a:endParaRPr lang="en-US" sz="1400" dirty="0">
              <a:ea typeface="ＭＳ Ｐゴシック" charset="0"/>
              <a:cs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32995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815072-86F4-A540-91E1-12D0CCD19222}" type="slidenum">
              <a:rPr lang="en-US"/>
              <a:pPr/>
              <a:t>37</a:t>
            </a:fld>
            <a:endParaRPr lang="en-US"/>
          </a:p>
        </p:txBody>
      </p:sp>
      <p:sp>
        <p:nvSpPr>
          <p:cNvPr id="6145" name="Rectangle 1"/>
          <p:cNvSpPr>
            <a:spLocks/>
          </p:cNvSpPr>
          <p:nvPr/>
        </p:nvSpPr>
        <p:spPr bwMode="auto">
          <a:xfrm>
            <a:off x="744538" y="157163"/>
            <a:ext cx="8420100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40631" bIns="0" anchor="ctr"/>
          <a:lstStyle/>
          <a:p>
            <a:pPr marL="39688"/>
            <a:r>
              <a:rPr lang="en-US" sz="2600" b="1">
                <a:solidFill>
                  <a:schemeClr val="tx1"/>
                </a:solidFill>
                <a:ea typeface="ＭＳ Ｐゴシック" charset="0"/>
                <a:cs typeface="Helvetica" charset="0"/>
              </a:rPr>
              <a:t>US Research Reactors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65700" y="855663"/>
            <a:ext cx="1358900" cy="1760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76550" y="927100"/>
            <a:ext cx="2198688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7313" y="889000"/>
            <a:ext cx="1360487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28775" y="927100"/>
            <a:ext cx="1260475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638" y="950913"/>
            <a:ext cx="1473200" cy="172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6151" name="Rectangle 7"/>
          <p:cNvSpPr>
            <a:spLocks/>
          </p:cNvSpPr>
          <p:nvPr/>
        </p:nvSpPr>
        <p:spPr bwMode="auto">
          <a:xfrm>
            <a:off x="952500" y="2362200"/>
            <a:ext cx="1152525" cy="3175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40639" bIns="0">
            <a:spAutoFit/>
          </a:bodyPr>
          <a:lstStyle/>
          <a:p>
            <a:pPr marL="39688"/>
            <a:r>
              <a:rPr lang="en-US" sz="1400" dirty="0">
                <a:solidFill>
                  <a:schemeClr val="tx1"/>
                </a:solidFill>
                <a:ea typeface="ＭＳ Ｐゴシック" charset="0"/>
                <a:cs typeface="Helvetica" charset="0"/>
              </a:rPr>
              <a:t>NBSR, NIST</a:t>
            </a:r>
          </a:p>
        </p:txBody>
      </p:sp>
      <p:sp>
        <p:nvSpPr>
          <p:cNvPr id="6152" name="Rectangle 8"/>
          <p:cNvSpPr>
            <a:spLocks/>
          </p:cNvSpPr>
          <p:nvPr/>
        </p:nvSpPr>
        <p:spPr bwMode="auto">
          <a:xfrm>
            <a:off x="4813300" y="2374900"/>
            <a:ext cx="496888" cy="3175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40639" bIns="0">
            <a:spAutoFit/>
          </a:bodyPr>
          <a:lstStyle/>
          <a:p>
            <a:pPr marL="39688"/>
            <a:r>
              <a:rPr lang="en-US" sz="1400">
                <a:solidFill>
                  <a:schemeClr val="tx1"/>
                </a:solidFill>
                <a:ea typeface="ＭＳ Ｐゴシック" charset="0"/>
                <a:cs typeface="Helvetica" charset="0"/>
              </a:rPr>
              <a:t>ATR</a:t>
            </a:r>
          </a:p>
        </p:txBody>
      </p:sp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0300" y="927100"/>
            <a:ext cx="1690688" cy="168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6154" name="Rectangle 10"/>
          <p:cNvSpPr>
            <a:spLocks/>
          </p:cNvSpPr>
          <p:nvPr/>
        </p:nvSpPr>
        <p:spPr bwMode="auto">
          <a:xfrm>
            <a:off x="7454900" y="2324100"/>
            <a:ext cx="1162050" cy="3175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40639" bIns="0">
            <a:spAutoFit/>
          </a:bodyPr>
          <a:lstStyle/>
          <a:p>
            <a:pPr marL="39688"/>
            <a:r>
              <a:rPr lang="en-US" sz="1400">
                <a:solidFill>
                  <a:schemeClr val="tx1"/>
                </a:solidFill>
                <a:ea typeface="ＭＳ Ｐゴシック" charset="0"/>
                <a:cs typeface="Helvetica" charset="0"/>
              </a:rPr>
              <a:t>HFIR, ORNL</a:t>
            </a:r>
          </a:p>
        </p:txBody>
      </p:sp>
      <p:pic>
        <p:nvPicPr>
          <p:cNvPr id="6155" name="Picture 1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29992" y="4081151"/>
            <a:ext cx="4002087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6156" name="Picture 1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792413"/>
            <a:ext cx="6057900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6157" name="Rectangle 13"/>
          <p:cNvSpPr>
            <a:spLocks/>
          </p:cNvSpPr>
          <p:nvPr/>
        </p:nvSpPr>
        <p:spPr bwMode="auto">
          <a:xfrm>
            <a:off x="6389518" y="3718575"/>
            <a:ext cx="2743200" cy="36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40639" bIns="0"/>
          <a:lstStyle/>
          <a:p>
            <a:pPr marL="39688"/>
            <a:r>
              <a:rPr lang="en-US" sz="1300" dirty="0">
                <a:ea typeface="ＭＳ Ｐゴシック" charset="0"/>
                <a:cs typeface="Helvetica" charset="0"/>
              </a:rPr>
              <a:t>A</a:t>
            </a:r>
            <a:r>
              <a:rPr lang="en-US" sz="1300" dirty="0" smtClean="0">
                <a:solidFill>
                  <a:schemeClr val="tx1"/>
                </a:solidFill>
                <a:ea typeface="ＭＳ Ｐゴシック" charset="0"/>
                <a:cs typeface="Helvetica" charset="0"/>
              </a:rPr>
              <a:t>dapted </a:t>
            </a:r>
            <a:r>
              <a:rPr lang="en-US" sz="1300" dirty="0">
                <a:solidFill>
                  <a:schemeClr val="tx1"/>
                </a:solidFill>
                <a:ea typeface="ＭＳ Ｐゴシック" charset="0"/>
                <a:cs typeface="Helvetica" charset="0"/>
              </a:rPr>
              <a:t>from </a:t>
            </a:r>
            <a:r>
              <a:rPr lang="en-US" sz="1300" dirty="0" err="1">
                <a:solidFill>
                  <a:schemeClr val="tx1"/>
                </a:solidFill>
                <a:ea typeface="ＭＳ Ｐゴシック" charset="0"/>
                <a:cs typeface="Helvetica" charset="0"/>
              </a:rPr>
              <a:t>Lasserre</a:t>
            </a:r>
            <a:r>
              <a:rPr lang="en-US" sz="1300" dirty="0">
                <a:solidFill>
                  <a:schemeClr val="tx1"/>
                </a:solidFill>
                <a:ea typeface="ＭＳ Ｐゴシック" charset="0"/>
                <a:cs typeface="Helvetica" charset="0"/>
              </a:rPr>
              <a:t> et al 2012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Stockholm, July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Lhuillier - CEA Saclay</a:t>
            </a:r>
            <a:endParaRPr lang="en-US"/>
          </a:p>
        </p:txBody>
      </p:sp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0190" y="4189981"/>
            <a:ext cx="3949232" cy="2090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9" name="Rectangle 7"/>
          <p:cNvSpPr>
            <a:spLocks/>
          </p:cNvSpPr>
          <p:nvPr/>
        </p:nvSpPr>
        <p:spPr bwMode="auto">
          <a:xfrm>
            <a:off x="875920" y="6025296"/>
            <a:ext cx="874597" cy="215444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40639" bIns="0">
            <a:spAutoFit/>
          </a:bodyPr>
          <a:lstStyle/>
          <a:p>
            <a:pPr marL="39688"/>
            <a:r>
              <a:rPr lang="en-US" sz="1400" b="1" dirty="0">
                <a:ea typeface="ＭＳ Ｐゴシック" charset="0"/>
                <a:cs typeface="Helvetica" charset="0"/>
              </a:rPr>
              <a:t>NBSR, NIST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146916" y="2997972"/>
            <a:ext cx="2928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Ongoing site characterization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73826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China Advanced Research Reactor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Stockholm, July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Lhuillier - CEA Saclay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C2B2-2BBA-384D-BAC7-36BEE357CC4E}" type="slidenum">
              <a:rPr lang="en-US" smtClean="0"/>
              <a:t>38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139070">
            <a:off x="7467600" y="939485"/>
            <a:ext cx="1219200" cy="1627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171290" y="4263528"/>
            <a:ext cx="2814650" cy="21020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CARR</a:t>
            </a:r>
            <a:r>
              <a:rPr lang="en-US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en-US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@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CIAE in Beijing 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Nearly operational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60 </a:t>
            </a:r>
            <a:r>
              <a:rPr lang="en-US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MW</a:t>
            </a:r>
            <a:r>
              <a:rPr lang="en-US" sz="2000" baseline="-25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endParaRPr lang="en-US" sz="2000" baseline="-25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 m shielding 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wall</a:t>
            </a:r>
            <a:endParaRPr lang="en-US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64" y="1089118"/>
            <a:ext cx="3733800" cy="4583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152" y="1539180"/>
            <a:ext cx="1950104" cy="1219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2852338"/>
            <a:ext cx="3431469" cy="13067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3" name="Straight Connector 15"/>
          <p:cNvCxnSpPr/>
          <p:nvPr/>
        </p:nvCxnSpPr>
        <p:spPr>
          <a:xfrm rot="5400000">
            <a:off x="1968060" y="3622947"/>
            <a:ext cx="5132388" cy="1588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内容占位符 3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05231" y="4538523"/>
            <a:ext cx="1694877" cy="162829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712269" y="1043117"/>
            <a:ext cx="41148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Detector concept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GdLS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Daya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Bay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1-ton target/detector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module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Teflon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reflector on the inner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wall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Two 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identical detector modules for relative measurement (</a:t>
            </a:r>
            <a:r>
              <a:rPr lang="en-US" sz="2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rate+shape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). Near 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detector @ 7 m, far 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flexible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Passive gamma/neutron shield + outer detector with liquid scintillator (anti-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compton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fast neutron/muon veto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dirty="0"/>
              <a:t>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79356" y="6062355"/>
            <a:ext cx="27189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 smtClean="0">
                <a:solidFill>
                  <a:srgbClr val="4F81BD"/>
                </a:solidFill>
              </a:rPr>
              <a:t>Contact: J. Liu, </a:t>
            </a:r>
            <a:r>
              <a:rPr lang="en-US" sz="1600" b="1" i="1" dirty="0" err="1" smtClean="0">
                <a:solidFill>
                  <a:srgbClr val="4F81BD"/>
                </a:solidFill>
              </a:rPr>
              <a:t>Shangai</a:t>
            </a:r>
            <a:r>
              <a:rPr lang="en-US" sz="1600" b="1" i="1" dirty="0">
                <a:solidFill>
                  <a:srgbClr val="4F81BD"/>
                </a:solidFill>
              </a:rPr>
              <a:t> </a:t>
            </a:r>
            <a:r>
              <a:rPr lang="en-US" sz="1600" b="1" i="1" dirty="0" smtClean="0">
                <a:solidFill>
                  <a:srgbClr val="4F81BD"/>
                </a:solidFill>
              </a:rPr>
              <a:t>Univ.</a:t>
            </a:r>
            <a:endParaRPr lang="en-US" sz="1600" b="1" i="1" dirty="0">
              <a:solidFill>
                <a:srgbClr val="4F81B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54103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Sensitivity Study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Stockholm, July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Lhuillier - CEA Saclay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C2B2-2BBA-384D-BAC7-36BEE357CC4E}" type="slidenum">
              <a:rPr lang="en-US" smtClean="0"/>
              <a:t>39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295" y="1262496"/>
            <a:ext cx="5717877" cy="443967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37426" y="5539273"/>
            <a:ext cx="4325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G.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Guo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et al., arXiv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:1313.0607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02150" y="1234582"/>
            <a:ext cx="31242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Near/far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configuration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60MW</a:t>
            </a:r>
            <a:r>
              <a:rPr lang="en-US" sz="2200" baseline="-25000" dirty="0" smtClean="0">
                <a:latin typeface="Times New Roman" pitchFamily="18" charset="0"/>
                <a:cs typeface="Times New Roman" pitchFamily="18" charset="0"/>
              </a:rPr>
              <a:t>th </a:t>
            </a:r>
            <a:r>
              <a:rPr lang="en-US" sz="2200" dirty="0">
                <a:latin typeface="Times New Roman" pitchFamily="18" charset="0"/>
                <a:cs typeface="Times New Roman" pitchFamily="18" charset="0"/>
                <a:sym typeface="Symbol"/>
              </a:rPr>
              <a:t>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1 year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  <a:sym typeface="Symbol"/>
              </a:rPr>
              <a:t>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near/far 1 ton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  <a:sym typeface="Symbol"/>
              </a:rPr>
              <a:t>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100% efficiency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Detector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-related systematics included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2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2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No background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Challenge</a:t>
            </a:r>
            <a:r>
              <a:rPr lang="en-US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 reactor-on background suppression</a:t>
            </a:r>
            <a:endParaRPr lang="en-US" sz="2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94363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Reactor </a:t>
            </a:r>
            <a:r>
              <a:rPr lang="en-US" dirty="0">
                <a:latin typeface="Symbol" charset="2"/>
                <a:cs typeface="Symbol" charset="2"/>
              </a:rPr>
              <a:t>n</a:t>
            </a:r>
            <a:r>
              <a:rPr lang="en-US" baseline="-25000" dirty="0"/>
              <a:t>e</a:t>
            </a:r>
            <a:r>
              <a:rPr lang="en-US" dirty="0"/>
              <a:t> Anomaly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Stockholm, July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Lhuillier - CEA Saclay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C2B2-2BBA-384D-BAC7-36BEE357CC4E}" type="slidenum">
              <a:rPr lang="en-US" smtClean="0"/>
              <a:t>4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4683804" y="505221"/>
            <a:ext cx="314074" cy="0"/>
          </a:xfrm>
          <a:prstGeom prst="line">
            <a:avLst/>
          </a:prstGeom>
          <a:ln w="285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65"/>
          <a:stretch/>
        </p:blipFill>
        <p:spPr bwMode="auto">
          <a:xfrm>
            <a:off x="39468" y="1624828"/>
            <a:ext cx="4665593" cy="42172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Arrow Connector 9"/>
          <p:cNvCxnSpPr/>
          <p:nvPr/>
        </p:nvCxnSpPr>
        <p:spPr>
          <a:xfrm flipV="1">
            <a:off x="841369" y="3398027"/>
            <a:ext cx="0" cy="55983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78188" y="2723753"/>
            <a:ext cx="12365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New </a:t>
            </a:r>
          </a:p>
          <a:p>
            <a:r>
              <a:rPr lang="en-US" dirty="0" smtClean="0"/>
              <a:t>Conversion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2536180" y="3085774"/>
            <a:ext cx="0" cy="55983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695959" y="3370084"/>
            <a:ext cx="856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New </a:t>
            </a:r>
            <a:r>
              <a:rPr lang="en-US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t</a:t>
            </a:r>
            <a:r>
              <a:rPr lang="en-US" baseline="-25000" dirty="0" err="1" smtClean="0">
                <a:solidFill>
                  <a:srgbClr val="FF0000"/>
                </a:solidFill>
              </a:rPr>
              <a:t>n</a:t>
            </a:r>
            <a:endParaRPr lang="en-US" baseline="-25000" dirty="0">
              <a:solidFill>
                <a:srgbClr val="FF0000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5811" y="2457266"/>
            <a:ext cx="3508478" cy="303599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36486" y="2016535"/>
            <a:ext cx="1962578" cy="543358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614612" y="1515586"/>
            <a:ext cx="27918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Reevaluation of </a:t>
            </a:r>
            <a:r>
              <a:rPr lang="en-US" sz="2000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s</a:t>
            </a:r>
            <a:r>
              <a:rPr lang="en-US" sz="2000" baseline="-25000" dirty="0" err="1" smtClean="0">
                <a:solidFill>
                  <a:srgbClr val="FF0000"/>
                </a:solidFill>
              </a:rPr>
              <a:t>interaction</a:t>
            </a:r>
            <a:endParaRPr lang="en-US" sz="2000" baseline="-25000" dirty="0">
              <a:solidFill>
                <a:srgbClr val="FF000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222102" y="5678235"/>
            <a:ext cx="209103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/>
              <a:t>PRD 83, 073006 (2011)</a:t>
            </a:r>
            <a:endParaRPr lang="en-US" sz="1600" dirty="0"/>
          </a:p>
        </p:txBody>
      </p:sp>
      <p:sp>
        <p:nvSpPr>
          <p:cNvPr id="19" name="TextBox 18"/>
          <p:cNvSpPr txBox="1"/>
          <p:nvPr/>
        </p:nvSpPr>
        <p:spPr>
          <a:xfrm>
            <a:off x="6903892" y="3344397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sym typeface="Wingdings"/>
              </a:rPr>
              <a:t> + 1.5%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56910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5051"/>
            <a:ext cx="8229600" cy="130926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New Short Baseline </a:t>
            </a:r>
            <a:br>
              <a:rPr lang="en-US" dirty="0" smtClean="0"/>
            </a:br>
            <a:r>
              <a:rPr lang="en-US" dirty="0" smtClean="0"/>
              <a:t>Reactor Experiments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Stockholm, July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Lhuillier - CEA Saclay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C2B2-2BBA-384D-BAC7-36BEE357CC4E}" type="slidenum">
              <a:rPr lang="en-US" smtClean="0"/>
              <a:t>40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757940" y="4233934"/>
            <a:ext cx="57616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</a:rPr>
              <a:t>Highly Segmented Plastic Scintillators</a:t>
            </a:r>
            <a:endParaRPr lang="en-US" sz="2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3581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964531" y="-267891"/>
            <a:ext cx="4875609" cy="1910953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err="1" smtClean="0">
                <a:latin typeface="Hoefler Text" charset="0"/>
                <a:cs typeface="Hoefler Text" charset="0"/>
                <a:sym typeface="Hoefler Text" charset="0"/>
              </a:rPr>
              <a:t>SoLi</a:t>
            </a:r>
            <a:r>
              <a:rPr lang="en-US" dirty="0" smtClean="0">
                <a:latin typeface="Hoefler Text" charset="0"/>
                <a:cs typeface="Hoefler Text" charset="0"/>
                <a:sym typeface="Hoefler Text" charset="0"/>
              </a:rPr>
              <a:t>∂</a:t>
            </a:r>
            <a:r>
              <a:rPr lang="en-US" sz="6700" dirty="0">
                <a:latin typeface="Hoefler Text" charset="0"/>
                <a:cs typeface="Hoefler Text" charset="0"/>
                <a:sym typeface="Hoefler Text" charset="0"/>
              </a:rPr>
              <a:t> </a:t>
            </a:r>
            <a:r>
              <a:rPr lang="en-US" sz="6700" dirty="0">
                <a:solidFill>
                  <a:srgbClr val="0044FE"/>
                </a:solidFill>
                <a:latin typeface="Hoefler Text" charset="0"/>
                <a:sym typeface="Hoefler Text" charset="0"/>
              </a:rPr>
              <a:t/>
            </a:r>
            <a:br>
              <a:rPr lang="en-US" sz="6700" dirty="0">
                <a:solidFill>
                  <a:srgbClr val="0044FE"/>
                </a:solidFill>
                <a:latin typeface="Hoefler Text" charset="0"/>
                <a:sym typeface="Hoefler Text" charset="0"/>
              </a:rPr>
            </a:br>
            <a:r>
              <a:rPr lang="en-US" sz="1700" dirty="0">
                <a:solidFill>
                  <a:srgbClr val="0044FE"/>
                </a:solidFill>
                <a:latin typeface="Hoefler Text" charset="0"/>
                <a:cs typeface="Hoefler Text" charset="0"/>
                <a:sym typeface="Hoefler Text" charset="0"/>
              </a:rPr>
              <a:t>Search for Oscillations with </a:t>
            </a:r>
            <a:r>
              <a:rPr lang="en-US" sz="1700" baseline="32000" dirty="0">
                <a:solidFill>
                  <a:srgbClr val="0044FE"/>
                </a:solidFill>
                <a:latin typeface="Hoefler Text" charset="0"/>
                <a:cs typeface="Hoefler Text" charset="0"/>
                <a:sym typeface="Hoefler Text" charset="0"/>
              </a:rPr>
              <a:t>6</a:t>
            </a:r>
            <a:r>
              <a:rPr lang="en-US" sz="1700" dirty="0">
                <a:solidFill>
                  <a:srgbClr val="0044FE"/>
                </a:solidFill>
                <a:latin typeface="Hoefler Text" charset="0"/>
                <a:cs typeface="Hoefler Text" charset="0"/>
                <a:sym typeface="Hoefler Text" charset="0"/>
              </a:rPr>
              <a:t>Li Detector</a:t>
            </a:r>
            <a:r>
              <a:rPr lang="en-US" sz="1700" dirty="0">
                <a:latin typeface="Helvetica Neue Light" charset="0"/>
                <a:ea typeface="ヒラギノ角ゴ ProN W3" charset="0"/>
                <a:cs typeface="ヒラギノ角ゴ ProN W3" charset="0"/>
                <a:sym typeface="Helvetica Neue Light" charset="0"/>
              </a:rPr>
              <a:t/>
            </a:r>
            <a:br>
              <a:rPr lang="en-US" sz="1700" dirty="0">
                <a:latin typeface="Helvetica Neue Light" charset="0"/>
                <a:ea typeface="ヒラギノ角ゴ ProN W3" charset="0"/>
                <a:cs typeface="ヒラギノ角ゴ ProN W3" charset="0"/>
                <a:sym typeface="Helvetica Neue Light" charset="0"/>
              </a:rPr>
            </a:br>
            <a:r>
              <a:rPr lang="en-US" sz="1300" dirty="0">
                <a:solidFill>
                  <a:srgbClr val="0F48F2"/>
                </a:solidFill>
                <a:latin typeface="Helvetica Neue Light" charset="0"/>
                <a:ea typeface="ヒラギノ角ゴ ProN W3" charset="0"/>
                <a:cs typeface="ヒラギノ角ゴ ProN W3" charset="0"/>
                <a:sym typeface="Helvetica Neue Light" charset="0"/>
              </a:rPr>
              <a:t/>
            </a:r>
            <a:br>
              <a:rPr lang="en-US" sz="1300" dirty="0">
                <a:solidFill>
                  <a:srgbClr val="0F48F2"/>
                </a:solidFill>
                <a:latin typeface="Helvetica Neue Light" charset="0"/>
                <a:ea typeface="ヒラギノ角ゴ ProN W3" charset="0"/>
                <a:cs typeface="ヒラギノ角ゴ ProN W3" charset="0"/>
                <a:sym typeface="Helvetica Neue Light" charset="0"/>
              </a:rPr>
            </a:br>
            <a:endParaRPr lang="en-US" sz="1700" dirty="0">
              <a:latin typeface="Helvetica Neue Light" charset="0"/>
              <a:ea typeface="ヒラギノ角ゴ ProN W3" charset="0"/>
              <a:cs typeface="ヒラギノ角ゴ ProN W3" charset="0"/>
              <a:sym typeface="Helvetica Neue Light" charset="0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9466" y="1656456"/>
            <a:ext cx="3645545" cy="4699893"/>
          </a:xfrm>
        </p:spPr>
        <p:txBody>
          <a:bodyPr lIns="71435" tIns="71435" rIns="71435" bIns="71435">
            <a:noAutofit/>
          </a:bodyPr>
          <a:lstStyle/>
          <a:p>
            <a:pPr marL="0" indent="0">
              <a:spcBef>
                <a:spcPct val="0"/>
              </a:spcBef>
              <a:buNone/>
              <a:defRPr/>
            </a:pPr>
            <a:r>
              <a:rPr lang="en-US" sz="1800" dirty="0">
                <a:solidFill>
                  <a:srgbClr val="FF2712"/>
                </a:solidFill>
                <a:latin typeface="Arial Bold" charset="0"/>
                <a:cs typeface="Arial Bold" charset="0"/>
                <a:sym typeface="Arial Bold" charset="0"/>
              </a:rPr>
              <a:t>BR2 </a:t>
            </a:r>
            <a:r>
              <a:rPr lang="en-US" sz="1800" dirty="0" smtClean="0">
                <a:solidFill>
                  <a:srgbClr val="FF2712"/>
                </a:solidFill>
                <a:latin typeface="Arial Bold" charset="0"/>
                <a:cs typeface="Arial Bold" charset="0"/>
                <a:sym typeface="Arial Bold" charset="0"/>
              </a:rPr>
              <a:t>REACTOR, </a:t>
            </a:r>
            <a:r>
              <a:rPr lang="en-US" sz="1800" dirty="0" err="1">
                <a:solidFill>
                  <a:srgbClr val="FF2712"/>
                </a:solidFill>
                <a:latin typeface="Arial Bold" charset="0"/>
                <a:cs typeface="Arial Bold" charset="0"/>
                <a:sym typeface="Arial Bold" charset="0"/>
              </a:rPr>
              <a:t>Mol</a:t>
            </a:r>
            <a:r>
              <a:rPr lang="en-US" sz="1800" dirty="0">
                <a:solidFill>
                  <a:srgbClr val="FF2712"/>
                </a:solidFill>
                <a:latin typeface="Arial Bold" charset="0"/>
                <a:cs typeface="Arial Bold" charset="0"/>
                <a:sym typeface="Arial Bold" charset="0"/>
              </a:rPr>
              <a:t>, Belgium</a:t>
            </a:r>
          </a:p>
          <a:p>
            <a:pPr marL="466099">
              <a:spcBef>
                <a:spcPts val="703"/>
              </a:spcBef>
              <a:buFont typeface="Arial" charset="0"/>
              <a:buChar char="•"/>
              <a:defRPr/>
            </a:pPr>
            <a:r>
              <a:rPr lang="en-US" sz="1800" b="1" dirty="0" smtClean="0">
                <a:latin typeface="Arial Bold" charset="0"/>
                <a:cs typeface="Arial Bold" charset="0"/>
                <a:sym typeface="Arial Bold" charset="0"/>
              </a:rPr>
              <a:t>Core: 45</a:t>
            </a:r>
            <a:r>
              <a:rPr lang="en-US" sz="1800" b="1" dirty="0">
                <a:latin typeface="Arial Bold" charset="0"/>
                <a:cs typeface="Arial Bold" charset="0"/>
                <a:sym typeface="Arial Bold" charset="0"/>
              </a:rPr>
              <a:t>-80 MW, </a:t>
            </a:r>
            <a:r>
              <a:rPr lang="en-US" sz="1800" b="1" dirty="0" smtClean="0">
                <a:latin typeface="Arial Bold" charset="0"/>
                <a:cs typeface="Arial Bold" charset="0"/>
                <a:sym typeface="Arial Bold" charset="0"/>
              </a:rPr>
              <a:t>~ </a:t>
            </a:r>
            <a:r>
              <a:rPr lang="en-US" sz="1800" b="1" dirty="0">
                <a:latin typeface="Arial Bold" charset="0"/>
                <a:cs typeface="Arial Bold" charset="0"/>
                <a:sym typeface="Arial Bold" charset="0"/>
              </a:rPr>
              <a:t>50cm diameter</a:t>
            </a:r>
            <a:endParaRPr lang="en-US" sz="1800" b="1" dirty="0">
              <a:latin typeface="Arial Bold" charset="0"/>
              <a:ea typeface="ヒラギノ角ゴ ProN W6" charset="0"/>
              <a:cs typeface="ヒラギノ角ゴ ProN W6" charset="0"/>
              <a:sym typeface="Arial Bold" charset="0"/>
            </a:endParaRPr>
          </a:p>
          <a:p>
            <a:pPr marL="0" indent="0">
              <a:spcBef>
                <a:spcPts val="703"/>
              </a:spcBef>
              <a:buNone/>
              <a:defRPr/>
            </a:pPr>
            <a:r>
              <a:rPr lang="en-US" sz="1800" dirty="0">
                <a:solidFill>
                  <a:srgbClr val="FF2712"/>
                </a:solidFill>
                <a:latin typeface="Arial Bold" charset="0"/>
                <a:cs typeface="Arial Bold" charset="0"/>
                <a:sym typeface="Arial Bold" charset="0"/>
              </a:rPr>
              <a:t>DETECTOR</a:t>
            </a:r>
            <a:endParaRPr lang="en-US" sz="1800" dirty="0">
              <a:solidFill>
                <a:srgbClr val="FF2712"/>
              </a:solidFill>
              <a:latin typeface="Arial Bold" charset="0"/>
              <a:ea typeface="ヒラギノ角ゴ ProN W6" charset="0"/>
              <a:cs typeface="ヒラギノ角ゴ ProN W6" charset="0"/>
              <a:sym typeface="Arial Bold" charset="0"/>
            </a:endParaRPr>
          </a:p>
          <a:p>
            <a:pPr marL="466099">
              <a:spcBef>
                <a:spcPts val="703"/>
              </a:spcBef>
              <a:buFont typeface="Arial" charset="0"/>
              <a:buChar char="•"/>
              <a:defRPr/>
            </a:pPr>
            <a:r>
              <a:rPr lang="en-US" sz="1800" b="1" dirty="0">
                <a:solidFill>
                  <a:srgbClr val="000000"/>
                </a:solidFill>
                <a:latin typeface="Arial Bold" charset="0"/>
                <a:cs typeface="Arial Bold" charset="0"/>
                <a:sym typeface="Arial Bold" charset="0"/>
              </a:rPr>
              <a:t>2.88t </a:t>
            </a:r>
            <a:r>
              <a:rPr lang="en-US" sz="1800" b="1" dirty="0" err="1">
                <a:solidFill>
                  <a:srgbClr val="000000"/>
                </a:solidFill>
                <a:latin typeface="Arial Bold" charset="0"/>
                <a:cs typeface="Arial Bold" charset="0"/>
                <a:sym typeface="Arial Bold" charset="0"/>
              </a:rPr>
              <a:t>fiducial</a:t>
            </a:r>
            <a:r>
              <a:rPr lang="en-US" sz="1800" b="1" dirty="0">
                <a:solidFill>
                  <a:srgbClr val="000000"/>
                </a:solidFill>
                <a:latin typeface="Arial Bold" charset="0"/>
                <a:cs typeface="Arial Bold" charset="0"/>
                <a:sym typeface="Arial Bold" charset="0"/>
              </a:rPr>
              <a:t> volume</a:t>
            </a:r>
            <a:endParaRPr lang="en-US" sz="1800" b="1" dirty="0">
              <a:solidFill>
                <a:srgbClr val="000000"/>
              </a:solidFill>
              <a:latin typeface="Arial Bold" charset="0"/>
              <a:ea typeface="ヒラギノ角ゴ ProN W6" charset="0"/>
              <a:cs typeface="ヒラギノ角ゴ ProN W6" charset="0"/>
              <a:sym typeface="Arial Bold" charset="0"/>
            </a:endParaRPr>
          </a:p>
          <a:p>
            <a:pPr marL="466099">
              <a:spcBef>
                <a:spcPts val="703"/>
              </a:spcBef>
              <a:buFont typeface="Arial" charset="0"/>
              <a:buChar char="•"/>
              <a:defRPr/>
            </a:pPr>
            <a:r>
              <a:rPr lang="en-US" sz="1800" b="1" dirty="0">
                <a:solidFill>
                  <a:srgbClr val="000000"/>
                </a:solidFill>
                <a:latin typeface="Arial Bold" charset="0"/>
                <a:cs typeface="Arial Bold" charset="0"/>
                <a:sym typeface="Arial Bold" charset="0"/>
              </a:rPr>
              <a:t>Novel type of composite solid scintillator detector (PVT + 6LiF:ZnS)</a:t>
            </a:r>
            <a:endParaRPr lang="en-US" sz="1800" b="1" dirty="0">
              <a:solidFill>
                <a:srgbClr val="000000"/>
              </a:solidFill>
              <a:latin typeface="Arial Bold" charset="0"/>
              <a:ea typeface="ヒラギノ角ゴ ProN W6" charset="0"/>
              <a:cs typeface="ヒラギノ角ゴ ProN W6" charset="0"/>
              <a:sym typeface="Arial Bold" charset="0"/>
            </a:endParaRPr>
          </a:p>
          <a:p>
            <a:pPr marL="466099">
              <a:spcBef>
                <a:spcPts val="703"/>
              </a:spcBef>
              <a:buFont typeface="Arial" charset="0"/>
              <a:buChar char="•"/>
              <a:defRPr/>
            </a:pPr>
            <a:r>
              <a:rPr lang="en-US" sz="1800" b="1" dirty="0">
                <a:solidFill>
                  <a:srgbClr val="000000"/>
                </a:solidFill>
                <a:latin typeface="Arial Bold" charset="0"/>
                <a:cs typeface="Arial Bold" charset="0"/>
                <a:sym typeface="Arial Bold" charset="0"/>
              </a:rPr>
              <a:t> 2x 20 planes 1.2m x 1.2m x 1m with 576 5cm x 5cm x 5cm cubes</a:t>
            </a:r>
            <a:endParaRPr lang="en-US" sz="1800" b="1" dirty="0">
              <a:solidFill>
                <a:srgbClr val="000000"/>
              </a:solidFill>
              <a:latin typeface="Arial Bold" charset="0"/>
              <a:ea typeface="ヒラギノ角ゴ ProN W6" charset="0"/>
              <a:cs typeface="ヒラギノ角ゴ ProN W6" charset="0"/>
              <a:sym typeface="Arial Bold" charset="0"/>
            </a:endParaRPr>
          </a:p>
          <a:p>
            <a:pPr marL="466099">
              <a:spcBef>
                <a:spcPts val="703"/>
              </a:spcBef>
              <a:buFont typeface="Arial" charset="0"/>
              <a:buChar char="•"/>
              <a:defRPr/>
            </a:pPr>
            <a:r>
              <a:rPr lang="en-US" sz="1800" b="1" dirty="0">
                <a:solidFill>
                  <a:srgbClr val="000000"/>
                </a:solidFill>
                <a:latin typeface="Arial Bold" charset="0"/>
                <a:cs typeface="Arial Bold" charset="0"/>
                <a:sym typeface="Arial Bold" charset="0"/>
              </a:rPr>
              <a:t>R</a:t>
            </a:r>
            <a:r>
              <a:rPr lang="en-US" sz="1800" b="1" dirty="0" smtClean="0">
                <a:solidFill>
                  <a:srgbClr val="000000"/>
                </a:solidFill>
                <a:latin typeface="Arial Bold" charset="0"/>
                <a:cs typeface="Arial Bold" charset="0"/>
                <a:sym typeface="Arial Bold" charset="0"/>
              </a:rPr>
              <a:t>ead </a:t>
            </a:r>
            <a:r>
              <a:rPr lang="en-US" sz="1800" b="1" dirty="0">
                <a:solidFill>
                  <a:srgbClr val="000000"/>
                </a:solidFill>
                <a:latin typeface="Arial Bold" charset="0"/>
                <a:cs typeface="Arial Bold" charset="0"/>
                <a:sym typeface="Arial Bold" charset="0"/>
              </a:rPr>
              <a:t>out by WLS </a:t>
            </a:r>
            <a:r>
              <a:rPr lang="en-US" sz="1800" b="1" dirty="0" err="1">
                <a:solidFill>
                  <a:srgbClr val="000000"/>
                </a:solidFill>
                <a:latin typeface="Arial Bold" charset="0"/>
                <a:cs typeface="Arial Bold" charset="0"/>
                <a:sym typeface="Arial Bold" charset="0"/>
              </a:rPr>
              <a:t>fibres</a:t>
            </a:r>
            <a:r>
              <a:rPr lang="en-US" sz="1800" b="1" dirty="0">
                <a:solidFill>
                  <a:srgbClr val="000000"/>
                </a:solidFill>
                <a:latin typeface="Arial Bold" charset="0"/>
                <a:cs typeface="Arial Bold" charset="0"/>
                <a:sym typeface="Arial Bold" charset="0"/>
              </a:rPr>
              <a:t> and Geiger-mode APDs (MPPC), 1920 channels </a:t>
            </a:r>
            <a:r>
              <a:rPr lang="en-US" sz="1800" b="1" dirty="0" smtClean="0">
                <a:solidFill>
                  <a:srgbClr val="000000"/>
                </a:solidFill>
                <a:latin typeface="Arial Bold" charset="0"/>
                <a:cs typeface="Arial Bold" charset="0"/>
                <a:sym typeface="Arial Bold" charset="0"/>
              </a:rPr>
              <a:t>total</a:t>
            </a:r>
            <a:endParaRPr lang="en-US" sz="1800" b="1" dirty="0">
              <a:solidFill>
                <a:srgbClr val="000000"/>
              </a:solidFill>
              <a:latin typeface="Arial Bold" charset="0"/>
              <a:ea typeface="ヒラギノ角ゴ ProN W6" charset="0"/>
              <a:cs typeface="ヒラギノ角ゴ ProN W6" charset="0"/>
              <a:sym typeface="Arial Bold" charset="0"/>
            </a:endParaRPr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16332" y="1485148"/>
            <a:ext cx="4438055" cy="2575099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13" name="Rectangle 5"/>
          <p:cNvSpPr>
            <a:spLocks/>
          </p:cNvSpPr>
          <p:nvPr/>
        </p:nvSpPr>
        <p:spPr bwMode="auto">
          <a:xfrm>
            <a:off x="5495051" y="3330096"/>
            <a:ext cx="1071563" cy="250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300">
                <a:latin typeface="Arial" charset="0"/>
                <a:ea typeface="ＭＳ Ｐゴシック" charset="0"/>
                <a:cs typeface="ＭＳ Ｐゴシック" charset="0"/>
                <a:sym typeface="Arial" charset="0"/>
              </a:rPr>
              <a:t>BR2 core</a:t>
            </a:r>
          </a:p>
        </p:txBody>
      </p:sp>
      <p:sp>
        <p:nvSpPr>
          <p:cNvPr id="17414" name="Line 6"/>
          <p:cNvSpPr>
            <a:spLocks noChangeShapeType="1"/>
          </p:cNvSpPr>
          <p:nvPr/>
        </p:nvSpPr>
        <p:spPr bwMode="auto">
          <a:xfrm rot="10800000">
            <a:off x="5925909" y="3167130"/>
            <a:ext cx="1271365" cy="109389"/>
          </a:xfrm>
          <a:prstGeom prst="line">
            <a:avLst/>
          </a:prstGeom>
          <a:noFill/>
          <a:ln w="25400" cap="rnd">
            <a:solidFill>
              <a:schemeClr val="tx1"/>
            </a:solidFill>
            <a:prstDash val="sysDot"/>
            <a:miter lim="800000"/>
            <a:headEnd type="stealth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7415" name="Rectangle 7"/>
          <p:cNvSpPr>
            <a:spLocks/>
          </p:cNvSpPr>
          <p:nvPr/>
        </p:nvSpPr>
        <p:spPr bwMode="auto">
          <a:xfrm>
            <a:off x="6517520" y="3250854"/>
            <a:ext cx="821531" cy="250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300" dirty="0">
                <a:latin typeface="Arial" charset="0"/>
                <a:ea typeface="ＭＳ Ｐゴシック" charset="0"/>
                <a:cs typeface="ＭＳ Ｐゴシック" charset="0"/>
                <a:sym typeface="Arial" charset="0"/>
              </a:rPr>
              <a:t>5.5m</a:t>
            </a:r>
          </a:p>
        </p:txBody>
      </p:sp>
      <p:sp>
        <p:nvSpPr>
          <p:cNvPr id="17416" name="Rectangle 8"/>
          <p:cNvSpPr>
            <a:spLocks/>
          </p:cNvSpPr>
          <p:nvPr/>
        </p:nvSpPr>
        <p:spPr bwMode="auto">
          <a:xfrm>
            <a:off x="7517625" y="2456103"/>
            <a:ext cx="1241227" cy="250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300">
                <a:latin typeface="Arial" charset="0"/>
                <a:ea typeface="ＭＳ Ｐゴシック" charset="0"/>
                <a:cs typeface="ＭＳ Ｐゴシック" charset="0"/>
                <a:sym typeface="Arial" charset="0"/>
              </a:rPr>
              <a:t>SoLid detector</a:t>
            </a:r>
          </a:p>
        </p:txBody>
      </p:sp>
      <p:sp>
        <p:nvSpPr>
          <p:cNvPr id="17417" name="Line 9"/>
          <p:cNvSpPr>
            <a:spLocks noChangeShapeType="1"/>
          </p:cNvSpPr>
          <p:nvPr/>
        </p:nvSpPr>
        <p:spPr bwMode="auto">
          <a:xfrm rot="10800000" flipH="1">
            <a:off x="7633712" y="2718413"/>
            <a:ext cx="222126" cy="424160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 type="stealth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7418" name="Rectangle 10"/>
          <p:cNvSpPr>
            <a:spLocks/>
          </p:cNvSpPr>
          <p:nvPr/>
        </p:nvSpPr>
        <p:spPr bwMode="auto">
          <a:xfrm>
            <a:off x="7315591" y="1964970"/>
            <a:ext cx="1071563" cy="437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300">
                <a:latin typeface="Arial" charset="0"/>
                <a:ea typeface="ＭＳ Ｐゴシック" charset="0"/>
                <a:cs typeface="ＭＳ Ｐゴシック" charset="0"/>
                <a:sym typeface="Arial" charset="0"/>
              </a:rPr>
              <a:t>HDPE shielding</a:t>
            </a:r>
          </a:p>
        </p:txBody>
      </p:sp>
      <p:sp>
        <p:nvSpPr>
          <p:cNvPr id="17419" name="Line 11"/>
          <p:cNvSpPr>
            <a:spLocks noChangeShapeType="1"/>
          </p:cNvSpPr>
          <p:nvPr/>
        </p:nvSpPr>
        <p:spPr bwMode="auto">
          <a:xfrm rot="10800000" flipH="1">
            <a:off x="7432793" y="2377969"/>
            <a:ext cx="178594" cy="457646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 type="stealth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7420" name="Line 12"/>
          <p:cNvSpPr>
            <a:spLocks noChangeShapeType="1"/>
          </p:cNvSpPr>
          <p:nvPr/>
        </p:nvSpPr>
        <p:spPr bwMode="auto">
          <a:xfrm rot="10800000" flipH="1">
            <a:off x="7159322" y="2634697"/>
            <a:ext cx="62508" cy="226591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 type="stealth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7421" name="Rectangle 13"/>
          <p:cNvSpPr>
            <a:spLocks/>
          </p:cNvSpPr>
          <p:nvPr/>
        </p:nvSpPr>
        <p:spPr bwMode="auto">
          <a:xfrm>
            <a:off x="6651446" y="2318809"/>
            <a:ext cx="714375" cy="437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300">
                <a:latin typeface="Arial" charset="0"/>
                <a:ea typeface="ＭＳ Ｐゴシック" charset="0"/>
                <a:cs typeface="ＭＳ Ｐゴシック" charset="0"/>
                <a:sym typeface="Arial" charset="0"/>
              </a:rPr>
              <a:t>Lead Wall</a:t>
            </a:r>
          </a:p>
        </p:txBody>
      </p:sp>
      <p:pic>
        <p:nvPicPr>
          <p:cNvPr id="17451" name="Picture 57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076" y="188640"/>
            <a:ext cx="767953" cy="767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52" name="Picture 59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5005" y="188640"/>
            <a:ext cx="1235290" cy="506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53" name="Picture 60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8629" y="632223"/>
            <a:ext cx="776883" cy="437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54" name="Picture 61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65126" y="149572"/>
            <a:ext cx="980648" cy="661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55" name="Rectangle 62"/>
          <p:cNvSpPr>
            <a:spLocks/>
          </p:cNvSpPr>
          <p:nvPr/>
        </p:nvSpPr>
        <p:spPr bwMode="auto">
          <a:xfrm>
            <a:off x="5322392" y="6152360"/>
            <a:ext cx="385390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600" b="1" i="1" dirty="0">
                <a:solidFill>
                  <a:srgbClr val="4F81BD"/>
                </a:solidFill>
                <a:ea typeface="ＭＳ Ｐゴシック" charset="0"/>
                <a:cs typeface="ＭＳ Ｐゴシック" charset="0"/>
                <a:sym typeface="Hoefler Text" charset="0"/>
              </a:rPr>
              <a:t>contact : </a:t>
            </a:r>
            <a:r>
              <a:rPr lang="en-US" sz="1600" b="1" i="1" dirty="0">
                <a:solidFill>
                  <a:srgbClr val="4F81BD"/>
                </a:solidFill>
                <a:ea typeface="ＭＳ Ｐゴシック" charset="0"/>
                <a:cs typeface="ＭＳ Ｐゴシック" charset="0"/>
                <a:sym typeface="Hoefler Text" charset="0"/>
                <a:hlinkClick r:id="rId7"/>
              </a:rPr>
              <a:t>antonin.vacheret@physics.ox.ac.uk</a:t>
            </a:r>
            <a:endParaRPr lang="en-US" sz="1600" b="1" i="1" dirty="0">
              <a:solidFill>
                <a:srgbClr val="4F81BD"/>
              </a:solidFill>
              <a:ea typeface="ＭＳ Ｐゴシック" charset="0"/>
              <a:cs typeface="ＭＳ Ｐゴシック" charset="0"/>
              <a:sym typeface="Hoefler Text" charset="0"/>
            </a:endParaRPr>
          </a:p>
        </p:txBody>
      </p:sp>
      <p:pic>
        <p:nvPicPr>
          <p:cNvPr id="17458" name="Picture 2" descr="imperiallogo.jpg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0812" y="1049239"/>
            <a:ext cx="1524744" cy="400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Stockholm, July 2013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Lhuillier - CEA Saclay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C2B2-2BBA-384D-BAC7-36BEE357CC4E}" type="slidenum">
              <a:rPr lang="en-US" smtClean="0"/>
              <a:t>41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365446" y="4311740"/>
            <a:ext cx="4572000" cy="174778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ts val="703"/>
              </a:spcBef>
              <a:defRPr/>
            </a:pPr>
            <a:r>
              <a:rPr lang="en-US" dirty="0">
                <a:solidFill>
                  <a:srgbClr val="FF2712"/>
                </a:solidFill>
                <a:latin typeface="Arial Bold" charset="0"/>
                <a:cs typeface="Arial Bold" charset="0"/>
                <a:sym typeface="Arial Bold" charset="0"/>
              </a:rPr>
              <a:t>HIGH SIGNAL TO BACKGROUND RATIO : S/B ~ 6</a:t>
            </a:r>
          </a:p>
          <a:p>
            <a:pPr marL="466099">
              <a:spcBef>
                <a:spcPts val="703"/>
              </a:spcBef>
              <a:buFont typeface="Arial" charset="0"/>
              <a:buChar char="•"/>
              <a:defRPr/>
            </a:pPr>
            <a:r>
              <a:rPr lang="en-US" b="1" dirty="0">
                <a:solidFill>
                  <a:srgbClr val="000000"/>
                </a:solidFill>
                <a:latin typeface="Arial Bold" charset="0"/>
                <a:cs typeface="Arial Bold" charset="0"/>
                <a:sym typeface="Arial Bold" charset="0"/>
              </a:rPr>
              <a:t>Soft Gamma-rays (&lt; 3 MeV)</a:t>
            </a:r>
            <a:endParaRPr lang="en-US" b="1" dirty="0">
              <a:solidFill>
                <a:srgbClr val="000000"/>
              </a:solidFill>
              <a:latin typeface="Arial Bold" charset="0"/>
              <a:ea typeface="ヒラギノ角ゴ ProN W6" charset="0"/>
              <a:cs typeface="ヒラギノ角ゴ ProN W6" charset="0"/>
              <a:sym typeface="Arial Bold" charset="0"/>
            </a:endParaRPr>
          </a:p>
          <a:p>
            <a:pPr marL="466099">
              <a:spcBef>
                <a:spcPts val="703"/>
              </a:spcBef>
              <a:buFont typeface="Arial" charset="0"/>
              <a:buChar char="•"/>
              <a:defRPr/>
            </a:pPr>
            <a:r>
              <a:rPr lang="en-US" b="1" dirty="0">
                <a:solidFill>
                  <a:srgbClr val="000000"/>
                </a:solidFill>
                <a:latin typeface="Arial Bold" charset="0"/>
                <a:cs typeface="Arial Bold" charset="0"/>
                <a:sym typeface="Arial Bold" charset="0"/>
              </a:rPr>
              <a:t>No reactor neutrons</a:t>
            </a:r>
            <a:endParaRPr lang="en-US" b="1" dirty="0">
              <a:solidFill>
                <a:srgbClr val="000000"/>
              </a:solidFill>
              <a:latin typeface="Arial Bold" charset="0"/>
              <a:ea typeface="ヒラギノ角ゴ ProN W6" charset="0"/>
              <a:cs typeface="ヒラギノ角ゴ ProN W6" charset="0"/>
              <a:sym typeface="Arial Bold" charset="0"/>
            </a:endParaRPr>
          </a:p>
          <a:p>
            <a:pPr marL="466099">
              <a:spcBef>
                <a:spcPts val="703"/>
              </a:spcBef>
              <a:buFont typeface="Arial" charset="0"/>
              <a:buChar char="•"/>
              <a:defRPr/>
            </a:pPr>
            <a:r>
              <a:rPr lang="en-US" b="1" dirty="0">
                <a:solidFill>
                  <a:srgbClr val="000000"/>
                </a:solidFill>
                <a:latin typeface="Arial Bold" charset="0"/>
                <a:cs typeface="Arial Bold" charset="0"/>
                <a:sym typeface="Arial Bold" charset="0"/>
              </a:rPr>
              <a:t>Overburden ~10 </a:t>
            </a:r>
            <a:r>
              <a:rPr lang="en-US" b="1" dirty="0" err="1">
                <a:solidFill>
                  <a:srgbClr val="000000"/>
                </a:solidFill>
                <a:latin typeface="Arial Bold" charset="0"/>
                <a:cs typeface="Arial Bold" charset="0"/>
                <a:sym typeface="Arial Bold" charset="0"/>
              </a:rPr>
              <a:t>m.w.e</a:t>
            </a:r>
            <a:r>
              <a:rPr lang="en-US" b="1" dirty="0">
                <a:solidFill>
                  <a:srgbClr val="000000"/>
                </a:solidFill>
                <a:latin typeface="Arial Bold" charset="0"/>
                <a:cs typeface="Arial Bold" charset="0"/>
                <a:sym typeface="Arial Bold" charset="0"/>
              </a:rPr>
              <a:t> </a:t>
            </a:r>
            <a:endParaRPr lang="en-US" b="1" dirty="0">
              <a:solidFill>
                <a:srgbClr val="000000"/>
              </a:solidFill>
              <a:latin typeface="Arial Bold" charset="0"/>
              <a:ea typeface="ヒラギノ角ゴ ProN W6" charset="0"/>
              <a:cs typeface="ヒラギノ角ゴ ProN W6" charset="0"/>
              <a:sym typeface="Arial 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2546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806383" y="103728"/>
            <a:ext cx="7995865" cy="786296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 err="1">
                <a:latin typeface="Hoefler Text" charset="0"/>
                <a:cs typeface="Hoefler Text" charset="0"/>
                <a:sym typeface="Hoefler Text" charset="0"/>
              </a:rPr>
              <a:t>SoLi</a:t>
            </a:r>
            <a:r>
              <a:rPr lang="en-US" dirty="0">
                <a:latin typeface="Hoefler Text" charset="0"/>
                <a:cs typeface="Hoefler Text" charset="0"/>
                <a:sym typeface="Hoefler Text" charset="0"/>
              </a:rPr>
              <a:t>∂ </a:t>
            </a:r>
            <a:r>
              <a:rPr lang="en-US" dirty="0" smtClean="0">
                <a:solidFill>
                  <a:srgbClr val="000000"/>
                </a:solidFill>
              </a:rPr>
              <a:t>Antineutrino </a:t>
            </a:r>
            <a:r>
              <a:rPr lang="en-US" dirty="0" smtClean="0">
                <a:solidFill>
                  <a:srgbClr val="000000"/>
                </a:solidFill>
              </a:rPr>
              <a:t>detection</a:t>
            </a:r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1750" y="3719885"/>
            <a:ext cx="4651375" cy="2656850"/>
          </a:xfrm>
        </p:spPr>
        <p:txBody>
          <a:bodyPr>
            <a:noAutofit/>
          </a:bodyPr>
          <a:lstStyle/>
          <a:p>
            <a:pPr marL="625056">
              <a:spcBef>
                <a:spcPct val="0"/>
              </a:spcBef>
              <a:buFont typeface="Arial" charset="0"/>
              <a:buChar char="•"/>
              <a:defRPr/>
            </a:pPr>
            <a:r>
              <a:rPr lang="en-US" sz="1800" dirty="0" smtClean="0">
                <a:solidFill>
                  <a:srgbClr val="000000"/>
                </a:solidFill>
                <a:cs typeface="Arial Bold" charset="0"/>
                <a:sym typeface="Arial Bold" charset="0"/>
              </a:rPr>
              <a:t>Very </a:t>
            </a:r>
            <a:r>
              <a:rPr lang="en-US" sz="1800" b="1" dirty="0" smtClean="0">
                <a:solidFill>
                  <a:srgbClr val="4F81BD"/>
                </a:solidFill>
                <a:cs typeface="Arial Bold" charset="0"/>
                <a:sym typeface="Arial Bold" charset="0"/>
              </a:rPr>
              <a:t>discriminant </a:t>
            </a:r>
            <a:r>
              <a:rPr lang="en-US" sz="1800" b="1" dirty="0">
                <a:solidFill>
                  <a:srgbClr val="4F81BD"/>
                </a:solidFill>
                <a:cs typeface="Arial Bold" charset="0"/>
                <a:sym typeface="Arial Bold" charset="0"/>
              </a:rPr>
              <a:t>neutron </a:t>
            </a:r>
            <a:r>
              <a:rPr lang="en-US" sz="1800" b="1" dirty="0" smtClean="0">
                <a:solidFill>
                  <a:srgbClr val="4F81BD"/>
                </a:solidFill>
                <a:cs typeface="Arial Bold" charset="0"/>
                <a:sym typeface="Arial Bold" charset="0"/>
              </a:rPr>
              <a:t>signal </a:t>
            </a:r>
            <a:r>
              <a:rPr lang="en-US" sz="1800" dirty="0" smtClean="0">
                <a:solidFill>
                  <a:srgbClr val="000000"/>
                </a:solidFill>
                <a:cs typeface="Arial Bold" charset="0"/>
                <a:sym typeface="Arial Bold" charset="0"/>
              </a:rPr>
              <a:t>in </a:t>
            </a:r>
            <a:r>
              <a:rPr lang="en-US" sz="1800" baseline="32000" dirty="0" smtClean="0">
                <a:solidFill>
                  <a:srgbClr val="000000"/>
                </a:solidFill>
                <a:cs typeface="Arial Bold" charset="0"/>
                <a:sym typeface="Arial Bold" charset="0"/>
              </a:rPr>
              <a:t>6</a:t>
            </a:r>
            <a:r>
              <a:rPr lang="en-US" sz="1800" dirty="0" smtClean="0">
                <a:solidFill>
                  <a:srgbClr val="000000"/>
                </a:solidFill>
                <a:cs typeface="Arial Bold" charset="0"/>
                <a:sym typeface="Arial Bold" charset="0"/>
              </a:rPr>
              <a:t>LiF:ZnS. High </a:t>
            </a:r>
            <a:r>
              <a:rPr lang="en-US" sz="1800" dirty="0">
                <a:solidFill>
                  <a:srgbClr val="000000"/>
                </a:solidFill>
                <a:cs typeface="Arial Bold" charset="0"/>
                <a:sym typeface="Arial Bold" charset="0"/>
              </a:rPr>
              <a:t>neutron</a:t>
            </a:r>
            <a:r>
              <a:rPr lang="en-US" sz="1800" dirty="0" smtClean="0">
                <a:solidFill>
                  <a:srgbClr val="000000"/>
                </a:solidFill>
                <a:cs typeface="Arial Bold" charset="0"/>
                <a:sym typeface="Arial Bold" charset="0"/>
              </a:rPr>
              <a:t>-</a:t>
            </a:r>
            <a:r>
              <a:rPr lang="en-US" sz="1800" dirty="0">
                <a:solidFill>
                  <a:srgbClr val="000000"/>
                </a:solidFill>
                <a:latin typeface="Symbol" charset="2"/>
                <a:cs typeface="Symbol" charset="2"/>
                <a:sym typeface="Arial Bold" charset="0"/>
              </a:rPr>
              <a:t>g</a:t>
            </a:r>
            <a:r>
              <a:rPr lang="en-US" sz="1800" dirty="0" smtClean="0">
                <a:solidFill>
                  <a:srgbClr val="000000"/>
                </a:solidFill>
                <a:cs typeface="Arial Bold" charset="0"/>
                <a:sym typeface="Arial Bold" charset="0"/>
              </a:rPr>
              <a:t> </a:t>
            </a:r>
            <a:r>
              <a:rPr lang="en-US" sz="1800" dirty="0">
                <a:solidFill>
                  <a:srgbClr val="000000"/>
                </a:solidFill>
                <a:cs typeface="Arial Bold" charset="0"/>
                <a:sym typeface="Arial Bold" charset="0"/>
              </a:rPr>
              <a:t>rejection factor</a:t>
            </a:r>
            <a:endParaRPr lang="en-US" sz="1800" dirty="0">
              <a:solidFill>
                <a:srgbClr val="000000"/>
              </a:solidFill>
              <a:ea typeface="ヒラギノ角ゴ ProN W6" charset="0"/>
              <a:cs typeface="ヒラギノ角ゴ ProN W6" charset="0"/>
              <a:sym typeface="Arial Bold" charset="0"/>
            </a:endParaRPr>
          </a:p>
          <a:p>
            <a:pPr marL="625056">
              <a:spcBef>
                <a:spcPts val="1107"/>
              </a:spcBef>
              <a:buFont typeface="Arial" charset="0"/>
              <a:buChar char="•"/>
              <a:defRPr/>
            </a:pPr>
            <a:r>
              <a:rPr lang="en-US" sz="1800" dirty="0">
                <a:solidFill>
                  <a:srgbClr val="000000"/>
                </a:solidFill>
                <a:cs typeface="Arial Bold" charset="0"/>
                <a:sym typeface="Arial Bold" charset="0"/>
              </a:rPr>
              <a:t>3D reconstruction close to interaction point : </a:t>
            </a:r>
            <a:r>
              <a:rPr lang="en-US" sz="1800" b="1" dirty="0" smtClean="0">
                <a:solidFill>
                  <a:srgbClr val="4F81BD"/>
                </a:solidFill>
                <a:cs typeface="Arial Bold" charset="0"/>
                <a:sym typeface="Arial Bold" charset="0"/>
              </a:rPr>
              <a:t>h</a:t>
            </a:r>
            <a:r>
              <a:rPr lang="en-US" sz="1800" b="1" dirty="0" smtClean="0">
                <a:solidFill>
                  <a:srgbClr val="4F81BD"/>
                </a:solidFill>
                <a:cs typeface="Arial Bold" charset="0"/>
                <a:sym typeface="Arial Bold" charset="0"/>
              </a:rPr>
              <a:t>igh </a:t>
            </a:r>
            <a:r>
              <a:rPr lang="en-US" sz="1800" b="1" dirty="0">
                <a:solidFill>
                  <a:srgbClr val="4F81BD"/>
                </a:solidFill>
                <a:cs typeface="Arial Bold" charset="0"/>
                <a:sym typeface="Arial Bold" charset="0"/>
              </a:rPr>
              <a:t>background rejection capability </a:t>
            </a:r>
            <a:r>
              <a:rPr lang="en-US" sz="1800" b="1" dirty="0" smtClean="0">
                <a:solidFill>
                  <a:srgbClr val="4F81BD"/>
                </a:solidFill>
                <a:cs typeface="Arial Bold" charset="0"/>
                <a:sym typeface="Arial Bold" charset="0"/>
              </a:rPr>
              <a:t>using topological </a:t>
            </a:r>
            <a:r>
              <a:rPr lang="en-US" sz="1800" b="1" dirty="0">
                <a:solidFill>
                  <a:srgbClr val="4F81BD"/>
                </a:solidFill>
                <a:cs typeface="Arial Bold" charset="0"/>
                <a:sym typeface="Arial Bold" charset="0"/>
              </a:rPr>
              <a:t>information of </a:t>
            </a:r>
            <a:r>
              <a:rPr lang="en-US" sz="1800" b="1" dirty="0" smtClean="0">
                <a:solidFill>
                  <a:srgbClr val="4F81BD"/>
                </a:solidFill>
                <a:cs typeface="Arial Bold" charset="0"/>
                <a:sym typeface="Arial Bold" charset="0"/>
              </a:rPr>
              <a:t>IBD.</a:t>
            </a:r>
            <a:endParaRPr lang="en-US" sz="1800" b="1" dirty="0">
              <a:solidFill>
                <a:srgbClr val="4F81BD"/>
              </a:solidFill>
              <a:ea typeface="ヒラギノ角ゴ ProN W6" charset="0"/>
              <a:cs typeface="ヒラギノ角ゴ ProN W6" charset="0"/>
              <a:sym typeface="Arial Bold" charset="0"/>
            </a:endParaRPr>
          </a:p>
          <a:p>
            <a:pPr marL="625056">
              <a:spcBef>
                <a:spcPts val="1107"/>
              </a:spcBef>
              <a:buFont typeface="Arial" charset="0"/>
              <a:buChar char="•"/>
              <a:defRPr/>
            </a:pPr>
            <a:r>
              <a:rPr lang="en-US" sz="1800" dirty="0">
                <a:solidFill>
                  <a:srgbClr val="000000"/>
                </a:solidFill>
                <a:cs typeface="Arial Bold" charset="0"/>
                <a:sym typeface="Arial Bold" charset="0"/>
              </a:rPr>
              <a:t>High light yield and good energy </a:t>
            </a:r>
            <a:r>
              <a:rPr lang="en-US" sz="1800" dirty="0" smtClean="0">
                <a:solidFill>
                  <a:srgbClr val="000000"/>
                </a:solidFill>
                <a:cs typeface="Arial Bold" charset="0"/>
                <a:sym typeface="Arial Bold" charset="0"/>
              </a:rPr>
              <a:t>resolution (</a:t>
            </a:r>
            <a:r>
              <a:rPr lang="en-US" sz="1800" dirty="0" smtClean="0">
                <a:solidFill>
                  <a:srgbClr val="000000"/>
                </a:solidFill>
                <a:cs typeface="Arial Bold" charset="0"/>
                <a:sym typeface="Arial Bold" charset="0"/>
              </a:rPr>
              <a:t>~</a:t>
            </a:r>
            <a:r>
              <a:rPr lang="en-US" sz="1800" dirty="0" smtClean="0">
                <a:solidFill>
                  <a:srgbClr val="000000"/>
                </a:solidFill>
                <a:cs typeface="Arial Bold" charset="0"/>
                <a:sym typeface="Arial Bold" charset="0"/>
              </a:rPr>
              <a:t>17</a:t>
            </a:r>
            <a:r>
              <a:rPr lang="en-US" sz="1800" dirty="0">
                <a:solidFill>
                  <a:srgbClr val="000000"/>
                </a:solidFill>
                <a:cs typeface="Arial Bold" charset="0"/>
                <a:sym typeface="Arial Bold" charset="0"/>
              </a:rPr>
              <a:t>% at 1 </a:t>
            </a:r>
            <a:r>
              <a:rPr lang="en-US" sz="1800" dirty="0" smtClean="0">
                <a:solidFill>
                  <a:srgbClr val="000000"/>
                </a:solidFill>
                <a:cs typeface="Arial Bold" charset="0"/>
                <a:sym typeface="Arial Bold" charset="0"/>
              </a:rPr>
              <a:t>MeV)</a:t>
            </a:r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523731" y="173735"/>
            <a:ext cx="2918410" cy="432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6" name="Rectangle 4"/>
          <p:cNvSpPr>
            <a:spLocks/>
          </p:cNvSpPr>
          <p:nvPr/>
        </p:nvSpPr>
        <p:spPr bwMode="auto">
          <a:xfrm>
            <a:off x="5762998" y="3075235"/>
            <a:ext cx="709692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000">
                <a:latin typeface="Times New Roman" charset="0"/>
                <a:ea typeface="ＭＳ Ｐゴシック" charset="0"/>
                <a:cs typeface="ＭＳ Ｐゴシック" charset="0"/>
                <a:sym typeface="Times New Roman" charset="0"/>
              </a:rPr>
              <a:t>Δt ~ 1-200 us</a:t>
            </a:r>
          </a:p>
        </p:txBody>
      </p:sp>
      <p:sp>
        <p:nvSpPr>
          <p:cNvPr id="18437" name="Line 5"/>
          <p:cNvSpPr>
            <a:spLocks noChangeShapeType="1"/>
          </p:cNvSpPr>
          <p:nvPr/>
        </p:nvSpPr>
        <p:spPr bwMode="auto">
          <a:xfrm flipH="1">
            <a:off x="5708303" y="2973586"/>
            <a:ext cx="871761" cy="5581"/>
          </a:xfrm>
          <a:prstGeom prst="line">
            <a:avLst/>
          </a:prstGeom>
          <a:noFill/>
          <a:ln w="25400" cap="rnd">
            <a:solidFill>
              <a:schemeClr val="tx1"/>
            </a:solidFill>
            <a:prstDash val="sysDot"/>
            <a:miter lim="800000"/>
            <a:headEnd type="stealth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8438" name="Rectangle 6"/>
          <p:cNvSpPr>
            <a:spLocks/>
          </p:cNvSpPr>
          <p:nvPr/>
        </p:nvSpPr>
        <p:spPr bwMode="auto">
          <a:xfrm>
            <a:off x="8090297" y="1364441"/>
            <a:ext cx="282129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300" b="1">
                <a:latin typeface="Helvetica Neue" charset="0"/>
                <a:ea typeface="ＭＳ Ｐゴシック" charset="0"/>
                <a:cs typeface="ＭＳ Ｐゴシック" charset="0"/>
                <a:sym typeface="Helvetica Neue" charset="0"/>
              </a:rPr>
              <a:t>MC</a:t>
            </a:r>
          </a:p>
        </p:txBody>
      </p:sp>
      <p:sp>
        <p:nvSpPr>
          <p:cNvPr id="18439" name="Rectangle 7"/>
          <p:cNvSpPr>
            <a:spLocks/>
          </p:cNvSpPr>
          <p:nvPr/>
        </p:nvSpPr>
        <p:spPr bwMode="auto">
          <a:xfrm>
            <a:off x="5731744" y="1644179"/>
            <a:ext cx="312539" cy="250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/>
          <a:p>
            <a:r>
              <a:rPr lang="en-US" sz="1700" b="1">
                <a:solidFill>
                  <a:srgbClr val="FF2712"/>
                </a:solidFill>
                <a:latin typeface="Helvetica Neue" charset="0"/>
                <a:ea typeface="ＭＳ Ｐゴシック" charset="0"/>
                <a:cs typeface="ＭＳ Ｐゴシック" charset="0"/>
                <a:sym typeface="Helvetica Neue" charset="0"/>
              </a:rPr>
              <a:t>e</a:t>
            </a:r>
            <a:r>
              <a:rPr lang="en-US" sz="1700" b="1" baseline="32000">
                <a:solidFill>
                  <a:srgbClr val="FF2712"/>
                </a:solidFill>
                <a:latin typeface="Helvetica Neue" charset="0"/>
                <a:ea typeface="ＭＳ Ｐゴシック" charset="0"/>
                <a:cs typeface="ＭＳ Ｐゴシック" charset="0"/>
                <a:sym typeface="Helvetica Neue" charset="0"/>
              </a:rPr>
              <a:t>+</a:t>
            </a:r>
          </a:p>
        </p:txBody>
      </p:sp>
      <p:sp>
        <p:nvSpPr>
          <p:cNvPr id="18440" name="Rectangle 8"/>
          <p:cNvSpPr>
            <a:spLocks/>
          </p:cNvSpPr>
          <p:nvPr/>
        </p:nvSpPr>
        <p:spPr bwMode="auto">
          <a:xfrm>
            <a:off x="6813352" y="3152180"/>
            <a:ext cx="312539" cy="250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/>
          <a:p>
            <a:r>
              <a:rPr lang="en-US" sz="1700" b="1">
                <a:solidFill>
                  <a:srgbClr val="003DCC"/>
                </a:solidFill>
                <a:latin typeface="Helvetica Neue" charset="0"/>
                <a:ea typeface="ＭＳ Ｐゴシック" charset="0"/>
                <a:cs typeface="ＭＳ Ｐゴシック" charset="0"/>
                <a:sym typeface="Helvetica Neue" charset="0"/>
              </a:rPr>
              <a:t>n</a:t>
            </a:r>
          </a:p>
        </p:txBody>
      </p:sp>
      <p:pic>
        <p:nvPicPr>
          <p:cNvPr id="18441" name="Picture 9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56478" y="1286426"/>
            <a:ext cx="2393156" cy="2411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42" name="Line 10"/>
          <p:cNvSpPr>
            <a:spLocks noChangeShapeType="1"/>
          </p:cNvSpPr>
          <p:nvPr/>
        </p:nvSpPr>
        <p:spPr bwMode="auto">
          <a:xfrm rot="10800000">
            <a:off x="1164846" y="1759700"/>
            <a:ext cx="621730" cy="542479"/>
          </a:xfrm>
          <a:prstGeom prst="line">
            <a:avLst/>
          </a:prstGeom>
          <a:noFill/>
          <a:ln w="25400" cap="rnd">
            <a:solidFill>
              <a:schemeClr val="tx1"/>
            </a:solidFill>
            <a:prstDash val="sysDot"/>
            <a:miter lim="800000"/>
            <a:headEnd type="stealth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8443" name="Line 11"/>
          <p:cNvSpPr>
            <a:spLocks noChangeShapeType="1"/>
          </p:cNvSpPr>
          <p:nvPr/>
        </p:nvSpPr>
        <p:spPr bwMode="auto">
          <a:xfrm flipH="1">
            <a:off x="2586899" y="2721873"/>
            <a:ext cx="160734" cy="294680"/>
          </a:xfrm>
          <a:prstGeom prst="line">
            <a:avLst/>
          </a:prstGeom>
          <a:noFill/>
          <a:ln w="25400">
            <a:solidFill>
              <a:srgbClr val="0044FE"/>
            </a:solidFill>
            <a:miter lim="800000"/>
            <a:headEnd type="stealth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8444" name="Line 12"/>
          <p:cNvSpPr>
            <a:spLocks noChangeShapeType="1"/>
          </p:cNvSpPr>
          <p:nvPr/>
        </p:nvSpPr>
        <p:spPr bwMode="auto">
          <a:xfrm rot="10800000">
            <a:off x="1788809" y="2282087"/>
            <a:ext cx="354955" cy="539130"/>
          </a:xfrm>
          <a:prstGeom prst="line">
            <a:avLst/>
          </a:prstGeom>
          <a:noFill/>
          <a:ln w="25400">
            <a:solidFill>
              <a:srgbClr val="0044FE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8445" name="Line 13"/>
          <p:cNvSpPr>
            <a:spLocks noChangeShapeType="1"/>
          </p:cNvSpPr>
          <p:nvPr/>
        </p:nvSpPr>
        <p:spPr bwMode="auto">
          <a:xfrm rot="10800000" flipH="1">
            <a:off x="1941729" y="2821217"/>
            <a:ext cx="196453" cy="291331"/>
          </a:xfrm>
          <a:prstGeom prst="line">
            <a:avLst/>
          </a:prstGeom>
          <a:noFill/>
          <a:ln w="25400">
            <a:solidFill>
              <a:srgbClr val="0044FE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8446" name="Line 14"/>
          <p:cNvSpPr>
            <a:spLocks noChangeShapeType="1"/>
          </p:cNvSpPr>
          <p:nvPr/>
        </p:nvSpPr>
        <p:spPr bwMode="auto">
          <a:xfrm>
            <a:off x="2433978" y="2719641"/>
            <a:ext cx="196453" cy="379512"/>
          </a:xfrm>
          <a:prstGeom prst="line">
            <a:avLst/>
          </a:prstGeom>
          <a:noFill/>
          <a:ln w="25400">
            <a:solidFill>
              <a:srgbClr val="0044FE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8447" name="Line 15"/>
          <p:cNvSpPr>
            <a:spLocks noChangeShapeType="1"/>
          </p:cNvSpPr>
          <p:nvPr/>
        </p:nvSpPr>
        <p:spPr bwMode="auto">
          <a:xfrm flipH="1">
            <a:off x="2631547" y="3029948"/>
            <a:ext cx="50230" cy="69205"/>
          </a:xfrm>
          <a:prstGeom prst="line">
            <a:avLst/>
          </a:prstGeom>
          <a:noFill/>
          <a:ln w="25400">
            <a:solidFill>
              <a:srgbClr val="0044FE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8448" name="Line 16"/>
          <p:cNvSpPr>
            <a:spLocks noChangeShapeType="1"/>
          </p:cNvSpPr>
          <p:nvPr/>
        </p:nvSpPr>
        <p:spPr bwMode="auto">
          <a:xfrm rot="10800000">
            <a:off x="2684010" y="3028832"/>
            <a:ext cx="41299" cy="70321"/>
          </a:xfrm>
          <a:prstGeom prst="line">
            <a:avLst/>
          </a:prstGeom>
          <a:noFill/>
          <a:ln w="25400">
            <a:solidFill>
              <a:srgbClr val="0044FE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8449" name="Line 17"/>
          <p:cNvSpPr>
            <a:spLocks noChangeShapeType="1"/>
          </p:cNvSpPr>
          <p:nvPr/>
        </p:nvSpPr>
        <p:spPr bwMode="auto">
          <a:xfrm>
            <a:off x="2574621" y="3016553"/>
            <a:ext cx="158502" cy="82600"/>
          </a:xfrm>
          <a:prstGeom prst="line">
            <a:avLst/>
          </a:prstGeom>
          <a:noFill/>
          <a:ln w="25400">
            <a:solidFill>
              <a:srgbClr val="0044FE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8450" name="Line 18"/>
          <p:cNvSpPr>
            <a:spLocks noChangeShapeType="1"/>
          </p:cNvSpPr>
          <p:nvPr/>
        </p:nvSpPr>
        <p:spPr bwMode="auto">
          <a:xfrm rot="10800000" flipH="1">
            <a:off x="1650399" y="2299945"/>
            <a:ext cx="118318" cy="429742"/>
          </a:xfrm>
          <a:prstGeom prst="line">
            <a:avLst/>
          </a:prstGeom>
          <a:noFill/>
          <a:ln w="38100">
            <a:solidFill>
              <a:srgbClr val="FF2712"/>
            </a:solidFill>
            <a:miter lim="800000"/>
            <a:headEnd type="stealth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8451" name="Rectangle 19"/>
          <p:cNvSpPr>
            <a:spLocks/>
          </p:cNvSpPr>
          <p:nvPr/>
        </p:nvSpPr>
        <p:spPr bwMode="auto">
          <a:xfrm>
            <a:off x="1360183" y="2084517"/>
            <a:ext cx="241102" cy="330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/>
          <a:p>
            <a:r>
              <a:rPr lang="en-US" sz="1400">
                <a:solidFill>
                  <a:srgbClr val="FF2712"/>
                </a:solidFill>
                <a:latin typeface="Helvetica Neue Light" charset="0"/>
                <a:ea typeface="ＭＳ Ｐゴシック" charset="0"/>
                <a:cs typeface="ＭＳ Ｐゴシック" charset="0"/>
                <a:sym typeface="Helvetica Neue Light" charset="0"/>
              </a:rPr>
              <a:t>e</a:t>
            </a:r>
            <a:r>
              <a:rPr lang="en-US" sz="1400" baseline="32000">
                <a:solidFill>
                  <a:srgbClr val="FF2712"/>
                </a:solidFill>
                <a:latin typeface="Helvetica Neue Light" charset="0"/>
                <a:ea typeface="ＭＳ Ｐゴシック" charset="0"/>
                <a:cs typeface="ＭＳ Ｐゴシック" charset="0"/>
                <a:sym typeface="Helvetica Neue Light" charset="0"/>
              </a:rPr>
              <a:t>+</a:t>
            </a:r>
          </a:p>
        </p:txBody>
      </p:sp>
      <p:sp>
        <p:nvSpPr>
          <p:cNvPr id="18452" name="Rectangle 20"/>
          <p:cNvSpPr>
            <a:spLocks/>
          </p:cNvSpPr>
          <p:nvPr/>
        </p:nvSpPr>
        <p:spPr bwMode="auto">
          <a:xfrm>
            <a:off x="2736471" y="2936186"/>
            <a:ext cx="169664" cy="303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/>
          <a:p>
            <a:r>
              <a:rPr lang="en-US" sz="1400">
                <a:solidFill>
                  <a:srgbClr val="0044FE"/>
                </a:solidFill>
                <a:latin typeface="Helvetica Neue Light" charset="0"/>
                <a:ea typeface="ＭＳ Ｐゴシック" charset="0"/>
                <a:cs typeface="ＭＳ Ｐゴシック" charset="0"/>
                <a:sym typeface="Helvetica Neue Light" charset="0"/>
              </a:rPr>
              <a:t>n</a:t>
            </a:r>
          </a:p>
        </p:txBody>
      </p:sp>
      <p:sp>
        <p:nvSpPr>
          <p:cNvPr id="18453" name="Line 21"/>
          <p:cNvSpPr>
            <a:spLocks noChangeShapeType="1"/>
          </p:cNvSpPr>
          <p:nvPr/>
        </p:nvSpPr>
        <p:spPr bwMode="auto">
          <a:xfrm flipH="1">
            <a:off x="1669373" y="2491934"/>
            <a:ext cx="425277" cy="223242"/>
          </a:xfrm>
          <a:prstGeom prst="line">
            <a:avLst/>
          </a:prstGeom>
          <a:noFill/>
          <a:ln w="25400">
            <a:solidFill>
              <a:srgbClr val="FE7038"/>
            </a:solidFill>
            <a:prstDash val="sysDot"/>
            <a:miter lim="800000"/>
            <a:headEnd type="stealth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8454" name="Line 22"/>
          <p:cNvSpPr>
            <a:spLocks noChangeShapeType="1"/>
          </p:cNvSpPr>
          <p:nvPr/>
        </p:nvSpPr>
        <p:spPr bwMode="auto">
          <a:xfrm flipH="1">
            <a:off x="2054467" y="2097912"/>
            <a:ext cx="228823" cy="371698"/>
          </a:xfrm>
          <a:prstGeom prst="line">
            <a:avLst/>
          </a:prstGeom>
          <a:noFill/>
          <a:ln w="25400">
            <a:solidFill>
              <a:srgbClr val="FE7038"/>
            </a:solidFill>
            <a:prstDash val="sysDot"/>
            <a:miter lim="800000"/>
            <a:headEnd type="stealth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8455" name="Line 23"/>
          <p:cNvSpPr>
            <a:spLocks noChangeShapeType="1"/>
          </p:cNvSpPr>
          <p:nvPr/>
        </p:nvSpPr>
        <p:spPr bwMode="auto">
          <a:xfrm rot="10800000" flipH="1">
            <a:off x="1411529" y="2747547"/>
            <a:ext cx="233288" cy="94878"/>
          </a:xfrm>
          <a:prstGeom prst="line">
            <a:avLst/>
          </a:prstGeom>
          <a:noFill/>
          <a:ln w="25400">
            <a:solidFill>
              <a:srgbClr val="FE7038"/>
            </a:solidFill>
            <a:prstDash val="sysDot"/>
            <a:miter lim="800000"/>
            <a:headEnd type="stealth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8456" name="Line 24"/>
          <p:cNvSpPr>
            <a:spLocks noChangeShapeType="1"/>
          </p:cNvSpPr>
          <p:nvPr/>
        </p:nvSpPr>
        <p:spPr bwMode="auto">
          <a:xfrm rot="10800000" flipH="1">
            <a:off x="1962938" y="2728571"/>
            <a:ext cx="473273" cy="358304"/>
          </a:xfrm>
          <a:prstGeom prst="line">
            <a:avLst/>
          </a:prstGeom>
          <a:noFill/>
          <a:ln w="25400">
            <a:solidFill>
              <a:srgbClr val="0044FE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8457" name="Rectangle 25"/>
          <p:cNvSpPr>
            <a:spLocks/>
          </p:cNvSpPr>
          <p:nvPr/>
        </p:nvSpPr>
        <p:spPr bwMode="auto">
          <a:xfrm>
            <a:off x="845836" y="1591863"/>
            <a:ext cx="809252" cy="564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000" dirty="0" smtClean="0">
                <a:latin typeface="Symbol" charset="2"/>
                <a:ea typeface="ＭＳ Ｐゴシック" charset="0"/>
                <a:cs typeface="Symbol" charset="2"/>
                <a:sym typeface="Helvetica" charset="0"/>
              </a:rPr>
              <a:t>n</a:t>
            </a:r>
            <a:r>
              <a:rPr lang="en-US" sz="2000" baseline="-25000" dirty="0" smtClean="0">
                <a:latin typeface="Helvetica" charset="0"/>
                <a:ea typeface="ＭＳ Ｐゴシック" charset="0"/>
                <a:cs typeface="ＭＳ Ｐゴシック" charset="0"/>
                <a:sym typeface="Helvetica" charset="0"/>
              </a:rPr>
              <a:t>e</a:t>
            </a:r>
            <a:endParaRPr lang="en-US" sz="2000" baseline="-25000" dirty="0">
              <a:latin typeface="Helvetica" charset="0"/>
              <a:ea typeface="ＭＳ Ｐゴシック" charset="0"/>
              <a:cs typeface="ＭＳ Ｐゴシック" charset="0"/>
              <a:sym typeface="Helvetica" charset="0"/>
            </a:endParaRPr>
          </a:p>
        </p:txBody>
      </p:sp>
      <p:sp>
        <p:nvSpPr>
          <p:cNvPr id="18458" name="Oval 26"/>
          <p:cNvSpPr>
            <a:spLocks/>
          </p:cNvSpPr>
          <p:nvPr/>
        </p:nvSpPr>
        <p:spPr bwMode="auto">
          <a:xfrm>
            <a:off x="2727542" y="2645971"/>
            <a:ext cx="80367" cy="89297"/>
          </a:xfrm>
          <a:prstGeom prst="ellipse">
            <a:avLst/>
          </a:prstGeom>
          <a:solidFill>
            <a:srgbClr val="66B13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8459" name="Rectangle 27"/>
          <p:cNvSpPr>
            <a:spLocks/>
          </p:cNvSpPr>
          <p:nvPr/>
        </p:nvSpPr>
        <p:spPr bwMode="auto">
          <a:xfrm>
            <a:off x="2967193" y="2491934"/>
            <a:ext cx="330398" cy="267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300" baseline="32000" dirty="0">
                <a:latin typeface="Helvetica" charset="0"/>
                <a:ea typeface="ＭＳ Ｐゴシック" charset="0"/>
                <a:cs typeface="ＭＳ Ｐゴシック" charset="0"/>
                <a:sym typeface="Helvetica" charset="0"/>
              </a:rPr>
              <a:t>6</a:t>
            </a:r>
            <a:r>
              <a:rPr lang="en-US" sz="1300" dirty="0">
                <a:latin typeface="Helvetica" charset="0"/>
                <a:ea typeface="ＭＳ Ｐゴシック" charset="0"/>
                <a:cs typeface="ＭＳ Ｐゴシック" charset="0"/>
                <a:sym typeface="Helvetica" charset="0"/>
              </a:rPr>
              <a:t>Li</a:t>
            </a:r>
          </a:p>
        </p:txBody>
      </p:sp>
      <p:sp>
        <p:nvSpPr>
          <p:cNvPr id="18460" name="Rectangle 28"/>
          <p:cNvSpPr>
            <a:spLocks/>
          </p:cNvSpPr>
          <p:nvPr/>
        </p:nvSpPr>
        <p:spPr bwMode="auto">
          <a:xfrm>
            <a:off x="1280932" y="2440588"/>
            <a:ext cx="312539" cy="473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/>
          <a:p>
            <a:r>
              <a:rPr lang="en-US" sz="1400">
                <a:solidFill>
                  <a:srgbClr val="FE7038"/>
                </a:solidFill>
                <a:latin typeface="Helvetica Neue Light" charset="0"/>
                <a:ea typeface="ＭＳ Ｐゴシック" charset="0"/>
                <a:cs typeface="ＭＳ Ｐゴシック" charset="0"/>
                <a:sym typeface="Helvetica Neue Light" charset="0"/>
              </a:rPr>
              <a:t>γ</a:t>
            </a:r>
          </a:p>
          <a:p>
            <a:endParaRPr lang="en-US" sz="1400">
              <a:solidFill>
                <a:srgbClr val="FE7038"/>
              </a:solidFill>
              <a:latin typeface="Helvetica Neue Light" charset="0"/>
              <a:ea typeface="ＭＳ Ｐゴシック" charset="0"/>
              <a:cs typeface="ＭＳ Ｐゴシック" charset="0"/>
              <a:sym typeface="Helvetica Neue Light" charset="0"/>
            </a:endParaRPr>
          </a:p>
        </p:txBody>
      </p:sp>
      <p:sp>
        <p:nvSpPr>
          <p:cNvPr id="18461" name="Rectangle 29"/>
          <p:cNvSpPr>
            <a:spLocks/>
          </p:cNvSpPr>
          <p:nvPr/>
        </p:nvSpPr>
        <p:spPr bwMode="auto">
          <a:xfrm>
            <a:off x="2093534" y="2217346"/>
            <a:ext cx="312539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/>
          <a:p>
            <a:r>
              <a:rPr lang="en-US" sz="1400">
                <a:solidFill>
                  <a:srgbClr val="FE7038"/>
                </a:solidFill>
                <a:latin typeface="Helvetica Neue Light" charset="0"/>
                <a:ea typeface="ＭＳ Ｐゴシック" charset="0"/>
                <a:cs typeface="ＭＳ Ｐゴシック" charset="0"/>
                <a:sym typeface="Helvetica Neue Light" charset="0"/>
              </a:rPr>
              <a:t>γ</a:t>
            </a:r>
          </a:p>
          <a:p>
            <a:endParaRPr lang="en-US" sz="1400">
              <a:solidFill>
                <a:srgbClr val="FE7038"/>
              </a:solidFill>
              <a:latin typeface="Helvetica Neue Light" charset="0"/>
              <a:ea typeface="ＭＳ Ｐゴシック" charset="0"/>
              <a:cs typeface="ＭＳ Ｐゴシック" charset="0"/>
              <a:sym typeface="Helvetica Neue Light" charset="0"/>
            </a:endParaRPr>
          </a:p>
        </p:txBody>
      </p:sp>
      <p:sp>
        <p:nvSpPr>
          <p:cNvPr id="18462" name="Rectangle 30"/>
          <p:cNvSpPr>
            <a:spLocks/>
          </p:cNvSpPr>
          <p:nvPr/>
        </p:nvSpPr>
        <p:spPr bwMode="auto">
          <a:xfrm>
            <a:off x="3277706" y="1273425"/>
            <a:ext cx="330398" cy="267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300" baseline="32000">
                <a:latin typeface="Helvetica" charset="0"/>
                <a:ea typeface="ＭＳ Ｐゴシック" charset="0"/>
                <a:cs typeface="ＭＳ Ｐゴシック" charset="0"/>
                <a:sym typeface="Helvetica" charset="0"/>
              </a:rPr>
              <a:t>6</a:t>
            </a:r>
            <a:r>
              <a:rPr lang="en-US" sz="1300">
                <a:latin typeface="Helvetica" charset="0"/>
                <a:ea typeface="ＭＳ Ｐゴシック" charset="0"/>
                <a:cs typeface="ＭＳ Ｐゴシック" charset="0"/>
                <a:sym typeface="Helvetica" charset="0"/>
              </a:rPr>
              <a:t>Li</a:t>
            </a:r>
          </a:p>
        </p:txBody>
      </p:sp>
      <p:sp>
        <p:nvSpPr>
          <p:cNvPr id="18463" name="Rectangle 31"/>
          <p:cNvSpPr>
            <a:spLocks/>
          </p:cNvSpPr>
          <p:nvPr/>
        </p:nvSpPr>
        <p:spPr bwMode="auto">
          <a:xfrm>
            <a:off x="2438315" y="1291284"/>
            <a:ext cx="330398" cy="267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300" baseline="32000" dirty="0">
                <a:latin typeface="Helvetica" charset="0"/>
                <a:ea typeface="ＭＳ Ｐゴシック" charset="0"/>
                <a:cs typeface="ＭＳ Ｐゴシック" charset="0"/>
                <a:sym typeface="Helvetica" charset="0"/>
              </a:rPr>
              <a:t>6</a:t>
            </a:r>
            <a:r>
              <a:rPr lang="en-US" sz="1300" dirty="0">
                <a:latin typeface="Helvetica" charset="0"/>
                <a:ea typeface="ＭＳ Ｐゴシック" charset="0"/>
                <a:cs typeface="ＭＳ Ｐゴシック" charset="0"/>
                <a:sym typeface="Helvetica" charset="0"/>
              </a:rPr>
              <a:t>Li</a:t>
            </a:r>
          </a:p>
        </p:txBody>
      </p:sp>
      <p:sp>
        <p:nvSpPr>
          <p:cNvPr id="18464" name="Rectangle 32"/>
          <p:cNvSpPr>
            <a:spLocks/>
          </p:cNvSpPr>
          <p:nvPr/>
        </p:nvSpPr>
        <p:spPr bwMode="auto">
          <a:xfrm>
            <a:off x="2241862" y="1577034"/>
            <a:ext cx="330398" cy="267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300" baseline="32000">
                <a:latin typeface="Helvetica" charset="0"/>
                <a:ea typeface="ＭＳ Ｐゴシック" charset="0"/>
                <a:cs typeface="ＭＳ Ｐゴシック" charset="0"/>
                <a:sym typeface="Helvetica" charset="0"/>
              </a:rPr>
              <a:t>6</a:t>
            </a:r>
            <a:r>
              <a:rPr lang="en-US" sz="1300">
                <a:latin typeface="Helvetica" charset="0"/>
                <a:ea typeface="ＭＳ Ｐゴシック" charset="0"/>
                <a:cs typeface="ＭＳ Ｐゴシック" charset="0"/>
                <a:sym typeface="Helvetica" charset="0"/>
              </a:rPr>
              <a:t>Li</a:t>
            </a:r>
          </a:p>
        </p:txBody>
      </p:sp>
      <p:pic>
        <p:nvPicPr>
          <p:cNvPr id="18465" name="Picture 3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904277" y="3163349"/>
            <a:ext cx="2098477" cy="4423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66" name="Picture 34"/>
          <p:cNvPicPr>
            <a:picLocks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23907" y="3841125"/>
            <a:ext cx="3864927" cy="242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67" name="Rectangle 35"/>
          <p:cNvSpPr>
            <a:spLocks/>
          </p:cNvSpPr>
          <p:nvPr/>
        </p:nvSpPr>
        <p:spPr bwMode="auto">
          <a:xfrm>
            <a:off x="6268721" y="4290595"/>
            <a:ext cx="1207148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300" b="1">
                <a:latin typeface="Helvetica Neue" charset="0"/>
                <a:ea typeface="ＭＳ Ｐゴシック" charset="0"/>
                <a:cs typeface="ＭＳ Ｐゴシック" charset="0"/>
                <a:sym typeface="Helvetica Neue" charset="0"/>
              </a:rPr>
              <a:t>Data AmBe run  </a:t>
            </a:r>
          </a:p>
        </p:txBody>
      </p:sp>
      <p:sp>
        <p:nvSpPr>
          <p:cNvPr id="18468" name="Rectangle 36"/>
          <p:cNvSpPr>
            <a:spLocks/>
          </p:cNvSpPr>
          <p:nvPr/>
        </p:nvSpPr>
        <p:spPr bwMode="auto">
          <a:xfrm>
            <a:off x="5741869" y="4763869"/>
            <a:ext cx="614656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300" b="1">
                <a:latin typeface="Helvetica Neue" charset="0"/>
                <a:ea typeface="ＭＳ Ｐゴシック" charset="0"/>
                <a:cs typeface="ＭＳ Ｐゴシック" charset="0"/>
                <a:sym typeface="Helvetica Neue" charset="0"/>
              </a:rPr>
              <a:t>neutron  </a:t>
            </a:r>
          </a:p>
        </p:txBody>
      </p:sp>
      <p:sp>
        <p:nvSpPr>
          <p:cNvPr id="18469" name="Rectangle 37"/>
          <p:cNvSpPr>
            <a:spLocks/>
          </p:cNvSpPr>
          <p:nvPr/>
        </p:nvSpPr>
        <p:spPr bwMode="auto">
          <a:xfrm>
            <a:off x="6915007" y="5799713"/>
            <a:ext cx="628377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300" b="1">
                <a:latin typeface="Helvetica Neue" charset="0"/>
                <a:ea typeface="ＭＳ Ｐゴシック" charset="0"/>
                <a:cs typeface="ＭＳ Ｐゴシック" charset="0"/>
                <a:sym typeface="Helvetica Neue" charset="0"/>
              </a:rPr>
              <a:t>Gamma 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Stockholm, July 2013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D. Lhuillier - CEA </a:t>
            </a:r>
            <a:r>
              <a:rPr lang="en-US" dirty="0" err="1" smtClean="0"/>
              <a:t>Saclay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C2B2-2BBA-384D-BAC7-36BEE357CC4E}" type="slidenum">
              <a:rPr lang="en-US" smtClean="0"/>
              <a:t>42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44104" y="1013415"/>
            <a:ext cx="1628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Assembly of 5cm cubic cells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02543" y="1563003"/>
            <a:ext cx="2553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8969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9650" y="747705"/>
            <a:ext cx="3814640" cy="362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876226" y="0"/>
            <a:ext cx="7358063" cy="1000125"/>
          </a:xfrm>
        </p:spPr>
        <p:txBody>
          <a:bodyPr/>
          <a:lstStyle/>
          <a:p>
            <a:pPr>
              <a:defRPr/>
            </a:pPr>
            <a:r>
              <a:rPr lang="en-US" dirty="0" err="1">
                <a:latin typeface="Hoefler Text" charset="0"/>
                <a:cs typeface="Hoefler Text" charset="0"/>
                <a:sym typeface="Hoefler Text" charset="0"/>
              </a:rPr>
              <a:t>SoLi</a:t>
            </a:r>
            <a:r>
              <a:rPr lang="en-US" dirty="0">
                <a:latin typeface="Hoefler Text" charset="0"/>
                <a:cs typeface="Hoefler Text" charset="0"/>
                <a:sym typeface="Hoefler Text" charset="0"/>
              </a:rPr>
              <a:t>∂ </a:t>
            </a:r>
            <a:r>
              <a:rPr lang="en-US" dirty="0" smtClean="0">
                <a:solidFill>
                  <a:srgbClr val="000000"/>
                </a:solidFill>
              </a:rPr>
              <a:t>Sensitivity </a:t>
            </a:r>
            <a:r>
              <a:rPr lang="en-US" dirty="0" smtClean="0">
                <a:solidFill>
                  <a:srgbClr val="000000"/>
                </a:solidFill>
              </a:rPr>
              <a:t>&amp; status 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7707" y="4303543"/>
            <a:ext cx="4202535" cy="1982391"/>
          </a:xfrm>
        </p:spPr>
        <p:txBody>
          <a:bodyPr>
            <a:noAutofit/>
          </a:bodyPr>
          <a:lstStyle/>
          <a:p>
            <a:pPr marL="625056">
              <a:spcBef>
                <a:spcPct val="0"/>
              </a:spcBef>
              <a:buFont typeface="Arial" charset="0"/>
              <a:buChar char="•"/>
              <a:defRPr/>
            </a:pPr>
            <a:r>
              <a:rPr lang="en-US" sz="1600" dirty="0" smtClean="0">
                <a:solidFill>
                  <a:srgbClr val="000000"/>
                </a:solidFill>
                <a:cs typeface="Arial Bold" charset="0"/>
                <a:sym typeface="Arial Bold" charset="0"/>
              </a:rPr>
              <a:t>&lt;Baseline&gt;=6.8m, </a:t>
            </a:r>
            <a:r>
              <a:rPr lang="en-US" sz="1600" dirty="0" smtClean="0">
                <a:solidFill>
                  <a:srgbClr val="000000"/>
                </a:solidFill>
                <a:cs typeface="Arial Bold" charset="0"/>
                <a:sym typeface="Arial Bold" charset="0"/>
              </a:rPr>
              <a:t>2.88t </a:t>
            </a:r>
            <a:r>
              <a:rPr lang="en-US" sz="1600" dirty="0" err="1" smtClean="0">
                <a:solidFill>
                  <a:srgbClr val="000000"/>
                </a:solidFill>
                <a:cs typeface="Arial Bold" charset="0"/>
                <a:sym typeface="Arial Bold" charset="0"/>
              </a:rPr>
              <a:t>fiducial</a:t>
            </a:r>
            <a:r>
              <a:rPr lang="en-US" sz="1600" dirty="0" smtClean="0">
                <a:solidFill>
                  <a:srgbClr val="000000"/>
                </a:solidFill>
                <a:cs typeface="Arial Bold" charset="0"/>
                <a:sym typeface="Arial Bold" charset="0"/>
              </a:rPr>
              <a:t> mass</a:t>
            </a:r>
            <a:endParaRPr lang="en-US" sz="1600" dirty="0" smtClean="0">
              <a:solidFill>
                <a:srgbClr val="000000"/>
              </a:solidFill>
              <a:ea typeface="ヒラギノ角ゴ ProN W6" charset="0"/>
              <a:cs typeface="ヒラギノ角ゴ ProN W6" charset="0"/>
              <a:sym typeface="Arial Bold" charset="0"/>
            </a:endParaRPr>
          </a:p>
          <a:p>
            <a:pPr marL="625056">
              <a:spcBef>
                <a:spcPts val="783"/>
              </a:spcBef>
              <a:buFont typeface="Arial" charset="0"/>
              <a:buChar char="•"/>
              <a:defRPr/>
            </a:pPr>
            <a:r>
              <a:rPr lang="en-US" sz="1600" dirty="0" smtClean="0">
                <a:solidFill>
                  <a:srgbClr val="000000"/>
                </a:solidFill>
                <a:cs typeface="Arial Bold" charset="0"/>
                <a:sym typeface="Arial Bold" charset="0"/>
              </a:rPr>
              <a:t>300 days (~ two years running)</a:t>
            </a:r>
            <a:endParaRPr lang="en-US" sz="1600" dirty="0" smtClean="0">
              <a:solidFill>
                <a:srgbClr val="000000"/>
              </a:solidFill>
              <a:ea typeface="ヒラギノ角ゴ ProN W6" charset="0"/>
              <a:cs typeface="ヒラギノ角ゴ ProN W6" charset="0"/>
              <a:sym typeface="Arial Bold" charset="0"/>
            </a:endParaRPr>
          </a:p>
          <a:p>
            <a:pPr marL="625056">
              <a:spcBef>
                <a:spcPts val="783"/>
              </a:spcBef>
              <a:buFont typeface="Arial" charset="0"/>
              <a:buChar char="•"/>
              <a:defRPr/>
            </a:pPr>
            <a:r>
              <a:rPr lang="en-US" sz="1600" dirty="0" smtClean="0">
                <a:solidFill>
                  <a:srgbClr val="000000"/>
                </a:solidFill>
                <a:cs typeface="Arial Bold" charset="0"/>
                <a:sym typeface="Arial Bold" charset="0"/>
              </a:rPr>
              <a:t>45</a:t>
            </a:r>
            <a:r>
              <a:rPr lang="en-US" sz="1600" dirty="0">
                <a:solidFill>
                  <a:srgbClr val="000000"/>
                </a:solidFill>
                <a:cs typeface="Arial Bold" charset="0"/>
                <a:sym typeface="Arial Bold" charset="0"/>
              </a:rPr>
              <a:t>% IBD </a:t>
            </a:r>
            <a:r>
              <a:rPr lang="en-US" sz="1600" dirty="0" smtClean="0">
                <a:solidFill>
                  <a:srgbClr val="000000"/>
                </a:solidFill>
                <a:cs typeface="Arial Bold" charset="0"/>
                <a:sym typeface="Arial Bold" charset="0"/>
              </a:rPr>
              <a:t>efficiency, 1200 </a:t>
            </a:r>
            <a:r>
              <a:rPr lang="en-US" sz="1600" dirty="0" smtClean="0">
                <a:solidFill>
                  <a:srgbClr val="000000"/>
                </a:solidFill>
                <a:cs typeface="Symbol" charset="2"/>
                <a:sym typeface="Arial Bold" charset="0"/>
              </a:rPr>
              <a:t>n</a:t>
            </a:r>
            <a:r>
              <a:rPr lang="en-US" sz="1600" dirty="0" smtClean="0">
                <a:solidFill>
                  <a:srgbClr val="000000"/>
                </a:solidFill>
                <a:cs typeface="Arial Bold" charset="0"/>
                <a:sym typeface="Arial Bold" charset="0"/>
              </a:rPr>
              <a:t>/day expected</a:t>
            </a:r>
            <a:endParaRPr lang="en-US" sz="1600" dirty="0">
              <a:solidFill>
                <a:srgbClr val="000000"/>
              </a:solidFill>
              <a:ea typeface="ヒラギノ角ゴ ProN W6" charset="0"/>
              <a:cs typeface="ヒラギノ角ゴ ProN W6" charset="0"/>
              <a:sym typeface="Arial Bold" charset="0"/>
            </a:endParaRPr>
          </a:p>
          <a:p>
            <a:pPr marL="625056">
              <a:spcBef>
                <a:spcPts val="783"/>
              </a:spcBef>
              <a:buFont typeface="Arial" charset="0"/>
              <a:buChar char="•"/>
              <a:defRPr/>
            </a:pPr>
            <a:r>
              <a:rPr lang="en-US" sz="1600" dirty="0">
                <a:solidFill>
                  <a:srgbClr val="000000"/>
                </a:solidFill>
                <a:cs typeface="Arial Bold" charset="0"/>
                <a:sym typeface="Arial Bold" charset="0"/>
              </a:rPr>
              <a:t>L binning of 20 cm </a:t>
            </a:r>
            <a:endParaRPr lang="en-US" sz="1600" dirty="0">
              <a:solidFill>
                <a:srgbClr val="000000"/>
              </a:solidFill>
              <a:ea typeface="ヒラギノ角ゴ ProN W6" charset="0"/>
              <a:cs typeface="ヒラギノ角ゴ ProN W6" charset="0"/>
              <a:sym typeface="Arial Bold" charset="0"/>
            </a:endParaRPr>
          </a:p>
          <a:p>
            <a:pPr marL="625056">
              <a:spcBef>
                <a:spcPts val="783"/>
              </a:spcBef>
              <a:buFont typeface="Arial" charset="0"/>
              <a:buChar char="•"/>
              <a:defRPr/>
            </a:pPr>
            <a:r>
              <a:rPr lang="en-US" sz="1600" dirty="0">
                <a:solidFill>
                  <a:srgbClr val="000000"/>
                </a:solidFill>
                <a:cs typeface="Arial Bold" charset="0"/>
                <a:sym typeface="Arial Bold" charset="0"/>
              </a:rPr>
              <a:t>Systematics : </a:t>
            </a:r>
            <a:r>
              <a:rPr lang="en-US" sz="1600" dirty="0" smtClean="0">
                <a:solidFill>
                  <a:srgbClr val="000000"/>
                </a:solidFill>
                <a:cs typeface="Arial Bold" charset="0"/>
                <a:sym typeface="Arial Bold" charset="0"/>
              </a:rPr>
              <a:t>norm </a:t>
            </a:r>
            <a:r>
              <a:rPr lang="en-US" sz="1600" dirty="0">
                <a:solidFill>
                  <a:srgbClr val="000000"/>
                </a:solidFill>
                <a:cs typeface="Arial Bold" charset="0"/>
                <a:sym typeface="Arial Bold" charset="0"/>
              </a:rPr>
              <a:t>4.1%, total ~5%</a:t>
            </a:r>
            <a:endParaRPr lang="en-US" sz="1600" dirty="0">
              <a:solidFill>
                <a:srgbClr val="000000"/>
              </a:solidFill>
              <a:ea typeface="ヒラギノ角ゴ ProN W6" charset="0"/>
              <a:cs typeface="ヒラギノ角ゴ ProN W6" charset="0"/>
              <a:sym typeface="Arial Bold" charset="0"/>
            </a:endParaRPr>
          </a:p>
          <a:p>
            <a:pPr marL="625056">
              <a:spcBef>
                <a:spcPts val="783"/>
              </a:spcBef>
              <a:buFont typeface="Arial" charset="0"/>
              <a:buChar char="•"/>
              <a:defRPr/>
            </a:pPr>
            <a:r>
              <a:rPr lang="en-US" sz="1600" dirty="0">
                <a:solidFill>
                  <a:srgbClr val="000000"/>
                </a:solidFill>
                <a:cs typeface="Arial Bold" charset="0"/>
                <a:sym typeface="Arial Bold" charset="0"/>
              </a:rPr>
              <a:t>Physics run scheduled for start of 2016 </a:t>
            </a:r>
            <a:endParaRPr lang="en-US" sz="1600" dirty="0">
              <a:solidFill>
                <a:srgbClr val="000000"/>
              </a:solidFill>
              <a:ea typeface="ヒラギノ角ゴ ProN W6" charset="0"/>
              <a:cs typeface="ヒラギノ角ゴ ProN W6" charset="0"/>
              <a:sym typeface="Arial Bold" charset="0"/>
            </a:endParaRPr>
          </a:p>
        </p:txBody>
      </p:sp>
      <p:pic>
        <p:nvPicPr>
          <p:cNvPr id="19460" name="Picture 4"/>
          <p:cNvPicPr>
            <a:picLocks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70484" y="1589476"/>
            <a:ext cx="2108522" cy="2211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53200" y="978378"/>
            <a:ext cx="2271433" cy="2021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2" name="Picture 6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53201" y="3074925"/>
            <a:ext cx="2271432" cy="726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3" name="Rectangle 7"/>
          <p:cNvSpPr>
            <a:spLocks/>
          </p:cNvSpPr>
          <p:nvPr/>
        </p:nvSpPr>
        <p:spPr bwMode="auto">
          <a:xfrm>
            <a:off x="839268" y="1182478"/>
            <a:ext cx="996367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300" dirty="0">
                <a:latin typeface="Arial" charset="0"/>
                <a:ea typeface="ＭＳ Ｐゴシック" charset="0"/>
                <a:cs typeface="ＭＳ Ｐゴシック" charset="0"/>
                <a:sym typeface="Arial" charset="0"/>
              </a:rPr>
              <a:t>Rate + shape</a:t>
            </a:r>
          </a:p>
        </p:txBody>
      </p:sp>
      <p:sp>
        <p:nvSpPr>
          <p:cNvPr id="19464" name="Rectangle 8"/>
          <p:cNvSpPr>
            <a:spLocks/>
          </p:cNvSpPr>
          <p:nvPr/>
        </p:nvSpPr>
        <p:spPr bwMode="auto">
          <a:xfrm>
            <a:off x="2676674" y="3432139"/>
            <a:ext cx="589905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300">
                <a:solidFill>
                  <a:srgbClr val="636AF5"/>
                </a:solidFill>
                <a:latin typeface="Arial" charset="0"/>
                <a:ea typeface="ＭＳ Ｐゴシック" charset="0"/>
                <a:cs typeface="ＭＳ Ｐゴシック" charset="0"/>
                <a:sym typeface="Arial" charset="0"/>
              </a:rPr>
              <a:t>95% CL</a:t>
            </a:r>
          </a:p>
        </p:txBody>
      </p:sp>
      <p:sp>
        <p:nvSpPr>
          <p:cNvPr id="19465" name="Rectangle 9"/>
          <p:cNvSpPr>
            <a:spLocks/>
          </p:cNvSpPr>
          <p:nvPr/>
        </p:nvSpPr>
        <p:spPr bwMode="auto">
          <a:xfrm>
            <a:off x="2680023" y="3641987"/>
            <a:ext cx="589905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300">
                <a:latin typeface="Arial" charset="0"/>
                <a:ea typeface="ＭＳ Ｐゴシック" charset="0"/>
                <a:cs typeface="ＭＳ Ｐゴシック" charset="0"/>
                <a:sym typeface="Arial" charset="0"/>
              </a:rPr>
              <a:t>99% CL</a:t>
            </a:r>
          </a:p>
        </p:txBody>
      </p:sp>
      <p:sp>
        <p:nvSpPr>
          <p:cNvPr id="19466" name="Rectangle 10"/>
          <p:cNvSpPr>
            <a:spLocks/>
          </p:cNvSpPr>
          <p:nvPr/>
        </p:nvSpPr>
        <p:spPr bwMode="auto">
          <a:xfrm>
            <a:off x="3353098" y="3088346"/>
            <a:ext cx="195610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300">
                <a:solidFill>
                  <a:srgbClr val="D90B00"/>
                </a:solidFill>
                <a:latin typeface="Arial" charset="0"/>
                <a:ea typeface="ＭＳ Ｐゴシック" charset="0"/>
                <a:cs typeface="ＭＳ Ｐゴシック" charset="0"/>
                <a:sym typeface="Arial" charset="0"/>
              </a:rPr>
              <a:t>5σ</a:t>
            </a:r>
          </a:p>
        </p:txBody>
      </p:sp>
      <p:sp>
        <p:nvSpPr>
          <p:cNvPr id="19467" name="Line 11"/>
          <p:cNvSpPr>
            <a:spLocks noChangeShapeType="1"/>
          </p:cNvSpPr>
          <p:nvPr/>
        </p:nvSpPr>
        <p:spPr bwMode="auto">
          <a:xfrm flipH="1">
            <a:off x="4170484" y="1587243"/>
            <a:ext cx="794742" cy="577301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 type="stealth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9468" name="Rectangle 12"/>
          <p:cNvSpPr>
            <a:spLocks/>
          </p:cNvSpPr>
          <p:nvPr/>
        </p:nvSpPr>
        <p:spPr bwMode="auto">
          <a:xfrm>
            <a:off x="4223734" y="1081574"/>
            <a:ext cx="1852606" cy="388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600" dirty="0">
                <a:latin typeface="Arial" charset="0"/>
                <a:ea typeface="ＭＳ Ｐゴシック" charset="0"/>
                <a:cs typeface="ＭＳ Ｐゴシック" charset="0"/>
                <a:sym typeface="Arial" charset="0"/>
              </a:rPr>
              <a:t>8kg </a:t>
            </a:r>
            <a:r>
              <a:rPr lang="en-US" sz="1600" dirty="0" err="1">
                <a:latin typeface="Arial" charset="0"/>
                <a:ea typeface="ＭＳ Ｐゴシック" charset="0"/>
                <a:cs typeface="ＭＳ Ｐゴシック" charset="0"/>
                <a:sym typeface="Arial" charset="0"/>
              </a:rPr>
              <a:t>Fiducial</a:t>
            </a:r>
            <a:r>
              <a:rPr lang="en-US" sz="1600" dirty="0">
                <a:latin typeface="Arial" charset="0"/>
                <a:ea typeface="ＭＳ Ｐゴシック" charset="0"/>
                <a:cs typeface="ＭＳ Ｐゴシック" charset="0"/>
                <a:sym typeface="Arial" charset="0"/>
              </a:rPr>
              <a:t> mass</a:t>
            </a:r>
          </a:p>
        </p:txBody>
      </p:sp>
      <p:sp>
        <p:nvSpPr>
          <p:cNvPr id="19469" name="Line 13"/>
          <p:cNvSpPr>
            <a:spLocks noChangeShapeType="1"/>
          </p:cNvSpPr>
          <p:nvPr/>
        </p:nvSpPr>
        <p:spPr bwMode="auto">
          <a:xfrm rot="10800000">
            <a:off x="5286694" y="1585011"/>
            <a:ext cx="526852" cy="313655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 type="stealth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9470" name="Rectangle 14"/>
          <p:cNvSpPr>
            <a:spLocks/>
          </p:cNvSpPr>
          <p:nvPr/>
        </p:nvSpPr>
        <p:spPr bwMode="auto">
          <a:xfrm>
            <a:off x="4170484" y="1553757"/>
            <a:ext cx="651867" cy="250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300">
                <a:latin typeface="Arial" charset="0"/>
                <a:ea typeface="ＭＳ Ｐゴシック" charset="0"/>
                <a:cs typeface="ＭＳ Ｐゴシック" charset="0"/>
                <a:sym typeface="Arial" charset="0"/>
              </a:rPr>
              <a:t>20cm</a:t>
            </a:r>
          </a:p>
        </p:txBody>
      </p:sp>
      <p:sp>
        <p:nvSpPr>
          <p:cNvPr id="19471" name="Rectangle 15"/>
          <p:cNvSpPr>
            <a:spLocks/>
          </p:cNvSpPr>
          <p:nvPr/>
        </p:nvSpPr>
        <p:spPr bwMode="auto">
          <a:xfrm>
            <a:off x="5492077" y="1470015"/>
            <a:ext cx="651867" cy="250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300" dirty="0">
                <a:latin typeface="Arial" charset="0"/>
                <a:ea typeface="ＭＳ Ｐゴシック" charset="0"/>
                <a:cs typeface="ＭＳ Ｐゴシック" charset="0"/>
                <a:sym typeface="Arial" charset="0"/>
              </a:rPr>
              <a:t>20cm</a:t>
            </a:r>
          </a:p>
        </p:txBody>
      </p:sp>
      <p:sp>
        <p:nvSpPr>
          <p:cNvPr id="19472" name="TextBox 1"/>
          <p:cNvSpPr txBox="1">
            <a:spLocks noChangeArrowheads="1"/>
          </p:cNvSpPr>
          <p:nvPr/>
        </p:nvSpPr>
        <p:spPr bwMode="auto">
          <a:xfrm>
            <a:off x="4606604" y="3886928"/>
            <a:ext cx="4395102" cy="2509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4291" tIns="32146" rIns="64291" bIns="32146">
            <a:spAutoFit/>
          </a:bodyPr>
          <a:lstStyle>
            <a:lvl1pPr marL="571500" indent="-5715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1333500" indent="-5715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778000" indent="-5715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marL="285750" indent="-285750" eaLnBrk="1" hangingPunct="1">
              <a:spcBef>
                <a:spcPts val="1406"/>
              </a:spcBef>
              <a:buSzPct val="100000"/>
              <a:buFont typeface="Arial"/>
              <a:buChar char="•"/>
            </a:pPr>
            <a:r>
              <a:rPr lang="en-US" sz="1600" dirty="0" smtClean="0">
                <a:solidFill>
                  <a:srgbClr val="FF0000"/>
                </a:solidFill>
                <a:latin typeface="Arial Bold" charset="0"/>
                <a:ea typeface="ＭＳ Ｐゴシック" charset="0"/>
                <a:cs typeface="ＭＳ Ｐゴシック" charset="0"/>
                <a:sym typeface="Arial Bold" charset="0"/>
              </a:rPr>
              <a:t>Prototype </a:t>
            </a:r>
            <a:r>
              <a:rPr lang="en-US" sz="1600" dirty="0" smtClean="0">
                <a:solidFill>
                  <a:srgbClr val="FF2712"/>
                </a:solidFill>
                <a:latin typeface="Arial Bold" charset="0"/>
                <a:ea typeface="ＭＳ Ｐゴシック" charset="0"/>
                <a:cs typeface="ＭＳ Ｐゴシック" charset="0"/>
                <a:sym typeface="Arial Bold" charset="0"/>
              </a:rPr>
              <a:t>under </a:t>
            </a:r>
            <a:r>
              <a:rPr lang="en-US" sz="1600" dirty="0">
                <a:solidFill>
                  <a:srgbClr val="FF2712"/>
                </a:solidFill>
                <a:latin typeface="Arial Bold" charset="0"/>
                <a:ea typeface="ＭＳ Ｐゴシック" charset="0"/>
                <a:cs typeface="ＭＳ Ｐゴシック" charset="0"/>
                <a:sym typeface="Arial Bold" charset="0"/>
              </a:rPr>
              <a:t>commissioning at Oxford</a:t>
            </a:r>
          </a:p>
          <a:p>
            <a:pPr marL="285750" indent="-285750" eaLnBrk="1" hangingPunct="1">
              <a:spcBef>
                <a:spcPts val="1406"/>
              </a:spcBef>
              <a:buSzPct val="100000"/>
              <a:buFont typeface="Arial"/>
              <a:buChar char="•"/>
            </a:pPr>
            <a:r>
              <a:rPr lang="en-US" sz="1600" dirty="0">
                <a:solidFill>
                  <a:srgbClr val="3B00A4"/>
                </a:solidFill>
                <a:latin typeface="Arial Bold" charset="0"/>
                <a:ea typeface="ＭＳ Ｐゴシック" charset="0"/>
                <a:cs typeface="ＭＳ Ｐゴシック" charset="0"/>
                <a:sym typeface="Arial Bold" charset="0"/>
              </a:rPr>
              <a:t>Deployment at BR2 for August 2013 reactor cycle (~25-30 days)</a:t>
            </a:r>
          </a:p>
          <a:p>
            <a:pPr marL="1047750" lvl="1" indent="-285750" eaLnBrk="1" hangingPunct="1">
              <a:spcBef>
                <a:spcPts val="1406"/>
              </a:spcBef>
              <a:buSzPct val="100000"/>
              <a:buFont typeface="Arial"/>
              <a:buChar char="•"/>
            </a:pPr>
            <a:r>
              <a:rPr lang="en-US" sz="1600" dirty="0">
                <a:solidFill>
                  <a:srgbClr val="3B00A4"/>
                </a:solidFill>
                <a:latin typeface="Arial Bold" charset="0"/>
                <a:ea typeface="ＭＳ Ｐゴシック" charset="0"/>
                <a:cs typeface="ＭＳ Ｐゴシック" charset="0"/>
                <a:sym typeface="Arial Bold" charset="0"/>
              </a:rPr>
              <a:t>study of background conditions </a:t>
            </a:r>
          </a:p>
          <a:p>
            <a:pPr marL="1047750" lvl="1" indent="-285750" eaLnBrk="1" hangingPunct="1">
              <a:spcBef>
                <a:spcPts val="1406"/>
              </a:spcBef>
              <a:buSzPct val="100000"/>
              <a:buFont typeface="Arial"/>
              <a:buChar char="•"/>
            </a:pPr>
            <a:r>
              <a:rPr lang="en-US" sz="1600" dirty="0">
                <a:solidFill>
                  <a:srgbClr val="3B00A4"/>
                </a:solidFill>
                <a:latin typeface="Arial Bold" charset="0"/>
                <a:ea typeface="ＭＳ Ｐゴシック" charset="0"/>
                <a:cs typeface="ＭＳ Ｐゴシック" charset="0"/>
                <a:sym typeface="Arial Bold" charset="0"/>
              </a:rPr>
              <a:t>antineutrinos measurement trial at 5m from reactor </a:t>
            </a:r>
            <a:r>
              <a:rPr lang="en-US" sz="1600" dirty="0" smtClean="0">
                <a:solidFill>
                  <a:srgbClr val="3B00A4"/>
                </a:solidFill>
                <a:latin typeface="Arial Bold" charset="0"/>
                <a:ea typeface="ＭＳ Ｐゴシック" charset="0"/>
                <a:cs typeface="ＭＳ Ｐゴシック" charset="0"/>
                <a:sym typeface="Arial Bold" charset="0"/>
              </a:rPr>
              <a:t>core</a:t>
            </a:r>
          </a:p>
          <a:p>
            <a:pPr marL="1047750" lvl="1" indent="-285750" eaLnBrk="1" hangingPunct="1">
              <a:spcBef>
                <a:spcPts val="1406"/>
              </a:spcBef>
              <a:buSzPct val="100000"/>
              <a:buFont typeface="Arial"/>
              <a:buChar char="•"/>
            </a:pPr>
            <a:r>
              <a:rPr lang="en-US" sz="1600" dirty="0" smtClean="0">
                <a:solidFill>
                  <a:srgbClr val="3B00A4"/>
                </a:solidFill>
                <a:latin typeface="Arial Bold" charset="0"/>
                <a:ea typeface="ＭＳ Ｐゴシック" charset="0"/>
                <a:cs typeface="ＭＳ Ｐゴシック" charset="0"/>
                <a:sym typeface="Arial Bold" charset="0"/>
              </a:rPr>
              <a:t>expect </a:t>
            </a:r>
            <a:r>
              <a:rPr lang="en-US" sz="1600" dirty="0">
                <a:solidFill>
                  <a:srgbClr val="3B00A4"/>
                </a:solidFill>
                <a:latin typeface="Arial Bold" charset="0"/>
                <a:ea typeface="ＭＳ Ｐゴシック" charset="0"/>
                <a:cs typeface="ＭＳ Ｐゴシック" charset="0"/>
                <a:sym typeface="Arial Bold" charset="0"/>
              </a:rPr>
              <a:t>6 </a:t>
            </a:r>
            <a:r>
              <a:rPr lang="en-US" sz="1600" dirty="0" err="1">
                <a:solidFill>
                  <a:srgbClr val="3B00A4"/>
                </a:solidFill>
                <a:latin typeface="Arial Bold" charset="0"/>
                <a:ea typeface="ＭＳ Ｐゴシック" charset="0"/>
                <a:cs typeface="ＭＳ Ｐゴシック" charset="0"/>
                <a:sym typeface="Arial Bold" charset="0"/>
              </a:rPr>
              <a:t>evts</a:t>
            </a:r>
            <a:r>
              <a:rPr lang="en-US" sz="1600" dirty="0">
                <a:solidFill>
                  <a:srgbClr val="3B00A4"/>
                </a:solidFill>
                <a:latin typeface="Arial Bold" charset="0"/>
                <a:ea typeface="ＭＳ Ｐゴシック" charset="0"/>
                <a:cs typeface="ＭＳ Ｐゴシック" charset="0"/>
                <a:sym typeface="Arial Bold" charset="0"/>
              </a:rPr>
              <a:t>/day, S:B ~ 1:5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Stockholm, July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Lhuillier - CEA Saclay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C2B2-2BBA-384D-BAC7-36BEE357CC4E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261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51753"/>
            <a:ext cx="8229600" cy="1309261"/>
          </a:xfrm>
        </p:spPr>
        <p:txBody>
          <a:bodyPr>
            <a:normAutofit/>
          </a:bodyPr>
          <a:lstStyle/>
          <a:p>
            <a:r>
              <a:rPr lang="en-US" dirty="0" smtClean="0"/>
              <a:t>Source </a:t>
            </a:r>
            <a:r>
              <a:rPr lang="en-US" dirty="0" smtClean="0"/>
              <a:t>Experiments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Stockholm, July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Lhuillier - CEA Saclay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C2B2-2BBA-384D-BAC7-36BEE357CC4E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1605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Idea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Stockholm, July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Lhuillier - CEA Saclay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C2B2-2BBA-384D-BAC7-36BEE357CC4E}" type="slidenum">
              <a:rPr lang="en-US" smtClean="0"/>
              <a:t>45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51436" y="1173276"/>
            <a:ext cx="77156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000" dirty="0" smtClean="0"/>
              <a:t>Place an intense (0.5-10 </a:t>
            </a:r>
            <a:r>
              <a:rPr lang="en-US" sz="2000" dirty="0" err="1" smtClean="0"/>
              <a:t>MCi</a:t>
            </a:r>
            <a:r>
              <a:rPr lang="en-US" sz="2000" dirty="0" smtClean="0"/>
              <a:t>) source inside or close to a </a:t>
            </a:r>
            <a:r>
              <a:rPr lang="en-US" sz="2000" b="1" dirty="0" smtClean="0">
                <a:solidFill>
                  <a:srgbClr val="FF0000"/>
                </a:solidFill>
              </a:rPr>
              <a:t>large size</a:t>
            </a:r>
            <a:r>
              <a:rPr lang="en-US" sz="2000" dirty="0" smtClean="0"/>
              <a:t>, already </a:t>
            </a:r>
            <a:r>
              <a:rPr lang="en-US" sz="2000" b="1" dirty="0" smtClean="0">
                <a:solidFill>
                  <a:srgbClr val="FF0000"/>
                </a:solidFill>
              </a:rPr>
              <a:t>existing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/>
              <a:t>and </a:t>
            </a:r>
            <a:r>
              <a:rPr lang="en-US" sz="2000" b="1" dirty="0" smtClean="0">
                <a:solidFill>
                  <a:srgbClr val="FF0000"/>
                </a:solidFill>
              </a:rPr>
              <a:t>well known </a:t>
            </a:r>
            <a:r>
              <a:rPr lang="en-US" sz="2000" dirty="0" smtClean="0"/>
              <a:t>neutrino detector.</a:t>
            </a:r>
          </a:p>
          <a:p>
            <a:pPr marL="342900" indent="-342900">
              <a:buFont typeface="Arial"/>
              <a:buChar char="•"/>
            </a:pPr>
            <a:endParaRPr lang="en-US" sz="2000" dirty="0"/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The sources are very compact and can be accurately calibrated (</a:t>
            </a:r>
            <a:r>
              <a:rPr lang="en-US" sz="2000" dirty="0" smtClean="0"/>
              <a:t>~</a:t>
            </a:r>
            <a:r>
              <a:rPr lang="en-US" sz="2000" dirty="0" smtClean="0"/>
              <a:t>1%)</a:t>
            </a:r>
            <a:endParaRPr lang="en-US" sz="2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6988" r="6563"/>
          <a:stretch/>
        </p:blipFill>
        <p:spPr>
          <a:xfrm>
            <a:off x="5378815" y="3391643"/>
            <a:ext cx="3765177" cy="2903629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6245405" y="3316937"/>
            <a:ext cx="612588" cy="38847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6704098" y="4694514"/>
            <a:ext cx="1035423" cy="38847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/>
          <a:srcRect l="7389" r="5676" b="10131"/>
          <a:stretch/>
        </p:blipFill>
        <p:spPr>
          <a:xfrm>
            <a:off x="651436" y="3466347"/>
            <a:ext cx="3201380" cy="2382123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4190987" y="5728572"/>
            <a:ext cx="3608298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600" b="1" dirty="0" smtClean="0"/>
              <a:t>ITEP </a:t>
            </a:r>
            <a:r>
              <a:rPr lang="en-US" sz="1600" b="1" dirty="0"/>
              <a:t>N°90 </a:t>
            </a:r>
            <a:r>
              <a:rPr lang="en-US" sz="1600" b="1" dirty="0" smtClean="0"/>
              <a:t>1994</a:t>
            </a:r>
          </a:p>
          <a:p>
            <a:pPr algn="r"/>
            <a:r>
              <a:rPr lang="en-US" sz="1600" b="1" dirty="0" smtClean="0"/>
              <a:t>M. </a:t>
            </a:r>
            <a:r>
              <a:rPr lang="en-US" sz="1600" b="1" dirty="0" err="1" smtClean="0"/>
              <a:t>Cribier</a:t>
            </a:r>
            <a:r>
              <a:rPr lang="en-US" sz="1600" b="1" dirty="0" smtClean="0"/>
              <a:t> </a:t>
            </a:r>
            <a:r>
              <a:rPr lang="en-US" sz="1600" b="1" dirty="0"/>
              <a:t>et </a:t>
            </a:r>
            <a:r>
              <a:rPr lang="en-US" sz="1600" b="1" dirty="0" smtClean="0"/>
              <a:t>al.</a:t>
            </a:r>
            <a:r>
              <a:rPr lang="en-US" sz="1600" b="1" dirty="0"/>
              <a:t> PRL 107, 201801, 2011</a:t>
            </a:r>
            <a:endParaRPr lang="en-US" sz="16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69381" y="3234166"/>
            <a:ext cx="20441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charset="2"/>
              <a:buChar char="§"/>
            </a:pPr>
            <a:r>
              <a:rPr lang="en-US" dirty="0" smtClean="0"/>
              <a:t>Mono-energetic</a:t>
            </a:r>
          </a:p>
          <a:p>
            <a:pPr marL="285750" indent="-285750">
              <a:buFont typeface="Wingdings" charset="2"/>
              <a:buChar char="§"/>
            </a:pPr>
            <a:r>
              <a:rPr lang="en-US" dirty="0" smtClean="0"/>
              <a:t>Elastic Scattering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074331" y="2708154"/>
            <a:ext cx="24472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accent1"/>
                </a:solidFill>
              </a:rPr>
              <a:t>Neutrino source </a:t>
            </a:r>
            <a:r>
              <a:rPr lang="en-US" sz="2000" b="1" baseline="30000" dirty="0" smtClean="0">
                <a:solidFill>
                  <a:schemeClr val="accent1"/>
                </a:solidFill>
              </a:rPr>
              <a:t>51</a:t>
            </a:r>
            <a:r>
              <a:rPr lang="en-US" sz="2000" b="1" dirty="0" smtClean="0">
                <a:solidFill>
                  <a:schemeClr val="accent1"/>
                </a:solidFill>
              </a:rPr>
              <a:t>Cr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203243" y="2708154"/>
            <a:ext cx="29099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accent1"/>
                </a:solidFill>
              </a:rPr>
              <a:t>Antineutrino source </a:t>
            </a:r>
            <a:r>
              <a:rPr lang="en-US" sz="2000" b="1" baseline="30000" dirty="0" smtClean="0">
                <a:solidFill>
                  <a:schemeClr val="accent1"/>
                </a:solidFill>
              </a:rPr>
              <a:t>144</a:t>
            </a:r>
            <a:r>
              <a:rPr lang="en-US" sz="2000" b="1" dirty="0" smtClean="0">
                <a:solidFill>
                  <a:schemeClr val="accent1"/>
                </a:solidFill>
              </a:rPr>
              <a:t>Ce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651629" y="4209851"/>
            <a:ext cx="177307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§"/>
            </a:pPr>
            <a:r>
              <a:rPr lang="en-US" dirty="0" smtClean="0"/>
              <a:t>Continuous </a:t>
            </a:r>
            <a:r>
              <a:rPr lang="en-US" dirty="0" smtClean="0">
                <a:latin typeface="Symbol" charset="2"/>
                <a:cs typeface="Symbol" charset="2"/>
              </a:rPr>
              <a:t>b</a:t>
            </a:r>
            <a:r>
              <a:rPr lang="en-US" dirty="0" smtClean="0"/>
              <a:t>-spectrum</a:t>
            </a:r>
          </a:p>
          <a:p>
            <a:pPr marL="285750" indent="-285750">
              <a:buFont typeface="Wingdings" charset="2"/>
              <a:buChar char="§"/>
            </a:pPr>
            <a:r>
              <a:rPr lang="en-US" dirty="0" smtClean="0"/>
              <a:t>Discriminant IBD process</a:t>
            </a:r>
          </a:p>
          <a:p>
            <a:pPr marL="285750" indent="-285750">
              <a:buFont typeface="Wingdings" charset="2"/>
              <a:buChar char="§"/>
            </a:pP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07493" y="5744714"/>
            <a:ext cx="311174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Proposed by </a:t>
            </a:r>
            <a:r>
              <a:rPr lang="en-US" sz="1600" b="1" dirty="0" err="1" smtClean="0"/>
              <a:t>Raghavan</a:t>
            </a:r>
            <a:endParaRPr lang="en-US" sz="1600" b="1" dirty="0" smtClean="0"/>
          </a:p>
          <a:p>
            <a:r>
              <a:rPr lang="en-US" sz="1600" b="1" dirty="0" smtClean="0"/>
              <a:t>Produced for Gallium experiments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42634369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1372"/>
            <a:ext cx="4002056" cy="934250"/>
          </a:xfrm>
        </p:spPr>
        <p:txBody>
          <a:bodyPr/>
          <a:lstStyle/>
          <a:p>
            <a:r>
              <a:rPr lang="en-US" dirty="0" err="1" smtClean="0"/>
              <a:t>CeLand</a:t>
            </a:r>
            <a:r>
              <a:rPr lang="en-US" dirty="0" smtClean="0"/>
              <a:t> Project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Stockholm, July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Lhuillier - CEA Saclay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C2B2-2BBA-384D-BAC7-36BEE357CC4E}" type="slidenum">
              <a:rPr lang="en-US" smtClean="0"/>
              <a:t>46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0498" y="649363"/>
            <a:ext cx="3948853" cy="5281489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91141" y="5096257"/>
            <a:ext cx="49993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err="1">
                <a:solidFill>
                  <a:srgbClr val="00449E"/>
                </a:solidFill>
              </a:rPr>
              <a:t>CeLAND</a:t>
            </a:r>
            <a:r>
              <a:rPr lang="en-US" b="1" dirty="0">
                <a:solidFill>
                  <a:srgbClr val="00449E"/>
                </a:solidFill>
              </a:rPr>
              <a:t> Collaboration</a:t>
            </a:r>
            <a:r>
              <a:rPr lang="en-US" b="1" dirty="0"/>
              <a:t>: </a:t>
            </a:r>
          </a:p>
          <a:p>
            <a:pPr>
              <a:buFont typeface="Arial"/>
              <a:buChar char="•"/>
            </a:pPr>
            <a:r>
              <a:rPr lang="en-US" dirty="0"/>
              <a:t> CEA: DSM-</a:t>
            </a:r>
            <a:r>
              <a:rPr lang="en-US" dirty="0" err="1"/>
              <a:t>Irfu</a:t>
            </a:r>
            <a:r>
              <a:rPr lang="en-US" dirty="0"/>
              <a:t> / DEN / SPR / LNHB / DRI </a:t>
            </a:r>
          </a:p>
          <a:p>
            <a:pPr>
              <a:buFont typeface="Arial"/>
              <a:buChar char="•"/>
            </a:pPr>
            <a:r>
              <a:rPr lang="en-US" dirty="0"/>
              <a:t> </a:t>
            </a:r>
            <a:r>
              <a:rPr lang="en-US" dirty="0" err="1"/>
              <a:t>KamLAND</a:t>
            </a:r>
            <a:r>
              <a:rPr lang="en-US" dirty="0"/>
              <a:t> Japanese Collaboration, </a:t>
            </a:r>
            <a:r>
              <a:rPr lang="en-US" dirty="0" err="1"/>
              <a:t>Irfu</a:t>
            </a:r>
            <a:r>
              <a:rPr lang="en-US" dirty="0"/>
              <a:t> (ERC),  Hawaii U. (DOE funding), LBNL/UCB, Russia (</a:t>
            </a:r>
            <a:r>
              <a:rPr lang="en-US" dirty="0" err="1"/>
              <a:t>Mephi</a:t>
            </a:r>
            <a:r>
              <a:rPr lang="en-US" dirty="0"/>
              <a:t>)</a:t>
            </a:r>
          </a:p>
        </p:txBody>
      </p:sp>
      <p:sp>
        <p:nvSpPr>
          <p:cNvPr id="11" name="ZoneTexte 17"/>
          <p:cNvSpPr txBox="1"/>
          <p:nvPr/>
        </p:nvSpPr>
        <p:spPr>
          <a:xfrm>
            <a:off x="155169" y="1160533"/>
            <a:ext cx="491532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b="1" baseline="30000" dirty="0" smtClean="0">
                <a:solidFill>
                  <a:srgbClr val="00449E"/>
                </a:solidFill>
              </a:rPr>
              <a:t>144</a:t>
            </a:r>
            <a:r>
              <a:rPr lang="en-US" sz="2000" b="1" dirty="0" smtClean="0">
                <a:solidFill>
                  <a:srgbClr val="00449E"/>
                </a:solidFill>
              </a:rPr>
              <a:t>Ce Source @ the </a:t>
            </a:r>
            <a:r>
              <a:rPr lang="en-US" sz="2000" b="1" dirty="0" err="1" smtClean="0">
                <a:solidFill>
                  <a:srgbClr val="00449E"/>
                </a:solidFill>
              </a:rPr>
              <a:t>KamLAND</a:t>
            </a:r>
            <a:r>
              <a:rPr lang="en-US" sz="2000" b="1" dirty="0" smtClean="0">
                <a:solidFill>
                  <a:srgbClr val="00449E"/>
                </a:solidFill>
              </a:rPr>
              <a:t> detector</a:t>
            </a:r>
          </a:p>
          <a:p>
            <a:pPr>
              <a:spcAft>
                <a:spcPts val="600"/>
              </a:spcAft>
            </a:pPr>
            <a:r>
              <a:rPr lang="en-US" sz="2000" b="1" dirty="0">
                <a:solidFill>
                  <a:srgbClr val="00449E"/>
                </a:solidFill>
              </a:rPr>
              <a:t>IBD: </a:t>
            </a:r>
            <a:r>
              <a:rPr lang="en-US" sz="2000" dirty="0" smtClean="0"/>
              <a:t>Eth = 1.8 MeV - (</a:t>
            </a:r>
            <a:r>
              <a:rPr lang="en-US" sz="2000" dirty="0" err="1" smtClean="0"/>
              <a:t>e+,n</a:t>
            </a:r>
            <a:r>
              <a:rPr lang="en-US" sz="2000" dirty="0" smtClean="0"/>
              <a:t>) </a:t>
            </a:r>
            <a:r>
              <a:rPr lang="en-US" sz="2000" dirty="0" smtClean="0"/>
              <a:t>coincidence</a:t>
            </a:r>
          </a:p>
          <a:p>
            <a:pPr>
              <a:spcAft>
                <a:spcPts val="600"/>
              </a:spcAft>
            </a:pPr>
            <a:r>
              <a:rPr lang="en-US" sz="2000" dirty="0" smtClean="0">
                <a:solidFill>
                  <a:srgbClr val="FF0000"/>
                </a:solidFill>
              </a:rPr>
              <a:t>Virtually background free experiment!</a:t>
            </a:r>
            <a:endParaRPr lang="en-US" sz="2000" dirty="0" smtClean="0">
              <a:solidFill>
                <a:srgbClr val="FF0000"/>
              </a:solidFill>
            </a:endParaRPr>
          </a:p>
          <a:p>
            <a:pPr>
              <a:spcAft>
                <a:spcPts val="600"/>
              </a:spcAft>
            </a:pPr>
            <a:r>
              <a:rPr lang="en-US" sz="2000" b="1" dirty="0" smtClean="0">
                <a:solidFill>
                  <a:srgbClr val="00449E"/>
                </a:solidFill>
              </a:rPr>
              <a:t>Resolutions</a:t>
            </a:r>
            <a:r>
              <a:rPr lang="en-US" sz="2000" dirty="0" smtClean="0"/>
              <a:t>: 7.0%</a:t>
            </a:r>
            <a:r>
              <a:rPr lang="en-US" sz="2000" dirty="0" smtClean="0"/>
              <a:t>/√E </a:t>
            </a:r>
            <a:r>
              <a:rPr lang="en-US" sz="2000" dirty="0" smtClean="0"/>
              <a:t>- 15 </a:t>
            </a:r>
            <a:r>
              <a:rPr lang="en-US" sz="2000" dirty="0" smtClean="0"/>
              <a:t>cm</a:t>
            </a:r>
          </a:p>
          <a:p>
            <a:pPr>
              <a:spcAft>
                <a:spcPts val="600"/>
              </a:spcAft>
            </a:pPr>
            <a:r>
              <a:rPr lang="en-US" sz="2000" b="1" dirty="0">
                <a:solidFill>
                  <a:srgbClr val="00449E"/>
                </a:solidFill>
              </a:rPr>
              <a:t>Funded </a:t>
            </a:r>
            <a:r>
              <a:rPr lang="en-US" sz="2000" dirty="0" smtClean="0"/>
              <a:t>by ERC and DOE grants.</a:t>
            </a:r>
            <a:endParaRPr lang="en-US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531907" y="3299531"/>
            <a:ext cx="3724096" cy="16619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charset="2"/>
              <a:buChar char="§"/>
            </a:pPr>
            <a:r>
              <a:rPr lang="en-US" sz="2400" dirty="0" smtClean="0">
                <a:solidFill>
                  <a:srgbClr val="FF0000"/>
                </a:solidFill>
              </a:rPr>
              <a:t>Phase 1</a:t>
            </a:r>
            <a:r>
              <a:rPr lang="en-US" sz="2400" dirty="0" smtClean="0"/>
              <a:t>: 2015</a:t>
            </a:r>
          </a:p>
          <a:p>
            <a:pPr lvl="1"/>
            <a:r>
              <a:rPr lang="en-US" dirty="0" smtClean="0"/>
              <a:t>75 </a:t>
            </a:r>
            <a:r>
              <a:rPr lang="en-US" dirty="0" err="1" smtClean="0"/>
              <a:t>kCi</a:t>
            </a:r>
            <a:r>
              <a:rPr lang="en-US" dirty="0" smtClean="0"/>
              <a:t> source in outer detector</a:t>
            </a:r>
          </a:p>
          <a:p>
            <a:pPr marL="285750" indent="-285750">
              <a:buFont typeface="Wingdings" charset="2"/>
              <a:buChar char="§"/>
            </a:pPr>
            <a:endParaRPr lang="en-US" dirty="0"/>
          </a:p>
          <a:p>
            <a:pPr marL="342900" indent="-342900">
              <a:buFont typeface="Wingdings" charset="2"/>
              <a:buChar char="§"/>
            </a:pPr>
            <a:r>
              <a:rPr lang="en-US" sz="2400" dirty="0" smtClean="0">
                <a:solidFill>
                  <a:srgbClr val="FF0000"/>
                </a:solidFill>
              </a:rPr>
              <a:t>Phase 2</a:t>
            </a:r>
            <a:r>
              <a:rPr lang="en-US" sz="2400" dirty="0" smtClean="0"/>
              <a:t>: 2016 (if feasible) </a:t>
            </a:r>
          </a:p>
          <a:p>
            <a:pPr lvl="1"/>
            <a:r>
              <a:rPr lang="en-US" dirty="0" smtClean="0"/>
              <a:t>50 </a:t>
            </a:r>
            <a:r>
              <a:rPr lang="en-US" dirty="0" err="1" smtClean="0"/>
              <a:t>kCi</a:t>
            </a:r>
            <a:r>
              <a:rPr lang="en-US" dirty="0" smtClean="0"/>
              <a:t> source at center of LS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779665" y="6033817"/>
            <a:ext cx="29362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 smtClean="0">
                <a:solidFill>
                  <a:srgbClr val="4F81BD"/>
                </a:solidFill>
              </a:rPr>
              <a:t>Contact: T. </a:t>
            </a:r>
            <a:r>
              <a:rPr lang="en-US" sz="1600" b="1" i="1" dirty="0" err="1" smtClean="0">
                <a:solidFill>
                  <a:srgbClr val="4F81BD"/>
                </a:solidFill>
              </a:rPr>
              <a:t>Lasserre</a:t>
            </a:r>
            <a:r>
              <a:rPr lang="en-US" sz="1600" b="1" i="1" dirty="0" smtClean="0">
                <a:solidFill>
                  <a:srgbClr val="4F81BD"/>
                </a:solidFill>
              </a:rPr>
              <a:t>, CEA-</a:t>
            </a:r>
            <a:r>
              <a:rPr lang="en-US" sz="1600" b="1" i="1" dirty="0" err="1" smtClean="0">
                <a:solidFill>
                  <a:srgbClr val="4F81BD"/>
                </a:solidFill>
              </a:rPr>
              <a:t>Saclay</a:t>
            </a:r>
            <a:endParaRPr lang="en-US" sz="1600" b="1" i="1" dirty="0">
              <a:solidFill>
                <a:srgbClr val="4F81B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43468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696" y="876073"/>
            <a:ext cx="6502400" cy="38481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6425" y="1787675"/>
            <a:ext cx="829235" cy="59297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3803" y="3299721"/>
            <a:ext cx="829235" cy="59297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508" y="2839534"/>
            <a:ext cx="829235" cy="59297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14741" y="3387683"/>
            <a:ext cx="572771" cy="762191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95625" y="2720006"/>
            <a:ext cx="10160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Rosatom</a:t>
            </a:r>
            <a:endParaRPr lang="en-US" dirty="0"/>
          </a:p>
        </p:txBody>
      </p:sp>
      <p:cxnSp>
        <p:nvCxnSpPr>
          <p:cNvPr id="16" name="Straight Arrow Connector 15"/>
          <p:cNvCxnSpPr>
            <a:stCxn id="8" idx="2"/>
          </p:cNvCxnSpPr>
          <p:nvPr/>
        </p:nvCxnSpPr>
        <p:spPr>
          <a:xfrm>
            <a:off x="1831043" y="2380648"/>
            <a:ext cx="11206" cy="1051859"/>
          </a:xfrm>
          <a:prstGeom prst="straightConnector1">
            <a:avLst/>
          </a:prstGeom>
          <a:ln w="28575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4313" y="799209"/>
            <a:ext cx="1461249" cy="972178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496259" y="1637788"/>
            <a:ext cx="1903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Kola Nuclear Plant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1392068" y="4105841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 </a:t>
            </a:r>
            <a:r>
              <a:rPr lang="en-US" dirty="0" err="1" smtClean="0"/>
              <a:t>Mayak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2377" y="111726"/>
            <a:ext cx="8229600" cy="934250"/>
          </a:xfrm>
        </p:spPr>
        <p:txBody>
          <a:bodyPr/>
          <a:lstStyle/>
          <a:p>
            <a:r>
              <a:rPr lang="en-US" dirty="0" smtClean="0"/>
              <a:t>Source Production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Stockholm, July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Lhuillier - CEA Saclay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C2B2-2BBA-384D-BAC7-36BEE357CC4E}" type="slidenum">
              <a:rPr lang="en-US" smtClean="0"/>
              <a:t>47</a:t>
            </a:fld>
            <a:endParaRPr lang="en-US"/>
          </a:p>
        </p:txBody>
      </p:sp>
      <p:pic>
        <p:nvPicPr>
          <p:cNvPr id="21" name="Imag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26626" y="799209"/>
            <a:ext cx="2011889" cy="2371590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6796744" y="3255939"/>
            <a:ext cx="2292734" cy="1200329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r>
              <a:rPr lang="en-US" dirty="0"/>
              <a:t>Common SOX/</a:t>
            </a:r>
            <a:r>
              <a:rPr lang="en-US" dirty="0" err="1"/>
              <a:t>CeLAND</a:t>
            </a:r>
            <a:r>
              <a:rPr lang="en-US" dirty="0"/>
              <a:t> </a:t>
            </a:r>
            <a:r>
              <a:rPr lang="en-US" dirty="0" smtClean="0"/>
              <a:t>development for a 1% calorimeter at </a:t>
            </a:r>
            <a:r>
              <a:rPr lang="en-US" dirty="0" smtClean="0"/>
              <a:t>~1kW thermal power.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29882" y="4707779"/>
            <a:ext cx="908947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 smtClean="0"/>
              <a:t>Reprocessing of </a:t>
            </a:r>
            <a:r>
              <a:rPr lang="en-US" sz="2000" dirty="0" smtClean="0"/>
              <a:t>few tons of</a:t>
            </a:r>
            <a:r>
              <a:rPr lang="en-US" sz="2000" dirty="0" smtClean="0"/>
              <a:t> spent nuclear fuel from the Kola reactor at the </a:t>
            </a:r>
            <a:r>
              <a:rPr lang="en-US" sz="2000" dirty="0" err="1" smtClean="0"/>
              <a:t>Mayak</a:t>
            </a:r>
            <a:r>
              <a:rPr lang="en-US" sz="2000" dirty="0" smtClean="0"/>
              <a:t> facility. Clean separation from other rare earth element by chromatography.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Samples to be delivered soon at CEA-</a:t>
            </a:r>
            <a:r>
              <a:rPr lang="en-US" sz="2000" dirty="0" err="1" smtClean="0"/>
              <a:t>Saclay</a:t>
            </a:r>
            <a:endParaRPr lang="en-US" sz="2000" dirty="0" smtClean="0"/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Final 75 </a:t>
            </a:r>
            <a:r>
              <a:rPr lang="en-US" sz="2000" dirty="0" err="1" smtClean="0"/>
              <a:t>kCi</a:t>
            </a:r>
            <a:r>
              <a:rPr lang="en-US" sz="2000" dirty="0" smtClean="0"/>
              <a:t> source to be delivered early 2015.</a:t>
            </a:r>
            <a:endParaRPr lang="en-US" sz="2000" dirty="0"/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Transp</a:t>
            </a:r>
            <a:r>
              <a:rPr lang="en-US" sz="2000" dirty="0"/>
              <a:t>o</a:t>
            </a:r>
            <a:r>
              <a:rPr lang="en-US" sz="2000" dirty="0" smtClean="0"/>
              <a:t>rt issues under discussion.</a:t>
            </a:r>
            <a:endParaRPr lang="en-US" sz="2000" dirty="0" smtClean="0"/>
          </a:p>
          <a:p>
            <a:pPr marL="285750" indent="-285750">
              <a:buFont typeface="Arial"/>
              <a:buChar char="•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0746087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1372"/>
            <a:ext cx="5690386" cy="934250"/>
          </a:xfrm>
        </p:spPr>
        <p:txBody>
          <a:bodyPr/>
          <a:lstStyle/>
          <a:p>
            <a:r>
              <a:rPr lang="en-US" dirty="0" err="1" smtClean="0"/>
              <a:t>CeLand</a:t>
            </a:r>
            <a:r>
              <a:rPr lang="en-US" dirty="0" smtClean="0"/>
              <a:t> Phase 1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Stockholm, July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Lhuillier - CEA Saclay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C2B2-2BBA-384D-BAC7-36BEE357CC4E}" type="slidenum">
              <a:rPr lang="en-US" smtClean="0"/>
              <a:t>48</a:t>
            </a:fld>
            <a:endParaRPr lang="en-US"/>
          </a:p>
        </p:txBody>
      </p:sp>
      <p:grpSp>
        <p:nvGrpSpPr>
          <p:cNvPr id="9" name="Grouper 35"/>
          <p:cNvGrpSpPr/>
          <p:nvPr/>
        </p:nvGrpSpPr>
        <p:grpSpPr>
          <a:xfrm>
            <a:off x="5429615" y="2129280"/>
            <a:ext cx="3848854" cy="4166477"/>
            <a:chOff x="5142746" y="2525892"/>
            <a:chExt cx="3848854" cy="4166477"/>
          </a:xfrm>
        </p:grpSpPr>
        <p:pic>
          <p:nvPicPr>
            <p:cNvPr id="10" name="Image 23" descr="Kamland 012.pdf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2413" t="48576" r="15768" b="4558"/>
            <a:stretch>
              <a:fillRect/>
            </a:stretch>
          </p:blipFill>
          <p:spPr>
            <a:xfrm>
              <a:off x="5142746" y="2525892"/>
              <a:ext cx="3848854" cy="4166477"/>
            </a:xfrm>
            <a:prstGeom prst="rect">
              <a:avLst/>
            </a:prstGeom>
          </p:spPr>
        </p:pic>
        <p:sp>
          <p:nvSpPr>
            <p:cNvPr id="13" name="Ellipse 27"/>
            <p:cNvSpPr/>
            <p:nvPr/>
          </p:nvSpPr>
          <p:spPr>
            <a:xfrm>
              <a:off x="5800220" y="4186136"/>
              <a:ext cx="117020" cy="10834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8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cxnSp>
          <p:nvCxnSpPr>
            <p:cNvPr id="14" name="Connecteur droit 28"/>
            <p:cNvCxnSpPr>
              <a:stCxn id="13" idx="0"/>
            </p:cNvCxnSpPr>
            <p:nvPr/>
          </p:nvCxnSpPr>
          <p:spPr>
            <a:xfrm flipV="1">
              <a:off x="5858730" y="3056540"/>
              <a:ext cx="1987" cy="1129596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Ellipse 29"/>
            <p:cNvSpPr>
              <a:spLocks noChangeAspect="1"/>
            </p:cNvSpPr>
            <p:nvPr/>
          </p:nvSpPr>
          <p:spPr>
            <a:xfrm>
              <a:off x="5813866" y="3748048"/>
              <a:ext cx="2448434" cy="2473241"/>
            </a:xfrm>
            <a:prstGeom prst="ellipse">
              <a:avLst/>
            </a:prstGeom>
            <a:solidFill>
              <a:srgbClr val="52A0EC">
                <a:alpha val="42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Ellipse 30"/>
            <p:cNvSpPr>
              <a:spLocks noChangeAspect="1"/>
            </p:cNvSpPr>
            <p:nvPr/>
          </p:nvSpPr>
          <p:spPr>
            <a:xfrm>
              <a:off x="6079684" y="4036029"/>
              <a:ext cx="1916497" cy="1935914"/>
            </a:xfrm>
            <a:prstGeom prst="ellipse">
              <a:avLst/>
            </a:prstGeom>
            <a:solidFill>
              <a:srgbClr val="FFFF00">
                <a:alpha val="42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6749608" y="6013012"/>
              <a:ext cx="610550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000" b="1" dirty="0" smtClean="0">
                  <a:solidFill>
                    <a:srgbClr val="000000"/>
                  </a:solidFill>
                  <a:latin typeface="Arial Rounded MT Bold"/>
                  <a:cs typeface="Arial Rounded MT Bold"/>
                </a:rPr>
                <a:t>oil</a:t>
              </a:r>
              <a:endParaRPr lang="en-US" sz="1000" b="1" baseline="30000" dirty="0">
                <a:solidFill>
                  <a:srgbClr val="000000"/>
                </a:solidFill>
                <a:latin typeface="Arial Rounded MT Bold"/>
                <a:cs typeface="Arial Rounded MT Bold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6540501" y="5518888"/>
              <a:ext cx="984376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000" b="1" dirty="0" smtClean="0">
                  <a:solidFill>
                    <a:srgbClr val="000000"/>
                  </a:solidFill>
                  <a:latin typeface="Arial Rounded MT Bold"/>
                  <a:cs typeface="Arial Rounded MT Bold"/>
                </a:rPr>
                <a:t>scintillator</a:t>
              </a:r>
              <a:endParaRPr lang="en-US" sz="1000" b="1" baseline="30000" dirty="0">
                <a:solidFill>
                  <a:srgbClr val="000000"/>
                </a:solidFill>
                <a:latin typeface="Arial Rounded MT Bold"/>
                <a:cs typeface="Arial Rounded MT Bold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5772691" y="3512258"/>
              <a:ext cx="172719" cy="814890"/>
            </a:xfrm>
            <a:prstGeom prst="rect">
              <a:avLst/>
            </a:prstGeom>
            <a:noFill/>
            <a:ln w="1905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6" name="Image 19" descr="DistanceSpectra_1sterile_KamLANDres_2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580" b="33341"/>
          <a:stretch/>
        </p:blipFill>
        <p:spPr>
          <a:xfrm>
            <a:off x="118708" y="1150563"/>
            <a:ext cx="5221262" cy="2296315"/>
          </a:xfrm>
          <a:prstGeom prst="rect">
            <a:avLst/>
          </a:prstGeom>
        </p:spPr>
      </p:pic>
      <p:sp>
        <p:nvSpPr>
          <p:cNvPr id="27" name="Rectangle 26"/>
          <p:cNvSpPr/>
          <p:nvPr/>
        </p:nvSpPr>
        <p:spPr>
          <a:xfrm>
            <a:off x="5813630" y="488843"/>
            <a:ext cx="325718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charset="2"/>
              <a:buChar char="§"/>
              <a:defRPr/>
            </a:pPr>
            <a:r>
              <a:rPr lang="en-US" sz="2000" kern="0" dirty="0" smtClean="0">
                <a:solidFill>
                  <a:srgbClr val="000000"/>
                </a:solidFill>
                <a:latin typeface="Arial (Corps)"/>
                <a:ea typeface="ＭＳ Ｐゴシック" charset="-128"/>
                <a:cs typeface="Arial (Corps)"/>
              </a:rPr>
              <a:t>Source @2.5 m away from </a:t>
            </a:r>
            <a:r>
              <a:rPr lang="en-US" sz="2000" kern="0" dirty="0" smtClean="0">
                <a:solidFill>
                  <a:srgbClr val="000000"/>
                </a:solidFill>
                <a:latin typeface="Arial (Corps)"/>
                <a:ea typeface="ＭＳ Ｐゴシック" charset="-128"/>
                <a:cs typeface="Arial (Corps)"/>
              </a:rPr>
              <a:t>LS.</a:t>
            </a:r>
            <a:r>
              <a:rPr lang="en-US" sz="2000" kern="0" dirty="0" smtClean="0">
                <a:solidFill>
                  <a:srgbClr val="000000"/>
                </a:solidFill>
                <a:latin typeface="Arial (Corps)"/>
                <a:ea typeface="ＭＳ Ｐゴシック" charset="-128"/>
                <a:cs typeface="Arial (Corps)"/>
              </a:rPr>
              <a:t> </a:t>
            </a:r>
          </a:p>
          <a:p>
            <a:pPr marL="342900" indent="-342900">
              <a:buFont typeface="Wingdings" charset="2"/>
              <a:buChar char="§"/>
              <a:defRPr/>
            </a:pPr>
            <a:r>
              <a:rPr lang="en-US" sz="2000" kern="0" dirty="0" smtClean="0">
                <a:solidFill>
                  <a:srgbClr val="000000"/>
                </a:solidFill>
                <a:latin typeface="Arial (Corps)"/>
                <a:ea typeface="ＭＳ Ｐゴシック" charset="-128"/>
                <a:cs typeface="Arial (Corps)"/>
              </a:rPr>
              <a:t>75 </a:t>
            </a:r>
            <a:r>
              <a:rPr lang="en-US" sz="2000" kern="0" dirty="0" err="1" smtClean="0">
                <a:solidFill>
                  <a:srgbClr val="000000"/>
                </a:solidFill>
                <a:latin typeface="Arial (Corps)"/>
                <a:ea typeface="ＭＳ Ｐゴシック" charset="-128"/>
                <a:cs typeface="Arial (Corps)"/>
              </a:rPr>
              <a:t>kCi</a:t>
            </a:r>
            <a:r>
              <a:rPr lang="en-US" sz="2000" kern="0" dirty="0" smtClean="0">
                <a:solidFill>
                  <a:srgbClr val="000000"/>
                </a:solidFill>
                <a:latin typeface="Arial (Corps)"/>
                <a:ea typeface="ＭＳ Ｐゴシック" charset="-128"/>
                <a:cs typeface="Arial (Corps)"/>
              </a:rPr>
              <a:t>  &amp; 6-18 months of data </a:t>
            </a:r>
            <a:r>
              <a:rPr lang="en-US" sz="2000" kern="0" dirty="0" smtClean="0">
                <a:solidFill>
                  <a:srgbClr val="000000"/>
                </a:solidFill>
                <a:latin typeface="Arial (Corps)"/>
                <a:ea typeface="ＭＳ Ｐゴシック" charset="-128"/>
                <a:cs typeface="Arial (Corps)"/>
              </a:rPr>
              <a:t>taking.</a:t>
            </a:r>
            <a:endParaRPr lang="en-US" sz="2000" kern="0" dirty="0">
              <a:solidFill>
                <a:srgbClr val="000000"/>
              </a:solidFill>
              <a:latin typeface="Arial (Corps)"/>
              <a:ea typeface="ＭＳ Ｐゴシック" charset="-128"/>
              <a:cs typeface="Arial (Corps)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88875" y="4102060"/>
            <a:ext cx="323863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charset="2"/>
              <a:buChar char="§"/>
            </a:pPr>
            <a:r>
              <a:rPr lang="en-US" sz="2000" dirty="0" smtClean="0">
                <a:latin typeface="Arial (Corps)"/>
                <a:cs typeface="Arial (Corps)"/>
              </a:rPr>
              <a:t>Shielding tungsten </a:t>
            </a:r>
            <a:r>
              <a:rPr lang="en-US" sz="2000" dirty="0" smtClean="0">
                <a:latin typeface="Arial (Corps)"/>
                <a:cs typeface="Arial (Corps)"/>
              </a:rPr>
              <a:t>alloy</a:t>
            </a:r>
            <a:endParaRPr lang="en-US" sz="2000" dirty="0">
              <a:latin typeface="Arial (Corps)"/>
              <a:cs typeface="Arial (Corps)"/>
            </a:endParaRPr>
          </a:p>
          <a:p>
            <a:pPr lvl="1"/>
            <a:r>
              <a:rPr lang="en-US" sz="2000" dirty="0" smtClean="0">
                <a:latin typeface="Arial (Corps)"/>
                <a:cs typeface="Arial (Corps)"/>
              </a:rPr>
              <a:t>47 </a:t>
            </a:r>
            <a:r>
              <a:rPr lang="en-US" sz="2000" dirty="0" smtClean="0">
                <a:latin typeface="Arial (Corps)"/>
                <a:cs typeface="Arial (Corps)"/>
              </a:rPr>
              <a:t>cm </a:t>
            </a:r>
            <a:r>
              <a:rPr lang="en-US" sz="2000" dirty="0" smtClean="0">
                <a:latin typeface="Arial (Corps)"/>
                <a:cs typeface="Arial (Corps)"/>
              </a:rPr>
              <a:t>diameter</a:t>
            </a:r>
            <a:endParaRPr lang="en-US" sz="2000" dirty="0">
              <a:latin typeface="Arial (Corps)"/>
              <a:cs typeface="Arial (Corps)"/>
            </a:endParaRPr>
          </a:p>
          <a:p>
            <a:pPr lvl="1"/>
            <a:r>
              <a:rPr lang="en-US" sz="2000" dirty="0" smtClean="0">
                <a:latin typeface="Arial (Corps)"/>
                <a:cs typeface="Arial (Corps)"/>
              </a:rPr>
              <a:t>16 </a:t>
            </a:r>
            <a:r>
              <a:rPr lang="en-US" sz="2000" dirty="0" smtClean="0">
                <a:latin typeface="Arial (Corps)"/>
                <a:cs typeface="Arial (Corps)"/>
              </a:rPr>
              <a:t>cm </a:t>
            </a:r>
            <a:r>
              <a:rPr lang="en-US" sz="2000" dirty="0" smtClean="0">
                <a:latin typeface="Arial (Corps)"/>
                <a:cs typeface="Arial (Corps)"/>
              </a:rPr>
              <a:t>thickness </a:t>
            </a:r>
          </a:p>
          <a:p>
            <a:pPr lvl="1"/>
            <a:r>
              <a:rPr lang="en-US" sz="2000" dirty="0" smtClean="0">
                <a:latin typeface="Symbol" charset="2"/>
                <a:cs typeface="Symbol" charset="2"/>
              </a:rPr>
              <a:t>r</a:t>
            </a:r>
            <a:r>
              <a:rPr lang="en-US" sz="2000" dirty="0" smtClean="0">
                <a:latin typeface="Arial (Corps)"/>
                <a:cs typeface="Arial (Corps)"/>
              </a:rPr>
              <a:t>=18.5 g/cm</a:t>
            </a:r>
            <a:r>
              <a:rPr lang="en-US" sz="2000" baseline="30000" dirty="0" smtClean="0">
                <a:latin typeface="Arial (Corps)"/>
                <a:cs typeface="Arial (Corps)"/>
              </a:rPr>
              <a:t>3</a:t>
            </a:r>
            <a:endParaRPr lang="en-US" sz="2000" baseline="30000" dirty="0">
              <a:latin typeface="Arial (Corps)"/>
              <a:cs typeface="Arial (Corps)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590800" y="3287474"/>
            <a:ext cx="658278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L (m)</a:t>
            </a:r>
            <a:endParaRPr lang="en-US" dirty="0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4"/>
          <a:srcRect l="38742" r="37299"/>
          <a:stretch/>
        </p:blipFill>
        <p:spPr>
          <a:xfrm>
            <a:off x="3511176" y="3351435"/>
            <a:ext cx="1347693" cy="3092387"/>
          </a:xfrm>
          <a:prstGeom prst="rect">
            <a:avLst/>
          </a:prstGeom>
        </p:spPr>
      </p:pic>
      <p:cxnSp>
        <p:nvCxnSpPr>
          <p:cNvPr id="33" name="Connecteur droit avec flèche 26"/>
          <p:cNvCxnSpPr/>
          <p:nvPr/>
        </p:nvCxnSpPr>
        <p:spPr bwMode="auto">
          <a:xfrm flipV="1">
            <a:off x="4601882" y="3930536"/>
            <a:ext cx="1417918" cy="119174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41873455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CeLand</a:t>
            </a:r>
            <a:r>
              <a:rPr lang="en-US" dirty="0" smtClean="0"/>
              <a:t> Phase 1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Stockholm, July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Lhuillier - CEA Saclay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C2B2-2BBA-384D-BAC7-36BEE357CC4E}" type="slidenum">
              <a:rPr lang="en-US" smtClean="0"/>
              <a:t>49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r="49390"/>
          <a:stretch/>
        </p:blipFill>
        <p:spPr>
          <a:xfrm>
            <a:off x="1464235" y="1792544"/>
            <a:ext cx="5883541" cy="456380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511176" y="1330879"/>
            <a:ext cx="24136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0.5 year exposure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148682" y="2381019"/>
            <a:ext cx="10600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95% C.L.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0732178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65"/>
          <a:stretch/>
        </p:blipFill>
        <p:spPr bwMode="auto">
          <a:xfrm>
            <a:off x="39468" y="1624828"/>
            <a:ext cx="4665593" cy="42172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6" name="Straight Arrow Connector 15"/>
          <p:cNvCxnSpPr/>
          <p:nvPr/>
        </p:nvCxnSpPr>
        <p:spPr>
          <a:xfrm flipV="1">
            <a:off x="841369" y="3398027"/>
            <a:ext cx="0" cy="55983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78188" y="2723753"/>
            <a:ext cx="7132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New </a:t>
            </a:r>
          </a:p>
          <a:p>
            <a:r>
              <a:rPr lang="en-US" dirty="0" smtClean="0"/>
              <a:t>Conv.</a:t>
            </a:r>
            <a:endParaRPr lang="en-US" dirty="0"/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2536180" y="3085774"/>
            <a:ext cx="0" cy="55983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695959" y="3370084"/>
            <a:ext cx="856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New </a:t>
            </a:r>
            <a:r>
              <a:rPr lang="en-US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t</a:t>
            </a:r>
            <a:r>
              <a:rPr lang="en-US" baseline="-25000" dirty="0" err="1" smtClean="0">
                <a:solidFill>
                  <a:srgbClr val="FF0000"/>
                </a:solidFill>
              </a:rPr>
              <a:t>n</a:t>
            </a:r>
            <a:endParaRPr lang="en-US" baseline="-25000" dirty="0">
              <a:solidFill>
                <a:srgbClr val="FF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Reactor </a:t>
            </a:r>
            <a:r>
              <a:rPr lang="en-US" dirty="0">
                <a:latin typeface="Symbol" charset="2"/>
                <a:cs typeface="Symbol" charset="2"/>
              </a:rPr>
              <a:t>n</a:t>
            </a:r>
            <a:r>
              <a:rPr lang="en-US" baseline="-25000" dirty="0"/>
              <a:t>e</a:t>
            </a:r>
            <a:r>
              <a:rPr lang="en-US" dirty="0"/>
              <a:t> Anomaly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Stockholm, July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Lhuillier - CEA Saclay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C2B2-2BBA-384D-BAC7-36BEE357CC4E}" type="slidenum">
              <a:rPr lang="en-US" smtClean="0"/>
              <a:t>5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4683804" y="518876"/>
            <a:ext cx="314074" cy="0"/>
          </a:xfrm>
          <a:prstGeom prst="line">
            <a:avLst/>
          </a:prstGeom>
          <a:ln w="285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Notched Right Arrow 8"/>
          <p:cNvSpPr/>
          <p:nvPr/>
        </p:nvSpPr>
        <p:spPr>
          <a:xfrm rot="16200000">
            <a:off x="1443157" y="2867077"/>
            <a:ext cx="396007" cy="300401"/>
          </a:xfrm>
          <a:prstGeom prst="notch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53365" y="1841324"/>
            <a:ext cx="183359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3366FF"/>
                </a:solidFill>
              </a:rPr>
              <a:t>Increased prediction of detected flux</a:t>
            </a:r>
            <a:endParaRPr lang="en-US" b="1" dirty="0">
              <a:solidFill>
                <a:srgbClr val="3366FF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997878" y="1202610"/>
            <a:ext cx="37673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3366FF"/>
                </a:solidFill>
              </a:rPr>
              <a:t>Reanalysis of </a:t>
            </a:r>
            <a:r>
              <a:rPr lang="en-US" sz="2000" b="1" dirty="0">
                <a:solidFill>
                  <a:srgbClr val="3366FF"/>
                </a:solidFill>
              </a:rPr>
              <a:t>r</a:t>
            </a:r>
            <a:r>
              <a:rPr lang="en-US" sz="2000" b="1" dirty="0" smtClean="0">
                <a:solidFill>
                  <a:srgbClr val="3366FF"/>
                </a:solidFill>
              </a:rPr>
              <a:t>eactor </a:t>
            </a:r>
            <a:r>
              <a:rPr lang="en-US" sz="2000" b="1" dirty="0">
                <a:solidFill>
                  <a:srgbClr val="3366FF"/>
                </a:solidFill>
              </a:rPr>
              <a:t>s</a:t>
            </a:r>
            <a:r>
              <a:rPr lang="en-US" sz="2000" b="1" dirty="0" smtClean="0">
                <a:solidFill>
                  <a:srgbClr val="3366FF"/>
                </a:solidFill>
              </a:rPr>
              <a:t>hort baselines experiments</a:t>
            </a:r>
          </a:p>
        </p:txBody>
      </p:sp>
      <p:sp>
        <p:nvSpPr>
          <p:cNvPr id="21" name="Rectangle 20"/>
          <p:cNvSpPr/>
          <p:nvPr/>
        </p:nvSpPr>
        <p:spPr>
          <a:xfrm>
            <a:off x="4758289" y="1914002"/>
            <a:ext cx="429160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dirty="0"/>
              <a:t>G. Mention et al., Phys. </a:t>
            </a:r>
            <a:r>
              <a:rPr lang="fr-FR" sz="1600" dirty="0" err="1"/>
              <a:t>Rev</a:t>
            </a:r>
            <a:r>
              <a:rPr lang="fr-FR" sz="1600" dirty="0"/>
              <a:t>. </a:t>
            </a:r>
            <a:r>
              <a:rPr lang="fr-FR" sz="1600" dirty="0" smtClean="0"/>
              <a:t>D83</a:t>
            </a:r>
            <a:r>
              <a:rPr lang="fr-FR" sz="1600" dirty="0"/>
              <a:t>, 073006 (</a:t>
            </a:r>
            <a:r>
              <a:rPr lang="fr-FR" sz="1600" dirty="0" smtClean="0"/>
              <a:t>2011)</a:t>
            </a:r>
            <a:endParaRPr lang="en-US" sz="1600" dirty="0"/>
          </a:p>
        </p:txBody>
      </p:sp>
      <p:pic>
        <p:nvPicPr>
          <p:cNvPr id="22" name="Image 2" descr="raa_NEW2012_avg-eps-converted-to.pdf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95104" y="2345554"/>
            <a:ext cx="2446264" cy="3860592"/>
          </a:xfrm>
          <a:prstGeom prst="rect">
            <a:avLst/>
          </a:prstGeom>
        </p:spPr>
      </p:pic>
      <p:cxnSp>
        <p:nvCxnSpPr>
          <p:cNvPr id="24" name="Straight Arrow Connector 23"/>
          <p:cNvCxnSpPr>
            <a:endCxn id="22" idx="0"/>
          </p:cNvCxnSpPr>
          <p:nvPr/>
        </p:nvCxnSpPr>
        <p:spPr>
          <a:xfrm flipV="1">
            <a:off x="6909634" y="2345554"/>
            <a:ext cx="8602" cy="3553208"/>
          </a:xfrm>
          <a:prstGeom prst="straightConnector1">
            <a:avLst/>
          </a:prstGeom>
          <a:ln>
            <a:solidFill>
              <a:srgbClr val="000000"/>
            </a:solidFill>
            <a:prstDash val="dash"/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57200" y="5836814"/>
            <a:ext cx="48686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Significant increase of the prediction by 6.5%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9527558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1346200" y="1364864"/>
            <a:ext cx="5720977" cy="4948590"/>
            <a:chOff x="1346200" y="1364864"/>
            <a:chExt cx="5720977" cy="494859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2"/>
            <a:srcRect l="50321"/>
            <a:stretch/>
          </p:blipFill>
          <p:spPr>
            <a:xfrm>
              <a:off x="1346200" y="1792544"/>
              <a:ext cx="5720977" cy="452091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3511176" y="1364864"/>
              <a:ext cx="2413642" cy="461665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rgbClr val="FF0000"/>
                  </a:solidFill>
                </a:rPr>
                <a:t>1</a:t>
              </a:r>
              <a:r>
                <a:rPr lang="en-US" sz="2400" dirty="0" smtClean="0">
                  <a:solidFill>
                    <a:srgbClr val="FF0000"/>
                  </a:solidFill>
                </a:rPr>
                <a:t>.5 year exposure</a:t>
              </a:r>
              <a:endParaRPr lang="en-US" sz="2400" dirty="0">
                <a:solidFill>
                  <a:srgbClr val="FF0000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CeLand</a:t>
            </a:r>
            <a:r>
              <a:rPr lang="en-US" dirty="0" smtClean="0"/>
              <a:t> Phase 1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Stockholm, July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Lhuillier - CEA Saclay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C2B2-2BBA-384D-BAC7-36BEE357CC4E}" type="slidenum">
              <a:rPr lang="en-US" smtClean="0"/>
              <a:t>50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7148682" y="2381019"/>
            <a:ext cx="10600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95% C.L.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55209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2352" y="2478882"/>
            <a:ext cx="4572000" cy="370489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/>
          <a:srcRect l="37079" r="30698"/>
          <a:stretch/>
        </p:blipFill>
        <p:spPr>
          <a:xfrm>
            <a:off x="3522671" y="3864163"/>
            <a:ext cx="1266588" cy="208055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CeLand</a:t>
            </a:r>
            <a:r>
              <a:rPr lang="en-US" dirty="0" smtClean="0"/>
              <a:t> Phase 2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Stockholm, July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Lhuillier - CEA Saclay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C2B2-2BBA-384D-BAC7-36BEE357CC4E}" type="slidenum">
              <a:rPr lang="en-US" smtClean="0"/>
              <a:t>51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39059" y="1146458"/>
            <a:ext cx="878541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/>
              <a:t>Relocate the 144Ce </a:t>
            </a:r>
            <a:r>
              <a:rPr lang="en-US" sz="2000" b="1" dirty="0" smtClean="0"/>
              <a:t>source at the center of </a:t>
            </a:r>
            <a:r>
              <a:rPr lang="en-US" sz="2000" b="1" dirty="0" err="1" smtClean="0"/>
              <a:t>KAmLAND</a:t>
            </a:r>
            <a:endParaRPr lang="en-US" sz="2000" b="1" dirty="0"/>
          </a:p>
          <a:p>
            <a:pPr algn="ctr"/>
            <a:r>
              <a:rPr lang="en-US" sz="2000" b="1" dirty="0" smtClean="0"/>
              <a:t>75 </a:t>
            </a:r>
            <a:r>
              <a:rPr lang="en-US" sz="2000" b="1" dirty="0" err="1"/>
              <a:t>kCi</a:t>
            </a:r>
            <a:r>
              <a:rPr lang="en-US" sz="2000" b="1" dirty="0"/>
              <a:t> leads to 50 </a:t>
            </a:r>
            <a:r>
              <a:rPr lang="en-US" sz="2000" b="1" dirty="0" err="1"/>
              <a:t>kCi</a:t>
            </a:r>
            <a:r>
              <a:rPr lang="en-US" sz="2000" b="1" dirty="0"/>
              <a:t> after 6 months</a:t>
            </a:r>
            <a:endParaRPr lang="en-US" sz="2000" b="1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806670"/>
            <a:ext cx="3350846" cy="454482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221270" y="2736306"/>
            <a:ext cx="10600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95% C.L.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9456092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SOX </a:t>
            </a:r>
            <a:r>
              <a:rPr lang="en-US" dirty="0"/>
              <a:t>S</a:t>
            </a:r>
            <a:r>
              <a:rPr lang="en-US" dirty="0" smtClean="0"/>
              <a:t>ource Deployment in </a:t>
            </a:r>
            <a:r>
              <a:rPr lang="en-US" dirty="0" err="1" smtClean="0"/>
              <a:t>Borexino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Stockholm, July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Lhuillier - CEA Saclay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C2B2-2BBA-384D-BAC7-36BEE357CC4E}" type="slidenum">
              <a:rPr lang="en-US" smtClean="0"/>
              <a:t>52</a:t>
            </a:fld>
            <a:endParaRPr lang="en-US"/>
          </a:p>
        </p:txBody>
      </p:sp>
      <p:pic>
        <p:nvPicPr>
          <p:cNvPr id="7" name="Picture 2" descr="Detector3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09353" y="1685644"/>
            <a:ext cx="2925294" cy="3603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ZoneTexte 6"/>
          <p:cNvSpPr txBox="1"/>
          <p:nvPr/>
        </p:nvSpPr>
        <p:spPr>
          <a:xfrm>
            <a:off x="4120594" y="5289175"/>
            <a:ext cx="902811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SOX-A</a:t>
            </a:r>
            <a:endParaRPr lang="en-US" dirty="0"/>
          </a:p>
        </p:txBody>
      </p:sp>
      <p:sp>
        <p:nvSpPr>
          <p:cNvPr id="9" name="ZoneTexte 8"/>
          <p:cNvSpPr txBox="1"/>
          <p:nvPr/>
        </p:nvSpPr>
        <p:spPr>
          <a:xfrm>
            <a:off x="5106237" y="4646705"/>
            <a:ext cx="902811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SOX-B</a:t>
            </a:r>
            <a:endParaRPr lang="en-US" dirty="0"/>
          </a:p>
        </p:txBody>
      </p:sp>
      <p:sp>
        <p:nvSpPr>
          <p:cNvPr id="10" name="ZoneTexte 9"/>
          <p:cNvSpPr txBox="1"/>
          <p:nvPr/>
        </p:nvSpPr>
        <p:spPr>
          <a:xfrm>
            <a:off x="5106237" y="1685642"/>
            <a:ext cx="915710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SOX-C</a:t>
            </a:r>
            <a:endParaRPr lang="en-US" dirty="0"/>
          </a:p>
        </p:txBody>
      </p:sp>
      <p:sp>
        <p:nvSpPr>
          <p:cNvPr id="11" name="ZoneTexte 10"/>
          <p:cNvSpPr txBox="1"/>
          <p:nvPr/>
        </p:nvSpPr>
        <p:spPr>
          <a:xfrm>
            <a:off x="3109353" y="1685642"/>
            <a:ext cx="915710" cy="36933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CL-B</a:t>
            </a:r>
            <a:endParaRPr lang="en-US" dirty="0"/>
          </a:p>
        </p:txBody>
      </p:sp>
      <p:sp>
        <p:nvSpPr>
          <p:cNvPr id="12" name="ZoneTexte 11"/>
          <p:cNvSpPr txBox="1"/>
          <p:nvPr/>
        </p:nvSpPr>
        <p:spPr>
          <a:xfrm>
            <a:off x="3109353" y="4646704"/>
            <a:ext cx="915710" cy="36933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CL-A</a:t>
            </a:r>
            <a:endParaRPr lang="en-US" dirty="0"/>
          </a:p>
        </p:txBody>
      </p:sp>
      <p:cxnSp>
        <p:nvCxnSpPr>
          <p:cNvPr id="13" name="Connecteur droit avec flèche 13"/>
          <p:cNvCxnSpPr/>
          <p:nvPr/>
        </p:nvCxnSpPr>
        <p:spPr bwMode="auto">
          <a:xfrm rot="16200000" flipH="1">
            <a:off x="3539573" y="2088035"/>
            <a:ext cx="1052787" cy="101206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Connecteur droit avec flèche 14"/>
          <p:cNvCxnSpPr/>
          <p:nvPr/>
        </p:nvCxnSpPr>
        <p:spPr bwMode="auto">
          <a:xfrm rot="5400000">
            <a:off x="4535303" y="2104371"/>
            <a:ext cx="1052786" cy="100479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Connecteur droit avec flèche 17"/>
          <p:cNvCxnSpPr/>
          <p:nvPr/>
        </p:nvCxnSpPr>
        <p:spPr bwMode="auto">
          <a:xfrm rot="16200000" flipV="1">
            <a:off x="5063983" y="4133894"/>
            <a:ext cx="567764" cy="45785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" name="Connecteur droit avec flèche 20"/>
          <p:cNvCxnSpPr/>
          <p:nvPr/>
        </p:nvCxnSpPr>
        <p:spPr bwMode="auto">
          <a:xfrm rot="5400000" flipH="1" flipV="1">
            <a:off x="3560019" y="4086129"/>
            <a:ext cx="567765" cy="55338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7" name="ZoneTexte 22"/>
          <p:cNvSpPr txBox="1"/>
          <p:nvPr/>
        </p:nvSpPr>
        <p:spPr>
          <a:xfrm>
            <a:off x="6499122" y="1039157"/>
            <a:ext cx="2644878" cy="4801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b="1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b="1" dirty="0" smtClean="0"/>
              <a:t>SOX-A </a:t>
            </a:r>
            <a:r>
              <a:rPr lang="en-US" dirty="0" smtClean="0"/>
              <a:t>(2015)</a:t>
            </a:r>
          </a:p>
          <a:p>
            <a:r>
              <a:rPr lang="en-US" dirty="0" smtClean="0"/>
              <a:t>10MCi </a:t>
            </a:r>
            <a:r>
              <a:rPr lang="en-US" baseline="30000" dirty="0" smtClean="0">
                <a:solidFill>
                  <a:srgbClr val="CA0000"/>
                </a:solidFill>
              </a:rPr>
              <a:t>51</a:t>
            </a:r>
            <a:r>
              <a:rPr lang="en-US" dirty="0" smtClean="0">
                <a:solidFill>
                  <a:srgbClr val="CA0000"/>
                </a:solidFill>
              </a:rPr>
              <a:t>Cr</a:t>
            </a:r>
            <a:r>
              <a:rPr lang="en-US" dirty="0" smtClean="0"/>
              <a:t> in </a:t>
            </a:r>
            <a:r>
              <a:rPr lang="en-US" dirty="0" err="1" smtClean="0"/>
              <a:t>Icarus</a:t>
            </a:r>
            <a:r>
              <a:rPr lang="en-US" dirty="0" smtClean="0"/>
              <a:t> pit </a:t>
            </a:r>
          </a:p>
          <a:p>
            <a:r>
              <a:rPr lang="en-US" dirty="0" smtClean="0"/>
              <a:t>8.25 </a:t>
            </a:r>
            <a:r>
              <a:rPr lang="en-US" dirty="0" err="1" smtClean="0"/>
              <a:t>m</a:t>
            </a:r>
            <a:r>
              <a:rPr lang="en-US" dirty="0" smtClean="0"/>
              <a:t> from the center</a:t>
            </a:r>
          </a:p>
          <a:p>
            <a:r>
              <a:rPr lang="en-US" dirty="0" smtClean="0"/>
              <a:t>3 months of data taking</a:t>
            </a:r>
          </a:p>
          <a:p>
            <a:endParaRPr lang="en-US" dirty="0" smtClean="0"/>
          </a:p>
          <a:p>
            <a:r>
              <a:rPr lang="en-US" b="1" dirty="0" smtClean="0"/>
              <a:t>SOX-B </a:t>
            </a:r>
            <a:r>
              <a:rPr lang="en-US" dirty="0" smtClean="0"/>
              <a:t>(end 2015)</a:t>
            </a:r>
            <a:endParaRPr lang="en-US" b="1" dirty="0" smtClean="0"/>
          </a:p>
          <a:p>
            <a:r>
              <a:rPr lang="en-US" dirty="0" smtClean="0"/>
              <a:t>75 </a:t>
            </a:r>
            <a:r>
              <a:rPr lang="en-US" dirty="0" err="1" smtClean="0"/>
              <a:t>kCi</a:t>
            </a:r>
            <a:r>
              <a:rPr lang="en-US" dirty="0" smtClean="0"/>
              <a:t> </a:t>
            </a:r>
            <a:r>
              <a:rPr lang="en-US" baseline="30000" dirty="0" smtClean="0">
                <a:solidFill>
                  <a:srgbClr val="CA0000"/>
                </a:solidFill>
              </a:rPr>
              <a:t>144</a:t>
            </a:r>
            <a:r>
              <a:rPr lang="en-US" dirty="0" smtClean="0">
                <a:solidFill>
                  <a:srgbClr val="CA0000"/>
                </a:solidFill>
              </a:rPr>
              <a:t>Ce</a:t>
            </a:r>
            <a:r>
              <a:rPr lang="en-US" dirty="0" smtClean="0"/>
              <a:t> source in W.T.. PPO everywhere to enhance sensitivity </a:t>
            </a:r>
          </a:p>
          <a:p>
            <a:endParaRPr lang="en-US" dirty="0" smtClean="0"/>
          </a:p>
          <a:p>
            <a:r>
              <a:rPr lang="en-US" b="1" dirty="0" smtClean="0"/>
              <a:t>SOX-C </a:t>
            </a:r>
            <a:r>
              <a:rPr lang="en-US" dirty="0" smtClean="0"/>
              <a:t>(2016/2017)</a:t>
            </a:r>
            <a:endParaRPr lang="en-US" b="1" dirty="0" smtClean="0"/>
          </a:p>
          <a:p>
            <a:r>
              <a:rPr lang="en-US" dirty="0"/>
              <a:t>5</a:t>
            </a:r>
            <a:r>
              <a:rPr lang="en-US" dirty="0" smtClean="0"/>
              <a:t>0 </a:t>
            </a:r>
            <a:r>
              <a:rPr lang="en-US" dirty="0" err="1" smtClean="0"/>
              <a:t>kCi</a:t>
            </a:r>
            <a:r>
              <a:rPr lang="en-US" dirty="0" smtClean="0"/>
              <a:t> </a:t>
            </a:r>
            <a:r>
              <a:rPr lang="en-US" baseline="30000" dirty="0" smtClean="0">
                <a:solidFill>
                  <a:srgbClr val="CA0000"/>
                </a:solidFill>
              </a:rPr>
              <a:t>144</a:t>
            </a:r>
            <a:r>
              <a:rPr lang="en-US" dirty="0" smtClean="0">
                <a:solidFill>
                  <a:srgbClr val="CA0000"/>
                </a:solidFill>
              </a:rPr>
              <a:t>Ce</a:t>
            </a:r>
            <a:r>
              <a:rPr lang="en-US" dirty="0" smtClean="0"/>
              <a:t> source in the center. Only after the end of solar program</a:t>
            </a:r>
          </a:p>
        </p:txBody>
      </p:sp>
      <p:sp>
        <p:nvSpPr>
          <p:cNvPr id="18" name="ZoneTexte 23"/>
          <p:cNvSpPr txBox="1"/>
          <p:nvPr/>
        </p:nvSpPr>
        <p:spPr>
          <a:xfrm>
            <a:off x="221127" y="2112495"/>
            <a:ext cx="264487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</a:t>
            </a:r>
            <a:r>
              <a:rPr lang="en-US" b="1" dirty="0" smtClean="0"/>
              <a:t>-A </a:t>
            </a:r>
            <a:r>
              <a:rPr lang="en-US" dirty="0"/>
              <a:t>(</a:t>
            </a:r>
            <a:r>
              <a:rPr lang="en-US" dirty="0" smtClean="0"/>
              <a:t>2015)</a:t>
            </a:r>
            <a:endParaRPr lang="en-US" b="1" dirty="0" smtClean="0"/>
          </a:p>
          <a:p>
            <a:r>
              <a:rPr lang="en-US" dirty="0" smtClean="0"/>
              <a:t>75 </a:t>
            </a:r>
            <a:r>
              <a:rPr lang="en-US" dirty="0" err="1" smtClean="0"/>
              <a:t>kCi</a:t>
            </a:r>
            <a:r>
              <a:rPr lang="en-US" dirty="0" smtClean="0"/>
              <a:t> </a:t>
            </a:r>
            <a:r>
              <a:rPr lang="en-US" baseline="30000" dirty="0" smtClean="0">
                <a:solidFill>
                  <a:srgbClr val="CA0000"/>
                </a:solidFill>
              </a:rPr>
              <a:t>144</a:t>
            </a:r>
            <a:r>
              <a:rPr lang="en-US" dirty="0" smtClean="0">
                <a:solidFill>
                  <a:srgbClr val="CA0000"/>
                </a:solidFill>
              </a:rPr>
              <a:t>Ce</a:t>
            </a:r>
            <a:r>
              <a:rPr lang="en-US" dirty="0" smtClean="0"/>
              <a:t> in the WT</a:t>
            </a:r>
          </a:p>
          <a:p>
            <a:r>
              <a:rPr lang="en-US" dirty="0" smtClean="0"/>
              <a:t>6 months of data taking</a:t>
            </a:r>
          </a:p>
          <a:p>
            <a:endParaRPr lang="en-US" dirty="0" smtClean="0"/>
          </a:p>
          <a:p>
            <a:r>
              <a:rPr lang="en-US" b="1" dirty="0" smtClean="0"/>
              <a:t>CL-B </a:t>
            </a:r>
            <a:r>
              <a:rPr lang="en-US" dirty="0" smtClean="0"/>
              <a:t>(2016/2017)</a:t>
            </a:r>
            <a:endParaRPr lang="en-US" b="1" dirty="0" smtClean="0"/>
          </a:p>
          <a:p>
            <a:r>
              <a:rPr lang="en-US" dirty="0" smtClean="0"/>
              <a:t>50 </a:t>
            </a:r>
            <a:r>
              <a:rPr lang="en-US" dirty="0" err="1" smtClean="0"/>
              <a:t>kCi</a:t>
            </a:r>
            <a:r>
              <a:rPr lang="en-US" dirty="0" smtClean="0"/>
              <a:t> </a:t>
            </a:r>
            <a:r>
              <a:rPr lang="en-US" baseline="30000" dirty="0" smtClean="0">
                <a:solidFill>
                  <a:srgbClr val="CA0000"/>
                </a:solidFill>
              </a:rPr>
              <a:t>144</a:t>
            </a:r>
            <a:r>
              <a:rPr lang="en-US" dirty="0" smtClean="0">
                <a:solidFill>
                  <a:srgbClr val="CA0000"/>
                </a:solidFill>
              </a:rPr>
              <a:t>Ce</a:t>
            </a:r>
            <a:r>
              <a:rPr lang="en-US" dirty="0" smtClean="0"/>
              <a:t> source in the center</a:t>
            </a:r>
          </a:p>
          <a:p>
            <a:r>
              <a:rPr lang="en-US" dirty="0" smtClean="0"/>
              <a:t>1.5 </a:t>
            </a:r>
            <a:r>
              <a:rPr lang="en-US" dirty="0" err="1" smtClean="0"/>
              <a:t>y</a:t>
            </a:r>
            <a:r>
              <a:rPr lang="en-US" dirty="0" smtClean="0"/>
              <a:t> of data taking</a:t>
            </a:r>
          </a:p>
        </p:txBody>
      </p:sp>
      <p:sp>
        <p:nvSpPr>
          <p:cNvPr id="19" name="Rectangle à coins arrondis 25"/>
          <p:cNvSpPr/>
          <p:nvPr/>
        </p:nvSpPr>
        <p:spPr>
          <a:xfrm>
            <a:off x="204193" y="2110254"/>
            <a:ext cx="2644879" cy="1040088"/>
          </a:xfrm>
          <a:prstGeom prst="roundRect">
            <a:avLst/>
          </a:prstGeom>
          <a:ln w="12700" cmpd="sng">
            <a:solidFill>
              <a:schemeClr val="accent2">
                <a:lumMod val="75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en-US" b="0" dirty="0"/>
          </a:p>
        </p:txBody>
      </p:sp>
      <p:sp>
        <p:nvSpPr>
          <p:cNvPr id="20" name="Rectangle à coins arrondis 26"/>
          <p:cNvSpPr/>
          <p:nvPr/>
        </p:nvSpPr>
        <p:spPr>
          <a:xfrm>
            <a:off x="6431389" y="1853732"/>
            <a:ext cx="2644879" cy="1266729"/>
          </a:xfrm>
          <a:prstGeom prst="roundRect">
            <a:avLst/>
          </a:prstGeom>
          <a:ln w="12700" cmpd="sng">
            <a:solidFill>
              <a:schemeClr val="accent2">
                <a:lumMod val="75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en-US" b="0" dirty="0"/>
          </a:p>
        </p:txBody>
      </p:sp>
      <p:sp>
        <p:nvSpPr>
          <p:cNvPr id="21" name="TextBox 20"/>
          <p:cNvSpPr txBox="1"/>
          <p:nvPr/>
        </p:nvSpPr>
        <p:spPr>
          <a:xfrm>
            <a:off x="457200" y="5640417"/>
            <a:ext cx="31021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4F81BD"/>
                </a:solidFill>
              </a:rPr>
              <a:t>See next talk by  G. </a:t>
            </a:r>
            <a:r>
              <a:rPr lang="en-US" sz="2000" b="1" dirty="0" err="1" smtClean="0">
                <a:solidFill>
                  <a:srgbClr val="4F81BD"/>
                </a:solidFill>
              </a:rPr>
              <a:t>Ranucci</a:t>
            </a:r>
            <a:endParaRPr lang="en-US" sz="2000" b="1" dirty="0">
              <a:solidFill>
                <a:srgbClr val="4F81BD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21127" y="4831370"/>
            <a:ext cx="2227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Funded by ERC grant.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8682281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SOX sensitivities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Stockholm, July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Lhuillier - CEA Saclay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C2B2-2BBA-384D-BAC7-36BEE357CC4E}" type="slidenum">
              <a:rPr lang="en-US" smtClean="0"/>
              <a:t>53</a:t>
            </a:fld>
            <a:endParaRPr lang="en-US"/>
          </a:p>
        </p:txBody>
      </p:sp>
      <p:pic>
        <p:nvPicPr>
          <p:cNvPr id="7" name="Image 3" descr="Cr10MCi_1V_1S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7425" y="1101167"/>
            <a:ext cx="7687733" cy="5206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173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8682"/>
            <a:ext cx="8229600" cy="934250"/>
          </a:xfrm>
        </p:spPr>
        <p:txBody>
          <a:bodyPr/>
          <a:lstStyle/>
          <a:p>
            <a:r>
              <a:rPr lang="en-US" dirty="0"/>
              <a:t>C</a:t>
            </a:r>
            <a:r>
              <a:rPr lang="en-US" dirty="0" smtClean="0"/>
              <a:t>onclusions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Stockholm, July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Lhuillier - CEA Saclay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C2B2-2BBA-384D-BAC7-36BEE357CC4E}" type="slidenum">
              <a:rPr lang="en-US" smtClean="0"/>
              <a:t>54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54006" y="850684"/>
            <a:ext cx="803279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§"/>
            </a:pPr>
            <a:r>
              <a:rPr lang="en-US" sz="2000" dirty="0" smtClean="0"/>
              <a:t>Reactor and source experiments offer direct tests of the 4th neutrino hypothesis. </a:t>
            </a:r>
          </a:p>
          <a:p>
            <a:pPr marL="342900" indent="-342900">
              <a:buFont typeface="Wingdings" charset="2"/>
              <a:buChar char="§"/>
            </a:pPr>
            <a:endParaRPr lang="en-US" sz="2000" dirty="0"/>
          </a:p>
          <a:p>
            <a:pPr marL="342900" indent="-342900">
              <a:buFont typeface="Wingdings" charset="2"/>
              <a:buChar char="§"/>
            </a:pPr>
            <a:r>
              <a:rPr lang="en-US" sz="2000" dirty="0"/>
              <a:t>S</a:t>
            </a:r>
            <a:r>
              <a:rPr lang="en-US" sz="2000" dirty="0" smtClean="0"/>
              <a:t>ensitivities nicely cover the anomaly contour with complementary E and L coverage </a:t>
            </a:r>
            <a:r>
              <a:rPr lang="en-US" sz="2000" dirty="0" smtClean="0">
                <a:sym typeface="Wingdings"/>
              </a:rPr>
              <a:t></a:t>
            </a:r>
            <a:r>
              <a:rPr lang="en-US" sz="2000" dirty="0"/>
              <a:t>unique discovery </a:t>
            </a:r>
            <a:r>
              <a:rPr lang="en-US" sz="2000" dirty="0" smtClean="0"/>
              <a:t>potential within the next 5 years.</a:t>
            </a:r>
            <a:r>
              <a:rPr lang="en-US" sz="2000" dirty="0" smtClean="0">
                <a:sym typeface="Wingdings"/>
              </a:rPr>
              <a:t> </a:t>
            </a:r>
            <a:endParaRPr lang="en-US" sz="2000" dirty="0" smtClean="0"/>
          </a:p>
          <a:p>
            <a:pPr marL="342900" indent="-342900">
              <a:buFont typeface="Wingdings" charset="2"/>
              <a:buChar char="§"/>
            </a:pPr>
            <a:endParaRPr lang="en-US" sz="2000" dirty="0" smtClean="0"/>
          </a:p>
          <a:p>
            <a:pPr marL="342900" indent="-342900">
              <a:buFont typeface="Wingdings" charset="2"/>
              <a:buChar char="§"/>
            </a:pPr>
            <a:r>
              <a:rPr lang="en-US" sz="2000" dirty="0" smtClean="0"/>
              <a:t>High statistics experiments searching for few % deviations. The </a:t>
            </a:r>
            <a:r>
              <a:rPr lang="en-US" sz="2000" dirty="0"/>
              <a:t>final sensitivity will </a:t>
            </a:r>
            <a:r>
              <a:rPr lang="en-US" sz="2000" dirty="0" smtClean="0"/>
              <a:t>be </a:t>
            </a:r>
            <a:r>
              <a:rPr lang="en-US" sz="2000" dirty="0"/>
              <a:t>driven by detector systematics and background </a:t>
            </a:r>
            <a:r>
              <a:rPr lang="en-US" sz="2000" dirty="0" smtClean="0"/>
              <a:t>suppression</a:t>
            </a:r>
          </a:p>
          <a:p>
            <a:pPr marL="342900" indent="-342900">
              <a:buFont typeface="Wingdings" charset="2"/>
              <a:buChar char="§"/>
            </a:pPr>
            <a:endParaRPr lang="en-US" sz="2000" dirty="0" smtClean="0"/>
          </a:p>
          <a:p>
            <a:pPr marL="342900" indent="-342900">
              <a:buFont typeface="Wingdings" charset="2"/>
              <a:buChar char="§"/>
            </a:pPr>
            <a:r>
              <a:rPr lang="en-US" sz="2000" dirty="0" smtClean="0"/>
              <a:t>Reactors: 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 smtClean="0"/>
              <a:t>Background mitigation is challenging. Site characterization is crucial.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 smtClean="0"/>
              <a:t>Nice combination of mature and new technologies; Synergies with reactor monitoring efforts. </a:t>
            </a:r>
          </a:p>
          <a:p>
            <a:pPr marL="342900" indent="-342900">
              <a:buFont typeface="Wingdings" charset="2"/>
              <a:buChar char="§"/>
            </a:pPr>
            <a:r>
              <a:rPr lang="en-US" sz="2000" dirty="0" smtClean="0"/>
              <a:t>Sources: 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/>
              <a:t>L</a:t>
            </a:r>
            <a:r>
              <a:rPr lang="en-US" sz="2000" dirty="0" smtClean="0"/>
              <a:t>ow </a:t>
            </a:r>
            <a:r>
              <a:rPr lang="en-US" sz="2000" dirty="0"/>
              <a:t>background </a:t>
            </a:r>
            <a:r>
              <a:rPr lang="en-US" sz="2000" dirty="0" smtClean="0"/>
              <a:t>measurements using state of the art detectors.</a:t>
            </a:r>
            <a:endParaRPr lang="en-US" sz="2000" dirty="0"/>
          </a:p>
          <a:p>
            <a:pPr marL="800100" lvl="1" indent="-342900">
              <a:buFont typeface="Arial"/>
              <a:buChar char="•"/>
            </a:pPr>
            <a:r>
              <a:rPr lang="en-US" sz="2000" dirty="0" smtClean="0"/>
              <a:t>Challenge </a:t>
            </a:r>
            <a:r>
              <a:rPr lang="en-US" sz="2000" dirty="0"/>
              <a:t>of </a:t>
            </a:r>
            <a:r>
              <a:rPr lang="en-US" sz="2000" dirty="0" smtClean="0"/>
              <a:t>the production </a:t>
            </a:r>
            <a:r>
              <a:rPr lang="en-US" sz="2000" dirty="0"/>
              <a:t>and transportation </a:t>
            </a:r>
            <a:r>
              <a:rPr lang="en-US" sz="2000" dirty="0" smtClean="0"/>
              <a:t>of intense source</a:t>
            </a:r>
            <a:endParaRPr lang="en-US" sz="2000" dirty="0"/>
          </a:p>
          <a:p>
            <a:pPr marL="342900" indent="-342900">
              <a:buFont typeface="Wingdings" charset="2"/>
              <a:buChar char="§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7909047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58238"/>
            <a:ext cx="8229600" cy="934250"/>
          </a:xfrm>
        </p:spPr>
        <p:txBody>
          <a:bodyPr/>
          <a:lstStyle/>
          <a:p>
            <a:r>
              <a:rPr lang="en-US" dirty="0" smtClean="0"/>
              <a:t>Backup Slides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Stockholm, July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Lhuillier - CEA Saclay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C2B2-2BBA-384D-BAC7-36BEE357CC4E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1004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Low </a:t>
            </a:r>
            <a:r>
              <a:rPr lang="en-US" dirty="0" smtClean="0">
                <a:latin typeface="Symbol" charset="2"/>
                <a:cs typeface="Symbol" charset="2"/>
              </a:rPr>
              <a:t>D</a:t>
            </a:r>
            <a:r>
              <a:rPr lang="en-US" dirty="0" smtClean="0"/>
              <a:t>m</a:t>
            </a:r>
            <a:r>
              <a:rPr lang="en-US" baseline="30000" dirty="0" smtClean="0"/>
              <a:t>2</a:t>
            </a:r>
            <a:r>
              <a:rPr lang="en-US" dirty="0" smtClean="0"/>
              <a:t> Solution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Stockholm, July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Lhuillier - CEA Saclay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C2B2-2BBA-384D-BAC7-36BEE357CC4E}" type="slidenum">
              <a:rPr lang="en-US" smtClean="0"/>
              <a:t>56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09170"/>
            <a:ext cx="9144000" cy="3263435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5007644" y="1933660"/>
            <a:ext cx="620544" cy="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833059" y="1734564"/>
            <a:ext cx="28537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</a:t>
            </a:r>
            <a:r>
              <a:rPr lang="en-US" dirty="0" smtClean="0"/>
              <a:t>in</a:t>
            </a:r>
            <a:r>
              <a:rPr lang="en-US" baseline="30000" dirty="0" smtClean="0"/>
              <a:t>2</a:t>
            </a:r>
            <a:r>
              <a:rPr lang="en-US" dirty="0" smtClean="0">
                <a:latin typeface="Symbol" charset="2"/>
                <a:cs typeface="Symbol" charset="2"/>
              </a:rPr>
              <a:t>q</a:t>
            </a:r>
            <a:r>
              <a:rPr lang="en-US" baseline="-25000" dirty="0" smtClean="0"/>
              <a:t>new</a:t>
            </a:r>
            <a:r>
              <a:rPr lang="en-US" dirty="0" smtClean="0"/>
              <a:t>=0.15, </a:t>
            </a:r>
            <a:r>
              <a:rPr lang="en-US" dirty="0" smtClean="0">
                <a:latin typeface="Symbol" charset="2"/>
                <a:cs typeface="Symbol" charset="2"/>
              </a:rPr>
              <a:t>D</a:t>
            </a:r>
            <a:r>
              <a:rPr lang="en-US" dirty="0" smtClean="0"/>
              <a:t>m</a:t>
            </a:r>
            <a:r>
              <a:rPr lang="en-US" baseline="30000" dirty="0" smtClean="0"/>
              <a:t>2</a:t>
            </a:r>
            <a:r>
              <a:rPr lang="en-US" dirty="0" smtClean="0"/>
              <a:t>=0.48 eV</a:t>
            </a:r>
            <a:r>
              <a:rPr lang="en-US" baseline="30000" dirty="0" smtClean="0"/>
              <a:t>2</a:t>
            </a:r>
            <a:endParaRPr lang="en-US" baseline="30000" dirty="0"/>
          </a:p>
        </p:txBody>
      </p:sp>
    </p:spTree>
    <p:extLst>
      <p:ext uri="{BB962C8B-B14F-4D97-AF65-F5344CB8AC3E}">
        <p14:creationId xmlns:p14="http://schemas.microsoft.com/office/powerpoint/2010/main" val="24824603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Stereo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Stockholm, July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Lhuillier - CEA Saclay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C2B2-2BBA-384D-BAC7-36BEE357CC4E}" type="slidenum">
              <a:rPr lang="en-US" smtClean="0"/>
              <a:t>57</a:t>
            </a:fld>
            <a:endParaRPr lang="en-US"/>
          </a:p>
        </p:txBody>
      </p:sp>
      <p:pic>
        <p:nvPicPr>
          <p:cNvPr id="7" name="Picture 6" descr="Stereo_9m_10cycle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9771" y="1077226"/>
            <a:ext cx="5288560" cy="509334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065562" y="1868705"/>
            <a:ext cx="19543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 reactor cycles</a:t>
            </a:r>
          </a:p>
          <a:p>
            <a:r>
              <a:rPr lang="en-US" dirty="0" smtClean="0"/>
              <a:t>2 years data taking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93061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DANSS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Stockholm, July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Lhuillier - CEA Saclay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C2B2-2BBA-384D-BAC7-36BEE357CC4E}" type="slidenum">
              <a:rPr lang="en-US" smtClean="0"/>
              <a:t>58</a:t>
            </a:fld>
            <a:endParaRPr lang="en-US"/>
          </a:p>
        </p:txBody>
      </p:sp>
      <p:grpSp>
        <p:nvGrpSpPr>
          <p:cNvPr id="17" name="Group 16"/>
          <p:cNvGrpSpPr/>
          <p:nvPr/>
        </p:nvGrpSpPr>
        <p:grpSpPr>
          <a:xfrm>
            <a:off x="201663" y="1563155"/>
            <a:ext cx="4152290" cy="4269046"/>
            <a:chOff x="2300288" y="1192213"/>
            <a:chExt cx="5791200" cy="5665787"/>
          </a:xfrm>
        </p:grpSpPr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300288" y="1200150"/>
              <a:ext cx="5791200" cy="5657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298825" y="1222375"/>
              <a:ext cx="4792663" cy="4962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" name="Прямоугольная выноска 2"/>
            <p:cNvSpPr>
              <a:spLocks noChangeArrowheads="1"/>
            </p:cNvSpPr>
            <p:nvPr/>
          </p:nvSpPr>
          <p:spPr bwMode="auto">
            <a:xfrm>
              <a:off x="2300288" y="3870890"/>
              <a:ext cx="1635916" cy="533400"/>
            </a:xfrm>
            <a:prstGeom prst="wedgeRectCallout">
              <a:avLst>
                <a:gd name="adj1" fmla="val 31054"/>
                <a:gd name="adj2" fmla="val -136950"/>
              </a:avLst>
            </a:prstGeom>
            <a:solidFill>
              <a:srgbClr val="FF9999">
                <a:alpha val="81960"/>
              </a:srgbClr>
            </a:solidFill>
            <a:ln w="38100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ru-RU" sz="1600" b="1" dirty="0">
                  <a:solidFill>
                    <a:srgbClr val="FF0000"/>
                  </a:solidFill>
                </a:rPr>
                <a:t>ВВЭР-1000</a:t>
              </a:r>
            </a:p>
          </p:txBody>
        </p:sp>
        <p:sp>
          <p:nvSpPr>
            <p:cNvPr id="15" name="Прямоугольная выноска 1"/>
            <p:cNvSpPr>
              <a:spLocks noChangeArrowheads="1"/>
            </p:cNvSpPr>
            <p:nvPr/>
          </p:nvSpPr>
          <p:spPr bwMode="auto">
            <a:xfrm>
              <a:off x="2874963" y="4668838"/>
              <a:ext cx="2392362" cy="788987"/>
            </a:xfrm>
            <a:prstGeom prst="wedgeRectCallout">
              <a:avLst>
                <a:gd name="adj1" fmla="val 31222"/>
                <a:gd name="adj2" fmla="val -143963"/>
              </a:avLst>
            </a:prstGeom>
            <a:solidFill>
              <a:srgbClr val="A3A3E0">
                <a:alpha val="81960"/>
              </a:srgbClr>
            </a:solidFill>
            <a:ln w="38100" algn="ctr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ru-RU" sz="1600" b="1" dirty="0">
                  <a:solidFill>
                    <a:srgbClr val="3333CC"/>
                  </a:solidFill>
                </a:rPr>
                <a:t>СМ-3</a:t>
              </a:r>
              <a:r>
                <a:rPr lang="en-US" sz="1600" b="1" dirty="0">
                  <a:solidFill>
                    <a:srgbClr val="3333CC"/>
                  </a:solidFill>
                </a:rPr>
                <a:t> Small core</a:t>
              </a:r>
            </a:p>
            <a:p>
              <a:pPr eaLnBrk="0" hangingPunct="0"/>
              <a:r>
                <a:rPr lang="en-US" sz="1600" b="1" dirty="0">
                  <a:solidFill>
                    <a:srgbClr val="3333CC"/>
                  </a:solidFill>
                </a:rPr>
                <a:t>100MW Reactor</a:t>
              </a:r>
            </a:p>
            <a:p>
              <a:pPr eaLnBrk="0" hangingPunct="0"/>
              <a:endParaRPr lang="ru-RU" sz="2400" b="1" dirty="0">
                <a:solidFill>
                  <a:srgbClr val="3333CC"/>
                </a:solidFill>
              </a:endParaRPr>
            </a:p>
          </p:txBody>
        </p:sp>
        <p:pic>
          <p:nvPicPr>
            <p:cNvPr id="16" name="Picture 4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633913" y="1192213"/>
              <a:ext cx="3424237" cy="44434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01009" y="1744595"/>
            <a:ext cx="4413907" cy="1270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01009" y="3424774"/>
            <a:ext cx="4392262" cy="1703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95682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Li6-Doped Scintillator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Stockholm, July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Lhuillier - CEA Saclay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C2B2-2BBA-384D-BAC7-36BEE357CC4E}" type="slidenum">
              <a:rPr lang="en-US" smtClean="0"/>
              <a:t>59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6550" y="1377950"/>
            <a:ext cx="5981700" cy="444070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945014" y="5955268"/>
            <a:ext cx="38560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N. Bowden, </a:t>
            </a:r>
            <a:r>
              <a:rPr lang="en-US" dirty="0" err="1" smtClean="0"/>
              <a:t>NANPino</a:t>
            </a:r>
            <a:r>
              <a:rPr lang="en-US" dirty="0" smtClean="0"/>
              <a:t> conference 2013.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66784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Reactor </a:t>
            </a:r>
            <a:r>
              <a:rPr lang="en-US" dirty="0">
                <a:latin typeface="Symbol" charset="2"/>
                <a:cs typeface="Symbol" charset="2"/>
              </a:rPr>
              <a:t>n</a:t>
            </a:r>
            <a:r>
              <a:rPr lang="en-US" baseline="-25000" dirty="0"/>
              <a:t>e</a:t>
            </a:r>
            <a:r>
              <a:rPr lang="en-US" dirty="0"/>
              <a:t> Anomaly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Stockholm, July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Lhuillier - CEA Saclay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C2B2-2BBA-384D-BAC7-36BEE357CC4E}" type="slidenum">
              <a:rPr lang="en-US" smtClean="0"/>
              <a:t>6</a:t>
            </a:fld>
            <a:endParaRPr lang="en-US"/>
          </a:p>
        </p:txBody>
      </p:sp>
      <p:sp>
        <p:nvSpPr>
          <p:cNvPr id="7" name="ZoneTexte 159"/>
          <p:cNvSpPr txBox="1">
            <a:spLocks noChangeArrowheads="1"/>
          </p:cNvSpPr>
          <p:nvPr/>
        </p:nvSpPr>
        <p:spPr bwMode="auto">
          <a:xfrm>
            <a:off x="891242" y="3199630"/>
            <a:ext cx="172649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800" dirty="0">
                <a:solidFill>
                  <a:srgbClr val="FF00FF"/>
                </a:solidFill>
              </a:rPr>
              <a:t>New </a:t>
            </a:r>
            <a:r>
              <a:rPr lang="en-US" sz="1800" dirty="0" err="1">
                <a:solidFill>
                  <a:srgbClr val="FF00FF"/>
                </a:solidFill>
              </a:rPr>
              <a:t>Oscilation</a:t>
            </a:r>
            <a:r>
              <a:rPr lang="en-US" sz="1800" dirty="0">
                <a:solidFill>
                  <a:srgbClr val="FF00FF"/>
                </a:solidFill>
              </a:rPr>
              <a:t> to sterile </a:t>
            </a:r>
            <a:r>
              <a:rPr lang="en-US" sz="1800" dirty="0">
                <a:solidFill>
                  <a:srgbClr val="FF00FF"/>
                </a:solidFill>
                <a:latin typeface="Symbol" charset="0"/>
                <a:cs typeface="Symbol" charset="0"/>
              </a:rPr>
              <a:t>n</a:t>
            </a:r>
            <a:r>
              <a:rPr lang="en-US" sz="1800" dirty="0">
                <a:solidFill>
                  <a:srgbClr val="FF00FF"/>
                </a:solidFill>
              </a:rPr>
              <a:t>?</a:t>
            </a:r>
          </a:p>
        </p:txBody>
      </p:sp>
      <p:grpSp>
        <p:nvGrpSpPr>
          <p:cNvPr id="8" name="Grouper 15"/>
          <p:cNvGrpSpPr/>
          <p:nvPr/>
        </p:nvGrpSpPr>
        <p:grpSpPr>
          <a:xfrm>
            <a:off x="135655" y="1791773"/>
            <a:ext cx="8598768" cy="4237663"/>
            <a:chOff x="-177800" y="1136954"/>
            <a:chExt cx="9321800" cy="4702175"/>
          </a:xfrm>
        </p:grpSpPr>
        <p:pic>
          <p:nvPicPr>
            <p:cNvPr id="9" name="Image 2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77800" y="1136954"/>
              <a:ext cx="9321800" cy="4702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ZoneTexte 15470"/>
            <p:cNvSpPr txBox="1">
              <a:spLocks noChangeArrowheads="1"/>
            </p:cNvSpPr>
            <p:nvPr/>
          </p:nvSpPr>
          <p:spPr bwMode="auto">
            <a:xfrm>
              <a:off x="5028848" y="2924277"/>
              <a:ext cx="1579173" cy="647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600" dirty="0"/>
                <a:t>Atmospheric </a:t>
              </a:r>
              <a:r>
                <a:rPr lang="en-US" sz="1600" dirty="0" err="1"/>
                <a:t>Oscilation</a:t>
              </a:r>
              <a:endParaRPr lang="en-US" sz="1600" dirty="0"/>
            </a:p>
          </p:txBody>
        </p:sp>
        <p:sp>
          <p:nvSpPr>
            <p:cNvPr id="11" name="ZoneTexte 158"/>
            <p:cNvSpPr txBox="1">
              <a:spLocks noChangeArrowheads="1"/>
            </p:cNvSpPr>
            <p:nvPr/>
          </p:nvSpPr>
          <p:spPr bwMode="auto">
            <a:xfrm>
              <a:off x="7613939" y="2952635"/>
              <a:ext cx="1261871" cy="646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600" dirty="0"/>
                <a:t>Solar</a:t>
              </a:r>
            </a:p>
            <a:p>
              <a:pPr algn="ctr"/>
              <a:r>
                <a:rPr lang="en-US" sz="1600" dirty="0" err="1"/>
                <a:t>Oscilation</a:t>
              </a:r>
              <a:endParaRPr lang="en-US" sz="1600" dirty="0"/>
            </a:p>
          </p:txBody>
        </p:sp>
      </p:grpSp>
      <p:cxnSp>
        <p:nvCxnSpPr>
          <p:cNvPr id="13" name="Straight Connector 12"/>
          <p:cNvCxnSpPr/>
          <p:nvPr/>
        </p:nvCxnSpPr>
        <p:spPr>
          <a:xfrm>
            <a:off x="4683804" y="505221"/>
            <a:ext cx="314074" cy="0"/>
          </a:xfrm>
          <a:prstGeom prst="line">
            <a:avLst/>
          </a:prstGeom>
          <a:ln w="285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771361" y="2477804"/>
            <a:ext cx="7524128" cy="13654"/>
          </a:xfrm>
          <a:prstGeom prst="line">
            <a:avLst/>
          </a:prstGeom>
          <a:ln w="6350" cmpd="sng">
            <a:solidFill>
              <a:srgbClr val="000000"/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ZoneTexte 15470"/>
          <p:cNvSpPr txBox="1">
            <a:spLocks noChangeArrowheads="1"/>
          </p:cNvSpPr>
          <p:nvPr/>
        </p:nvSpPr>
        <p:spPr bwMode="auto">
          <a:xfrm>
            <a:off x="6381497" y="2125595"/>
            <a:ext cx="185974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600" dirty="0" smtClean="0"/>
              <a:t>No </a:t>
            </a:r>
            <a:r>
              <a:rPr lang="en-US" sz="1600" dirty="0" err="1" smtClean="0"/>
              <a:t>o</a:t>
            </a:r>
            <a:r>
              <a:rPr lang="en-US" sz="1600" dirty="0" err="1" smtClean="0"/>
              <a:t>scilation</a:t>
            </a:r>
            <a:endParaRPr lang="en-US" sz="1600" dirty="0"/>
          </a:p>
        </p:txBody>
      </p:sp>
      <p:sp>
        <p:nvSpPr>
          <p:cNvPr id="18" name="ZoneTexte 15470"/>
          <p:cNvSpPr txBox="1">
            <a:spLocks noChangeArrowheads="1"/>
          </p:cNvSpPr>
          <p:nvPr/>
        </p:nvSpPr>
        <p:spPr bwMode="auto">
          <a:xfrm>
            <a:off x="2670965" y="3959269"/>
            <a:ext cx="1456687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600" dirty="0" smtClean="0"/>
              <a:t>Reactor anomaly</a:t>
            </a:r>
            <a:endParaRPr lang="en-US" sz="1600" dirty="0"/>
          </a:p>
        </p:txBody>
      </p:sp>
      <p:sp>
        <p:nvSpPr>
          <p:cNvPr id="19" name="Left Brace 18"/>
          <p:cNvSpPr/>
          <p:nvPr/>
        </p:nvSpPr>
        <p:spPr>
          <a:xfrm rot="16200000">
            <a:off x="3271759" y="3191093"/>
            <a:ext cx="245797" cy="1392764"/>
          </a:xfrm>
          <a:prstGeom prst="leftBrac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155916" y="1321979"/>
            <a:ext cx="705357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4F81BD"/>
                </a:solidFill>
              </a:rPr>
              <a:t>Observed/predicted averaged event ratio: R=</a:t>
            </a:r>
            <a:r>
              <a:rPr lang="en-US" sz="2000" b="1" dirty="0" smtClean="0">
                <a:solidFill>
                  <a:srgbClr val="4F81BD"/>
                </a:solidFill>
              </a:rPr>
              <a:t>0.935±0.024 (2.7 </a:t>
            </a:r>
            <a:r>
              <a:rPr lang="en-US" sz="2000" b="1" dirty="0" err="1">
                <a:solidFill>
                  <a:srgbClr val="4F81BD"/>
                </a:solidFill>
              </a:rPr>
              <a:t>σ</a:t>
            </a:r>
            <a:r>
              <a:rPr lang="en-US" sz="2000" b="1" dirty="0">
                <a:solidFill>
                  <a:srgbClr val="4F81BD"/>
                </a:solidFill>
              </a:rPr>
              <a:t>)</a:t>
            </a:r>
            <a:endParaRPr lang="en-US" sz="2000" b="1" dirty="0">
              <a:solidFill>
                <a:srgbClr val="4F81B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34532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8138">
            <a:off x="6657008" y="4777621"/>
            <a:ext cx="3250406" cy="17591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964531" y="-267891"/>
            <a:ext cx="4875609" cy="1910953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err="1" smtClean="0">
                <a:latin typeface="Hoefler Text" charset="0"/>
                <a:cs typeface="Hoefler Text" charset="0"/>
                <a:sym typeface="Hoefler Text" charset="0"/>
              </a:rPr>
              <a:t>SoLi</a:t>
            </a:r>
            <a:r>
              <a:rPr lang="en-US" dirty="0" smtClean="0">
                <a:latin typeface="Hoefler Text" charset="0"/>
                <a:cs typeface="Hoefler Text" charset="0"/>
                <a:sym typeface="Hoefler Text" charset="0"/>
              </a:rPr>
              <a:t>∂</a:t>
            </a:r>
            <a:r>
              <a:rPr lang="en-US" sz="6700" dirty="0">
                <a:latin typeface="Hoefler Text" charset="0"/>
                <a:cs typeface="Hoefler Text" charset="0"/>
                <a:sym typeface="Hoefler Text" charset="0"/>
              </a:rPr>
              <a:t> </a:t>
            </a:r>
            <a:r>
              <a:rPr lang="en-US" sz="6700" dirty="0">
                <a:solidFill>
                  <a:srgbClr val="0044FE"/>
                </a:solidFill>
                <a:latin typeface="Hoefler Text" charset="0"/>
                <a:sym typeface="Hoefler Text" charset="0"/>
              </a:rPr>
              <a:t/>
            </a:r>
            <a:br>
              <a:rPr lang="en-US" sz="6700" dirty="0">
                <a:solidFill>
                  <a:srgbClr val="0044FE"/>
                </a:solidFill>
                <a:latin typeface="Hoefler Text" charset="0"/>
                <a:sym typeface="Hoefler Text" charset="0"/>
              </a:rPr>
            </a:br>
            <a:r>
              <a:rPr lang="en-US" sz="1700" dirty="0">
                <a:solidFill>
                  <a:srgbClr val="0044FE"/>
                </a:solidFill>
                <a:latin typeface="Hoefler Text" charset="0"/>
                <a:cs typeface="Hoefler Text" charset="0"/>
                <a:sym typeface="Hoefler Text" charset="0"/>
              </a:rPr>
              <a:t>Search for Oscillations with </a:t>
            </a:r>
            <a:r>
              <a:rPr lang="en-US" sz="1700" baseline="32000" dirty="0">
                <a:solidFill>
                  <a:srgbClr val="0044FE"/>
                </a:solidFill>
                <a:latin typeface="Hoefler Text" charset="0"/>
                <a:cs typeface="Hoefler Text" charset="0"/>
                <a:sym typeface="Hoefler Text" charset="0"/>
              </a:rPr>
              <a:t>6</a:t>
            </a:r>
            <a:r>
              <a:rPr lang="en-US" sz="1700" dirty="0">
                <a:solidFill>
                  <a:srgbClr val="0044FE"/>
                </a:solidFill>
                <a:latin typeface="Hoefler Text" charset="0"/>
                <a:cs typeface="Hoefler Text" charset="0"/>
                <a:sym typeface="Hoefler Text" charset="0"/>
              </a:rPr>
              <a:t>Li Detector</a:t>
            </a:r>
            <a:r>
              <a:rPr lang="en-US" sz="1700" dirty="0">
                <a:latin typeface="Helvetica Neue Light" charset="0"/>
                <a:ea typeface="ヒラギノ角ゴ ProN W3" charset="0"/>
                <a:cs typeface="ヒラギノ角ゴ ProN W3" charset="0"/>
                <a:sym typeface="Helvetica Neue Light" charset="0"/>
              </a:rPr>
              <a:t/>
            </a:r>
            <a:br>
              <a:rPr lang="en-US" sz="1700" dirty="0">
                <a:latin typeface="Helvetica Neue Light" charset="0"/>
                <a:ea typeface="ヒラギノ角ゴ ProN W3" charset="0"/>
                <a:cs typeface="ヒラギノ角ゴ ProN W3" charset="0"/>
                <a:sym typeface="Helvetica Neue Light" charset="0"/>
              </a:rPr>
            </a:br>
            <a:r>
              <a:rPr lang="en-US" sz="1300" dirty="0">
                <a:solidFill>
                  <a:srgbClr val="0F48F2"/>
                </a:solidFill>
                <a:latin typeface="Helvetica Neue Light" charset="0"/>
                <a:ea typeface="ヒラギノ角ゴ ProN W3" charset="0"/>
                <a:cs typeface="ヒラギノ角ゴ ProN W3" charset="0"/>
                <a:sym typeface="Helvetica Neue Light" charset="0"/>
              </a:rPr>
              <a:t/>
            </a:r>
            <a:br>
              <a:rPr lang="en-US" sz="1300" dirty="0">
                <a:solidFill>
                  <a:srgbClr val="0F48F2"/>
                </a:solidFill>
                <a:latin typeface="Helvetica Neue Light" charset="0"/>
                <a:ea typeface="ヒラギノ角ゴ ProN W3" charset="0"/>
                <a:cs typeface="ヒラギノ角ゴ ProN W3" charset="0"/>
                <a:sym typeface="Helvetica Neue Light" charset="0"/>
              </a:rPr>
            </a:br>
            <a:endParaRPr lang="en-US" sz="1700" dirty="0">
              <a:latin typeface="Helvetica Neue Light" charset="0"/>
              <a:ea typeface="ヒラギノ角ゴ ProN W3" charset="0"/>
              <a:cs typeface="ヒラギノ角ゴ ProN W3" charset="0"/>
              <a:sym typeface="Helvetica Neue Light" charset="0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9466" y="1656457"/>
            <a:ext cx="3645545" cy="5012904"/>
          </a:xfrm>
        </p:spPr>
        <p:txBody>
          <a:bodyPr lIns="71435" tIns="71435" rIns="71435" bIns="71435">
            <a:normAutofit fontScale="92500" lnSpcReduction="20000"/>
          </a:bodyPr>
          <a:lstStyle/>
          <a:p>
            <a:pPr marL="0" indent="0">
              <a:spcBef>
                <a:spcPct val="0"/>
              </a:spcBef>
              <a:buNone/>
              <a:defRPr/>
            </a:pPr>
            <a:r>
              <a:rPr lang="en-US" sz="1500" dirty="0">
                <a:solidFill>
                  <a:srgbClr val="D90B00"/>
                </a:solidFill>
                <a:latin typeface="Arial Bold" charset="0"/>
                <a:cs typeface="Arial Bold" charset="0"/>
                <a:sym typeface="Arial Bold" charset="0"/>
              </a:rPr>
              <a:t>RESEARCH REACTOR </a:t>
            </a:r>
            <a:endParaRPr lang="en-US" sz="1500" dirty="0">
              <a:solidFill>
                <a:srgbClr val="D90B00"/>
              </a:solidFill>
              <a:latin typeface="Arial Bold" charset="0"/>
              <a:ea typeface="ヒラギノ角ゴ ProN W6" charset="0"/>
              <a:cs typeface="ヒラギノ角ゴ ProN W6" charset="0"/>
              <a:sym typeface="Arial Bold" charset="0"/>
            </a:endParaRPr>
          </a:p>
          <a:p>
            <a:pPr marL="466099">
              <a:spcBef>
                <a:spcPts val="703"/>
              </a:spcBef>
              <a:buFont typeface="Arial" charset="0"/>
              <a:buChar char="•"/>
              <a:defRPr/>
            </a:pPr>
            <a:r>
              <a:rPr lang="en-US" sz="1500" b="1" dirty="0">
                <a:solidFill>
                  <a:srgbClr val="3B00A4"/>
                </a:solidFill>
                <a:latin typeface="Arial Bold" charset="0"/>
                <a:cs typeface="Arial Bold" charset="0"/>
                <a:sym typeface="Arial Bold" charset="0"/>
              </a:rPr>
              <a:t>SCK•CEN BR2 </a:t>
            </a:r>
            <a:r>
              <a:rPr lang="en-US" sz="1500" b="1" dirty="0" err="1">
                <a:solidFill>
                  <a:srgbClr val="3B00A4"/>
                </a:solidFill>
                <a:latin typeface="Arial Bold" charset="0"/>
                <a:cs typeface="Arial Bold" charset="0"/>
                <a:sym typeface="Arial Bold" charset="0"/>
              </a:rPr>
              <a:t>Mol</a:t>
            </a:r>
            <a:r>
              <a:rPr lang="en-US" sz="1500" b="1" dirty="0">
                <a:solidFill>
                  <a:srgbClr val="3B00A4"/>
                </a:solidFill>
                <a:latin typeface="Arial Bold" charset="0"/>
                <a:cs typeface="Arial Bold" charset="0"/>
                <a:sym typeface="Arial Bold" charset="0"/>
              </a:rPr>
              <a:t>, Belgium</a:t>
            </a:r>
            <a:endParaRPr lang="en-US" sz="1500" b="1" dirty="0">
              <a:solidFill>
                <a:srgbClr val="3B00A4"/>
              </a:solidFill>
              <a:latin typeface="Arial Bold" charset="0"/>
              <a:ea typeface="ヒラギノ角ゴ ProN W6" charset="0"/>
              <a:cs typeface="ヒラギノ角ゴ ProN W6" charset="0"/>
              <a:sym typeface="Arial Bold" charset="0"/>
            </a:endParaRPr>
          </a:p>
          <a:p>
            <a:pPr marL="466099">
              <a:spcBef>
                <a:spcPts val="703"/>
              </a:spcBef>
              <a:buFont typeface="Arial" charset="0"/>
              <a:buChar char="•"/>
              <a:defRPr/>
            </a:pPr>
            <a:r>
              <a:rPr lang="en-US" sz="1500" b="1" dirty="0" smtClean="0">
                <a:solidFill>
                  <a:srgbClr val="3B00A4"/>
                </a:solidFill>
                <a:latin typeface="Arial Bold" charset="0"/>
                <a:cs typeface="Arial Bold" charset="0"/>
                <a:sym typeface="Arial Bold" charset="0"/>
              </a:rPr>
              <a:t>Core: 45</a:t>
            </a:r>
            <a:r>
              <a:rPr lang="en-US" sz="1500" b="1" dirty="0">
                <a:solidFill>
                  <a:srgbClr val="3B00A4"/>
                </a:solidFill>
                <a:latin typeface="Arial Bold" charset="0"/>
                <a:cs typeface="Arial Bold" charset="0"/>
                <a:sym typeface="Arial Bold" charset="0"/>
              </a:rPr>
              <a:t>-80 MW, </a:t>
            </a:r>
            <a:r>
              <a:rPr lang="en-US" sz="1500" b="1" dirty="0" smtClean="0">
                <a:solidFill>
                  <a:srgbClr val="3B00A4"/>
                </a:solidFill>
                <a:latin typeface="Arial Bold" charset="0"/>
                <a:cs typeface="Arial Bold" charset="0"/>
                <a:sym typeface="Arial Bold" charset="0"/>
              </a:rPr>
              <a:t>~ </a:t>
            </a:r>
            <a:r>
              <a:rPr lang="en-US" sz="1500" b="1" dirty="0">
                <a:solidFill>
                  <a:srgbClr val="3B00A4"/>
                </a:solidFill>
                <a:latin typeface="Arial Bold" charset="0"/>
                <a:cs typeface="Arial Bold" charset="0"/>
                <a:sym typeface="Arial Bold" charset="0"/>
              </a:rPr>
              <a:t>50cm diameter</a:t>
            </a:r>
            <a:endParaRPr lang="en-US" sz="1500" b="1" dirty="0">
              <a:solidFill>
                <a:srgbClr val="3B00A4"/>
              </a:solidFill>
              <a:latin typeface="Arial Bold" charset="0"/>
              <a:ea typeface="ヒラギノ角ゴ ProN W6" charset="0"/>
              <a:cs typeface="ヒラギノ角ゴ ProN W6" charset="0"/>
              <a:sym typeface="Arial Bold" charset="0"/>
            </a:endParaRPr>
          </a:p>
          <a:p>
            <a:pPr marL="0" indent="0">
              <a:spcBef>
                <a:spcPts val="703"/>
              </a:spcBef>
              <a:buNone/>
              <a:defRPr/>
            </a:pPr>
            <a:r>
              <a:rPr lang="en-US" sz="1500" dirty="0">
                <a:solidFill>
                  <a:srgbClr val="FF2712"/>
                </a:solidFill>
                <a:latin typeface="Arial Bold" charset="0"/>
                <a:cs typeface="Arial Bold" charset="0"/>
                <a:sym typeface="Arial Bold" charset="0"/>
              </a:rPr>
              <a:t>DETECTOR</a:t>
            </a:r>
            <a:endParaRPr lang="en-US" sz="1500" dirty="0">
              <a:solidFill>
                <a:srgbClr val="FF2712"/>
              </a:solidFill>
              <a:latin typeface="Arial Bold" charset="0"/>
              <a:ea typeface="ヒラギノ角ゴ ProN W6" charset="0"/>
              <a:cs typeface="ヒラギノ角ゴ ProN W6" charset="0"/>
              <a:sym typeface="Arial Bold" charset="0"/>
            </a:endParaRPr>
          </a:p>
          <a:p>
            <a:pPr marL="466099">
              <a:spcBef>
                <a:spcPts val="703"/>
              </a:spcBef>
              <a:buFont typeface="Arial" charset="0"/>
              <a:buChar char="•"/>
              <a:defRPr/>
            </a:pPr>
            <a:r>
              <a:rPr lang="en-US" sz="1500" b="1" dirty="0">
                <a:solidFill>
                  <a:srgbClr val="3B00A4"/>
                </a:solidFill>
                <a:latin typeface="Arial Bold" charset="0"/>
                <a:cs typeface="Arial Bold" charset="0"/>
                <a:sym typeface="Arial Bold" charset="0"/>
              </a:rPr>
              <a:t>2.88t </a:t>
            </a:r>
            <a:r>
              <a:rPr lang="en-US" sz="1500" b="1" dirty="0" err="1">
                <a:solidFill>
                  <a:srgbClr val="3B00A4"/>
                </a:solidFill>
                <a:latin typeface="Arial Bold" charset="0"/>
                <a:cs typeface="Arial Bold" charset="0"/>
                <a:sym typeface="Arial Bold" charset="0"/>
              </a:rPr>
              <a:t>fiducial</a:t>
            </a:r>
            <a:r>
              <a:rPr lang="en-US" sz="1500" b="1" dirty="0">
                <a:solidFill>
                  <a:srgbClr val="3B00A4"/>
                </a:solidFill>
                <a:latin typeface="Arial Bold" charset="0"/>
                <a:cs typeface="Arial Bold" charset="0"/>
                <a:sym typeface="Arial Bold" charset="0"/>
              </a:rPr>
              <a:t> volume</a:t>
            </a:r>
            <a:endParaRPr lang="en-US" sz="1500" b="1" dirty="0">
              <a:solidFill>
                <a:srgbClr val="3B00A4"/>
              </a:solidFill>
              <a:latin typeface="Arial Bold" charset="0"/>
              <a:ea typeface="ヒラギノ角ゴ ProN W6" charset="0"/>
              <a:cs typeface="ヒラギノ角ゴ ProN W6" charset="0"/>
              <a:sym typeface="Arial Bold" charset="0"/>
            </a:endParaRPr>
          </a:p>
          <a:p>
            <a:pPr marL="466099">
              <a:spcBef>
                <a:spcPts val="703"/>
              </a:spcBef>
              <a:buFont typeface="Arial" charset="0"/>
              <a:buChar char="•"/>
              <a:defRPr/>
            </a:pPr>
            <a:r>
              <a:rPr lang="en-US" sz="1500" b="1" dirty="0">
                <a:solidFill>
                  <a:srgbClr val="3B00A4"/>
                </a:solidFill>
                <a:latin typeface="Arial Bold" charset="0"/>
                <a:cs typeface="Arial Bold" charset="0"/>
                <a:sym typeface="Arial Bold" charset="0"/>
              </a:rPr>
              <a:t>Novel type of composite solid scintillator detector (PVT + 6LiF:ZnS)</a:t>
            </a:r>
            <a:endParaRPr lang="en-US" sz="1500" b="1" dirty="0">
              <a:solidFill>
                <a:srgbClr val="3B00A4"/>
              </a:solidFill>
              <a:latin typeface="Arial Bold" charset="0"/>
              <a:ea typeface="ヒラギノ角ゴ ProN W6" charset="0"/>
              <a:cs typeface="ヒラギノ角ゴ ProN W6" charset="0"/>
              <a:sym typeface="Arial Bold" charset="0"/>
            </a:endParaRPr>
          </a:p>
          <a:p>
            <a:pPr marL="466099">
              <a:spcBef>
                <a:spcPts val="703"/>
              </a:spcBef>
              <a:buFont typeface="Arial" charset="0"/>
              <a:buChar char="•"/>
              <a:defRPr/>
            </a:pPr>
            <a:r>
              <a:rPr lang="en-US" sz="1500" b="1" dirty="0">
                <a:solidFill>
                  <a:srgbClr val="3B00A4"/>
                </a:solidFill>
                <a:latin typeface="Arial Bold" charset="0"/>
                <a:cs typeface="Arial Bold" charset="0"/>
                <a:sym typeface="Arial Bold" charset="0"/>
              </a:rPr>
              <a:t> 2x 20 planes 1.2m x 1.2m x 1m with 576 5cm x 5cm x 5cm cubes</a:t>
            </a:r>
            <a:endParaRPr lang="en-US" sz="1500" b="1" dirty="0">
              <a:solidFill>
                <a:srgbClr val="3B00A4"/>
              </a:solidFill>
              <a:latin typeface="Arial Bold" charset="0"/>
              <a:ea typeface="ヒラギノ角ゴ ProN W6" charset="0"/>
              <a:cs typeface="ヒラギノ角ゴ ProN W6" charset="0"/>
              <a:sym typeface="Arial Bold" charset="0"/>
            </a:endParaRPr>
          </a:p>
          <a:p>
            <a:pPr marL="466099">
              <a:spcBef>
                <a:spcPts val="703"/>
              </a:spcBef>
              <a:buFont typeface="Arial" charset="0"/>
              <a:buChar char="•"/>
              <a:defRPr/>
            </a:pPr>
            <a:r>
              <a:rPr lang="en-US" sz="1500" b="1" dirty="0">
                <a:solidFill>
                  <a:srgbClr val="3B00A4"/>
                </a:solidFill>
                <a:latin typeface="Arial Bold" charset="0"/>
                <a:cs typeface="Arial Bold" charset="0"/>
                <a:sym typeface="Arial Bold" charset="0"/>
              </a:rPr>
              <a:t>read out by WLS </a:t>
            </a:r>
            <a:r>
              <a:rPr lang="en-US" sz="1500" b="1" dirty="0" err="1">
                <a:solidFill>
                  <a:srgbClr val="3B00A4"/>
                </a:solidFill>
                <a:latin typeface="Arial Bold" charset="0"/>
                <a:cs typeface="Arial Bold" charset="0"/>
                <a:sym typeface="Arial Bold" charset="0"/>
              </a:rPr>
              <a:t>fibres</a:t>
            </a:r>
            <a:r>
              <a:rPr lang="en-US" sz="1500" b="1" dirty="0">
                <a:solidFill>
                  <a:srgbClr val="3B00A4"/>
                </a:solidFill>
                <a:latin typeface="Arial Bold" charset="0"/>
                <a:cs typeface="Arial Bold" charset="0"/>
                <a:sym typeface="Arial Bold" charset="0"/>
              </a:rPr>
              <a:t> and Geiger-mode APDs (MPPC), 1920 channels total</a:t>
            </a:r>
            <a:endParaRPr lang="en-US" sz="1500" b="1" dirty="0">
              <a:solidFill>
                <a:srgbClr val="3B00A4"/>
              </a:solidFill>
              <a:latin typeface="Arial Bold" charset="0"/>
              <a:ea typeface="ヒラギノ角ゴ ProN W6" charset="0"/>
              <a:cs typeface="ヒラギノ角ゴ ProN W6" charset="0"/>
              <a:sym typeface="Arial Bold" charset="0"/>
            </a:endParaRPr>
          </a:p>
          <a:p>
            <a:pPr marL="466099">
              <a:spcBef>
                <a:spcPts val="703"/>
              </a:spcBef>
              <a:buFont typeface="Arial" charset="0"/>
              <a:buChar char="•"/>
              <a:defRPr/>
            </a:pPr>
            <a:r>
              <a:rPr lang="en-US" sz="1500" b="1" dirty="0">
                <a:solidFill>
                  <a:srgbClr val="3B00A4"/>
                </a:solidFill>
                <a:latin typeface="Arial Bold" charset="0"/>
                <a:cs typeface="Arial Bold" charset="0"/>
                <a:sym typeface="Arial Bold" charset="0"/>
              </a:rPr>
              <a:t>65MS/S dead timeless electronics </a:t>
            </a:r>
            <a:endParaRPr lang="en-US" sz="1500" b="1" dirty="0">
              <a:solidFill>
                <a:srgbClr val="3B00A4"/>
              </a:solidFill>
              <a:latin typeface="Arial Bold" charset="0"/>
              <a:ea typeface="ヒラギノ角ゴ ProN W6" charset="0"/>
              <a:cs typeface="ヒラギノ角ゴ ProN W6" charset="0"/>
              <a:sym typeface="Arial Bold" charset="0"/>
            </a:endParaRPr>
          </a:p>
          <a:p>
            <a:pPr marL="0" indent="0">
              <a:spcBef>
                <a:spcPts val="703"/>
              </a:spcBef>
              <a:buNone/>
              <a:defRPr/>
            </a:pPr>
            <a:r>
              <a:rPr lang="en-US" sz="1500" dirty="0" smtClean="0">
                <a:solidFill>
                  <a:srgbClr val="FF2712"/>
                </a:solidFill>
                <a:latin typeface="Arial Bold" charset="0"/>
                <a:cs typeface="Arial Bold" charset="0"/>
                <a:sym typeface="Arial Bold" charset="0"/>
              </a:rPr>
              <a:t>BACKGROUND</a:t>
            </a:r>
            <a:endParaRPr lang="en-US" sz="1500" dirty="0">
              <a:solidFill>
                <a:srgbClr val="FF2712"/>
              </a:solidFill>
              <a:latin typeface="Arial Bold" charset="0"/>
              <a:ea typeface="ヒラギノ角ゴ ProN W6" charset="0"/>
              <a:cs typeface="ヒラギノ角ゴ ProN W6" charset="0"/>
              <a:sym typeface="Arial Bold" charset="0"/>
            </a:endParaRPr>
          </a:p>
          <a:p>
            <a:pPr marL="466099">
              <a:spcBef>
                <a:spcPts val="703"/>
              </a:spcBef>
              <a:buFont typeface="Arial" charset="0"/>
              <a:buChar char="•"/>
              <a:defRPr/>
            </a:pPr>
            <a:r>
              <a:rPr lang="en-US" sz="1500" b="1" dirty="0">
                <a:solidFill>
                  <a:srgbClr val="3B00A4"/>
                </a:solidFill>
                <a:latin typeface="Arial Bold" charset="0"/>
                <a:cs typeface="Arial Bold" charset="0"/>
                <a:sym typeface="Arial Bold" charset="0"/>
              </a:rPr>
              <a:t>High signal to background ratio : S/B ~ 6</a:t>
            </a:r>
            <a:endParaRPr lang="en-US" sz="1500" b="1" dirty="0">
              <a:solidFill>
                <a:srgbClr val="3B00A4"/>
              </a:solidFill>
              <a:latin typeface="Arial Bold" charset="0"/>
              <a:ea typeface="ヒラギノ角ゴ ProN W6" charset="0"/>
              <a:cs typeface="ヒラギノ角ゴ ProN W6" charset="0"/>
              <a:sym typeface="Arial Bold" charset="0"/>
            </a:endParaRPr>
          </a:p>
          <a:p>
            <a:pPr marL="466099">
              <a:spcBef>
                <a:spcPts val="703"/>
              </a:spcBef>
              <a:buFont typeface="Arial" charset="0"/>
              <a:buChar char="•"/>
              <a:defRPr/>
            </a:pPr>
            <a:r>
              <a:rPr lang="en-US" sz="1500" b="1" dirty="0">
                <a:solidFill>
                  <a:srgbClr val="3B00A4"/>
                </a:solidFill>
                <a:latin typeface="Arial Bold" charset="0"/>
                <a:cs typeface="Arial Bold" charset="0"/>
                <a:sym typeface="Arial Bold" charset="0"/>
              </a:rPr>
              <a:t>Soft Gamma-rays (&lt; 3 MeV)</a:t>
            </a:r>
            <a:endParaRPr lang="en-US" sz="1500" b="1" dirty="0">
              <a:solidFill>
                <a:srgbClr val="3B00A4"/>
              </a:solidFill>
              <a:latin typeface="Arial Bold" charset="0"/>
              <a:ea typeface="ヒラギノ角ゴ ProN W6" charset="0"/>
              <a:cs typeface="ヒラギノ角ゴ ProN W6" charset="0"/>
              <a:sym typeface="Arial Bold" charset="0"/>
            </a:endParaRPr>
          </a:p>
          <a:p>
            <a:pPr marL="466099">
              <a:spcBef>
                <a:spcPts val="703"/>
              </a:spcBef>
              <a:buFont typeface="Arial" charset="0"/>
              <a:buChar char="•"/>
              <a:defRPr/>
            </a:pPr>
            <a:r>
              <a:rPr lang="en-US" sz="1500" b="1" dirty="0">
                <a:solidFill>
                  <a:srgbClr val="3B00A4"/>
                </a:solidFill>
                <a:latin typeface="Arial Bold" charset="0"/>
                <a:cs typeface="Arial Bold" charset="0"/>
                <a:sym typeface="Arial Bold" charset="0"/>
              </a:rPr>
              <a:t>No reactor neutrons</a:t>
            </a:r>
            <a:endParaRPr lang="en-US" sz="1500" b="1" dirty="0">
              <a:solidFill>
                <a:srgbClr val="3B00A4"/>
              </a:solidFill>
              <a:latin typeface="Arial Bold" charset="0"/>
              <a:ea typeface="ヒラギノ角ゴ ProN W6" charset="0"/>
              <a:cs typeface="ヒラギノ角ゴ ProN W6" charset="0"/>
              <a:sym typeface="Arial Bold" charset="0"/>
            </a:endParaRPr>
          </a:p>
          <a:p>
            <a:pPr marL="466099">
              <a:spcBef>
                <a:spcPts val="703"/>
              </a:spcBef>
              <a:buFont typeface="Arial" charset="0"/>
              <a:buChar char="•"/>
              <a:defRPr/>
            </a:pPr>
            <a:r>
              <a:rPr lang="en-US" sz="1500" b="1" dirty="0">
                <a:solidFill>
                  <a:srgbClr val="3B00A4"/>
                </a:solidFill>
                <a:latin typeface="Arial Bold" charset="0"/>
                <a:cs typeface="Arial Bold" charset="0"/>
                <a:sym typeface="Arial Bold" charset="0"/>
              </a:rPr>
              <a:t>Overburden ~10 </a:t>
            </a:r>
            <a:r>
              <a:rPr lang="en-US" sz="1500" b="1" dirty="0" err="1">
                <a:solidFill>
                  <a:srgbClr val="3B00A4"/>
                </a:solidFill>
                <a:latin typeface="Arial Bold" charset="0"/>
                <a:cs typeface="Arial Bold" charset="0"/>
                <a:sym typeface="Arial Bold" charset="0"/>
              </a:rPr>
              <a:t>m.w.e</a:t>
            </a:r>
            <a:r>
              <a:rPr lang="en-US" sz="1500" b="1" dirty="0">
                <a:solidFill>
                  <a:srgbClr val="3B00A4"/>
                </a:solidFill>
                <a:latin typeface="Arial Bold" charset="0"/>
                <a:cs typeface="Arial Bold" charset="0"/>
                <a:sym typeface="Arial Bold" charset="0"/>
              </a:rPr>
              <a:t> </a:t>
            </a:r>
            <a:endParaRPr lang="en-US" sz="1500" b="1" dirty="0">
              <a:solidFill>
                <a:srgbClr val="3B00A4"/>
              </a:solidFill>
              <a:latin typeface="Arial Bold" charset="0"/>
              <a:ea typeface="ヒラギノ角ゴ ProN W6" charset="0"/>
              <a:cs typeface="ヒラギノ角ゴ ProN W6" charset="0"/>
              <a:sym typeface="Arial Bold" charset="0"/>
            </a:endParaRPr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70387" y="1505198"/>
            <a:ext cx="4438055" cy="2575099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13" name="Rectangle 5"/>
          <p:cNvSpPr>
            <a:spLocks/>
          </p:cNvSpPr>
          <p:nvPr/>
        </p:nvSpPr>
        <p:spPr bwMode="auto">
          <a:xfrm>
            <a:off x="5549106" y="3350146"/>
            <a:ext cx="1071563" cy="250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300">
                <a:latin typeface="Arial" charset="0"/>
                <a:ea typeface="ＭＳ Ｐゴシック" charset="0"/>
                <a:cs typeface="ＭＳ Ｐゴシック" charset="0"/>
                <a:sym typeface="Arial" charset="0"/>
              </a:rPr>
              <a:t>BR2 core</a:t>
            </a:r>
          </a:p>
        </p:txBody>
      </p:sp>
      <p:sp>
        <p:nvSpPr>
          <p:cNvPr id="17414" name="Line 6"/>
          <p:cNvSpPr>
            <a:spLocks noChangeShapeType="1"/>
          </p:cNvSpPr>
          <p:nvPr/>
        </p:nvSpPr>
        <p:spPr bwMode="auto">
          <a:xfrm rot="10800000">
            <a:off x="5979964" y="3187180"/>
            <a:ext cx="1271365" cy="109389"/>
          </a:xfrm>
          <a:prstGeom prst="line">
            <a:avLst/>
          </a:prstGeom>
          <a:noFill/>
          <a:ln w="25400" cap="rnd">
            <a:solidFill>
              <a:schemeClr val="tx1"/>
            </a:solidFill>
            <a:prstDash val="sysDot"/>
            <a:miter lim="800000"/>
            <a:headEnd type="stealth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7415" name="Rectangle 7"/>
          <p:cNvSpPr>
            <a:spLocks/>
          </p:cNvSpPr>
          <p:nvPr/>
        </p:nvSpPr>
        <p:spPr bwMode="auto">
          <a:xfrm>
            <a:off x="6571575" y="3270904"/>
            <a:ext cx="821531" cy="250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300" dirty="0">
                <a:latin typeface="Arial" charset="0"/>
                <a:ea typeface="ＭＳ Ｐゴシック" charset="0"/>
                <a:cs typeface="ＭＳ Ｐゴシック" charset="0"/>
                <a:sym typeface="Arial" charset="0"/>
              </a:rPr>
              <a:t>5.5m</a:t>
            </a:r>
          </a:p>
        </p:txBody>
      </p:sp>
      <p:sp>
        <p:nvSpPr>
          <p:cNvPr id="17416" name="Rectangle 8"/>
          <p:cNvSpPr>
            <a:spLocks/>
          </p:cNvSpPr>
          <p:nvPr/>
        </p:nvSpPr>
        <p:spPr bwMode="auto">
          <a:xfrm>
            <a:off x="7571680" y="2476153"/>
            <a:ext cx="1241227" cy="250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300">
                <a:latin typeface="Arial" charset="0"/>
                <a:ea typeface="ＭＳ Ｐゴシック" charset="0"/>
                <a:cs typeface="ＭＳ Ｐゴシック" charset="0"/>
                <a:sym typeface="Arial" charset="0"/>
              </a:rPr>
              <a:t>SoLid detector</a:t>
            </a:r>
          </a:p>
        </p:txBody>
      </p:sp>
      <p:sp>
        <p:nvSpPr>
          <p:cNvPr id="17417" name="Line 9"/>
          <p:cNvSpPr>
            <a:spLocks noChangeShapeType="1"/>
          </p:cNvSpPr>
          <p:nvPr/>
        </p:nvSpPr>
        <p:spPr bwMode="auto">
          <a:xfrm rot="10800000" flipH="1">
            <a:off x="7687767" y="2738463"/>
            <a:ext cx="222126" cy="424160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 type="stealth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7418" name="Rectangle 10"/>
          <p:cNvSpPr>
            <a:spLocks/>
          </p:cNvSpPr>
          <p:nvPr/>
        </p:nvSpPr>
        <p:spPr bwMode="auto">
          <a:xfrm>
            <a:off x="7369646" y="1985020"/>
            <a:ext cx="1071563" cy="437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300">
                <a:latin typeface="Arial" charset="0"/>
                <a:ea typeface="ＭＳ Ｐゴシック" charset="0"/>
                <a:cs typeface="ＭＳ Ｐゴシック" charset="0"/>
                <a:sym typeface="Arial" charset="0"/>
              </a:rPr>
              <a:t>HDPE shielding</a:t>
            </a:r>
          </a:p>
        </p:txBody>
      </p:sp>
      <p:sp>
        <p:nvSpPr>
          <p:cNvPr id="17419" name="Line 11"/>
          <p:cNvSpPr>
            <a:spLocks noChangeShapeType="1"/>
          </p:cNvSpPr>
          <p:nvPr/>
        </p:nvSpPr>
        <p:spPr bwMode="auto">
          <a:xfrm rot="10800000" flipH="1">
            <a:off x="7486848" y="2398019"/>
            <a:ext cx="178594" cy="457646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 type="stealth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7420" name="Line 12"/>
          <p:cNvSpPr>
            <a:spLocks noChangeShapeType="1"/>
          </p:cNvSpPr>
          <p:nvPr/>
        </p:nvSpPr>
        <p:spPr bwMode="auto">
          <a:xfrm rot="10800000" flipH="1">
            <a:off x="7213377" y="2654747"/>
            <a:ext cx="62508" cy="226591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 type="stealth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7421" name="Rectangle 13"/>
          <p:cNvSpPr>
            <a:spLocks/>
          </p:cNvSpPr>
          <p:nvPr/>
        </p:nvSpPr>
        <p:spPr bwMode="auto">
          <a:xfrm>
            <a:off x="6705501" y="2338859"/>
            <a:ext cx="714375" cy="437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300">
                <a:latin typeface="Arial" charset="0"/>
                <a:ea typeface="ＭＳ Ｐゴシック" charset="0"/>
                <a:cs typeface="ＭＳ Ｐゴシック" charset="0"/>
                <a:sym typeface="Arial" charset="0"/>
              </a:rPr>
              <a:t>Lead Wall</a:t>
            </a:r>
          </a:p>
        </p:txBody>
      </p:sp>
      <p:pic>
        <p:nvPicPr>
          <p:cNvPr id="17422" name="Picture 1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2220">
            <a:off x="5652419" y="5408280"/>
            <a:ext cx="621729" cy="6161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3" name="Picture 15"/>
          <p:cNvPicPr>
            <a:picLocks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057785">
            <a:off x="5970538" y="4396993"/>
            <a:ext cx="1070447" cy="820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grpSp>
        <p:nvGrpSpPr>
          <p:cNvPr id="17424" name="Group 18"/>
          <p:cNvGrpSpPr>
            <a:grpSpLocks/>
          </p:cNvGrpSpPr>
          <p:nvPr/>
        </p:nvGrpSpPr>
        <p:grpSpPr bwMode="auto">
          <a:xfrm>
            <a:off x="6024116" y="5008677"/>
            <a:ext cx="154037" cy="55811"/>
            <a:chOff x="0" y="0"/>
            <a:chExt cx="138" cy="50"/>
          </a:xfrm>
        </p:grpSpPr>
        <p:sp>
          <p:nvSpPr>
            <p:cNvPr id="17471" name="AutoShape 16"/>
            <p:cNvSpPr>
              <a:spLocks/>
            </p:cNvSpPr>
            <p:nvPr/>
          </p:nvSpPr>
          <p:spPr bwMode="auto">
            <a:xfrm rot="-533324">
              <a:off x="101" y="2"/>
              <a:ext cx="34" cy="45"/>
            </a:xfrm>
            <a:custGeom>
              <a:avLst/>
              <a:gdLst>
                <a:gd name="T0" fmla="*/ 0 w 21575"/>
                <a:gd name="T1" fmla="*/ 0 h 21586"/>
                <a:gd name="T2" fmla="*/ 34 w 21575"/>
                <a:gd name="T3" fmla="*/ 0 h 21586"/>
                <a:gd name="T4" fmla="*/ 34 w 21575"/>
                <a:gd name="T5" fmla="*/ 45 h 21586"/>
                <a:gd name="T6" fmla="*/ 0 w 21575"/>
                <a:gd name="T7" fmla="*/ 45 h 21586"/>
                <a:gd name="T8" fmla="*/ 0 w 21575"/>
                <a:gd name="T9" fmla="*/ 0 h 21586"/>
                <a:gd name="T10" fmla="*/ 0 w 21575"/>
                <a:gd name="T11" fmla="*/ 0 h 2158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575" h="21586">
                  <a:moveTo>
                    <a:pt x="0" y="0"/>
                  </a:moveTo>
                  <a:lnTo>
                    <a:pt x="21575" y="-14"/>
                  </a:lnTo>
                  <a:lnTo>
                    <a:pt x="21550" y="21572"/>
                  </a:lnTo>
                  <a:lnTo>
                    <a:pt x="-25" y="21586"/>
                  </a:lnTo>
                  <a:lnTo>
                    <a:pt x="0" y="0"/>
                  </a:lnTo>
                  <a:close/>
                  <a:moveTo>
                    <a:pt x="0" y="0"/>
                  </a:moveTo>
                </a:path>
              </a:pathLst>
            </a:custGeom>
            <a:solidFill>
              <a:schemeClr val="accent1"/>
            </a:solid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472" name="Line 17"/>
            <p:cNvSpPr>
              <a:spLocks noChangeShapeType="1"/>
            </p:cNvSpPr>
            <p:nvPr/>
          </p:nvSpPr>
          <p:spPr bwMode="auto">
            <a:xfrm>
              <a:off x="0" y="22"/>
              <a:ext cx="137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17425" name="Line 19"/>
          <p:cNvSpPr>
            <a:spLocks noChangeShapeType="1"/>
          </p:cNvSpPr>
          <p:nvPr/>
        </p:nvSpPr>
        <p:spPr bwMode="auto">
          <a:xfrm rot="10800000" flipH="1">
            <a:off x="5544146" y="4926077"/>
            <a:ext cx="395139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7426" name="Rectangle 20"/>
          <p:cNvSpPr>
            <a:spLocks/>
          </p:cNvSpPr>
          <p:nvPr/>
        </p:nvSpPr>
        <p:spPr bwMode="auto">
          <a:xfrm>
            <a:off x="5938168" y="4736321"/>
            <a:ext cx="100459" cy="436439"/>
          </a:xfrm>
          <a:prstGeom prst="rect">
            <a:avLst/>
          </a:prstGeom>
          <a:solidFill>
            <a:srgbClr val="3F691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7427" name="Rectangle 21"/>
          <p:cNvSpPr>
            <a:spLocks/>
          </p:cNvSpPr>
          <p:nvPr/>
        </p:nvSpPr>
        <p:spPr bwMode="auto">
          <a:xfrm>
            <a:off x="5151239" y="4558844"/>
            <a:ext cx="389558" cy="493365"/>
          </a:xfrm>
          <a:prstGeom prst="rect">
            <a:avLst/>
          </a:prstGeom>
          <a:solidFill>
            <a:srgbClr val="3F691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7428" name="AutoShape 22"/>
          <p:cNvSpPr>
            <a:spLocks/>
          </p:cNvSpPr>
          <p:nvPr/>
        </p:nvSpPr>
        <p:spPr bwMode="auto">
          <a:xfrm rot="4967860">
            <a:off x="6379072" y="4160356"/>
            <a:ext cx="101575" cy="434206"/>
          </a:xfrm>
          <a:custGeom>
            <a:avLst/>
            <a:gdLst>
              <a:gd name="T0" fmla="*/ 0 w 21534"/>
              <a:gd name="T1" fmla="*/ 0 h 21596"/>
              <a:gd name="T2" fmla="*/ 144462 w 21534"/>
              <a:gd name="T3" fmla="*/ 114 h 21596"/>
              <a:gd name="T4" fmla="*/ 144905 w 21534"/>
              <a:gd name="T5" fmla="*/ 617651 h 21596"/>
              <a:gd name="T6" fmla="*/ 443 w 21534"/>
              <a:gd name="T7" fmla="*/ 617537 h 21596"/>
              <a:gd name="T8" fmla="*/ 0 w 21534"/>
              <a:gd name="T9" fmla="*/ 0 h 21596"/>
              <a:gd name="T10" fmla="*/ 0 w 21534"/>
              <a:gd name="T11" fmla="*/ 0 h 2159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1534" h="21596">
                <a:moveTo>
                  <a:pt x="0" y="0"/>
                </a:moveTo>
                <a:lnTo>
                  <a:pt x="21534" y="4"/>
                </a:lnTo>
                <a:lnTo>
                  <a:pt x="21600" y="21600"/>
                </a:lnTo>
                <a:lnTo>
                  <a:pt x="66" y="21596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rgbClr val="3F691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7429" name="Line 23"/>
          <p:cNvSpPr>
            <a:spLocks noChangeShapeType="1"/>
          </p:cNvSpPr>
          <p:nvPr/>
        </p:nvSpPr>
        <p:spPr bwMode="auto">
          <a:xfrm>
            <a:off x="5540798" y="4684975"/>
            <a:ext cx="292447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7430" name="Line 24"/>
          <p:cNvSpPr>
            <a:spLocks noChangeShapeType="1"/>
          </p:cNvSpPr>
          <p:nvPr/>
        </p:nvSpPr>
        <p:spPr bwMode="auto">
          <a:xfrm rot="10800000" flipH="1">
            <a:off x="5824315" y="4294301"/>
            <a:ext cx="3348" cy="402953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7431" name="Line 25"/>
          <p:cNvSpPr>
            <a:spLocks noChangeShapeType="1"/>
          </p:cNvSpPr>
          <p:nvPr/>
        </p:nvSpPr>
        <p:spPr bwMode="auto">
          <a:xfrm rot="10800000">
            <a:off x="5825431" y="4297650"/>
            <a:ext cx="543595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7432" name="Line 26"/>
          <p:cNvSpPr>
            <a:spLocks noChangeShapeType="1"/>
          </p:cNvSpPr>
          <p:nvPr/>
        </p:nvSpPr>
        <p:spPr bwMode="auto">
          <a:xfrm rot="10800000">
            <a:off x="6357863" y="4299883"/>
            <a:ext cx="8930" cy="44648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7433" name="AutoShape 27"/>
          <p:cNvSpPr>
            <a:spLocks/>
          </p:cNvSpPr>
          <p:nvPr/>
        </p:nvSpPr>
        <p:spPr bwMode="auto">
          <a:xfrm>
            <a:off x="5310858" y="4756413"/>
            <a:ext cx="94878" cy="108273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grpSp>
        <p:nvGrpSpPr>
          <p:cNvPr id="17434" name="Group 30"/>
          <p:cNvGrpSpPr>
            <a:grpSpLocks/>
          </p:cNvGrpSpPr>
          <p:nvPr/>
        </p:nvGrpSpPr>
        <p:grpSpPr bwMode="auto">
          <a:xfrm>
            <a:off x="6033046" y="5129227"/>
            <a:ext cx="155154" cy="55811"/>
            <a:chOff x="0" y="0"/>
            <a:chExt cx="138" cy="50"/>
          </a:xfrm>
        </p:grpSpPr>
        <p:sp>
          <p:nvSpPr>
            <p:cNvPr id="17469" name="AutoShape 28"/>
            <p:cNvSpPr>
              <a:spLocks/>
            </p:cNvSpPr>
            <p:nvPr/>
          </p:nvSpPr>
          <p:spPr bwMode="auto">
            <a:xfrm rot="-533324">
              <a:off x="101" y="2"/>
              <a:ext cx="34" cy="45"/>
            </a:xfrm>
            <a:custGeom>
              <a:avLst/>
              <a:gdLst>
                <a:gd name="T0" fmla="*/ 0 w 21575"/>
                <a:gd name="T1" fmla="*/ 0 h 21586"/>
                <a:gd name="T2" fmla="*/ 34 w 21575"/>
                <a:gd name="T3" fmla="*/ 0 h 21586"/>
                <a:gd name="T4" fmla="*/ 34 w 21575"/>
                <a:gd name="T5" fmla="*/ 45 h 21586"/>
                <a:gd name="T6" fmla="*/ 0 w 21575"/>
                <a:gd name="T7" fmla="*/ 45 h 21586"/>
                <a:gd name="T8" fmla="*/ 0 w 21575"/>
                <a:gd name="T9" fmla="*/ 0 h 21586"/>
                <a:gd name="T10" fmla="*/ 0 w 21575"/>
                <a:gd name="T11" fmla="*/ 0 h 2158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575" h="21586">
                  <a:moveTo>
                    <a:pt x="0" y="0"/>
                  </a:moveTo>
                  <a:lnTo>
                    <a:pt x="21575" y="-14"/>
                  </a:lnTo>
                  <a:lnTo>
                    <a:pt x="21550" y="21572"/>
                  </a:lnTo>
                  <a:lnTo>
                    <a:pt x="-25" y="21586"/>
                  </a:lnTo>
                  <a:lnTo>
                    <a:pt x="0" y="0"/>
                  </a:lnTo>
                  <a:close/>
                  <a:moveTo>
                    <a:pt x="0" y="0"/>
                  </a:moveTo>
                </a:path>
              </a:pathLst>
            </a:custGeom>
            <a:solidFill>
              <a:schemeClr val="accent1"/>
            </a:solid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470" name="Line 29"/>
            <p:cNvSpPr>
              <a:spLocks noChangeShapeType="1"/>
            </p:cNvSpPr>
            <p:nvPr/>
          </p:nvSpPr>
          <p:spPr bwMode="auto">
            <a:xfrm>
              <a:off x="0" y="22"/>
              <a:ext cx="137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17435" name="Group 33"/>
          <p:cNvGrpSpPr>
            <a:grpSpLocks/>
          </p:cNvGrpSpPr>
          <p:nvPr/>
        </p:nvGrpSpPr>
        <p:grpSpPr bwMode="auto">
          <a:xfrm>
            <a:off x="6026349" y="4741902"/>
            <a:ext cx="155154" cy="55811"/>
            <a:chOff x="0" y="0"/>
            <a:chExt cx="138" cy="50"/>
          </a:xfrm>
        </p:grpSpPr>
        <p:sp>
          <p:nvSpPr>
            <p:cNvPr id="17467" name="AutoShape 31"/>
            <p:cNvSpPr>
              <a:spLocks/>
            </p:cNvSpPr>
            <p:nvPr/>
          </p:nvSpPr>
          <p:spPr bwMode="auto">
            <a:xfrm rot="-533324">
              <a:off x="101" y="2"/>
              <a:ext cx="34" cy="45"/>
            </a:xfrm>
            <a:custGeom>
              <a:avLst/>
              <a:gdLst>
                <a:gd name="T0" fmla="*/ 0 w 21575"/>
                <a:gd name="T1" fmla="*/ 0 h 21586"/>
                <a:gd name="T2" fmla="*/ 34 w 21575"/>
                <a:gd name="T3" fmla="*/ 0 h 21586"/>
                <a:gd name="T4" fmla="*/ 34 w 21575"/>
                <a:gd name="T5" fmla="*/ 45 h 21586"/>
                <a:gd name="T6" fmla="*/ 0 w 21575"/>
                <a:gd name="T7" fmla="*/ 45 h 21586"/>
                <a:gd name="T8" fmla="*/ 0 w 21575"/>
                <a:gd name="T9" fmla="*/ 0 h 21586"/>
                <a:gd name="T10" fmla="*/ 0 w 21575"/>
                <a:gd name="T11" fmla="*/ 0 h 2158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575" h="21586">
                  <a:moveTo>
                    <a:pt x="0" y="0"/>
                  </a:moveTo>
                  <a:lnTo>
                    <a:pt x="21575" y="-14"/>
                  </a:lnTo>
                  <a:lnTo>
                    <a:pt x="21550" y="21572"/>
                  </a:lnTo>
                  <a:lnTo>
                    <a:pt x="-25" y="21586"/>
                  </a:lnTo>
                  <a:lnTo>
                    <a:pt x="0" y="0"/>
                  </a:lnTo>
                  <a:close/>
                  <a:moveTo>
                    <a:pt x="0" y="0"/>
                  </a:moveTo>
                </a:path>
              </a:pathLst>
            </a:custGeom>
            <a:solidFill>
              <a:schemeClr val="accent1"/>
            </a:solid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468" name="Line 32"/>
            <p:cNvSpPr>
              <a:spLocks noChangeShapeType="1"/>
            </p:cNvSpPr>
            <p:nvPr/>
          </p:nvSpPr>
          <p:spPr bwMode="auto">
            <a:xfrm>
              <a:off x="0" y="22"/>
              <a:ext cx="137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17436" name="Group 36"/>
          <p:cNvGrpSpPr>
            <a:grpSpLocks/>
          </p:cNvGrpSpPr>
          <p:nvPr/>
        </p:nvGrpSpPr>
        <p:grpSpPr bwMode="auto">
          <a:xfrm>
            <a:off x="6033046" y="4862453"/>
            <a:ext cx="155154" cy="55811"/>
            <a:chOff x="0" y="0"/>
            <a:chExt cx="138" cy="50"/>
          </a:xfrm>
        </p:grpSpPr>
        <p:sp>
          <p:nvSpPr>
            <p:cNvPr id="17465" name="AutoShape 34"/>
            <p:cNvSpPr>
              <a:spLocks/>
            </p:cNvSpPr>
            <p:nvPr/>
          </p:nvSpPr>
          <p:spPr bwMode="auto">
            <a:xfrm rot="-533324">
              <a:off x="101" y="2"/>
              <a:ext cx="34" cy="45"/>
            </a:xfrm>
            <a:custGeom>
              <a:avLst/>
              <a:gdLst>
                <a:gd name="T0" fmla="*/ 0 w 21575"/>
                <a:gd name="T1" fmla="*/ 0 h 21586"/>
                <a:gd name="T2" fmla="*/ 34 w 21575"/>
                <a:gd name="T3" fmla="*/ 0 h 21586"/>
                <a:gd name="T4" fmla="*/ 34 w 21575"/>
                <a:gd name="T5" fmla="*/ 45 h 21586"/>
                <a:gd name="T6" fmla="*/ 0 w 21575"/>
                <a:gd name="T7" fmla="*/ 45 h 21586"/>
                <a:gd name="T8" fmla="*/ 0 w 21575"/>
                <a:gd name="T9" fmla="*/ 0 h 21586"/>
                <a:gd name="T10" fmla="*/ 0 w 21575"/>
                <a:gd name="T11" fmla="*/ 0 h 2158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575" h="21586">
                  <a:moveTo>
                    <a:pt x="0" y="0"/>
                  </a:moveTo>
                  <a:lnTo>
                    <a:pt x="21575" y="-14"/>
                  </a:lnTo>
                  <a:lnTo>
                    <a:pt x="21550" y="21572"/>
                  </a:lnTo>
                  <a:lnTo>
                    <a:pt x="-25" y="21586"/>
                  </a:lnTo>
                  <a:lnTo>
                    <a:pt x="0" y="0"/>
                  </a:lnTo>
                  <a:close/>
                  <a:moveTo>
                    <a:pt x="0" y="0"/>
                  </a:moveTo>
                </a:path>
              </a:pathLst>
            </a:custGeom>
            <a:solidFill>
              <a:schemeClr val="accent1"/>
            </a:solid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466" name="Line 35"/>
            <p:cNvSpPr>
              <a:spLocks noChangeShapeType="1"/>
            </p:cNvSpPr>
            <p:nvPr/>
          </p:nvSpPr>
          <p:spPr bwMode="auto">
            <a:xfrm>
              <a:off x="0" y="22"/>
              <a:ext cx="137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17437" name="AutoShape 37"/>
          <p:cNvSpPr>
            <a:spLocks/>
          </p:cNvSpPr>
          <p:nvPr/>
        </p:nvSpPr>
        <p:spPr bwMode="auto">
          <a:xfrm rot="4785458">
            <a:off x="6256288" y="4501917"/>
            <a:ext cx="37951" cy="51346"/>
          </a:xfrm>
          <a:custGeom>
            <a:avLst/>
            <a:gdLst>
              <a:gd name="T0" fmla="*/ 0 w 21571"/>
              <a:gd name="T1" fmla="*/ 0 h 21584"/>
              <a:gd name="T2" fmla="*/ 53975 w 21571"/>
              <a:gd name="T3" fmla="*/ 54 h 21584"/>
              <a:gd name="T4" fmla="*/ 54048 w 21571"/>
              <a:gd name="T5" fmla="*/ 73079 h 21584"/>
              <a:gd name="T6" fmla="*/ 73 w 21571"/>
              <a:gd name="T7" fmla="*/ 73025 h 21584"/>
              <a:gd name="T8" fmla="*/ 0 w 21571"/>
              <a:gd name="T9" fmla="*/ 0 h 21584"/>
              <a:gd name="T10" fmla="*/ 0 w 21571"/>
              <a:gd name="T11" fmla="*/ 0 h 2158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1571" h="21584">
                <a:moveTo>
                  <a:pt x="0" y="0"/>
                </a:moveTo>
                <a:lnTo>
                  <a:pt x="21571" y="16"/>
                </a:lnTo>
                <a:lnTo>
                  <a:pt x="21600" y="21600"/>
                </a:lnTo>
                <a:lnTo>
                  <a:pt x="29" y="21584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chemeClr val="accent1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7438" name="Line 38"/>
          <p:cNvSpPr>
            <a:spLocks noChangeShapeType="1"/>
          </p:cNvSpPr>
          <p:nvPr/>
        </p:nvSpPr>
        <p:spPr bwMode="auto">
          <a:xfrm>
            <a:off x="6278612" y="4449456"/>
            <a:ext cx="0" cy="99342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grpSp>
        <p:nvGrpSpPr>
          <p:cNvPr id="17439" name="Group 41"/>
          <p:cNvGrpSpPr>
            <a:grpSpLocks/>
          </p:cNvGrpSpPr>
          <p:nvPr/>
        </p:nvGrpSpPr>
        <p:grpSpPr bwMode="auto">
          <a:xfrm>
            <a:off x="6354515" y="4431596"/>
            <a:ext cx="55811" cy="99342"/>
            <a:chOff x="0" y="0"/>
            <a:chExt cx="50" cy="89"/>
          </a:xfrm>
        </p:grpSpPr>
        <p:sp>
          <p:nvSpPr>
            <p:cNvPr id="17463" name="AutoShape 39"/>
            <p:cNvSpPr>
              <a:spLocks/>
            </p:cNvSpPr>
            <p:nvPr/>
          </p:nvSpPr>
          <p:spPr bwMode="auto">
            <a:xfrm rot="4785458">
              <a:off x="8" y="42"/>
              <a:ext cx="34" cy="45"/>
            </a:xfrm>
            <a:custGeom>
              <a:avLst/>
              <a:gdLst>
                <a:gd name="T0" fmla="*/ 0 w 21571"/>
                <a:gd name="T1" fmla="*/ 0 h 21584"/>
                <a:gd name="T2" fmla="*/ 34 w 21571"/>
                <a:gd name="T3" fmla="*/ 0 h 21584"/>
                <a:gd name="T4" fmla="*/ 34 w 21571"/>
                <a:gd name="T5" fmla="*/ 45 h 21584"/>
                <a:gd name="T6" fmla="*/ 0 w 21571"/>
                <a:gd name="T7" fmla="*/ 45 h 21584"/>
                <a:gd name="T8" fmla="*/ 0 w 21571"/>
                <a:gd name="T9" fmla="*/ 0 h 21584"/>
                <a:gd name="T10" fmla="*/ 0 w 21571"/>
                <a:gd name="T11" fmla="*/ 0 h 215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571" h="21584">
                  <a:moveTo>
                    <a:pt x="0" y="0"/>
                  </a:moveTo>
                  <a:lnTo>
                    <a:pt x="21571" y="16"/>
                  </a:lnTo>
                  <a:lnTo>
                    <a:pt x="21600" y="21600"/>
                  </a:lnTo>
                  <a:lnTo>
                    <a:pt x="29" y="21584"/>
                  </a:lnTo>
                  <a:lnTo>
                    <a:pt x="0" y="0"/>
                  </a:lnTo>
                  <a:close/>
                  <a:moveTo>
                    <a:pt x="0" y="0"/>
                  </a:moveTo>
                </a:path>
              </a:pathLst>
            </a:custGeom>
            <a:solidFill>
              <a:schemeClr val="accent1"/>
            </a:solid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464" name="Line 40"/>
            <p:cNvSpPr>
              <a:spLocks noChangeShapeType="1"/>
            </p:cNvSpPr>
            <p:nvPr/>
          </p:nvSpPr>
          <p:spPr bwMode="auto">
            <a:xfrm>
              <a:off x="30" y="0"/>
              <a:ext cx="0" cy="89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17440" name="Group 44"/>
          <p:cNvGrpSpPr>
            <a:grpSpLocks/>
          </p:cNvGrpSpPr>
          <p:nvPr/>
        </p:nvGrpSpPr>
        <p:grpSpPr bwMode="auto">
          <a:xfrm>
            <a:off x="6473950" y="4419317"/>
            <a:ext cx="55811" cy="99343"/>
            <a:chOff x="0" y="0"/>
            <a:chExt cx="50" cy="89"/>
          </a:xfrm>
        </p:grpSpPr>
        <p:sp>
          <p:nvSpPr>
            <p:cNvPr id="17461" name="AutoShape 42"/>
            <p:cNvSpPr>
              <a:spLocks/>
            </p:cNvSpPr>
            <p:nvPr/>
          </p:nvSpPr>
          <p:spPr bwMode="auto">
            <a:xfrm rot="4785458">
              <a:off x="8" y="42"/>
              <a:ext cx="34" cy="45"/>
            </a:xfrm>
            <a:custGeom>
              <a:avLst/>
              <a:gdLst>
                <a:gd name="T0" fmla="*/ 0 w 21571"/>
                <a:gd name="T1" fmla="*/ 0 h 21584"/>
                <a:gd name="T2" fmla="*/ 34 w 21571"/>
                <a:gd name="T3" fmla="*/ 0 h 21584"/>
                <a:gd name="T4" fmla="*/ 34 w 21571"/>
                <a:gd name="T5" fmla="*/ 45 h 21584"/>
                <a:gd name="T6" fmla="*/ 0 w 21571"/>
                <a:gd name="T7" fmla="*/ 45 h 21584"/>
                <a:gd name="T8" fmla="*/ 0 w 21571"/>
                <a:gd name="T9" fmla="*/ 0 h 21584"/>
                <a:gd name="T10" fmla="*/ 0 w 21571"/>
                <a:gd name="T11" fmla="*/ 0 h 215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571" h="21584">
                  <a:moveTo>
                    <a:pt x="0" y="0"/>
                  </a:moveTo>
                  <a:lnTo>
                    <a:pt x="21571" y="16"/>
                  </a:lnTo>
                  <a:lnTo>
                    <a:pt x="21600" y="21600"/>
                  </a:lnTo>
                  <a:lnTo>
                    <a:pt x="29" y="21584"/>
                  </a:lnTo>
                  <a:lnTo>
                    <a:pt x="0" y="0"/>
                  </a:lnTo>
                  <a:close/>
                  <a:moveTo>
                    <a:pt x="0" y="0"/>
                  </a:moveTo>
                </a:path>
              </a:pathLst>
            </a:custGeom>
            <a:solidFill>
              <a:schemeClr val="accent1"/>
            </a:solid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462" name="Line 43"/>
            <p:cNvSpPr>
              <a:spLocks noChangeShapeType="1"/>
            </p:cNvSpPr>
            <p:nvPr/>
          </p:nvSpPr>
          <p:spPr bwMode="auto">
            <a:xfrm>
              <a:off x="30" y="0"/>
              <a:ext cx="0" cy="89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17441" name="Group 47"/>
          <p:cNvGrpSpPr>
            <a:grpSpLocks/>
          </p:cNvGrpSpPr>
          <p:nvPr/>
        </p:nvGrpSpPr>
        <p:grpSpPr bwMode="auto">
          <a:xfrm>
            <a:off x="6600081" y="4400342"/>
            <a:ext cx="55811" cy="99342"/>
            <a:chOff x="0" y="0"/>
            <a:chExt cx="50" cy="89"/>
          </a:xfrm>
        </p:grpSpPr>
        <p:sp>
          <p:nvSpPr>
            <p:cNvPr id="17459" name="AutoShape 45"/>
            <p:cNvSpPr>
              <a:spLocks/>
            </p:cNvSpPr>
            <p:nvPr/>
          </p:nvSpPr>
          <p:spPr bwMode="auto">
            <a:xfrm rot="4785458">
              <a:off x="8" y="42"/>
              <a:ext cx="34" cy="45"/>
            </a:xfrm>
            <a:custGeom>
              <a:avLst/>
              <a:gdLst>
                <a:gd name="T0" fmla="*/ 0 w 21571"/>
                <a:gd name="T1" fmla="*/ 0 h 21584"/>
                <a:gd name="T2" fmla="*/ 34 w 21571"/>
                <a:gd name="T3" fmla="*/ 0 h 21584"/>
                <a:gd name="T4" fmla="*/ 34 w 21571"/>
                <a:gd name="T5" fmla="*/ 45 h 21584"/>
                <a:gd name="T6" fmla="*/ 0 w 21571"/>
                <a:gd name="T7" fmla="*/ 45 h 21584"/>
                <a:gd name="T8" fmla="*/ 0 w 21571"/>
                <a:gd name="T9" fmla="*/ 0 h 21584"/>
                <a:gd name="T10" fmla="*/ 0 w 21571"/>
                <a:gd name="T11" fmla="*/ 0 h 215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571" h="21584">
                  <a:moveTo>
                    <a:pt x="0" y="0"/>
                  </a:moveTo>
                  <a:lnTo>
                    <a:pt x="21571" y="16"/>
                  </a:lnTo>
                  <a:lnTo>
                    <a:pt x="21600" y="21600"/>
                  </a:lnTo>
                  <a:lnTo>
                    <a:pt x="29" y="21584"/>
                  </a:lnTo>
                  <a:lnTo>
                    <a:pt x="0" y="0"/>
                  </a:lnTo>
                  <a:close/>
                  <a:moveTo>
                    <a:pt x="0" y="0"/>
                  </a:moveTo>
                </a:path>
              </a:pathLst>
            </a:custGeom>
            <a:solidFill>
              <a:schemeClr val="accent1"/>
            </a:solid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460" name="Line 46"/>
            <p:cNvSpPr>
              <a:spLocks noChangeShapeType="1"/>
            </p:cNvSpPr>
            <p:nvPr/>
          </p:nvSpPr>
          <p:spPr bwMode="auto">
            <a:xfrm>
              <a:off x="30" y="0"/>
              <a:ext cx="0" cy="89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17442" name="Rectangle 48"/>
          <p:cNvSpPr>
            <a:spLocks/>
          </p:cNvSpPr>
          <p:nvPr/>
        </p:nvSpPr>
        <p:spPr bwMode="auto">
          <a:xfrm>
            <a:off x="5151239" y="6046752"/>
            <a:ext cx="1553766" cy="437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300">
                <a:latin typeface="Arial" charset="0"/>
                <a:ea typeface="ＭＳ Ｐゴシック" charset="0"/>
                <a:cs typeface="ＭＳ Ｐゴシック" charset="0"/>
                <a:sym typeface="Arial" charset="0"/>
              </a:rPr>
              <a:t>MPPC read out </a:t>
            </a:r>
          </a:p>
          <a:p>
            <a:r>
              <a:rPr lang="en-US" sz="1300">
                <a:latin typeface="Arial" charset="0"/>
                <a:ea typeface="ＭＳ Ｐゴシック" charset="0"/>
                <a:cs typeface="ＭＳ Ｐゴシック" charset="0"/>
                <a:sym typeface="Arial" charset="0"/>
              </a:rPr>
              <a:t>3mm x 3mm</a:t>
            </a:r>
          </a:p>
        </p:txBody>
      </p:sp>
      <p:sp>
        <p:nvSpPr>
          <p:cNvPr id="17443" name="Rectangle 49"/>
          <p:cNvSpPr>
            <a:spLocks/>
          </p:cNvSpPr>
          <p:nvPr/>
        </p:nvSpPr>
        <p:spPr bwMode="auto">
          <a:xfrm>
            <a:off x="4383286" y="5153784"/>
            <a:ext cx="1160859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300">
                <a:latin typeface="Arial" charset="0"/>
                <a:ea typeface="ＭＳ Ｐゴシック" charset="0"/>
                <a:cs typeface="ＭＳ Ｐゴシック" charset="0"/>
                <a:sym typeface="Arial" charset="0"/>
              </a:rPr>
              <a:t>Back-end  FPGA based   </a:t>
            </a:r>
          </a:p>
          <a:p>
            <a:r>
              <a:rPr lang="en-US" sz="1300">
                <a:latin typeface="Arial" charset="0"/>
                <a:ea typeface="ＭＳ Ｐゴシック" charset="0"/>
                <a:cs typeface="ＭＳ Ｐゴシック" charset="0"/>
                <a:sym typeface="Arial" charset="0"/>
              </a:rPr>
              <a:t>Digital pulse processing boards</a:t>
            </a:r>
          </a:p>
        </p:txBody>
      </p:sp>
      <p:sp>
        <p:nvSpPr>
          <p:cNvPr id="17444" name="Rectangle 50"/>
          <p:cNvSpPr>
            <a:spLocks/>
          </p:cNvSpPr>
          <p:nvPr/>
        </p:nvSpPr>
        <p:spPr bwMode="auto">
          <a:xfrm>
            <a:off x="5678090" y="4068827"/>
            <a:ext cx="1696641" cy="250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300" dirty="0">
                <a:latin typeface="Arial" charset="0"/>
                <a:ea typeface="ＭＳ Ｐゴシック" charset="0"/>
                <a:cs typeface="ＭＳ Ｐゴシック" charset="0"/>
                <a:sym typeface="Arial" charset="0"/>
              </a:rPr>
              <a:t>Front-end boards</a:t>
            </a:r>
          </a:p>
        </p:txBody>
      </p:sp>
      <p:sp>
        <p:nvSpPr>
          <p:cNvPr id="17445" name="Rectangle 51"/>
          <p:cNvSpPr>
            <a:spLocks/>
          </p:cNvSpPr>
          <p:nvPr/>
        </p:nvSpPr>
        <p:spPr bwMode="auto">
          <a:xfrm>
            <a:off x="6392465" y="5220757"/>
            <a:ext cx="1241227" cy="625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300">
                <a:latin typeface="Arial" charset="0"/>
                <a:ea typeface="ＭＳ Ｐゴシック" charset="0"/>
                <a:cs typeface="ＭＳ Ｐゴシック" charset="0"/>
                <a:sym typeface="Arial" charset="0"/>
              </a:rPr>
              <a:t>X-Y cube read out by BCF-91A</a:t>
            </a:r>
          </a:p>
          <a:p>
            <a:r>
              <a:rPr lang="en-US" sz="1300">
                <a:latin typeface="Arial" charset="0"/>
                <a:ea typeface="ＭＳ Ｐゴシック" charset="0"/>
                <a:cs typeface="ＭＳ Ｐゴシック" charset="0"/>
                <a:sym typeface="Arial" charset="0"/>
              </a:rPr>
              <a:t> fibres</a:t>
            </a:r>
          </a:p>
        </p:txBody>
      </p:sp>
      <p:sp>
        <p:nvSpPr>
          <p:cNvPr id="17446" name="Line 52"/>
          <p:cNvSpPr>
            <a:spLocks noChangeShapeType="1"/>
          </p:cNvSpPr>
          <p:nvPr/>
        </p:nvSpPr>
        <p:spPr bwMode="auto">
          <a:xfrm>
            <a:off x="6755234" y="4553263"/>
            <a:ext cx="1190997" cy="623962"/>
          </a:xfrm>
          <a:prstGeom prst="line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7447" name="Line 53"/>
          <p:cNvSpPr>
            <a:spLocks noChangeShapeType="1"/>
          </p:cNvSpPr>
          <p:nvPr/>
        </p:nvSpPr>
        <p:spPr bwMode="auto">
          <a:xfrm>
            <a:off x="6773094" y="5104671"/>
            <a:ext cx="1159743" cy="176361"/>
          </a:xfrm>
          <a:prstGeom prst="line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7448" name="Rectangle 54"/>
          <p:cNvSpPr>
            <a:spLocks/>
          </p:cNvSpPr>
          <p:nvPr/>
        </p:nvSpPr>
        <p:spPr bwMode="auto">
          <a:xfrm>
            <a:off x="7928372" y="5185038"/>
            <a:ext cx="89297" cy="107156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7449" name="Line 55"/>
          <p:cNvSpPr>
            <a:spLocks noChangeShapeType="1"/>
          </p:cNvSpPr>
          <p:nvPr/>
        </p:nvSpPr>
        <p:spPr bwMode="auto">
          <a:xfrm rot="10800000" flipH="1">
            <a:off x="5675859" y="5142622"/>
            <a:ext cx="502295" cy="277937"/>
          </a:xfrm>
          <a:prstGeom prst="line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7450" name="Line 56"/>
          <p:cNvSpPr>
            <a:spLocks noChangeShapeType="1"/>
          </p:cNvSpPr>
          <p:nvPr/>
        </p:nvSpPr>
        <p:spPr bwMode="auto">
          <a:xfrm rot="10800000">
            <a:off x="6161410" y="5157133"/>
            <a:ext cx="116086" cy="248915"/>
          </a:xfrm>
          <a:prstGeom prst="line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7451" name="Picture 57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076" y="188640"/>
            <a:ext cx="767953" cy="767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52" name="Picture 59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5005" y="188640"/>
            <a:ext cx="1235290" cy="506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53" name="Picture 60"/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8629" y="632223"/>
            <a:ext cx="776883" cy="437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54" name="Picture 61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65126" y="149572"/>
            <a:ext cx="980648" cy="661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55" name="Rectangle 62"/>
          <p:cNvSpPr>
            <a:spLocks/>
          </p:cNvSpPr>
          <p:nvPr/>
        </p:nvSpPr>
        <p:spPr bwMode="auto">
          <a:xfrm>
            <a:off x="2518172" y="1132746"/>
            <a:ext cx="3615054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700" i="1" dirty="0">
                <a:latin typeface="Hoefler Text" charset="0"/>
                <a:ea typeface="ＭＳ Ｐゴシック" charset="0"/>
                <a:cs typeface="ＭＳ Ｐゴシック" charset="0"/>
                <a:sym typeface="Hoefler Text" charset="0"/>
              </a:rPr>
              <a:t>contact : </a:t>
            </a:r>
            <a:r>
              <a:rPr lang="en-US" sz="1700" i="1" dirty="0">
                <a:latin typeface="Hoefler Text" charset="0"/>
                <a:ea typeface="ＭＳ Ｐゴシック" charset="0"/>
                <a:cs typeface="ＭＳ Ｐゴシック" charset="0"/>
                <a:sym typeface="Hoefler Text" charset="0"/>
                <a:hlinkClick r:id="rId10"/>
              </a:rPr>
              <a:t>antonin.vacheret@physics.ox.ac.uk</a:t>
            </a:r>
            <a:endParaRPr lang="en-US" sz="1700" i="1" dirty="0">
              <a:latin typeface="Hoefler Text" charset="0"/>
              <a:ea typeface="ＭＳ Ｐゴシック" charset="0"/>
              <a:cs typeface="ＭＳ Ｐゴシック" charset="0"/>
              <a:sym typeface="Hoefler Text" charset="0"/>
            </a:endParaRPr>
          </a:p>
        </p:txBody>
      </p:sp>
      <p:pic>
        <p:nvPicPr>
          <p:cNvPr id="17456" name="Picture 63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3965" y="4427131"/>
            <a:ext cx="688703" cy="51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57" name="Picture 1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75858" y="5418326"/>
            <a:ext cx="630660" cy="607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58" name="Picture 2" descr="imperiallogo.jpg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0812" y="1049239"/>
            <a:ext cx="1524744" cy="400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Stockholm, July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Lhuillier - CEA Saclay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C2B2-2BBA-384D-BAC7-36BEE357CC4E}" type="slidenum">
              <a:rPr lang="en-US" smtClean="0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607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 @ </a:t>
            </a:r>
            <a:r>
              <a:rPr lang="en-US" dirty="0" err="1" smtClean="0"/>
              <a:t>Daya</a:t>
            </a:r>
            <a:r>
              <a:rPr lang="en-US" dirty="0" smtClean="0"/>
              <a:t> Bay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Stockholm, July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Lhuillier - CEA Saclay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C2B2-2BBA-384D-BAC7-36BEE357CC4E}" type="slidenum">
              <a:rPr lang="en-US" smtClean="0"/>
              <a:t>61</a:t>
            </a:fld>
            <a:endParaRPr lang="en-US"/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052" t="320" b="42493"/>
          <a:stretch>
            <a:fillRect/>
          </a:stretch>
        </p:blipFill>
        <p:spPr bwMode="auto">
          <a:xfrm>
            <a:off x="2847284" y="2222500"/>
            <a:ext cx="2120900" cy="210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8" name="Rectangle 2"/>
          <p:cNvSpPr>
            <a:spLocks/>
          </p:cNvSpPr>
          <p:nvPr/>
        </p:nvSpPr>
        <p:spPr bwMode="auto">
          <a:xfrm>
            <a:off x="430488" y="1041993"/>
            <a:ext cx="8420100" cy="12192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40639" bIns="0"/>
          <a:lstStyle/>
          <a:p>
            <a:pPr marL="39688"/>
            <a:r>
              <a:rPr lang="en-US" sz="1800" baseline="32000" dirty="0">
                <a:solidFill>
                  <a:srgbClr val="0000FF"/>
                </a:solidFill>
                <a:ea typeface="ＭＳ Ｐゴシック" charset="0"/>
                <a:cs typeface="Helvetica" charset="0"/>
              </a:rPr>
              <a:t>144</a:t>
            </a:r>
            <a:r>
              <a:rPr lang="en-US" sz="1800" dirty="0">
                <a:solidFill>
                  <a:srgbClr val="0000FF"/>
                </a:solidFill>
                <a:ea typeface="ＭＳ Ｐゴシック" charset="0"/>
                <a:cs typeface="Helvetica" charset="0"/>
              </a:rPr>
              <a:t>Ce-</a:t>
            </a:r>
            <a:r>
              <a:rPr lang="en-US" sz="1800" baseline="32000" dirty="0">
                <a:solidFill>
                  <a:srgbClr val="0000FF"/>
                </a:solidFill>
                <a:ea typeface="ＭＳ Ｐゴシック" charset="0"/>
                <a:cs typeface="Helvetica" charset="0"/>
              </a:rPr>
              <a:t>144</a:t>
            </a:r>
            <a:r>
              <a:rPr lang="en-US" sz="1800" dirty="0">
                <a:solidFill>
                  <a:srgbClr val="0000FF"/>
                </a:solidFill>
                <a:ea typeface="ＭＳ Ｐゴシック" charset="0"/>
                <a:cs typeface="Helvetica" charset="0"/>
              </a:rPr>
              <a:t>Pr source can</a:t>
            </a:r>
            <a:r>
              <a:rPr lang="en-US" sz="1800" dirty="0">
                <a:solidFill>
                  <a:schemeClr val="tx1"/>
                </a:solidFill>
                <a:ea typeface="ＭＳ Ｐゴシック" charset="0"/>
                <a:cs typeface="Helvetica" charset="0"/>
              </a:rPr>
              <a:t> </a:t>
            </a:r>
            <a:r>
              <a:rPr lang="en-US" sz="1800" dirty="0">
                <a:solidFill>
                  <a:srgbClr val="0000FF"/>
                </a:solidFill>
                <a:ea typeface="ＭＳ Ｐゴシック" charset="0"/>
                <a:cs typeface="Helvetica" charset="0"/>
              </a:rPr>
              <a:t>Probe baselines from 1.5-8 m with an  source in the water pool of the </a:t>
            </a:r>
            <a:r>
              <a:rPr lang="en-US" sz="1800" dirty="0" err="1">
                <a:solidFill>
                  <a:srgbClr val="0000FF"/>
                </a:solidFill>
                <a:ea typeface="ＭＳ Ｐゴシック" charset="0"/>
                <a:cs typeface="Helvetica" charset="0"/>
              </a:rPr>
              <a:t>Daya</a:t>
            </a:r>
            <a:r>
              <a:rPr lang="en-US" sz="1800" dirty="0">
                <a:solidFill>
                  <a:srgbClr val="0000FF"/>
                </a:solidFill>
                <a:ea typeface="ＭＳ Ｐゴシック" charset="0"/>
                <a:cs typeface="Helvetica" charset="0"/>
              </a:rPr>
              <a:t> Bay Far Hall</a:t>
            </a:r>
          </a:p>
          <a:p>
            <a:pPr marL="39688">
              <a:buSzPct val="125000"/>
              <a:buFont typeface="Helvetica" charset="0"/>
              <a:buChar char="•"/>
            </a:pPr>
            <a:r>
              <a:rPr lang="en-US" sz="1800" dirty="0">
                <a:solidFill>
                  <a:schemeClr val="tx1"/>
                </a:solidFill>
                <a:ea typeface="ＭＳ Ｐゴシック" charset="0"/>
                <a:cs typeface="Helvetica" charset="0"/>
              </a:rPr>
              <a:t> Advantageous to place source outside detectors in water pool.</a:t>
            </a:r>
          </a:p>
          <a:p>
            <a:pPr marL="39688">
              <a:buSzPct val="125000"/>
              <a:buFont typeface="Helvetica" charset="0"/>
              <a:buChar char="•"/>
            </a:pPr>
            <a:r>
              <a:rPr lang="en-US" sz="1800" dirty="0">
                <a:solidFill>
                  <a:schemeClr val="tx1"/>
                </a:solidFill>
                <a:ea typeface="ＭＳ Ｐゴシック" charset="0"/>
                <a:cs typeface="Helvetica" charset="0"/>
              </a:rPr>
              <a:t> Multiple detectors allow for control of systematics.</a:t>
            </a: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2423" y="2294099"/>
            <a:ext cx="2855913" cy="232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0" name="Oval 5"/>
          <p:cNvSpPr>
            <a:spLocks/>
          </p:cNvSpPr>
          <p:nvPr/>
        </p:nvSpPr>
        <p:spPr bwMode="auto">
          <a:xfrm>
            <a:off x="1308100" y="3200400"/>
            <a:ext cx="114300" cy="101600"/>
          </a:xfrm>
          <a:prstGeom prst="ellipse">
            <a:avLst/>
          </a:prstGeom>
          <a:solidFill>
            <a:srgbClr val="FF0000"/>
          </a:solidFill>
          <a:ln w="127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1" name="Oval 6"/>
          <p:cNvSpPr>
            <a:spLocks/>
          </p:cNvSpPr>
          <p:nvPr/>
        </p:nvSpPr>
        <p:spPr bwMode="auto">
          <a:xfrm>
            <a:off x="1168400" y="3365500"/>
            <a:ext cx="114300" cy="101600"/>
          </a:xfrm>
          <a:prstGeom prst="ellipse">
            <a:avLst/>
          </a:prstGeom>
          <a:solidFill>
            <a:srgbClr val="FF0000"/>
          </a:solidFill>
          <a:ln w="127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2" name="Oval 7"/>
          <p:cNvSpPr>
            <a:spLocks/>
          </p:cNvSpPr>
          <p:nvPr/>
        </p:nvSpPr>
        <p:spPr bwMode="auto">
          <a:xfrm>
            <a:off x="1028700" y="3479800"/>
            <a:ext cx="114300" cy="101600"/>
          </a:xfrm>
          <a:prstGeom prst="ellipse">
            <a:avLst/>
          </a:prstGeom>
          <a:solidFill>
            <a:srgbClr val="FF0000"/>
          </a:solidFill>
          <a:ln w="127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3" name="Rectangle 9"/>
          <p:cNvSpPr>
            <a:spLocks/>
          </p:cNvSpPr>
          <p:nvPr/>
        </p:nvSpPr>
        <p:spPr bwMode="auto">
          <a:xfrm>
            <a:off x="4613058" y="5981700"/>
            <a:ext cx="439408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40639" bIns="0"/>
          <a:lstStyle/>
          <a:p>
            <a:pPr marL="39688"/>
            <a:r>
              <a:rPr lang="en-US" sz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Phys. Rev. D 87, 093002 (2013</a:t>
            </a:r>
            <a:r>
              <a:rPr lang="en-US" sz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)</a:t>
            </a:r>
            <a:r>
              <a:rPr lang="en-US" sz="1200" dirty="0" smtClean="0">
                <a:ea typeface="ＭＳ Ｐゴシック" charset="0"/>
                <a:cs typeface="Helvetica" charset="0"/>
                <a:sym typeface="Arial" charset="0"/>
              </a:rPr>
              <a:t>, </a:t>
            </a:r>
            <a:r>
              <a:rPr lang="en-US" sz="1200" dirty="0" smtClean="0">
                <a:solidFill>
                  <a:schemeClr val="tx1"/>
                </a:solidFill>
                <a:ea typeface="ＭＳ Ｐゴシック" charset="0"/>
                <a:cs typeface="Helvetica" charset="0"/>
              </a:rPr>
              <a:t>Dwyer</a:t>
            </a:r>
            <a:r>
              <a:rPr lang="en-US" sz="1200" dirty="0">
                <a:solidFill>
                  <a:schemeClr val="tx1"/>
                </a:solidFill>
                <a:ea typeface="ＭＳ Ｐゴシック" charset="0"/>
                <a:cs typeface="Helvetica" charset="0"/>
              </a:rPr>
              <a:t>, Littlejohn, Vogel, </a:t>
            </a:r>
            <a:r>
              <a:rPr lang="en-US" sz="1200" dirty="0" err="1" smtClean="0">
                <a:solidFill>
                  <a:schemeClr val="tx1"/>
                </a:solidFill>
                <a:ea typeface="ＭＳ Ｐゴシック" charset="0"/>
                <a:cs typeface="Helvetica" charset="0"/>
              </a:rPr>
              <a:t>Heeger</a:t>
            </a:r>
            <a:endParaRPr lang="en-US" sz="1200" dirty="0">
              <a:solidFill>
                <a:schemeClr val="tx1"/>
              </a:solidFill>
              <a:ea typeface="ＭＳ Ｐゴシック" charset="0"/>
              <a:cs typeface="Helvetica" charset="0"/>
            </a:endParaRPr>
          </a:p>
        </p:txBody>
      </p:sp>
      <p:pic>
        <p:nvPicPr>
          <p:cNvPr id="14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869" y="4752915"/>
            <a:ext cx="2057400" cy="157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5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3613" y="2257425"/>
            <a:ext cx="3968750" cy="307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6" name="Rectangle 12"/>
          <p:cNvSpPr>
            <a:spLocks/>
          </p:cNvSpPr>
          <p:nvPr/>
        </p:nvSpPr>
        <p:spPr bwMode="auto">
          <a:xfrm>
            <a:off x="2804076" y="5257800"/>
            <a:ext cx="513080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40639" bIns="0"/>
          <a:lstStyle/>
          <a:p>
            <a:pPr marL="39688"/>
            <a:r>
              <a:rPr lang="en-US" sz="1800" dirty="0">
                <a:solidFill>
                  <a:schemeClr val="tx1"/>
                </a:solidFill>
                <a:ea typeface="ＭＳ Ｐゴシック" charset="0"/>
                <a:cs typeface="Helvetica" charset="0"/>
              </a:rPr>
              <a:t>source experiment feasible in Far Hall of the </a:t>
            </a:r>
            <a:r>
              <a:rPr lang="en-US" sz="1800" dirty="0" err="1">
                <a:solidFill>
                  <a:schemeClr val="tx1"/>
                </a:solidFill>
                <a:ea typeface="ＭＳ Ｐゴシック" charset="0"/>
                <a:cs typeface="Helvetica" charset="0"/>
              </a:rPr>
              <a:t>Daya</a:t>
            </a:r>
            <a:r>
              <a:rPr lang="en-US" sz="1800" dirty="0">
                <a:solidFill>
                  <a:schemeClr val="tx1"/>
                </a:solidFill>
                <a:ea typeface="ＭＳ Ｐゴシック" charset="0"/>
                <a:cs typeface="Helvetica" charset="0"/>
              </a:rPr>
              <a:t> Bay experiment after θ</a:t>
            </a:r>
            <a:r>
              <a:rPr lang="en-US" sz="1800" baseline="-6000" dirty="0">
                <a:solidFill>
                  <a:schemeClr val="tx1"/>
                </a:solidFill>
                <a:ea typeface="ＭＳ Ｐゴシック" charset="0"/>
                <a:cs typeface="Helvetica" charset="0"/>
              </a:rPr>
              <a:t>13</a:t>
            </a:r>
            <a:r>
              <a:rPr lang="en-US" sz="1800" dirty="0">
                <a:solidFill>
                  <a:schemeClr val="tx1"/>
                </a:solidFill>
                <a:ea typeface="ＭＳ Ｐゴシック" charset="0"/>
                <a:cs typeface="Helvetica" charset="0"/>
              </a:rPr>
              <a:t> measurement.</a:t>
            </a:r>
          </a:p>
        </p:txBody>
      </p:sp>
      <p:sp>
        <p:nvSpPr>
          <p:cNvPr id="17" name="Oval 13"/>
          <p:cNvSpPr>
            <a:spLocks/>
          </p:cNvSpPr>
          <p:nvPr/>
        </p:nvSpPr>
        <p:spPr bwMode="auto">
          <a:xfrm>
            <a:off x="1651000" y="3314700"/>
            <a:ext cx="114300" cy="101600"/>
          </a:xfrm>
          <a:prstGeom prst="ellipse">
            <a:avLst/>
          </a:prstGeom>
          <a:solidFill>
            <a:srgbClr val="FF0000"/>
          </a:solidFill>
          <a:ln w="127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7744376" y="3581400"/>
            <a:ext cx="8775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500 </a:t>
            </a:r>
            <a:r>
              <a:rPr lang="en-US" b="1" dirty="0" err="1" smtClean="0">
                <a:solidFill>
                  <a:srgbClr val="FF0000"/>
                </a:solidFill>
              </a:rPr>
              <a:t>kCi</a:t>
            </a:r>
            <a:endParaRPr lang="en-US" b="1" dirty="0" smtClean="0">
              <a:solidFill>
                <a:srgbClr val="FF0000"/>
              </a:solidFill>
            </a:endParaRP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source 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88713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Icarus-</a:t>
            </a:r>
            <a:r>
              <a:rPr lang="en-US" dirty="0" err="1" smtClean="0"/>
              <a:t>Nessie</a:t>
            </a:r>
            <a:r>
              <a:rPr lang="en-US" dirty="0" smtClean="0"/>
              <a:t> @ CERN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Stockholm, July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Lhuillier - CEA Saclay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C2B2-2BBA-384D-BAC7-36BEE357CC4E}" type="slidenum">
              <a:rPr lang="en-US" smtClean="0"/>
              <a:t>62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146" y="1135622"/>
            <a:ext cx="4941308" cy="215631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6192" y="1694433"/>
            <a:ext cx="3813300" cy="209301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461" y="3787447"/>
            <a:ext cx="5556031" cy="258377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2564" y="3910612"/>
            <a:ext cx="3717966" cy="2388455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5497337" y="1092332"/>
            <a:ext cx="335606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• Using CERN-SPS new </a:t>
            </a:r>
            <a:r>
              <a:rPr lang="en-US" b="1" dirty="0" err="1"/>
              <a:t>ν</a:t>
            </a:r>
            <a:r>
              <a:rPr lang="en-US" dirty="0" err="1"/>
              <a:t>μ</a:t>
            </a:r>
            <a:endParaRPr lang="en-US" dirty="0"/>
          </a:p>
          <a:p>
            <a:r>
              <a:rPr lang="el-GR" dirty="0"/>
              <a:t>beam (E</a:t>
            </a:r>
            <a:r>
              <a:rPr lang="el-GR" b="1" dirty="0"/>
              <a:t>ν </a:t>
            </a:r>
            <a:r>
              <a:rPr lang="el-GR" dirty="0"/>
              <a:t>~ 2 GeV)</a:t>
            </a:r>
          </a:p>
          <a:p>
            <a:r>
              <a:rPr lang="en-US" dirty="0"/>
              <a:t>• 2 </a:t>
            </a:r>
            <a:r>
              <a:rPr lang="en-US" dirty="0" err="1"/>
              <a:t>LAr</a:t>
            </a:r>
            <a:r>
              <a:rPr lang="en-US" dirty="0"/>
              <a:t>-TPC (from ICARUS):</a:t>
            </a:r>
          </a:p>
          <a:p>
            <a:r>
              <a:rPr lang="en-US" dirty="0"/>
              <a:t>near: 150 t, far: 600 t</a:t>
            </a:r>
          </a:p>
          <a:p>
            <a:r>
              <a:rPr lang="en-US" dirty="0"/>
              <a:t>• +magnetic spectrometers for</a:t>
            </a:r>
          </a:p>
          <a:p>
            <a:r>
              <a:rPr lang="en-US" dirty="0"/>
              <a:t>charge determination</a:t>
            </a:r>
          </a:p>
          <a:p>
            <a:r>
              <a:rPr lang="en-US" dirty="0"/>
              <a:t>• Should start (both beam and</a:t>
            </a:r>
          </a:p>
          <a:p>
            <a:r>
              <a:rPr lang="en-US" dirty="0"/>
              <a:t>detector data taking by end</a:t>
            </a:r>
          </a:p>
          <a:p>
            <a:r>
              <a:rPr lang="en-US" dirty="0"/>
              <a:t>of 2015).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163884" y="3492989"/>
            <a:ext cx="893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Symbol" charset="2"/>
                <a:cs typeface="Symbol" charset="2"/>
              </a:rPr>
              <a:t>n</a:t>
            </a:r>
            <a:r>
              <a:rPr lang="en-US" baseline="-25000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 to </a:t>
            </a:r>
            <a:r>
              <a:rPr lang="en-US" dirty="0" smtClean="0">
                <a:latin typeface="Symbol" charset="2"/>
                <a:cs typeface="Symbol" charset="2"/>
              </a:rPr>
              <a:t>n</a:t>
            </a:r>
            <a:r>
              <a:rPr lang="en-US" baseline="-25000" dirty="0" smtClean="0"/>
              <a:t>e</a:t>
            </a:r>
            <a:endParaRPr lang="en-US" baseline="-25000" dirty="0"/>
          </a:p>
        </p:txBody>
      </p:sp>
      <p:sp>
        <p:nvSpPr>
          <p:cNvPr id="13" name="TextBox 12"/>
          <p:cNvSpPr txBox="1"/>
          <p:nvPr/>
        </p:nvSpPr>
        <p:spPr>
          <a:xfrm>
            <a:off x="3640162" y="3492989"/>
            <a:ext cx="893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Symbol" charset="2"/>
                <a:cs typeface="Symbol" charset="2"/>
              </a:rPr>
              <a:t>n</a:t>
            </a:r>
            <a:r>
              <a:rPr lang="en-US" baseline="-25000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 to </a:t>
            </a:r>
            <a:r>
              <a:rPr lang="en-US" dirty="0" smtClean="0">
                <a:latin typeface="Symbol" charset="2"/>
                <a:cs typeface="Symbol" charset="2"/>
              </a:rPr>
              <a:t>n</a:t>
            </a:r>
            <a:r>
              <a:rPr lang="en-US" baseline="-25000" dirty="0" smtClean="0"/>
              <a:t>e</a:t>
            </a:r>
            <a:endParaRPr lang="en-US" baseline="-25000" dirty="0"/>
          </a:p>
        </p:txBody>
      </p:sp>
      <p:sp>
        <p:nvSpPr>
          <p:cNvPr id="14" name="TextBox 13"/>
          <p:cNvSpPr txBox="1"/>
          <p:nvPr/>
        </p:nvSpPr>
        <p:spPr>
          <a:xfrm>
            <a:off x="6779830" y="3602781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Symbol" charset="2"/>
                <a:cs typeface="Symbol" charset="2"/>
              </a:rPr>
              <a:t>n</a:t>
            </a:r>
            <a:r>
              <a:rPr lang="en-US" baseline="-25000" dirty="0" smtClean="0">
                <a:cs typeface="Symbol" charset="2"/>
              </a:rPr>
              <a:t>e</a:t>
            </a:r>
            <a:r>
              <a:rPr lang="en-US" dirty="0" smtClean="0"/>
              <a:t> to </a:t>
            </a:r>
            <a:r>
              <a:rPr lang="en-US" dirty="0" smtClean="0">
                <a:latin typeface="Symbol" charset="2"/>
                <a:cs typeface="Symbol" charset="2"/>
              </a:rPr>
              <a:t>n</a:t>
            </a:r>
            <a:r>
              <a:rPr lang="en-US" baseline="-25000" dirty="0" smtClean="0"/>
              <a:t>e</a:t>
            </a:r>
            <a:endParaRPr lang="en-US" baseline="-25000" dirty="0"/>
          </a:p>
        </p:txBody>
      </p:sp>
      <p:sp>
        <p:nvSpPr>
          <p:cNvPr id="15" name="TextBox 14"/>
          <p:cNvSpPr txBox="1"/>
          <p:nvPr/>
        </p:nvSpPr>
        <p:spPr>
          <a:xfrm>
            <a:off x="3661112" y="3326742"/>
            <a:ext cx="2788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-</a:t>
            </a:r>
            <a:endParaRPr lang="en-US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4154369" y="3328658"/>
            <a:ext cx="2788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-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840677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Symbol" charset="2"/>
                <a:cs typeface="Symbol" charset="2"/>
              </a:rPr>
              <a:t>n</a:t>
            </a:r>
            <a:r>
              <a:rPr lang="en-US" baseline="-25000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 Sector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Stockholm, July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Lhuillier - CEA Saclay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C2B2-2BBA-384D-BAC7-36BEE357CC4E}" type="slidenum">
              <a:rPr lang="en-US" smtClean="0"/>
              <a:t>63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9354" y="1167372"/>
            <a:ext cx="5820145" cy="5220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39876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Sterile Neutrino Hypothesis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Stockholm, July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Lhuillier - CEA Saclay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C2B2-2BBA-384D-BAC7-36BEE357CC4E}" type="slidenum">
              <a:rPr lang="en-US" smtClean="0"/>
              <a:t>7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8056" y="1678700"/>
            <a:ext cx="4545537" cy="444471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25" y="1758970"/>
            <a:ext cx="4038394" cy="28632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644375" y="1668191"/>
            <a:ext cx="3310644" cy="22830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5400000">
            <a:off x="2747446" y="2822027"/>
            <a:ext cx="2535977" cy="22830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285540" y="1505078"/>
            <a:ext cx="267913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White paper, arXiv</a:t>
            </a:r>
            <a:r>
              <a:rPr lang="en-US" sz="1600" dirty="0"/>
              <a:t>:1204.5379</a:t>
            </a:r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798694" y="3763732"/>
            <a:ext cx="1653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90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008000"/>
                </a:solidFill>
              </a:rPr>
              <a:t>95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FF0000"/>
                </a:solidFill>
              </a:rPr>
              <a:t>99</a:t>
            </a:r>
            <a:r>
              <a:rPr lang="en-US" dirty="0" smtClean="0"/>
              <a:t> % CL.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5951244" y="1361786"/>
            <a:ext cx="292970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dirty="0" smtClean="0"/>
              <a:t>J. </a:t>
            </a:r>
            <a:r>
              <a:rPr lang="fr-FR" sz="1600" dirty="0" err="1" smtClean="0"/>
              <a:t>Kopp</a:t>
            </a:r>
            <a:r>
              <a:rPr lang="fr-FR" sz="1600" dirty="0" smtClean="0"/>
              <a:t> et </a:t>
            </a:r>
            <a:r>
              <a:rPr lang="fr-FR" sz="1600" dirty="0"/>
              <a:t>al.</a:t>
            </a:r>
            <a:r>
              <a:rPr lang="fr-FR" sz="1600" dirty="0" smtClean="0"/>
              <a:t>, hep/ph:1303.3011</a:t>
            </a:r>
            <a:endParaRPr lang="en-US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237465" y="4896189"/>
            <a:ext cx="44303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Symbol" charset="2"/>
                <a:cs typeface="Symbol" charset="2"/>
              </a:rPr>
              <a:t>D</a:t>
            </a:r>
            <a:r>
              <a:rPr lang="en-US" dirty="0" smtClean="0"/>
              <a:t>m</a:t>
            </a:r>
            <a:r>
              <a:rPr lang="en-US" baseline="30000" dirty="0" smtClean="0"/>
              <a:t>2</a:t>
            </a:r>
            <a:r>
              <a:rPr lang="en-US" dirty="0" smtClean="0"/>
              <a:t>=0.2- 1 eV2 region very sensitive to the treatment of correlations.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Lowest </a:t>
            </a:r>
            <a:r>
              <a:rPr lang="en-US" dirty="0" smtClean="0">
                <a:latin typeface="Symbol" charset="2"/>
                <a:cs typeface="Symbol" charset="2"/>
              </a:rPr>
              <a:t>D</a:t>
            </a:r>
            <a:r>
              <a:rPr lang="en-US" dirty="0" smtClean="0"/>
              <a:t>m</a:t>
            </a:r>
            <a:r>
              <a:rPr lang="en-US" baseline="30000" dirty="0" smtClean="0"/>
              <a:t>2</a:t>
            </a:r>
            <a:r>
              <a:rPr lang="en-US" dirty="0" smtClean="0"/>
              <a:t> spot driven by the lever arm of ILL and SRP points.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36508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436" y="201372"/>
            <a:ext cx="8516364" cy="9342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Consistent Picture in </a:t>
            </a:r>
            <a:r>
              <a:rPr lang="en-US" dirty="0" smtClean="0">
                <a:latin typeface="Symbol" charset="2"/>
                <a:cs typeface="Symbol" charset="2"/>
              </a:rPr>
              <a:t>n</a:t>
            </a:r>
            <a:r>
              <a:rPr lang="en-US" baseline="-25000" dirty="0" smtClean="0"/>
              <a:t>e</a:t>
            </a:r>
            <a:r>
              <a:rPr lang="en-US" dirty="0" smtClean="0"/>
              <a:t> disappearance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Stockholm, July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Lhuillier - CEA Saclay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C2B2-2BBA-384D-BAC7-36BEE357CC4E}" type="slidenum">
              <a:rPr lang="en-US" smtClean="0"/>
              <a:t>8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5000" y="1458122"/>
            <a:ext cx="4490932" cy="3994486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4807717" y="505221"/>
            <a:ext cx="314074" cy="0"/>
          </a:xfrm>
          <a:prstGeom prst="line">
            <a:avLst/>
          </a:prstGeom>
          <a:ln w="285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8163" y="2751850"/>
            <a:ext cx="2477870" cy="2917208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931053" y="1121861"/>
            <a:ext cx="292970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dirty="0" smtClean="0"/>
              <a:t>J. </a:t>
            </a:r>
            <a:r>
              <a:rPr lang="fr-FR" sz="1600" dirty="0" err="1" smtClean="0"/>
              <a:t>Kopp</a:t>
            </a:r>
            <a:r>
              <a:rPr lang="fr-FR" sz="1600" dirty="0" smtClean="0"/>
              <a:t> et </a:t>
            </a:r>
            <a:r>
              <a:rPr lang="fr-FR" sz="1600" dirty="0"/>
              <a:t>al.</a:t>
            </a:r>
            <a:r>
              <a:rPr lang="fr-FR" sz="1600" dirty="0" smtClean="0"/>
              <a:t>, hep/ph:1303.3011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170436" y="1251270"/>
            <a:ext cx="39125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Compatible with </a:t>
            </a:r>
            <a:r>
              <a:rPr lang="en-US" sz="2000" dirty="0" smtClean="0">
                <a:latin typeface="Symbol" charset="2"/>
                <a:cs typeface="Symbol" charset="2"/>
              </a:rPr>
              <a:t>n</a:t>
            </a:r>
            <a:r>
              <a:rPr lang="en-US" sz="2000" baseline="-25000" dirty="0" smtClean="0"/>
              <a:t>e</a:t>
            </a:r>
            <a:r>
              <a:rPr lang="en-US" sz="2000" dirty="0" smtClean="0"/>
              <a:t> deficits observed in Gallium experiments</a:t>
            </a:r>
            <a:endParaRPr lang="en-US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585980" y="5628093"/>
            <a:ext cx="30050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</a:t>
            </a:r>
            <a:r>
              <a:rPr lang="en-US" baseline="-25000" dirty="0"/>
              <a:t>obs/</a:t>
            </a:r>
            <a:r>
              <a:rPr lang="en-US" baseline="-25000" dirty="0" err="1" smtClean="0"/>
              <a:t>pred</a:t>
            </a:r>
            <a:r>
              <a:rPr lang="en-US" baseline="-25000" dirty="0" smtClean="0"/>
              <a:t> </a:t>
            </a:r>
            <a:r>
              <a:rPr lang="en-US" dirty="0" smtClean="0"/>
              <a:t>= 0.86 ± 0.05 </a:t>
            </a:r>
            <a:r>
              <a:rPr lang="en-US" dirty="0"/>
              <a:t>(</a:t>
            </a:r>
            <a:r>
              <a:rPr lang="en-US" dirty="0" err="1"/>
              <a:t>σ</a:t>
            </a:r>
            <a:r>
              <a:rPr lang="en-US" baseline="-25000" dirty="0" err="1"/>
              <a:t>Bahcall</a:t>
            </a:r>
            <a:r>
              <a:rPr lang="en-US" dirty="0"/>
              <a:t>)</a:t>
            </a:r>
          </a:p>
          <a:p>
            <a:r>
              <a:rPr lang="el-GR" dirty="0" smtClean="0"/>
              <a:t>R</a:t>
            </a:r>
            <a:r>
              <a:rPr lang="el-GR" baseline="-25000" dirty="0" smtClean="0"/>
              <a:t>obs</a:t>
            </a:r>
            <a:r>
              <a:rPr lang="el-GR" baseline="-25000" dirty="0"/>
              <a:t>/</a:t>
            </a:r>
            <a:r>
              <a:rPr lang="el-GR" baseline="-25000" dirty="0" smtClean="0"/>
              <a:t>pred</a:t>
            </a:r>
            <a:r>
              <a:rPr lang="fr-FR" baseline="-25000" dirty="0" smtClean="0"/>
              <a:t> </a:t>
            </a:r>
            <a:r>
              <a:rPr lang="el-GR" dirty="0" smtClean="0"/>
              <a:t>=</a:t>
            </a:r>
            <a:r>
              <a:rPr lang="fr-FR" dirty="0" smtClean="0"/>
              <a:t> </a:t>
            </a:r>
            <a:r>
              <a:rPr lang="el-GR" dirty="0" smtClean="0"/>
              <a:t>0.76</a:t>
            </a:r>
            <a:r>
              <a:rPr lang="fr-FR" dirty="0" smtClean="0"/>
              <a:t> </a:t>
            </a:r>
            <a:r>
              <a:rPr lang="el-GR" dirty="0" smtClean="0"/>
              <a:t>±</a:t>
            </a:r>
            <a:r>
              <a:rPr lang="fr-FR" dirty="0" smtClean="0"/>
              <a:t> </a:t>
            </a:r>
            <a:r>
              <a:rPr lang="el-GR" dirty="0" smtClean="0"/>
              <a:t>0.085 </a:t>
            </a:r>
            <a:r>
              <a:rPr lang="el-GR" dirty="0"/>
              <a:t>(σ</a:t>
            </a:r>
            <a:r>
              <a:rPr lang="el-GR" baseline="-25000" dirty="0"/>
              <a:t>Haxton</a:t>
            </a:r>
            <a:r>
              <a:rPr lang="el-GR" dirty="0"/>
              <a:t>)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312880" y="2061461"/>
            <a:ext cx="33467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err="1" smtClean="0"/>
              <a:t>Gallex</a:t>
            </a:r>
            <a:r>
              <a:rPr lang="en-US" dirty="0" smtClean="0"/>
              <a:t>: </a:t>
            </a:r>
            <a:r>
              <a:rPr lang="fr-FR" dirty="0" smtClean="0"/>
              <a:t>51Cr </a:t>
            </a:r>
            <a:r>
              <a:rPr lang="fr-FR" dirty="0"/>
              <a:t>source (750 keV)</a:t>
            </a:r>
          </a:p>
          <a:p>
            <a:pPr marL="285750" indent="-285750">
              <a:buFont typeface="Arial"/>
              <a:buChar char="•"/>
            </a:pPr>
            <a:r>
              <a:rPr lang="fr-FR" dirty="0" smtClean="0"/>
              <a:t>Sage: 51Cr </a:t>
            </a:r>
            <a:r>
              <a:rPr lang="fr-FR" dirty="0"/>
              <a:t>&amp; 37Ar (810 keV)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968592" y="5433379"/>
            <a:ext cx="50220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Non-</a:t>
            </a:r>
            <a:r>
              <a:rPr lang="en-US" dirty="0" err="1" smtClean="0"/>
              <a:t>oscill</a:t>
            </a:r>
            <a:r>
              <a:rPr lang="en-US" dirty="0" smtClean="0"/>
              <a:t> hypothesis disfavored at 3.3 </a:t>
            </a:r>
            <a:r>
              <a:rPr lang="en-US" dirty="0" smtClean="0">
                <a:latin typeface="Symbol" charset="2"/>
                <a:cs typeface="Symbol" charset="2"/>
              </a:rPr>
              <a:t>s</a:t>
            </a:r>
            <a:r>
              <a:rPr lang="en-US" dirty="0" smtClean="0"/>
              <a:t> level.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Cancellation of the anomaly by a single </a:t>
            </a:r>
            <a:r>
              <a:rPr lang="en-US" dirty="0" err="1" smtClean="0"/>
              <a:t>syst</a:t>
            </a:r>
            <a:r>
              <a:rPr lang="en-US" dirty="0" smtClean="0"/>
              <a:t> effect requires a ≥4</a:t>
            </a:r>
            <a:r>
              <a:rPr lang="en-US" dirty="0" smtClean="0">
                <a:latin typeface="Symbol" charset="2"/>
                <a:cs typeface="Symbol" charset="2"/>
              </a:rPr>
              <a:t>s</a:t>
            </a:r>
            <a:r>
              <a:rPr lang="en-US" dirty="0" smtClean="0"/>
              <a:t> deviation from expectation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77404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375" y="2852497"/>
            <a:ext cx="8778875" cy="934250"/>
          </a:xfrm>
        </p:spPr>
        <p:txBody>
          <a:bodyPr>
            <a:normAutofit/>
          </a:bodyPr>
          <a:lstStyle/>
          <a:p>
            <a:r>
              <a:rPr lang="en-US" dirty="0" smtClean="0"/>
              <a:t>Testing </a:t>
            </a:r>
            <a:r>
              <a:rPr lang="en-US" dirty="0" smtClean="0">
                <a:latin typeface="Symbol" charset="2"/>
                <a:cs typeface="Symbol" charset="2"/>
              </a:rPr>
              <a:t>n</a:t>
            </a:r>
            <a:r>
              <a:rPr lang="en-US" baseline="-25000" dirty="0" smtClean="0"/>
              <a:t>e</a:t>
            </a:r>
            <a:r>
              <a:rPr lang="en-US" dirty="0" smtClean="0"/>
              <a:t> disappearance anomalies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Stockholm, July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Lhuillier - CEA Saclay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C2B2-2BBA-384D-BAC7-36BEE357CC4E}" type="slidenum">
              <a:rPr lang="en-US" smtClean="0"/>
              <a:t>9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2276726" y="3140471"/>
            <a:ext cx="314074" cy="0"/>
          </a:xfrm>
          <a:prstGeom prst="line">
            <a:avLst/>
          </a:prstGeom>
          <a:ln w="285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19992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4654</TotalTime>
  <Words>3913</Words>
  <Application>Microsoft Macintosh PowerPoint</Application>
  <PresentationFormat>On-screen Show (4:3)</PresentationFormat>
  <Paragraphs>777</Paragraphs>
  <Slides>63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63</vt:i4>
      </vt:variant>
    </vt:vector>
  </HeadingPairs>
  <TitlesOfParts>
    <vt:vector size="65" baseType="lpstr">
      <vt:lpstr>Office Theme</vt:lpstr>
      <vt:lpstr>Equation</vt:lpstr>
      <vt:lpstr>Experimental review  of sterile neutrino searches  with very short baselines</vt:lpstr>
      <vt:lpstr>Outline</vt:lpstr>
      <vt:lpstr>The Reactor ne Anomaly</vt:lpstr>
      <vt:lpstr>The Reactor ne Anomaly</vt:lpstr>
      <vt:lpstr>The Reactor ne Anomaly</vt:lpstr>
      <vt:lpstr>The Reactor ne Anomaly</vt:lpstr>
      <vt:lpstr>The Sterile Neutrino Hypothesis</vt:lpstr>
      <vt:lpstr>Consistent Picture in ne disappearance</vt:lpstr>
      <vt:lpstr>Testing ne disappearance anomalies</vt:lpstr>
      <vt:lpstr>Experimental Strategy</vt:lpstr>
      <vt:lpstr>Neutrino Interaction</vt:lpstr>
      <vt:lpstr>Specifications</vt:lpstr>
      <vt:lpstr>Short Baseline Reactor Experiments</vt:lpstr>
      <vt:lpstr>Research Reactors</vt:lpstr>
      <vt:lpstr>Benchmark of ILL experiment</vt:lpstr>
      <vt:lpstr>Benchmark of ILL experiment</vt:lpstr>
      <vt:lpstr>Synergy with Reactor Monitoring Experiments</vt:lpstr>
      <vt:lpstr>Nucifer @ OSIRIS</vt:lpstr>
      <vt:lpstr>Nucifer @ OSIRIS</vt:lpstr>
      <vt:lpstr>Nucifer @ OSIRIS</vt:lpstr>
      <vt:lpstr>DANSS @ KNPP </vt:lpstr>
      <vt:lpstr>DANSSINO Prototype</vt:lpstr>
      <vt:lpstr>New Short Baseline  Reactor Experiments</vt:lpstr>
      <vt:lpstr>New Short Baseline Reactor Experiments</vt:lpstr>
      <vt:lpstr>New Short Baseline  Reactor Experiments</vt:lpstr>
      <vt:lpstr>Stereo @ ILL</vt:lpstr>
      <vt:lpstr>Background Rejection</vt:lpstr>
      <vt:lpstr>Stereo Sensitivity</vt:lpstr>
      <vt:lpstr>Neutrino-4 @ SM3</vt:lpstr>
      <vt:lpstr>Neutrino-4 Prototype</vt:lpstr>
      <vt:lpstr>Hanaro, Korea</vt:lpstr>
      <vt:lpstr>Hanaro, Korea</vt:lpstr>
      <vt:lpstr>Poseidon</vt:lpstr>
      <vt:lpstr>New Short Baseline  Reactor Experiments</vt:lpstr>
      <vt:lpstr>US Short-Baseline Reactor Experiment</vt:lpstr>
      <vt:lpstr>A 2-Detector Oscillation Experiment</vt:lpstr>
      <vt:lpstr>PowerPoint Presentation</vt:lpstr>
      <vt:lpstr>China Advanced Research Reactor</vt:lpstr>
      <vt:lpstr>Sensitivity Study</vt:lpstr>
      <vt:lpstr>New Short Baseline  Reactor Experiments</vt:lpstr>
      <vt:lpstr>SoLi∂  Search for Oscillations with 6Li Detector  </vt:lpstr>
      <vt:lpstr>SoLi∂ Antineutrino detection</vt:lpstr>
      <vt:lpstr>SoLi∂ Sensitivity &amp; status </vt:lpstr>
      <vt:lpstr>Source Experiments</vt:lpstr>
      <vt:lpstr>General Idea</vt:lpstr>
      <vt:lpstr>CeLand Project</vt:lpstr>
      <vt:lpstr>Source Production</vt:lpstr>
      <vt:lpstr>CeLand Phase 1</vt:lpstr>
      <vt:lpstr>CeLand Phase 1</vt:lpstr>
      <vt:lpstr>CeLand Phase 1</vt:lpstr>
      <vt:lpstr>CeLand Phase 2</vt:lpstr>
      <vt:lpstr>SOX Source Deployment in Borexino </vt:lpstr>
      <vt:lpstr>SOX sensitivities</vt:lpstr>
      <vt:lpstr>Conclusions</vt:lpstr>
      <vt:lpstr>Backup Slides</vt:lpstr>
      <vt:lpstr>Low Dm2 Solution</vt:lpstr>
      <vt:lpstr>Stereo</vt:lpstr>
      <vt:lpstr>DANSS</vt:lpstr>
      <vt:lpstr>Li6-Doped Scintillator</vt:lpstr>
      <vt:lpstr>SoLi∂  Search for Oscillations with 6Li Detector  </vt:lpstr>
      <vt:lpstr>Source @ Daya Bay</vt:lpstr>
      <vt:lpstr>Icarus-Nessie @ CERN</vt:lpstr>
      <vt:lpstr>nm Sector</vt:lpstr>
    </vt:vector>
  </TitlesOfParts>
  <Company>CEA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lhuillier</dc:creator>
  <cp:lastModifiedBy>david lhuillier</cp:lastModifiedBy>
  <cp:revision>136</cp:revision>
  <cp:lastPrinted>2013-07-20T05:55:52Z</cp:lastPrinted>
  <dcterms:created xsi:type="dcterms:W3CDTF">2013-07-15T13:47:50Z</dcterms:created>
  <dcterms:modified xsi:type="dcterms:W3CDTF">2013-07-20T05:58:19Z</dcterms:modified>
</cp:coreProperties>
</file>