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57" r:id="rId3"/>
    <p:sldId id="271" r:id="rId4"/>
    <p:sldId id="261" r:id="rId5"/>
    <p:sldId id="258" r:id="rId6"/>
    <p:sldId id="259" r:id="rId7"/>
    <p:sldId id="263" r:id="rId8"/>
    <p:sldId id="262" r:id="rId9"/>
    <p:sldId id="270" r:id="rId10"/>
    <p:sldId id="269" r:id="rId11"/>
    <p:sldId id="272" r:id="rId12"/>
    <p:sldId id="273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FFDCA-9F86-43B1-9339-5D41F7C75B06}" type="datetimeFigureOut">
              <a:rPr lang="en-GB" smtClean="0"/>
              <a:pPr/>
              <a:t>28/01/2013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6F6175-CDB9-4579-8F72-EEA0A3D3662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95181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3E0EAB2-44A5-482A-B555-CD1E4E9BB49A}" type="datetime1">
              <a:rPr lang="en-GB" smtClean="0"/>
              <a:pPr/>
              <a:t>28/01/2013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3A6F699-BB5D-4252-88BB-44940E8A52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5AEEEE-7356-46CB-88FE-9D5D2058312B}" type="datetime1">
              <a:rPr lang="en-GB" smtClean="0"/>
              <a:pPr/>
              <a:t>28/01/2013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A6F699-BB5D-4252-88BB-44940E8A52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64A08-40AC-4410-A3A0-201CF6654A40}" type="datetime1">
              <a:rPr lang="en-GB" smtClean="0"/>
              <a:pPr/>
              <a:t>28/01/2013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A6F699-BB5D-4252-88BB-44940E8A52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DB5498-2281-4F47-A446-BF3F9CD19A9A}" type="datetime1">
              <a:rPr lang="en-GB" smtClean="0"/>
              <a:pPr/>
              <a:t>28/01/2013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A6F699-BB5D-4252-88BB-44940E8A528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AD1B23-E3F8-4F36-9102-EB03D0E83B86}" type="datetime1">
              <a:rPr lang="en-GB" smtClean="0"/>
              <a:pPr/>
              <a:t>28/01/2013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A6F699-BB5D-4252-88BB-44940E8A528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99A37B-CDE7-4D67-A2B7-29AEAC35269F}" type="datetime1">
              <a:rPr lang="en-GB" smtClean="0"/>
              <a:pPr/>
              <a:t>28/01/2013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A6F699-BB5D-4252-88BB-44940E8A528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3CEFBA-26E1-4B31-A9FC-9904D9CDC7DA}" type="datetime1">
              <a:rPr lang="en-GB" smtClean="0"/>
              <a:pPr/>
              <a:t>28/01/2013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A6F699-BB5D-4252-88BB-44940E8A52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8531F-039E-4124-A565-AA59AFF80764}" type="datetime1">
              <a:rPr lang="en-GB" smtClean="0"/>
              <a:pPr/>
              <a:t>28/01/2013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A6F699-BB5D-4252-88BB-44940E8A528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039711-9604-4247-A607-96BD352DA351}" type="datetime1">
              <a:rPr lang="en-GB" smtClean="0"/>
              <a:pPr/>
              <a:t>28/01/2013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A6F699-BB5D-4252-88BB-44940E8A52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FFDAACF-0B06-449F-815F-778A91783BD6}" type="datetime1">
              <a:rPr lang="en-GB" smtClean="0"/>
              <a:pPr/>
              <a:t>28/01/2013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A6F699-BB5D-4252-88BB-44940E8A52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690DAEC-D523-4D0B-8222-226871278CF1}" type="datetime1">
              <a:rPr lang="en-GB" smtClean="0"/>
              <a:pPr/>
              <a:t>28/01/2013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3A6F699-BB5D-4252-88BB-44940E8A528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3E09F6-A73F-445D-94F9-C0B1D9A62F28}" type="datetime1">
              <a:rPr lang="en-GB" smtClean="0"/>
              <a:pPr/>
              <a:t>28/01/2013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3A6F699-BB5D-4252-88BB-44940E8A528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BTY line @ 2 GeV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SGUI presentation</a:t>
            </a:r>
          </a:p>
          <a:p>
            <a:r>
              <a:rPr lang="fr-FR" dirty="0" smtClean="0"/>
              <a:t>28/01/2013</a:t>
            </a:r>
          </a:p>
          <a:p>
            <a:r>
              <a:rPr lang="fr-FR" dirty="0" smtClean="0"/>
              <a:t>J. Cole, K. Hanke, A. Newborough, S. Pittet, </a:t>
            </a:r>
            <a:r>
              <a:rPr lang="fr-FR" u="sng" dirty="0" smtClean="0"/>
              <a:t>D. Voulot </a:t>
            </a:r>
            <a:endParaRPr lang="en-GB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F699-BB5D-4252-88BB-44940E8A5281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  <a:buNone/>
            </a:pPr>
            <a:r>
              <a:rPr lang="en-GB" sz="2000" b="1" dirty="0" smtClean="0"/>
              <a:t>Replace the 4 HB4 dipoles with new dipoles designed to match the existing power converters specifications</a:t>
            </a:r>
          </a:p>
          <a:p>
            <a:pPr>
              <a:lnSpc>
                <a:spcPct val="120000"/>
              </a:lnSpc>
              <a:buNone/>
            </a:pPr>
            <a:r>
              <a:rPr lang="en-GB" sz="2000" dirty="0" smtClean="0"/>
              <a:t>Advantage</a:t>
            </a:r>
          </a:p>
          <a:p>
            <a:pPr>
              <a:lnSpc>
                <a:spcPct val="120000"/>
              </a:lnSpc>
            </a:pPr>
            <a:r>
              <a:rPr lang="en-GB" sz="2000" dirty="0" smtClean="0"/>
              <a:t>No need for new converters (save 2 MCHF) 			</a:t>
            </a:r>
            <a:r>
              <a:rPr lang="en-GB" sz="1800" dirty="0" smtClean="0"/>
              <a:t>+ no need for new building to house the converters</a:t>
            </a:r>
          </a:p>
          <a:p>
            <a:pPr>
              <a:lnSpc>
                <a:spcPct val="120000"/>
              </a:lnSpc>
            </a:pPr>
            <a:r>
              <a:rPr lang="en-GB" sz="2000" dirty="0" smtClean="0"/>
              <a:t>No need for re-cabling</a:t>
            </a:r>
          </a:p>
          <a:p>
            <a:pPr>
              <a:lnSpc>
                <a:spcPct val="120000"/>
              </a:lnSpc>
              <a:buNone/>
            </a:pPr>
            <a:r>
              <a:rPr lang="en-GB" sz="2000" dirty="0" smtClean="0"/>
              <a:t>But longer magnets</a:t>
            </a:r>
          </a:p>
          <a:p>
            <a:pPr>
              <a:lnSpc>
                <a:spcPct val="120000"/>
              </a:lnSpc>
            </a:pPr>
            <a:r>
              <a:rPr lang="en-GB" sz="2000" dirty="0" smtClean="0"/>
              <a:t>Need to adapt beamlines around the magnets</a:t>
            </a:r>
          </a:p>
          <a:p>
            <a:pPr>
              <a:lnSpc>
                <a:spcPct val="120000"/>
              </a:lnSpc>
            </a:pPr>
            <a:r>
              <a:rPr lang="en-GB" sz="2000" dirty="0" smtClean="0"/>
              <a:t>Restricted access to BTY line (2.5m * 2m access shaft) and ISOLDE target area</a:t>
            </a:r>
          </a:p>
          <a:p>
            <a:pPr>
              <a:buNone/>
            </a:pPr>
            <a:r>
              <a:rPr lang="en-GB" sz="2000" dirty="0" smtClean="0"/>
              <a:t> </a:t>
            </a:r>
          </a:p>
          <a:p>
            <a:pPr>
              <a:buNone/>
            </a:pPr>
            <a:r>
              <a:rPr lang="en-GB" sz="1050" dirty="0" smtClean="0"/>
              <a:t>							</a:t>
            </a:r>
          </a:p>
          <a:p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F699-BB5D-4252-88BB-44940E8A5281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Scenario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F699-BB5D-4252-88BB-44940E8A5281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Preliminary magnet specifications</a:t>
            </a:r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0742" y="1481138"/>
            <a:ext cx="580251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657600" y="6172200"/>
            <a:ext cx="50292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 smtClean="0"/>
              <a:t>J. Cole, Operation of the Booster to ISOLDE (BTY) magnets at 2 GeV (2012) EDMS: 1250294 v.2</a:t>
            </a:r>
            <a:endParaRPr lang="en-GB" sz="105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F699-BB5D-4252-88BB-44940E8A5281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Preliminary cost estimate</a:t>
            </a:r>
            <a:endParaRPr lang="en-GB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8057" y="1481138"/>
            <a:ext cx="420788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657600" y="6172200"/>
            <a:ext cx="50292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 smtClean="0"/>
              <a:t>J. Cole, Operation of the Booster to ISOLDE (BTY) magnets at 2 GeV (2012) EDMS: 1250294 v.2</a:t>
            </a:r>
            <a:endParaRPr lang="en-GB" sz="105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Radiation will scale with power (no significant change in cross sections between 1.4 and 2 GeV)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BTY shielding design was very conservative (Sullivan 1993) </a:t>
            </a:r>
          </a:p>
          <a:p>
            <a:pPr lvl="1">
              <a:lnSpc>
                <a:spcPct val="150000"/>
              </a:lnSpc>
              <a:buNone/>
            </a:pPr>
            <a:r>
              <a:rPr lang="en-GB" sz="1400" dirty="0" smtClean="0"/>
              <a:t>assuming: </a:t>
            </a:r>
            <a:r>
              <a:rPr lang="en-GB" sz="1400" i="1" dirty="0" smtClean="0"/>
              <a:t>‘1% of the maximum beam, or 0.2% per meter of beam path, could be lost anywhere continuously along the beamline’</a:t>
            </a:r>
          </a:p>
          <a:p>
            <a:pPr lvl="1">
              <a:lnSpc>
                <a:spcPct val="150000"/>
              </a:lnSpc>
              <a:buNone/>
            </a:pPr>
            <a:r>
              <a:rPr lang="en-GB" sz="1400" dirty="0" smtClean="0"/>
              <a:t>and</a:t>
            </a:r>
            <a:r>
              <a:rPr lang="en-GB" sz="1400" i="1" dirty="0" smtClean="0"/>
              <a:t> ‘maximum losses for which hand-on maintenance of the accelerator component would be possible due to the high residual dose rate (several </a:t>
            </a:r>
            <a:r>
              <a:rPr lang="en-GB" sz="1400" i="1" dirty="0" err="1" smtClean="0"/>
              <a:t>mSv</a:t>
            </a:r>
            <a:r>
              <a:rPr lang="en-GB" sz="1400" i="1" dirty="0" smtClean="0"/>
              <a:t>/h near the beam line)’</a:t>
            </a:r>
            <a:endParaRPr lang="en-US" sz="1400" i="1" dirty="0" smtClean="0"/>
          </a:p>
          <a:p>
            <a:r>
              <a:rPr lang="en-US" sz="1800" dirty="0" smtClean="0"/>
              <a:t>In reality losses and residual dose rates are many orders of magnitude lower (</a:t>
            </a:r>
            <a:r>
              <a:rPr lang="en-US" sz="1800" dirty="0" err="1" smtClean="0"/>
              <a:t>uSv</a:t>
            </a:r>
            <a:r>
              <a:rPr lang="en-US" sz="1800" dirty="0" smtClean="0"/>
              <a:t>/h)</a:t>
            </a:r>
          </a:p>
          <a:p>
            <a:r>
              <a:rPr lang="en-US" sz="1800" dirty="0" smtClean="0"/>
              <a:t>Shielding is not expected to be an issue</a:t>
            </a:r>
            <a:r>
              <a:rPr lang="en-GB" sz="1800" dirty="0" smtClean="0"/>
              <a:t> even for a four fold increase of the beam power (2.8 -&gt;10 kW)</a:t>
            </a:r>
          </a:p>
          <a:p>
            <a:r>
              <a:rPr lang="en-US" sz="1800" dirty="0" smtClean="0"/>
              <a:t>Need more detailed analysis plus RP survey after power upgrade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 and shielding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F699-BB5D-4252-88BB-44940E8A5281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362200" y="5943600"/>
            <a:ext cx="662940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 smtClean="0"/>
              <a:t>Sullivan, A H.</a:t>
            </a:r>
            <a:r>
              <a:rPr lang="en-US" sz="1050" dirty="0" smtClean="0"/>
              <a:t> </a:t>
            </a:r>
            <a:r>
              <a:rPr lang="en-US" sz="1050" i="1" dirty="0" smtClean="0"/>
              <a:t>Radiation safety at ISOLDE. </a:t>
            </a:r>
            <a:r>
              <a:rPr lang="en-US" sz="1050" dirty="0" err="1" smtClean="0"/>
              <a:t>s.l</a:t>
            </a:r>
            <a:r>
              <a:rPr lang="en-US" sz="1050" dirty="0" smtClean="0"/>
              <a:t>. : CERN, 1993. CERN/TIS/RP/93-13</a:t>
            </a:r>
            <a:endParaRPr lang="en-GB" sz="105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Main concern: beam stopper </a:t>
            </a:r>
          </a:p>
          <a:p>
            <a:r>
              <a:rPr lang="en-US" sz="2000" dirty="0" smtClean="0"/>
              <a:t>Not water cooled</a:t>
            </a:r>
          </a:p>
          <a:p>
            <a:r>
              <a:rPr lang="en-US" sz="2000" dirty="0" smtClean="0"/>
              <a:t>Designed for lower beam power</a:t>
            </a:r>
          </a:p>
          <a:p>
            <a:r>
              <a:rPr lang="en-US" sz="2000" dirty="0" smtClean="0"/>
              <a:t>Replacement of all beam stoppers foreseen as part of the PS complex consolidation</a:t>
            </a:r>
          </a:p>
          <a:p>
            <a:pPr>
              <a:buNone/>
            </a:pPr>
            <a:r>
              <a:rPr lang="en-US" sz="2000" dirty="0" smtClean="0"/>
              <a:t>Other beam intercepting devices: SEM-grids, MTVs </a:t>
            </a:r>
          </a:p>
          <a:p>
            <a:r>
              <a:rPr lang="en-US" sz="2000" dirty="0" smtClean="0"/>
              <a:t>Standard diagnostics used elsewhere in the PS complex</a:t>
            </a:r>
            <a:endParaRPr lang="en-GB" sz="2000" dirty="0" smtClean="0"/>
          </a:p>
          <a:p>
            <a:r>
              <a:rPr lang="en-US" sz="2000" dirty="0" smtClean="0"/>
              <a:t>Should stand the power increase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intercepting device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F699-BB5D-4252-88BB-44940E8A5281}" type="slidenum">
              <a:rPr lang="en-GB" smtClean="0"/>
              <a:pPr/>
              <a:t>14</a:t>
            </a:fld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OK for all magnets except dipoles assuming RMS operation for Q130</a:t>
            </a:r>
          </a:p>
          <a:p>
            <a:r>
              <a:rPr lang="en-US" sz="1800" dirty="0" smtClean="0"/>
              <a:t>Initial test in December show PPM operation is possible (need to confirm with beam test)</a:t>
            </a:r>
          </a:p>
          <a:p>
            <a:r>
              <a:rPr lang="en-US" sz="1800" b="1" dirty="0" smtClean="0"/>
              <a:t>Need new dipoles matching existing PC and space constraints (seem to be possible)</a:t>
            </a:r>
          </a:p>
          <a:p>
            <a:r>
              <a:rPr lang="en-US" sz="1800" dirty="0" smtClean="0"/>
              <a:t>Need beam optics and integration study</a:t>
            </a:r>
          </a:p>
          <a:p>
            <a:r>
              <a:rPr lang="en-US" sz="1800" b="1" dirty="0" smtClean="0"/>
              <a:t>Estimated cost 2.8 MCHF</a:t>
            </a:r>
            <a:r>
              <a:rPr lang="en-US" sz="1800" b="1" dirty="0"/>
              <a:t> (</a:t>
            </a:r>
            <a:r>
              <a:rPr lang="en-US" sz="1800" b="1" dirty="0" smtClean="0"/>
              <a:t>replacement of power </a:t>
            </a:r>
            <a:r>
              <a:rPr lang="en-US" sz="1800" b="1" dirty="0" smtClean="0"/>
              <a:t>converters1.12 </a:t>
            </a:r>
            <a:r>
              <a:rPr lang="en-US" sz="1800" b="1" dirty="0" smtClean="0"/>
              <a:t>+ new dipoles 1.7)</a:t>
            </a:r>
          </a:p>
          <a:p>
            <a:r>
              <a:rPr lang="en-US" sz="1800" dirty="0" smtClean="0"/>
              <a:t>Vacuum, support, transport, civil engineering(?)... not included</a:t>
            </a:r>
          </a:p>
          <a:p>
            <a:r>
              <a:rPr lang="en-US" sz="1800" dirty="0" smtClean="0"/>
              <a:t>Little concern with shielding and beam intercepting devices (need more detailed analysis)</a:t>
            </a:r>
          </a:p>
          <a:p>
            <a:r>
              <a:rPr lang="en-US" sz="1800" b="1" dirty="0" smtClean="0"/>
              <a:t>Not approved for </a:t>
            </a:r>
            <a:r>
              <a:rPr lang="en-US" sz="1800" b="1" dirty="0"/>
              <a:t>the </a:t>
            </a:r>
            <a:r>
              <a:rPr lang="en-US" sz="1800" b="1" dirty="0" smtClean="0"/>
              <a:t>moment, should be discussed at next IEFC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F699-BB5D-4252-88BB-44940E8A5281}" type="slidenum">
              <a:rPr lang="en-GB" smtClean="0"/>
              <a:pPr/>
              <a:t>15</a:t>
            </a:fld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4114800" cy="4525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Several-fold increased yields for most beams especially exotic isotopes</a:t>
            </a:r>
          </a:p>
          <a:p>
            <a:endParaRPr lang="en-GB" sz="2400" dirty="0" smtClean="0"/>
          </a:p>
          <a:p>
            <a:r>
              <a:rPr lang="en-GB" sz="2400" dirty="0" smtClean="0"/>
              <a:t>2 GeV is the foreseen driver beam energy for EURISOL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F699-BB5D-4252-88BB-44940E8A5281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1112" y="609600"/>
            <a:ext cx="2795588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3050" y="2376488"/>
            <a:ext cx="2533650" cy="17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4114800"/>
            <a:ext cx="26289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590800" y="6172200"/>
            <a:ext cx="65453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See: ‘</a:t>
            </a:r>
            <a:r>
              <a:rPr lang="en-US" sz="1100" dirty="0" smtClean="0"/>
              <a:t>Motivations to receive a 2 GeV proton beam at ISOLDE / HIE-ISOLDE:</a:t>
            </a:r>
            <a:endParaRPr lang="en-GB" sz="1100" dirty="0" smtClean="0"/>
          </a:p>
          <a:p>
            <a:r>
              <a:rPr lang="en-US" sz="1100" dirty="0" smtClean="0"/>
              <a:t>Impact on radioisotope beam availability and physics program’, M. Kowalska, T. Stora (2011)</a:t>
            </a:r>
            <a:endParaRPr lang="en-GB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0" y="609600"/>
            <a:ext cx="127150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smtClean="0"/>
              <a:t>Fragmentation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7212263" y="2313801"/>
            <a:ext cx="91723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smtClean="0"/>
              <a:t>Spallation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425463" y="4066401"/>
            <a:ext cx="70403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smtClean="0"/>
              <a:t>Fission</a:t>
            </a:r>
            <a:endParaRPr lang="en-GB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b="1" dirty="0" smtClean="0"/>
              <a:t>Keep beam optics and geometry unchanged</a:t>
            </a:r>
          </a:p>
          <a:p>
            <a:r>
              <a:rPr lang="en-GB" sz="2400" b="1" dirty="0" smtClean="0"/>
              <a:t>1.2 s repetition rate</a:t>
            </a:r>
          </a:p>
          <a:p>
            <a:r>
              <a:rPr lang="en-GB" sz="2400" b="1" dirty="0" smtClean="0"/>
              <a:t>Only 1.4 and 2 GeV beams available (no more 1.0 GeV beams !)</a:t>
            </a:r>
          </a:p>
          <a:p>
            <a:r>
              <a:rPr lang="en-GB" sz="2400" b="1" dirty="0" smtClean="0"/>
              <a:t>Only consider BTY line (BT and BTM part of LIU)</a:t>
            </a:r>
          </a:p>
          <a:p>
            <a:pPr>
              <a:buNone/>
            </a:pPr>
            <a:endParaRPr lang="en-GB" sz="2400" dirty="0" smtClean="0"/>
          </a:p>
          <a:p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F699-BB5D-4252-88BB-44940E8A5281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Assumptions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56863"/>
            <a:ext cx="8229600" cy="272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1752600" y="2743200"/>
            <a:ext cx="3810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133600" y="2819400"/>
            <a:ext cx="8226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BTM line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553200" y="4535269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GPS + HRS lines inside target area</a:t>
            </a:r>
            <a:endParaRPr lang="en-GB" sz="12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914400" y="1295400"/>
            <a:ext cx="76200" cy="12192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7200" y="914400"/>
            <a:ext cx="1095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BTY.BVT101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1371600" y="457200"/>
            <a:ext cx="1095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BTY.BVT116</a:t>
            </a:r>
            <a:endParaRPr lang="en-GB" sz="12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981200" y="838200"/>
            <a:ext cx="0" cy="1524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657600"/>
            <a:ext cx="5229459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1905000" y="5562600"/>
            <a:ext cx="11031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BTY.BHZ301</a:t>
            </a:r>
            <a:endParaRPr lang="en-GB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2819400" y="5943600"/>
            <a:ext cx="11031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BTY.BHZ308</a:t>
            </a:r>
            <a:endParaRPr lang="en-GB" sz="1200" dirty="0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3463134" y="4724400"/>
            <a:ext cx="194466" cy="123086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8" idx="0"/>
          </p:cNvCxnSpPr>
          <p:nvPr/>
        </p:nvCxnSpPr>
        <p:spPr>
          <a:xfrm flipV="1">
            <a:off x="2456594" y="4495800"/>
            <a:ext cx="134206" cy="1066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10200" y="1676400"/>
            <a:ext cx="84183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Rte. </a:t>
            </a:r>
          </a:p>
          <a:p>
            <a:pPr algn="ctr"/>
            <a:r>
              <a:rPr lang="en-US" sz="1000" dirty="0" err="1" smtClean="0"/>
              <a:t>Democrite</a:t>
            </a:r>
            <a:endParaRPr lang="en-GB" sz="10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5562600" y="2133600"/>
            <a:ext cx="5334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48200" y="3657600"/>
            <a:ext cx="463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GPS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5943600" y="5486400"/>
            <a:ext cx="2286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019800" y="5638800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HRS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4419600" y="3962400"/>
            <a:ext cx="3048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381000" y="2743200"/>
            <a:ext cx="3048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85800" y="2895600"/>
            <a:ext cx="689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BT line</a:t>
            </a:r>
            <a:endParaRPr lang="en-GB" sz="1200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5562600" y="2057400"/>
            <a:ext cx="0" cy="1524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6096000" y="2057400"/>
            <a:ext cx="0" cy="1524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F699-BB5D-4252-88BB-44940E8A5281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6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r"/>
            <a:r>
              <a:rPr lang="en-GB" dirty="0" smtClean="0"/>
              <a:t>BTY line layout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7239000" y="1828800"/>
            <a:ext cx="463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GPS</a:t>
            </a:r>
          </a:p>
        </p:txBody>
      </p:sp>
      <p:cxnSp>
        <p:nvCxnSpPr>
          <p:cNvPr id="38" name="Straight Arrow Connector 37"/>
          <p:cNvCxnSpPr>
            <a:stCxn id="37" idx="2"/>
          </p:cNvCxnSpPr>
          <p:nvPr/>
        </p:nvCxnSpPr>
        <p:spPr>
          <a:xfrm>
            <a:off x="7470794" y="2105799"/>
            <a:ext cx="225406" cy="25640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42" idx="2"/>
          </p:cNvCxnSpPr>
          <p:nvPr/>
        </p:nvCxnSpPr>
        <p:spPr>
          <a:xfrm flipH="1">
            <a:off x="8686800" y="2971800"/>
            <a:ext cx="87409" cy="304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8534400" y="2694801"/>
            <a:ext cx="479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HRS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Quadrupoles</a:t>
            </a:r>
          </a:p>
          <a:p>
            <a:pPr lvl="1"/>
            <a:r>
              <a:rPr lang="en-US" dirty="0" smtClean="0"/>
              <a:t>Q100 Target focalization (4 units)</a:t>
            </a:r>
          </a:p>
          <a:p>
            <a:pPr lvl="1"/>
            <a:r>
              <a:rPr lang="en-US" dirty="0" smtClean="0"/>
              <a:t>Q130 beam transport (15 units)</a:t>
            </a:r>
          </a:p>
          <a:p>
            <a:r>
              <a:rPr lang="en-US" dirty="0" smtClean="0"/>
              <a:t>Dipoles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HB4 from former ISR transfer lines (4 units)</a:t>
            </a:r>
          </a:p>
          <a:p>
            <a:r>
              <a:rPr lang="en-US" dirty="0" smtClean="0"/>
              <a:t>Correctors</a:t>
            </a:r>
          </a:p>
          <a:p>
            <a:pPr lvl="1"/>
            <a:r>
              <a:rPr lang="en-GB" dirty="0" smtClean="0"/>
              <a:t>Type </a:t>
            </a:r>
            <a:r>
              <a:rPr lang="en-GB" dirty="0"/>
              <a:t>1 H-V corrector </a:t>
            </a:r>
            <a:r>
              <a:rPr lang="en-GB" dirty="0" smtClean="0"/>
              <a:t>magnets from PSB (14 units)</a:t>
            </a:r>
          </a:p>
          <a:p>
            <a:pPr lvl="1"/>
            <a:r>
              <a:rPr lang="en-US" dirty="0" smtClean="0"/>
              <a:t>Correctors have enough margin for 2 GeV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types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F699-BB5D-4252-88BB-44940E8A5281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Quadrupole settings @ 2 GeV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F699-BB5D-4252-88BB-44940E8A5281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362200" y="5943600"/>
            <a:ext cx="66294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 smtClean="0"/>
              <a:t>Theoretical settings from:</a:t>
            </a:r>
          </a:p>
          <a:p>
            <a:r>
              <a:rPr lang="en-GB" sz="1050" dirty="0" smtClean="0"/>
              <a:t>C. Carli, </a:t>
            </a:r>
            <a:r>
              <a:rPr lang="en-GB" sz="1050" i="1" dirty="0" smtClean="0"/>
              <a:t>PS Booster Transfer Line setting for Operation with a lower vertical tune </a:t>
            </a:r>
            <a:r>
              <a:rPr lang="en-GB" sz="1050" i="1" dirty="0" err="1" smtClean="0"/>
              <a:t>Qv</a:t>
            </a:r>
            <a:r>
              <a:rPr lang="en-GB" sz="1050" i="1" dirty="0" smtClean="0"/>
              <a:t> = 4.23 (</a:t>
            </a:r>
            <a:r>
              <a:rPr lang="en-GB" sz="1050" dirty="0" smtClean="0"/>
              <a:t>2003)</a:t>
            </a:r>
            <a:endParaRPr lang="en-GB" sz="105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334000" y="1481328"/>
            <a:ext cx="3733800" cy="452596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GB" sz="1600" dirty="0" smtClean="0"/>
              <a:t>5 </a:t>
            </a:r>
            <a:r>
              <a:rPr lang="en-GB" sz="1600" dirty="0" smtClean="0"/>
              <a:t>quads exceed the limit (red) + 3 within 10% of limit (orange) 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GB" sz="1600" dirty="0" smtClean="0"/>
              <a:t>New converters required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GB" sz="1600" dirty="0" smtClean="0"/>
              <a:t>Q130 magnets OK for 2 GeV assuming PPM operation with RMS &lt; 220 A 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GB" sz="1600" dirty="0" smtClean="0"/>
              <a:t>No need for modification of the cooling circuits if PPM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GB" sz="1600" dirty="0" smtClean="0"/>
              <a:t>No need for new cables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GB" sz="1600" dirty="0" smtClean="0"/>
              <a:t>Q100 can be operated as </a:t>
            </a:r>
            <a:r>
              <a:rPr lang="en-GB" sz="1600" dirty="0" smtClean="0"/>
              <a:t>today i.e. DC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GB" sz="1600" dirty="0" smtClean="0"/>
              <a:t>Q100 have lots of radiation damages, replacement should be foreseen (spares available at CERN)</a:t>
            </a:r>
            <a:endParaRPr lang="en-GB" sz="1600" dirty="0" smtClean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138" y="1487626"/>
            <a:ext cx="5122862" cy="333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All magnets (except </a:t>
            </a:r>
            <a:r>
              <a:rPr lang="en-US" sz="2000" dirty="0" smtClean="0"/>
              <a:t>Q100*) </a:t>
            </a:r>
            <a:r>
              <a:rPr lang="en-US" sz="2000" dirty="0" smtClean="0"/>
              <a:t>and power converters are designed for PPM operation</a:t>
            </a:r>
          </a:p>
          <a:p>
            <a:r>
              <a:rPr lang="en-US" sz="2000" dirty="0" smtClean="0"/>
              <a:t>Present situation: all quadrupoles operate in DC mode except B</a:t>
            </a:r>
            <a:r>
              <a:rPr lang="en-GB" sz="2000" dirty="0" smtClean="0"/>
              <a:t>TY.QFO179, BTY.QDE182 and BTY.QFO184</a:t>
            </a:r>
          </a:p>
          <a:p>
            <a:r>
              <a:rPr lang="en-GB" sz="2000" dirty="0" smtClean="0"/>
              <a:t>PPM operation reduces RMS currents and hence cooling needs</a:t>
            </a:r>
          </a:p>
          <a:p>
            <a:r>
              <a:rPr lang="en-US" sz="2000" dirty="0" smtClean="0"/>
              <a:t>Test of power converters in PPM mode in December 2011 between 1.0 and 1.4 GeV settings</a:t>
            </a:r>
          </a:p>
          <a:p>
            <a:r>
              <a:rPr lang="en-US" sz="2000" dirty="0" smtClean="0"/>
              <a:t>OK for all but three converters:</a:t>
            </a:r>
          </a:p>
          <a:p>
            <a:pPr lvl="1"/>
            <a:r>
              <a:rPr lang="en-US" sz="1800" dirty="0" smtClean="0"/>
              <a:t>BTY.QDE120 (Q130, should be replaced anyway)</a:t>
            </a:r>
          </a:p>
          <a:p>
            <a:pPr lvl="1"/>
            <a:r>
              <a:rPr lang="en-US" sz="1800" dirty="0" smtClean="0"/>
              <a:t>BTY.QDE209 and BTY.QDE321 (Q100 will remain DC)</a:t>
            </a:r>
          </a:p>
          <a:p>
            <a:r>
              <a:rPr lang="en-US" sz="2000" dirty="0" smtClean="0"/>
              <a:t>Need to test field stability with beam (end of LS1?)</a:t>
            </a: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PPM mode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F699-BB5D-4252-88BB-44940E8A5281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810000" y="5715000"/>
            <a:ext cx="4419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* Q100 are solid yoke magnets (no lamination)</a:t>
            </a:r>
            <a:endParaRPr lang="en-GB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Power converters (Quads)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F699-BB5D-4252-88BB-44940E8A5281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2962" y="1447800"/>
            <a:ext cx="6015038" cy="2993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057400" y="4648200"/>
            <a:ext cx="6781800" cy="169227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GB" sz="1600" dirty="0" smtClean="0"/>
              <a:t> Need 7 new power converters and reassign 1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GB" sz="1600" b="1" dirty="0" smtClean="0"/>
              <a:t>Cost </a:t>
            </a:r>
            <a:r>
              <a:rPr lang="en-GB" sz="1600" b="1" dirty="0" smtClean="0"/>
              <a:t>estimation 7 * 160 </a:t>
            </a:r>
            <a:r>
              <a:rPr lang="en-GB" sz="1600" b="1" dirty="0" err="1" smtClean="0"/>
              <a:t>kCHF</a:t>
            </a:r>
            <a:r>
              <a:rPr lang="en-GB" sz="1600" b="1" dirty="0" smtClean="0"/>
              <a:t> = 1.12 MCHF </a:t>
            </a:r>
            <a:r>
              <a:rPr lang="en-GB" sz="1600" dirty="0" smtClean="0"/>
              <a:t>(spares already available at CERN)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F699-BB5D-4252-88BB-44940E8A5281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HB4 dipoles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23950"/>
            <a:ext cx="486156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912870"/>
            <a:ext cx="4853940" cy="1954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5257800" y="1123950"/>
            <a:ext cx="3810000" cy="452596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GB" dirty="0" smtClean="0"/>
              <a:t>Need 946 A @ 2 GeV	(464 A @ 1.4 GeV)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GB" dirty="0" smtClean="0"/>
              <a:t>Magnets highly saturated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GB" dirty="0" smtClean="0"/>
              <a:t>Cooling requirement too high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GB" dirty="0" smtClean="0"/>
              <a:t>Homogeneity problems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GB" dirty="0" smtClean="0"/>
              <a:t>High cost of new PC ~500 </a:t>
            </a:r>
            <a:r>
              <a:rPr lang="en-GB" dirty="0" err="1" smtClean="0"/>
              <a:t>kCHF</a:t>
            </a:r>
            <a:r>
              <a:rPr lang="en-GB" dirty="0" smtClean="0"/>
              <a:t>/pc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GB" b="1" dirty="0" smtClean="0"/>
              <a:t>HB4 magnets cannot operate </a:t>
            </a:r>
            <a:r>
              <a:rPr lang="en-GB" b="1" dirty="0" smtClean="0"/>
              <a:t>at </a:t>
            </a:r>
            <a:r>
              <a:rPr lang="en-GB" b="1" dirty="0" smtClean="0"/>
              <a:t>2 GeV</a:t>
            </a:r>
          </a:p>
        </p:txBody>
      </p:sp>
      <p:sp>
        <p:nvSpPr>
          <p:cNvPr id="8" name="Rectangle 7"/>
          <p:cNvSpPr/>
          <p:nvPr/>
        </p:nvSpPr>
        <p:spPr>
          <a:xfrm>
            <a:off x="3657600" y="6172200"/>
            <a:ext cx="50292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 smtClean="0"/>
              <a:t>J. Cole, Operation of the Booster to ISOLDE (BTY) magnets at 2 GeV (2012) EDMS: 1250294 v.2</a:t>
            </a:r>
            <a:endParaRPr lang="en-GB" sz="105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1225</TotalTime>
  <Words>868</Words>
  <Application>Microsoft Office PowerPoint</Application>
  <PresentationFormat>On-screen Show (4:3)</PresentationFormat>
  <Paragraphs>127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BTY line @ 2 GeV</vt:lpstr>
      <vt:lpstr>Motivation</vt:lpstr>
      <vt:lpstr>Assumptions</vt:lpstr>
      <vt:lpstr>BTY line layout</vt:lpstr>
      <vt:lpstr>Magnet types</vt:lpstr>
      <vt:lpstr>Quadrupole settings @ 2 GeV</vt:lpstr>
      <vt:lpstr>PPM mode</vt:lpstr>
      <vt:lpstr>Power converters (Quads)</vt:lpstr>
      <vt:lpstr>HB4 dipoles</vt:lpstr>
      <vt:lpstr>Proposed Scenario</vt:lpstr>
      <vt:lpstr>Preliminary magnet specifications</vt:lpstr>
      <vt:lpstr>Preliminary cost estimate</vt:lpstr>
      <vt:lpstr>RP and shielding</vt:lpstr>
      <vt:lpstr>Beam intercepting device</vt:lpstr>
      <vt:lpstr>Conclusion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BTY line @ 2 GeV</dc:title>
  <dc:creator>voulot</dc:creator>
  <cp:lastModifiedBy>voulot</cp:lastModifiedBy>
  <cp:revision>21</cp:revision>
  <dcterms:created xsi:type="dcterms:W3CDTF">2012-01-12T14:12:36Z</dcterms:created>
  <dcterms:modified xsi:type="dcterms:W3CDTF">2013-01-28T08:59:46Z</dcterms:modified>
</cp:coreProperties>
</file>