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9"/>
  </p:notes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  <a:srgbClr val="FF9933"/>
    <a:srgbClr val="0080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166" autoAdjust="0"/>
    <p:restoredTop sz="94077" autoAdjust="0"/>
  </p:normalViewPr>
  <p:slideViewPr>
    <p:cSldViewPr snapToGrid="0">
      <p:cViewPr>
        <p:scale>
          <a:sx n="80" d="100"/>
          <a:sy n="80" d="100"/>
        </p:scale>
        <p:origin x="-864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E76363A2-B8E1-46B2-8303-A0870C228C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3087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auto">
          <a:xfrm>
            <a:off x="11113" y="152400"/>
            <a:ext cx="9132887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grpSp>
        <p:nvGrpSpPr>
          <p:cNvPr id="5" name="Group 11"/>
          <p:cNvGrpSpPr>
            <a:grpSpLocks/>
          </p:cNvGrpSpPr>
          <p:nvPr/>
        </p:nvGrpSpPr>
        <p:grpSpPr bwMode="auto">
          <a:xfrm>
            <a:off x="0" y="0"/>
            <a:ext cx="6511925" cy="1004888"/>
            <a:chOff x="-1" y="0"/>
            <a:chExt cx="4102" cy="633"/>
          </a:xfrm>
        </p:grpSpPr>
        <p:pic>
          <p:nvPicPr>
            <p:cNvPr id="6" name="Picture 5" descr="LHCb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" y="0"/>
              <a:ext cx="69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Line 6"/>
            <p:cNvSpPr>
              <a:spLocks noChangeShapeType="1"/>
            </p:cNvSpPr>
            <p:nvPr/>
          </p:nvSpPr>
          <p:spPr bwMode="auto">
            <a:xfrm>
              <a:off x="693" y="508"/>
              <a:ext cx="3408" cy="0"/>
            </a:xfrm>
            <a:prstGeom prst="line">
              <a:avLst/>
            </a:prstGeom>
            <a:noFill/>
            <a:ln w="38100">
              <a:solidFill>
                <a:srgbClr val="1D46DB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8" name="Group 8"/>
            <p:cNvGrpSpPr>
              <a:grpSpLocks/>
            </p:cNvGrpSpPr>
            <p:nvPr/>
          </p:nvGrpSpPr>
          <p:grpSpPr bwMode="auto">
            <a:xfrm>
              <a:off x="-1" y="0"/>
              <a:ext cx="690" cy="633"/>
              <a:chOff x="35" y="118"/>
              <a:chExt cx="690" cy="633"/>
            </a:xfrm>
          </p:grpSpPr>
          <p:pic>
            <p:nvPicPr>
              <p:cNvPr id="9" name="Picture 9" descr="LHCb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35" y="118"/>
                <a:ext cx="690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" name="Picture 10" descr="pastedGraphic1"/>
              <p:cNvPicPr>
                <a:picLocks noChangeAspect="1" noChangeArrowheads="1"/>
              </p:cNvPicPr>
              <p:nvPr userDrawn="1"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34813" b="36916"/>
              <a:stretch>
                <a:fillRect/>
              </a:stretch>
            </p:blipFill>
            <p:spPr bwMode="auto">
              <a:xfrm>
                <a:off x="37" y="630"/>
                <a:ext cx="68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343400"/>
            <a:ext cx="6400800" cy="1295400"/>
          </a:xfrm>
        </p:spPr>
        <p:txBody>
          <a:bodyPr/>
          <a:lstStyle>
            <a:lvl1pPr marL="0" indent="0" algn="ctr">
              <a:lnSpc>
                <a:spcPct val="80000"/>
              </a:lnSpc>
              <a:buFont typeface="Arial Unicode MS" pitchFamily="34" charset="-128"/>
              <a:buNone/>
              <a:defRPr sz="180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Rectangle 7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E3C7EDD-34E3-410D-BA52-4E1F5F24F3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4651D3-0C94-43D1-BD42-1954F451F6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444500" y="6461125"/>
            <a:ext cx="2420984" cy="184666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Concurrency Forum, 21 November 2012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155700" y="50800"/>
            <a:ext cx="79883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192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32888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503613" y="6415088"/>
            <a:ext cx="21336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algn="ctr" defTabSz="762000">
              <a:defRPr/>
            </a:pPr>
            <a:r>
              <a:rPr lang="en-US" sz="1200" i="1"/>
              <a:t>Beat Jost, Cern</a:t>
            </a:r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24436EF8-7315-42E8-B2FB-DC408DD4F9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1" name="Group 15"/>
          <p:cNvGrpSpPr>
            <a:grpSpLocks/>
          </p:cNvGrpSpPr>
          <p:nvPr/>
        </p:nvGrpSpPr>
        <p:grpSpPr bwMode="auto">
          <a:xfrm>
            <a:off x="0" y="0"/>
            <a:ext cx="6497638" cy="1011238"/>
            <a:chOff x="35" y="114"/>
            <a:chExt cx="4093" cy="637"/>
          </a:xfrm>
        </p:grpSpPr>
        <p:pic>
          <p:nvPicPr>
            <p:cNvPr id="1033" name="Picture 5" descr="LHCb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0" y="114"/>
              <a:ext cx="690" cy="5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2" name="Line 6"/>
            <p:cNvSpPr>
              <a:spLocks noChangeShapeType="1"/>
            </p:cNvSpPr>
            <p:nvPr/>
          </p:nvSpPr>
          <p:spPr bwMode="auto">
            <a:xfrm>
              <a:off x="720" y="626"/>
              <a:ext cx="3408" cy="0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grpSp>
          <p:nvGrpSpPr>
            <p:cNvPr id="1035" name="Group 13"/>
            <p:cNvGrpSpPr>
              <a:grpSpLocks/>
            </p:cNvGrpSpPr>
            <p:nvPr/>
          </p:nvGrpSpPr>
          <p:grpSpPr bwMode="auto">
            <a:xfrm>
              <a:off x="35" y="118"/>
              <a:ext cx="690" cy="633"/>
              <a:chOff x="35" y="118"/>
              <a:chExt cx="690" cy="633"/>
            </a:xfrm>
          </p:grpSpPr>
          <p:pic>
            <p:nvPicPr>
              <p:cNvPr id="1036" name="Picture 10" descr="LHCb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35" y="118"/>
                <a:ext cx="690" cy="5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7" name="Picture 12" descr="pastedGraphic1"/>
              <p:cNvPicPr>
                <a:picLocks noChangeAspect="1" noChangeArrowheads="1"/>
              </p:cNvPicPr>
              <p:nvPr userDrawn="1"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t="34813" b="36916"/>
              <a:stretch>
                <a:fillRect/>
              </a:stretch>
            </p:blipFill>
            <p:spPr bwMode="auto">
              <a:xfrm>
                <a:off x="37" y="630"/>
                <a:ext cx="684" cy="1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4110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44500" y="6461125"/>
            <a:ext cx="242098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eaLnBrk="1" hangingPunct="1">
              <a:defRPr sz="1200" i="1" smtClean="0"/>
            </a:lvl1pPr>
          </a:lstStyle>
          <a:p>
            <a:pPr>
              <a:defRPr/>
            </a:pPr>
            <a:r>
              <a:rPr lang="en-US" smtClean="0"/>
              <a:t>Concurrency Forum, 21 November 2012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2" r:id="rId2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FF5050"/>
          </a:solidFill>
          <a:latin typeface="Comic Sans MS" pitchFamily="66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❏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➢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➥"/>
        <a:defRPr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Thread-Safe Histogram Service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2000" dirty="0"/>
              <a:t>Concurrency </a:t>
            </a:r>
            <a:r>
              <a:rPr lang="en-US" sz="2000" dirty="0" smtClean="0"/>
              <a:t>Forum</a:t>
            </a:r>
          </a:p>
          <a:p>
            <a:endParaRPr lang="en-US" sz="1400" dirty="0"/>
          </a:p>
          <a:p>
            <a:r>
              <a:rPr lang="en-GB" sz="1200" dirty="0" smtClean="0"/>
              <a:t>Beat </a:t>
            </a:r>
            <a:r>
              <a:rPr lang="en-GB" sz="1200" dirty="0" err="1" smtClean="0"/>
              <a:t>Jost</a:t>
            </a:r>
            <a:endParaRPr lang="en-GB" sz="1200" dirty="0" smtClean="0"/>
          </a:p>
          <a:p>
            <a:r>
              <a:rPr lang="en-GB" sz="1200" dirty="0" err="1" smtClean="0"/>
              <a:t>Cern</a:t>
            </a:r>
            <a:r>
              <a:rPr lang="en-GB" sz="1200" dirty="0" smtClean="0"/>
              <a:t> / PH</a:t>
            </a:r>
          </a:p>
          <a:p>
            <a:r>
              <a:rPr lang="en-GB" sz="1200" dirty="0" smtClean="0"/>
              <a:t>22 November 2012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07029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Why?…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Two methods to explore many-core architectures for “identical” tasks  without making memory requirements explode</a:t>
            </a:r>
          </a:p>
          <a:p>
            <a:pPr lvl="1"/>
            <a:r>
              <a:rPr lang="en-GB" dirty="0" smtClean="0"/>
              <a:t>Forking, i.e. configure one copy and fork </a:t>
            </a:r>
            <a:r>
              <a:rPr lang="en-GB" i="1" dirty="0" smtClean="0"/>
              <a:t>N</a:t>
            </a:r>
            <a:r>
              <a:rPr lang="en-GB" dirty="0" smtClean="0"/>
              <a:t> copies</a:t>
            </a:r>
          </a:p>
          <a:p>
            <a:pPr lvl="2"/>
            <a:r>
              <a:rPr lang="en-GB" dirty="0" smtClean="0"/>
              <a:t>Read-only pages are shared and only copied when being written</a:t>
            </a:r>
          </a:p>
          <a:p>
            <a:pPr lvl="2"/>
            <a:r>
              <a:rPr lang="en-GB" dirty="0" smtClean="0"/>
              <a:t>Histograms exist in several copies</a:t>
            </a:r>
          </a:p>
          <a:p>
            <a:pPr lvl="1"/>
            <a:r>
              <a:rPr lang="en-GB" dirty="0" smtClean="0"/>
              <a:t>Threading, i.e. create </a:t>
            </a:r>
            <a:r>
              <a:rPr lang="en-GB" i="1" dirty="0" smtClean="0"/>
              <a:t>N</a:t>
            </a:r>
            <a:r>
              <a:rPr lang="en-GB" dirty="0"/>
              <a:t> </a:t>
            </a:r>
            <a:r>
              <a:rPr lang="en-GB" dirty="0" smtClean="0"/>
              <a:t>threads running the algorithms, maybe after configuring the basic infrastructure.</a:t>
            </a:r>
          </a:p>
          <a:p>
            <a:pPr lvl="2"/>
            <a:r>
              <a:rPr lang="en-GB" dirty="0" smtClean="0"/>
              <a:t>All (heap) memory is shared, especially also histograms</a:t>
            </a:r>
          </a:p>
          <a:p>
            <a:pPr lvl="2"/>
            <a:r>
              <a:rPr lang="en-GB" dirty="0" smtClean="0"/>
              <a:t>HOWEVER, Root is (not yet) thread-safe, i.e. filling is not thread-safe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Concurrency Forum, 21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826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Making Histogram Filling thread-safe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Three approaches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 smtClean="0"/>
              <a:t>Adapt root to protect critical code sections with </a:t>
            </a:r>
            <a:r>
              <a:rPr lang="en-GB" dirty="0" err="1" smtClean="0"/>
              <a:t>mutexes</a:t>
            </a:r>
            <a:endParaRPr lang="en-GB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dirty="0" smtClean="0"/>
              <a:t>Protect the filling algorithm with a </a:t>
            </a:r>
            <a:r>
              <a:rPr lang="en-GB" dirty="0" err="1" smtClean="0"/>
              <a:t>mutex</a:t>
            </a:r>
            <a:endParaRPr lang="en-GB" dirty="0" smtClean="0"/>
          </a:p>
          <a:p>
            <a:pPr marL="914400" lvl="1" indent="-457200">
              <a:buFont typeface="+mj-lt"/>
              <a:buAutoNum type="alphaLcPeriod"/>
            </a:pPr>
            <a:r>
              <a:rPr lang="en-GB" dirty="0" smtClean="0"/>
              <a:t>Dispatch the filling to a separate thread and communicate with it via a queue (containing the filling parameters)</a:t>
            </a:r>
          </a:p>
          <a:p>
            <a:r>
              <a:rPr lang="en-GB" dirty="0" smtClean="0"/>
              <a:t>Discussion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 smtClean="0"/>
              <a:t>- Prob. The most efficient way, unless operations tend to take long (lock-out of other threads)</a:t>
            </a:r>
            <a:br>
              <a:rPr lang="en-GB" dirty="0" smtClean="0"/>
            </a:br>
            <a:r>
              <a:rPr lang="en-GB" dirty="0" smtClean="0"/>
              <a:t>- fine-grain locking possible</a:t>
            </a:r>
            <a:br>
              <a:rPr lang="en-GB" dirty="0" smtClean="0"/>
            </a:br>
            <a:r>
              <a:rPr lang="en-GB" dirty="0" smtClean="0"/>
              <a:t>- have to go through entire root code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 smtClean="0"/>
              <a:t>Similar to a). Obviously no fine-grain locking possible. No in-depth knowledge of root needed.</a:t>
            </a:r>
          </a:p>
          <a:p>
            <a:pPr marL="914400" lvl="1" indent="-457200">
              <a:buFont typeface="+mj-lt"/>
              <a:buAutoNum type="alphaLcPeriod"/>
            </a:pPr>
            <a:r>
              <a:rPr lang="en-GB" dirty="0" smtClean="0"/>
              <a:t>Most flexibility. Works efficiently if processing is ‘rare’ and ‘long’ (not the case for histogram filling)</a:t>
            </a:r>
            <a:br>
              <a:rPr lang="en-GB" dirty="0" smtClean="0"/>
            </a:br>
            <a:r>
              <a:rPr lang="en-GB" dirty="0" smtClean="0">
                <a:sym typeface="Wingdings" pitchFamily="2" charset="2"/>
              </a:rPr>
              <a:t></a:t>
            </a:r>
            <a:r>
              <a:rPr lang="en-GB" dirty="0" smtClean="0"/>
              <a:t>Not very easy to return results of calculations, etc.</a:t>
            </a:r>
            <a:br>
              <a:rPr lang="en-GB" dirty="0" smtClean="0"/>
            </a:br>
            <a:r>
              <a:rPr lang="en-GB" dirty="0" smtClean="0"/>
              <a:t>(could have a queue per source thread to receive results and de-queue when needed)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Concurrency Forum, 21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227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Implementation and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950"/>
            <a:ext cx="8153400" cy="5105400"/>
          </a:xfrm>
        </p:spPr>
        <p:txBody>
          <a:bodyPr/>
          <a:lstStyle/>
          <a:p>
            <a:r>
              <a:rPr lang="en-GB" dirty="0" smtClean="0"/>
              <a:t>Solutions </a:t>
            </a:r>
            <a:r>
              <a:rPr lang="en-GB" dirty="0" smtClean="0"/>
              <a:t>b (</a:t>
            </a:r>
            <a:r>
              <a:rPr lang="en-GB" dirty="0" err="1" smtClean="0"/>
              <a:t>pthread</a:t>
            </a:r>
            <a:r>
              <a:rPr lang="en-GB" dirty="0" smtClean="0"/>
              <a:t> </a:t>
            </a:r>
            <a:r>
              <a:rPr lang="en-GB" dirty="0" err="1" smtClean="0"/>
              <a:t>mutex</a:t>
            </a:r>
            <a:r>
              <a:rPr lang="en-GB" dirty="0" smtClean="0"/>
              <a:t>) and c (TBB concurrent queue)  </a:t>
            </a:r>
            <a:r>
              <a:rPr lang="en-GB" dirty="0" smtClean="0"/>
              <a:t>have been implemented in a prototype of the histogram service</a:t>
            </a:r>
          </a:p>
          <a:p>
            <a:pPr lvl="1"/>
            <a:r>
              <a:rPr lang="en-GB" dirty="0" smtClean="0"/>
              <a:t>Choice between old functionality and b) or c) via job options</a:t>
            </a:r>
          </a:p>
          <a:p>
            <a:pPr lvl="1"/>
            <a:r>
              <a:rPr lang="en-GB" dirty="0" smtClean="0"/>
              <a:t>Tested with histogram test option file from Gaudi Examples</a:t>
            </a:r>
          </a:p>
          <a:p>
            <a:r>
              <a:rPr lang="en-GB" dirty="0" smtClean="0"/>
              <a:t>The test delivers also some sort of performance summary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Concurrency Forum, 21 November 2012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6327" y="3402346"/>
            <a:ext cx="5069302" cy="30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7317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Outlook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Depending on the usage of the </a:t>
            </a:r>
            <a:r>
              <a:rPr lang="en-GB" dirty="0" smtClean="0"/>
              <a:t>histogram service</a:t>
            </a:r>
            <a:r>
              <a:rPr lang="en-GB" dirty="0" smtClean="0"/>
              <a:t>, maybe other functions have to be protected</a:t>
            </a:r>
          </a:p>
          <a:p>
            <a:pPr lvl="1"/>
            <a:r>
              <a:rPr lang="en-GB" dirty="0" smtClean="0"/>
              <a:t>E.g. add, to get a consistent sum?</a:t>
            </a:r>
          </a:p>
          <a:p>
            <a:r>
              <a:rPr lang="en-GB" dirty="0" smtClean="0"/>
              <a:t>I think queues are an adequate tool to implement service-like constructs, such as</a:t>
            </a:r>
          </a:p>
          <a:p>
            <a:pPr lvl="1"/>
            <a:r>
              <a:rPr lang="en-GB" dirty="0" smtClean="0"/>
              <a:t>reading events from files and feeding them to algorithms to prevent worked threads from waiting</a:t>
            </a:r>
          </a:p>
          <a:p>
            <a:pPr lvl="1"/>
            <a:r>
              <a:rPr lang="en-GB" dirty="0" smtClean="0"/>
              <a:t>Collecting results from several threads and </a:t>
            </a:r>
            <a:r>
              <a:rPr lang="en-GB" dirty="0"/>
              <a:t>e.g. </a:t>
            </a:r>
            <a:r>
              <a:rPr lang="en-GB" dirty="0" smtClean="0"/>
              <a:t>write to disk</a:t>
            </a:r>
            <a:br>
              <a:rPr lang="en-GB" dirty="0" smtClean="0"/>
            </a:br>
            <a:r>
              <a:rPr lang="en-GB" dirty="0" smtClean="0"/>
              <a:t>(remember root/IO is prob. also not thread safe)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Concurrency Forum, 21 November 2012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0238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Mutex</a:t>
            </a:r>
            <a:r>
              <a:rPr lang="en-GB" dirty="0" smtClean="0"/>
              <a:t> Performance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Concurrency Forum, 21 November 2012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N</a:t>
            </a:r>
            <a:r>
              <a:rPr lang="en-GB" dirty="0" smtClean="0"/>
              <a:t> Threads locking/unlocking single </a:t>
            </a:r>
            <a:r>
              <a:rPr lang="en-GB" dirty="0" err="1" smtClean="0"/>
              <a:t>Mutex</a:t>
            </a:r>
            <a:endParaRPr lang="en-GB" i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472" y="1843433"/>
            <a:ext cx="7100194" cy="4445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27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Queue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N </a:t>
            </a:r>
            <a:r>
              <a:rPr lang="en-GB" dirty="0" smtClean="0"/>
              <a:t>threads inserting and </a:t>
            </a:r>
            <a:r>
              <a:rPr lang="en-GB" i="1" dirty="0" smtClean="0"/>
              <a:t>N</a:t>
            </a:r>
            <a:r>
              <a:rPr lang="en-GB" dirty="0" smtClean="0"/>
              <a:t> threads removing from single queue</a:t>
            </a:r>
            <a:r>
              <a:rPr lang="en-GB" i="1" dirty="0" smtClean="0"/>
              <a:t/>
            </a:r>
            <a:br>
              <a:rPr lang="en-GB" i="1" dirty="0" smtClean="0"/>
            </a:b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F4651D3-0C94-43D1-BD42-1954F451F645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Concurrency Forum, 21 November 2012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1262" y="2080726"/>
            <a:ext cx="6281476" cy="43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563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b Online Presentation">
  <a:themeElements>
    <a:clrScheme name="LHCbOnline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LHCbOnlinePresentatio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  <a:cs typeface="Arial" charset="0"/>
          </a:defRPr>
        </a:defPPr>
      </a:lstStyle>
    </a:lnDef>
  </a:objectDefaults>
  <a:extraClrSchemeLst>
    <a:extraClrScheme>
      <a:clrScheme name="LHCbOnline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HCbOnline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HCbOnline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LHCb Online Presentation</Template>
  <TotalTime>1541</TotalTime>
  <Words>350</Words>
  <Application>Microsoft Office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LHCb Online Presentation</vt:lpstr>
      <vt:lpstr>Thread-Safe Histogram Service</vt:lpstr>
      <vt:lpstr>Why?…</vt:lpstr>
      <vt:lpstr>Making Histogram Filling thread-safe</vt:lpstr>
      <vt:lpstr>Implementation and Performance</vt:lpstr>
      <vt:lpstr>Outlook</vt:lpstr>
      <vt:lpstr>Mutex Performance</vt:lpstr>
      <vt:lpstr>Queue Performance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1998: Technical Proposal</dc:title>
  <dc:creator>jost</dc:creator>
  <cp:lastModifiedBy>jost</cp:lastModifiedBy>
  <cp:revision>19</cp:revision>
  <dcterms:created xsi:type="dcterms:W3CDTF">2009-05-22T13:41:06Z</dcterms:created>
  <dcterms:modified xsi:type="dcterms:W3CDTF">2012-11-21T06:52:06Z</dcterms:modified>
</cp:coreProperties>
</file>