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6" r:id="rId3"/>
    <p:sldId id="267" r:id="rId4"/>
    <p:sldId id="257" r:id="rId5"/>
    <p:sldId id="262" r:id="rId6"/>
    <p:sldId id="258" r:id="rId7"/>
    <p:sldId id="263" r:id="rId8"/>
    <p:sldId id="265" r:id="rId9"/>
    <p:sldId id="264" r:id="rId10"/>
    <p:sldId id="269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CD9ED-C352-4EA0-8C12-11B19CDD843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9C8B46-C6CD-4423-8B45-CA7D4A04132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21286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658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123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327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995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5556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54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13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394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0124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689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907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6639B-5265-4728-99A6-FEE1D137B161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5685D-3608-407A-B564-72C064A2D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4008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1470025"/>
          </a:xfrm>
        </p:spPr>
        <p:txBody>
          <a:bodyPr/>
          <a:lstStyle/>
          <a:p>
            <a:r>
              <a:rPr lang="fr-FR" dirty="0" smtClean="0"/>
              <a:t>large GEM test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November</a:t>
            </a:r>
            <a:r>
              <a:rPr lang="fr-FR" dirty="0" smtClean="0"/>
              <a:t> 2012 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683568" y="3789040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C. </a:t>
            </a:r>
            <a:r>
              <a:rPr lang="fr-FR" dirty="0" err="1" smtClean="0"/>
              <a:t>Armaingaud</a:t>
            </a:r>
            <a:r>
              <a:rPr lang="fr-FR" dirty="0" smtClean="0"/>
              <a:t>, J. Merlin, S. </a:t>
            </a:r>
            <a:r>
              <a:rPr lang="fr-FR" dirty="0" err="1" smtClean="0"/>
              <a:t>Colafranceschi</a:t>
            </a:r>
            <a:r>
              <a:rPr lang="fr-FR" dirty="0" smtClean="0"/>
              <a:t>, A. Marinov</a:t>
            </a:r>
          </a:p>
          <a:p>
            <a:r>
              <a:rPr lang="fr-FR" dirty="0" smtClean="0"/>
              <a:t>Y. </a:t>
            </a:r>
            <a:r>
              <a:rPr lang="fr-FR" dirty="0" err="1" smtClean="0"/>
              <a:t>Maghrbi</a:t>
            </a:r>
            <a:r>
              <a:rPr lang="fr-FR" dirty="0" smtClean="0"/>
              <a:t>, P. </a:t>
            </a:r>
            <a:r>
              <a:rPr lang="fr-FR" dirty="0" err="1" smtClean="0"/>
              <a:t>Barria</a:t>
            </a:r>
            <a:r>
              <a:rPr lang="fr-FR" dirty="0" smtClean="0"/>
              <a:t>, S. </a:t>
            </a:r>
            <a:r>
              <a:rPr lang="fr-FR" dirty="0" err="1" smtClean="0"/>
              <a:t>Salva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7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Data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analysis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in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progress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sz="20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Data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taken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with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both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SRS and VFAT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systems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. It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will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be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interesting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to compare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results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given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by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two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different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electronic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readout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from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one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common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run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</a:p>
          <a:p>
            <a:endParaRPr lang="fr-FR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Timing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measurement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done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in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two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different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ways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(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synchronised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clock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, or « online » time distribution).</a:t>
            </a:r>
          </a:p>
          <a:p>
            <a:endParaRPr lang="fr-FR" sz="2000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We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learned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SRS system, THANK YOU ERALDO.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Very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powerful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system,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it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will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be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FR" sz="2000" dirty="0" err="1" smtClean="0">
                <a:solidFill>
                  <a:schemeClr val="accent5">
                    <a:lumMod val="50000"/>
                  </a:schemeClr>
                </a:solidFill>
              </a:rPr>
              <a:t>used</a:t>
            </a:r>
            <a:r>
              <a:rPr lang="fr-FR" sz="2000" dirty="0" smtClean="0">
                <a:solidFill>
                  <a:schemeClr val="accent5">
                    <a:lumMod val="50000"/>
                  </a:schemeClr>
                </a:solidFill>
              </a:rPr>
              <a:t> in the future.</a:t>
            </a:r>
            <a:endParaRPr lang="fr-FR" sz="20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5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rmaingaud\Desktop\cern\trackerbe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96" y="1082362"/>
            <a:ext cx="7200800" cy="508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 txBox="1">
            <a:spLocks/>
          </p:cNvSpPr>
          <p:nvPr/>
        </p:nvSpPr>
        <p:spPr>
          <a:xfrm>
            <a:off x="351657" y="144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SET UP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68344" y="1772816"/>
            <a:ext cx="12596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Muons or pions </a:t>
            </a:r>
            <a:r>
              <a:rPr lang="fr-FR" dirty="0" err="1" smtClean="0"/>
              <a:t>beam</a:t>
            </a:r>
            <a:r>
              <a:rPr lang="fr-FR" dirty="0" smtClean="0"/>
              <a:t> 150Gev</a:t>
            </a:r>
            <a:endParaRPr lang="fr-FR" dirty="0"/>
          </a:p>
        </p:txBody>
      </p:sp>
      <p:sp>
        <p:nvSpPr>
          <p:cNvPr id="2" name="ZoneTexte 1"/>
          <p:cNvSpPr txBox="1"/>
          <p:nvPr/>
        </p:nvSpPr>
        <p:spPr>
          <a:xfrm>
            <a:off x="4932040" y="5517232"/>
            <a:ext cx="3995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Tracker</a:t>
            </a:r>
            <a:r>
              <a:rPr lang="fr-FR" dirty="0" smtClean="0"/>
              <a:t>: </a:t>
            </a:r>
            <a:r>
              <a:rPr lang="fr-FR" dirty="0" err="1" smtClean="0"/>
              <a:t>three</a:t>
            </a:r>
            <a:r>
              <a:rPr lang="fr-FR" dirty="0" smtClean="0"/>
              <a:t> triple GEM 10x10Cm</a:t>
            </a:r>
          </a:p>
          <a:p>
            <a:r>
              <a:rPr lang="fr-FR" dirty="0" smtClean="0"/>
              <a:t>Trigger signal: </a:t>
            </a:r>
            <a:r>
              <a:rPr lang="fr-FR" dirty="0" err="1" smtClean="0"/>
              <a:t>three</a:t>
            </a:r>
            <a:r>
              <a:rPr lang="fr-FR" dirty="0" smtClean="0"/>
              <a:t> </a:t>
            </a:r>
            <a:r>
              <a:rPr lang="fr-FR" dirty="0" err="1" smtClean="0"/>
              <a:t>scintillators</a:t>
            </a:r>
            <a:endParaRPr lang="fr-FR" dirty="0" smtClean="0"/>
          </a:p>
          <a:p>
            <a:r>
              <a:rPr lang="fr-FR" dirty="0" smtClean="0"/>
              <a:t>2 large </a:t>
            </a:r>
            <a:r>
              <a:rPr lang="fr-FR" dirty="0" err="1" smtClean="0"/>
              <a:t>chambers</a:t>
            </a:r>
            <a:r>
              <a:rPr lang="fr-FR" dirty="0" smtClean="0"/>
              <a:t> to test</a:t>
            </a:r>
          </a:p>
          <a:p>
            <a:r>
              <a:rPr lang="fr-FR" dirty="0" smtClean="0"/>
              <a:t>1 Timing GEM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251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351657" y="1443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Detectors </a:t>
            </a:r>
            <a:r>
              <a:rPr lang="fr-FR" dirty="0" err="1" smtClean="0">
                <a:solidFill>
                  <a:schemeClr val="tx2">
                    <a:lumMod val="50000"/>
                  </a:schemeClr>
                </a:solidFill>
              </a:rPr>
              <a:t>tested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043608" y="1772816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572000" y="1596351"/>
            <a:ext cx="337086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Ø"/>
            </a:pPr>
            <a:r>
              <a:rPr lang="en-GB" sz="1600" b="1" dirty="0" smtClean="0">
                <a:solidFill>
                  <a:srgbClr val="17375E"/>
                </a:solidFill>
              </a:rPr>
              <a:t>2 </a:t>
            </a:r>
            <a:r>
              <a:rPr lang="en-GB" sz="1600" b="1" dirty="0">
                <a:solidFill>
                  <a:srgbClr val="17375E"/>
                </a:solidFill>
              </a:rPr>
              <a:t>large chamber </a:t>
            </a:r>
            <a:r>
              <a:rPr lang="en-GB" sz="1600" b="1" dirty="0" smtClean="0">
                <a:solidFill>
                  <a:srgbClr val="17375E"/>
                </a:solidFill>
              </a:rPr>
              <a:t>(</a:t>
            </a:r>
            <a:r>
              <a:rPr lang="en-GB" sz="1600" b="1" dirty="0">
                <a:solidFill>
                  <a:srgbClr val="17375E"/>
                </a:solidFill>
              </a:rPr>
              <a:t>NS2 technic</a:t>
            </a:r>
            <a:r>
              <a:rPr lang="en-GB" sz="1600" b="1" dirty="0" smtClean="0">
                <a:solidFill>
                  <a:srgbClr val="17375E"/>
                </a:solidFill>
              </a:rPr>
              <a:t>)</a:t>
            </a:r>
            <a:r>
              <a:rPr lang="en-GB" sz="1600" b="1" dirty="0">
                <a:solidFill>
                  <a:srgbClr val="17375E"/>
                </a:solidFill>
              </a:rPr>
              <a:t> </a:t>
            </a:r>
            <a:r>
              <a:rPr lang="en-GB" sz="1600" b="1" dirty="0" smtClean="0">
                <a:solidFill>
                  <a:srgbClr val="17375E"/>
                </a:solidFill>
              </a:rPr>
              <a:t> No </a:t>
            </a:r>
            <a:r>
              <a:rPr lang="en-GB" sz="1600" b="1" dirty="0">
                <a:solidFill>
                  <a:srgbClr val="17375E"/>
                </a:solidFill>
              </a:rPr>
              <a:t>spacers in active </a:t>
            </a:r>
            <a:r>
              <a:rPr lang="en-GB" sz="1600" b="1" dirty="0" smtClean="0">
                <a:solidFill>
                  <a:srgbClr val="17375E"/>
                </a:solidFill>
              </a:rPr>
              <a:t>area.</a:t>
            </a:r>
            <a:endParaRPr lang="en-GB" sz="1600" b="1" dirty="0">
              <a:solidFill>
                <a:srgbClr val="17375E"/>
              </a:solidFill>
            </a:endParaRPr>
          </a:p>
          <a:p>
            <a:endParaRPr lang="en-GB" sz="1600" b="1" dirty="0" smtClean="0">
              <a:solidFill>
                <a:srgbClr val="17375E"/>
              </a:solidFill>
            </a:endParaRPr>
          </a:p>
          <a:p>
            <a:pPr marL="285750" indent="-285750">
              <a:buFont typeface="Wingdings" charset="0"/>
              <a:buChar char="Ø"/>
            </a:pPr>
            <a:r>
              <a:rPr lang="en-GB" sz="1600" b="1" dirty="0" smtClean="0">
                <a:solidFill>
                  <a:srgbClr val="17375E"/>
                </a:solidFill>
              </a:rPr>
              <a:t>3-1-2-1 gap configuration</a:t>
            </a:r>
          </a:p>
          <a:p>
            <a:endParaRPr lang="en-GB" sz="1600" b="1" dirty="0" smtClean="0">
              <a:solidFill>
                <a:srgbClr val="17375E"/>
              </a:solidFill>
            </a:endParaRPr>
          </a:p>
          <a:p>
            <a:pPr marL="285750" indent="-285750">
              <a:buFont typeface="Wingdings" charset="0"/>
              <a:buChar char="Ø"/>
            </a:pPr>
            <a:r>
              <a:rPr lang="en-GB" sz="1600" b="1" dirty="0" smtClean="0">
                <a:solidFill>
                  <a:srgbClr val="17375E"/>
                </a:solidFill>
              </a:rPr>
              <a:t>E-fields at High efficiency :</a:t>
            </a:r>
          </a:p>
          <a:p>
            <a:r>
              <a:rPr lang="en-GB" sz="1600" b="1" dirty="0">
                <a:solidFill>
                  <a:srgbClr val="17375E"/>
                </a:solidFill>
              </a:rPr>
              <a:t> </a:t>
            </a:r>
            <a:r>
              <a:rPr lang="en-GB" sz="1600" b="1" dirty="0" smtClean="0">
                <a:solidFill>
                  <a:srgbClr val="17375E"/>
                </a:solidFill>
              </a:rPr>
              <a:t>      drift : 3KV/cm</a:t>
            </a:r>
          </a:p>
          <a:p>
            <a:r>
              <a:rPr lang="en-GB" sz="1600" b="1" dirty="0">
                <a:solidFill>
                  <a:srgbClr val="17375E"/>
                </a:solidFill>
              </a:rPr>
              <a:t> </a:t>
            </a:r>
            <a:r>
              <a:rPr lang="en-GB" sz="1600" b="1" dirty="0" smtClean="0">
                <a:solidFill>
                  <a:srgbClr val="17375E"/>
                </a:solidFill>
              </a:rPr>
              <a:t>       </a:t>
            </a:r>
            <a:r>
              <a:rPr lang="en-GB" sz="1600" b="1" dirty="0" err="1" smtClean="0">
                <a:solidFill>
                  <a:srgbClr val="17375E"/>
                </a:solidFill>
              </a:rPr>
              <a:t>transfert</a:t>
            </a:r>
            <a:r>
              <a:rPr lang="en-GB" sz="1600" b="1" dirty="0" smtClean="0">
                <a:solidFill>
                  <a:srgbClr val="17375E"/>
                </a:solidFill>
              </a:rPr>
              <a:t> 1 and 2 : 3.5KV/cm</a:t>
            </a:r>
          </a:p>
          <a:p>
            <a:r>
              <a:rPr lang="en-GB" sz="1600" b="1" dirty="0">
                <a:solidFill>
                  <a:srgbClr val="17375E"/>
                </a:solidFill>
              </a:rPr>
              <a:t> </a:t>
            </a:r>
            <a:r>
              <a:rPr lang="en-GB" sz="1600" b="1" dirty="0" smtClean="0">
                <a:solidFill>
                  <a:srgbClr val="17375E"/>
                </a:solidFill>
              </a:rPr>
              <a:t>       induction : 5KV/cm</a:t>
            </a:r>
          </a:p>
          <a:p>
            <a:pPr marL="285750" indent="-285750">
              <a:buFont typeface="Wingdings" charset="0"/>
              <a:buChar char="Ø"/>
            </a:pPr>
            <a:endParaRPr lang="en-GB" sz="1600" b="1" dirty="0">
              <a:solidFill>
                <a:srgbClr val="17375E"/>
              </a:solidFill>
            </a:endParaRPr>
          </a:p>
          <a:p>
            <a:pPr marL="285750" indent="-285750">
              <a:buFont typeface="Wingdings" charset="0"/>
              <a:buChar char="Ø"/>
            </a:pPr>
            <a:r>
              <a:rPr lang="en-GB" sz="1600" b="1" dirty="0">
                <a:solidFill>
                  <a:srgbClr val="17375E"/>
                </a:solidFill>
              </a:rPr>
              <a:t>2 Sectors tested with pitch  0.83 and 0.88</a:t>
            </a:r>
            <a:r>
              <a:rPr lang="en-GB" sz="1600" b="1" dirty="0" smtClean="0">
                <a:solidFill>
                  <a:srgbClr val="17375E"/>
                </a:solidFill>
              </a:rPr>
              <a:t>.</a:t>
            </a:r>
          </a:p>
          <a:p>
            <a:pPr marL="285750" indent="-285750">
              <a:buFont typeface="Wingdings" charset="0"/>
              <a:buChar char="Ø"/>
            </a:pPr>
            <a:endParaRPr lang="en-GB" sz="1600" b="1" dirty="0">
              <a:solidFill>
                <a:srgbClr val="17375E"/>
              </a:solidFill>
            </a:endParaRPr>
          </a:p>
          <a:p>
            <a:pPr marL="285750" indent="-285750">
              <a:buFont typeface="Wingdings" charset="0"/>
              <a:buChar char="Ø"/>
            </a:pPr>
            <a:r>
              <a:rPr lang="en-GB" sz="1600" b="1" dirty="0" smtClean="0">
                <a:solidFill>
                  <a:srgbClr val="17375E"/>
                </a:solidFill>
              </a:rPr>
              <a:t>Data taken with VFAT system and SRS system.</a:t>
            </a:r>
          </a:p>
          <a:p>
            <a:endParaRPr lang="en-GB" sz="1600" b="1" dirty="0">
              <a:solidFill>
                <a:srgbClr val="17375E"/>
              </a:solidFill>
            </a:endParaRPr>
          </a:p>
          <a:p>
            <a:endParaRPr lang="en-GB" sz="1600" b="1" dirty="0" smtClean="0">
              <a:solidFill>
                <a:srgbClr val="17375E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97" y="1595737"/>
            <a:ext cx="3028280" cy="2265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7180"/>
          <p:cNvGrpSpPr/>
          <p:nvPr/>
        </p:nvGrpSpPr>
        <p:grpSpPr>
          <a:xfrm>
            <a:off x="179513" y="3447301"/>
            <a:ext cx="4248472" cy="2141939"/>
            <a:chOff x="0" y="0"/>
            <a:chExt cx="5423535" cy="2524125"/>
          </a:xfrm>
          <a:extLst>
            <a:ext uri="{0CCBE362-F206-4b92-989A-16890622DB6E}">
              <ma14:wrappingTextBoxFlag xmlns:lc="http://schemas.openxmlformats.org/drawingml/2006/lockedCanvas" xmlns:ma14="http://schemas.microsoft.com/office/mac/drawingml/2011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grpSpPr>
        <p:pic>
          <p:nvPicPr>
            <p:cNvPr id="10" name="Picture 7178" descr="Macintosh HD:Users:zhouyi:Pictures:iPhoto Library:Modified:2012:May 29, 2012:IMG_0411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884045" cy="2514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" name="Picture 7179" descr="Macintosh HD:Users:zhouyi:Pictures:iPhoto Library:Originals:2012:May 29, 2012:IMG_0412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7400" y="0"/>
              <a:ext cx="3366135" cy="252412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700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rmaingaud\Desktop\cern\IMG_14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482" y="211508"/>
            <a:ext cx="1994294" cy="267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rmaingaud\Desktop\ind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8987" y="2217049"/>
            <a:ext cx="1543356" cy="1004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18/06/2012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développement de détecteurs à GEM pour CMS upgrade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596A-4E29-4719-B8B4-47AB47D12E91}" type="slidenum">
              <a:rPr lang="fr-FR" smtClean="0"/>
              <a:t>4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762597" y="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VFAT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19390" y="3327941"/>
            <a:ext cx="1440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1867126" y="3327941"/>
            <a:ext cx="1440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747983" y="4383314"/>
            <a:ext cx="172819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discriminateur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>
            <a:off x="850464" y="2977110"/>
            <a:ext cx="17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scintillators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847290" y="5371618"/>
            <a:ext cx="151216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coïncidence</a:t>
            </a:r>
            <a:endParaRPr lang="fr-FR" dirty="0"/>
          </a:p>
        </p:txBody>
      </p:sp>
      <p:sp>
        <p:nvSpPr>
          <p:cNvPr id="48" name="Trapèze 47"/>
          <p:cNvSpPr/>
          <p:nvPr/>
        </p:nvSpPr>
        <p:spPr>
          <a:xfrm>
            <a:off x="6760620" y="1316638"/>
            <a:ext cx="144016" cy="153387"/>
          </a:xfrm>
          <a:prstGeom prst="trapezoid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194" name="Picture 2" descr="C:\Users\Armaingaud\Desktop\IMG_11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76" y="3507647"/>
            <a:ext cx="847470" cy="6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" name="Connecteur droit avec flèche 60"/>
          <p:cNvCxnSpPr>
            <a:endCxn id="37" idx="1"/>
          </p:cNvCxnSpPr>
          <p:nvPr/>
        </p:nvCxnSpPr>
        <p:spPr>
          <a:xfrm>
            <a:off x="2359458" y="5500891"/>
            <a:ext cx="2021318" cy="106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Connecteur droit avec flèche 1023"/>
          <p:cNvCxnSpPr/>
          <p:nvPr/>
        </p:nvCxnSpPr>
        <p:spPr>
          <a:xfrm>
            <a:off x="1191398" y="3753905"/>
            <a:ext cx="0" cy="629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1939134" y="3790392"/>
            <a:ext cx="0" cy="629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2052426" y="4704116"/>
            <a:ext cx="0" cy="6779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>
            <a:off x="1260338" y="4752646"/>
            <a:ext cx="0" cy="629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Connecteur en angle 1030"/>
          <p:cNvCxnSpPr/>
          <p:nvPr/>
        </p:nvCxnSpPr>
        <p:spPr>
          <a:xfrm rot="5400000">
            <a:off x="4962132" y="1657241"/>
            <a:ext cx="2057711" cy="1683282"/>
          </a:xfrm>
          <a:prstGeom prst="bentConnector3">
            <a:avLst>
              <a:gd name="adj1" fmla="val 83328"/>
            </a:avLst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3" name="ZoneTexte 1032"/>
          <p:cNvSpPr txBox="1"/>
          <p:nvPr/>
        </p:nvSpPr>
        <p:spPr>
          <a:xfrm>
            <a:off x="2532068" y="5009973"/>
            <a:ext cx="1676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70C0"/>
                </a:solidFill>
              </a:rPr>
              <a:t>Trigger information</a:t>
            </a:r>
            <a:endParaRPr lang="fr-FR" sz="1400" dirty="0">
              <a:solidFill>
                <a:srgbClr val="0070C0"/>
              </a:solidFill>
            </a:endParaRPr>
          </a:p>
        </p:txBody>
      </p:sp>
      <p:cxnSp>
        <p:nvCxnSpPr>
          <p:cNvPr id="1036" name="Connecteur en angle 1035"/>
          <p:cNvCxnSpPr>
            <a:stCxn id="8194" idx="1"/>
            <a:endCxn id="3" idx="1"/>
          </p:cNvCxnSpPr>
          <p:nvPr/>
        </p:nvCxnSpPr>
        <p:spPr>
          <a:xfrm rot="10800000" flipH="1">
            <a:off x="4380775" y="2719473"/>
            <a:ext cx="228211" cy="1104668"/>
          </a:xfrm>
          <a:prstGeom prst="bentConnector3">
            <a:avLst>
              <a:gd name="adj1" fmla="val -100170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ZoneTexte 1037"/>
          <p:cNvSpPr txBox="1"/>
          <p:nvPr/>
        </p:nvSpPr>
        <p:spPr>
          <a:xfrm>
            <a:off x="3552558" y="2956201"/>
            <a:ext cx="10787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data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1043" name="Connecteur droit 1042"/>
          <p:cNvCxnSpPr>
            <a:stCxn id="48" idx="0"/>
          </p:cNvCxnSpPr>
          <p:nvPr/>
        </p:nvCxnSpPr>
        <p:spPr>
          <a:xfrm flipH="1" flipV="1">
            <a:off x="2893382" y="911531"/>
            <a:ext cx="3939246" cy="405107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necteur droit 90"/>
          <p:cNvCxnSpPr>
            <a:stCxn id="48" idx="2"/>
          </p:cNvCxnSpPr>
          <p:nvPr/>
        </p:nvCxnSpPr>
        <p:spPr>
          <a:xfrm flipH="1">
            <a:off x="2893979" y="1470025"/>
            <a:ext cx="3938649" cy="96302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9668" y="735012"/>
            <a:ext cx="2758099" cy="1756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" name="Prostokąt 13"/>
          <p:cNvSpPr/>
          <p:nvPr/>
        </p:nvSpPr>
        <p:spPr>
          <a:xfrm>
            <a:off x="352556" y="2484329"/>
            <a:ext cx="16561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1200" b="1" dirty="0" smtClean="0">
                <a:latin typeface="American Typewriter"/>
                <a:cs typeface="American Typewriter"/>
              </a:rPr>
              <a:t>ANALOG AND</a:t>
            </a:r>
          </a:p>
          <a:p>
            <a:pPr algn="ctr"/>
            <a:r>
              <a:rPr lang="pl-PL" sz="1200" b="1" dirty="0" smtClean="0">
                <a:latin typeface="American Typewriter"/>
                <a:cs typeface="American Typewriter"/>
              </a:rPr>
              <a:t>ASYNCRONOUS  </a:t>
            </a:r>
          </a:p>
        </p:txBody>
      </p:sp>
      <p:sp>
        <p:nvSpPr>
          <p:cNvPr id="95" name="Prostokąt 14"/>
          <p:cNvSpPr/>
          <p:nvPr/>
        </p:nvSpPr>
        <p:spPr>
          <a:xfrm>
            <a:off x="1740956" y="2454767"/>
            <a:ext cx="158222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l-PL" sz="1200" b="1" dirty="0" smtClean="0">
                <a:latin typeface="American Typewriter"/>
                <a:cs typeface="American Typewriter"/>
              </a:rPr>
              <a:t>DIGITAL AND</a:t>
            </a:r>
          </a:p>
          <a:p>
            <a:pPr algn="ctr"/>
            <a:r>
              <a:rPr lang="pl-PL" sz="1200" b="1" dirty="0" smtClean="0">
                <a:latin typeface="American Typewriter"/>
                <a:cs typeface="American Typewriter"/>
              </a:rPr>
              <a:t>SYNCRONOUS</a:t>
            </a:r>
            <a:endParaRPr lang="pl-PL" sz="1200" b="1" dirty="0">
              <a:latin typeface="American Typewriter"/>
              <a:cs typeface="American Typewriter"/>
            </a:endParaRPr>
          </a:p>
        </p:txBody>
      </p:sp>
      <p:pic>
        <p:nvPicPr>
          <p:cNvPr id="36" name="Picture 2" descr="C:\Users\Armaingaud\Desktop\IMG_11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76" y="4361409"/>
            <a:ext cx="847470" cy="6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C:\Users\Armaingaud\Desktop\IMG_11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76" y="5195039"/>
            <a:ext cx="847470" cy="6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8" name="Connecteur droit avec flèche 37"/>
          <p:cNvCxnSpPr/>
          <p:nvPr/>
        </p:nvCxnSpPr>
        <p:spPr>
          <a:xfrm>
            <a:off x="3470583" y="3803595"/>
            <a:ext cx="91019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3470583" y="4677902"/>
            <a:ext cx="91019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3470583" y="3790392"/>
            <a:ext cx="0" cy="1710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4409191" y="405046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Turbo0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4406811" y="489514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Turbo1</a:t>
            </a:r>
            <a:endParaRPr lang="fr-FR" dirty="0"/>
          </a:p>
        </p:txBody>
      </p:sp>
      <p:sp>
        <p:nvSpPr>
          <p:cNvPr id="50" name="ZoneTexte 49"/>
          <p:cNvSpPr txBox="1"/>
          <p:nvPr/>
        </p:nvSpPr>
        <p:spPr>
          <a:xfrm>
            <a:off x="4343273" y="574911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Turbo2</a:t>
            </a:r>
            <a:endParaRPr lang="fr-FR" dirty="0"/>
          </a:p>
        </p:txBody>
      </p:sp>
      <p:pic>
        <p:nvPicPr>
          <p:cNvPr id="1028" name="Picture 4" descr="C:\Users\Armaingaud\Desktop\cern\1-s2.0-S0168900211002658-gr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41" y="3420533"/>
            <a:ext cx="645289" cy="66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4" descr="C:\Users\Armaingaud\Desktop\cern\1-s2.0-S0168900211002658-gr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92" y="4251482"/>
            <a:ext cx="645289" cy="66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4" descr="C:\Users\Armaingaud\Desktop\cern\1-s2.0-S0168900211002658-gr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466" y="5178161"/>
            <a:ext cx="645289" cy="66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Connecteur en angle 31"/>
          <p:cNvCxnSpPr>
            <a:stCxn id="1028" idx="0"/>
          </p:cNvCxnSpPr>
          <p:nvPr/>
        </p:nvCxnSpPr>
        <p:spPr>
          <a:xfrm rot="16200000" flipH="1" flipV="1">
            <a:off x="5707021" y="2952644"/>
            <a:ext cx="270677" cy="1206453"/>
          </a:xfrm>
          <a:prstGeom prst="bentConnector4">
            <a:avLst>
              <a:gd name="adj1" fmla="val -51611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ngle 70"/>
          <p:cNvCxnSpPr>
            <a:stCxn id="1028" idx="0"/>
          </p:cNvCxnSpPr>
          <p:nvPr/>
        </p:nvCxnSpPr>
        <p:spPr>
          <a:xfrm rot="16200000" flipH="1" flipV="1">
            <a:off x="5741457" y="2918208"/>
            <a:ext cx="201805" cy="1206453"/>
          </a:xfrm>
          <a:prstGeom prst="bentConnector4">
            <a:avLst>
              <a:gd name="adj1" fmla="val -62933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en angle 86"/>
          <p:cNvCxnSpPr/>
          <p:nvPr/>
        </p:nvCxnSpPr>
        <p:spPr>
          <a:xfrm rot="16200000" flipH="1" flipV="1">
            <a:off x="5687219" y="4737622"/>
            <a:ext cx="220986" cy="1192866"/>
          </a:xfrm>
          <a:prstGeom prst="bentConnector4">
            <a:avLst>
              <a:gd name="adj1" fmla="val -103445"/>
              <a:gd name="adj2" fmla="val 63524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en angle 87"/>
          <p:cNvCxnSpPr/>
          <p:nvPr/>
        </p:nvCxnSpPr>
        <p:spPr>
          <a:xfrm rot="16200000" flipH="1" flipV="1">
            <a:off x="5750006" y="4661248"/>
            <a:ext cx="81826" cy="1206453"/>
          </a:xfrm>
          <a:prstGeom prst="bentConnector4">
            <a:avLst>
              <a:gd name="adj1" fmla="val -279373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en angle 88"/>
          <p:cNvCxnSpPr/>
          <p:nvPr/>
        </p:nvCxnSpPr>
        <p:spPr>
          <a:xfrm rot="16200000" flipH="1" flipV="1">
            <a:off x="5714186" y="3856462"/>
            <a:ext cx="220986" cy="1192866"/>
          </a:xfrm>
          <a:prstGeom prst="bentConnector4">
            <a:avLst>
              <a:gd name="adj1" fmla="val -103445"/>
              <a:gd name="adj2" fmla="val 63524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eur en angle 89"/>
          <p:cNvCxnSpPr/>
          <p:nvPr/>
        </p:nvCxnSpPr>
        <p:spPr>
          <a:xfrm rot="16200000" flipH="1" flipV="1">
            <a:off x="5776973" y="3780088"/>
            <a:ext cx="81826" cy="1206453"/>
          </a:xfrm>
          <a:prstGeom prst="bentConnector4">
            <a:avLst>
              <a:gd name="adj1" fmla="val -279373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en angle 71"/>
          <p:cNvCxnSpPr>
            <a:stCxn id="64" idx="1"/>
            <a:endCxn id="36" idx="3"/>
          </p:cNvCxnSpPr>
          <p:nvPr/>
        </p:nvCxnSpPr>
        <p:spPr>
          <a:xfrm rot="10800000" flipV="1">
            <a:off x="5228246" y="4584853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en angle 96"/>
          <p:cNvCxnSpPr/>
          <p:nvPr/>
        </p:nvCxnSpPr>
        <p:spPr>
          <a:xfrm rot="10800000" flipV="1">
            <a:off x="5239133" y="4704116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en angle 97"/>
          <p:cNvCxnSpPr/>
          <p:nvPr/>
        </p:nvCxnSpPr>
        <p:spPr>
          <a:xfrm rot="10800000" flipV="1">
            <a:off x="5237308" y="3745508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Connecteur en angle 98"/>
          <p:cNvCxnSpPr/>
          <p:nvPr/>
        </p:nvCxnSpPr>
        <p:spPr>
          <a:xfrm rot="10800000" flipV="1">
            <a:off x="5248195" y="3864771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en angle 99"/>
          <p:cNvCxnSpPr/>
          <p:nvPr/>
        </p:nvCxnSpPr>
        <p:spPr>
          <a:xfrm rot="10800000" flipV="1">
            <a:off x="5212266" y="5496669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eur en angle 100"/>
          <p:cNvCxnSpPr/>
          <p:nvPr/>
        </p:nvCxnSpPr>
        <p:spPr>
          <a:xfrm rot="10800000" flipV="1">
            <a:off x="5223153" y="5615932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ZoneTexte 101"/>
          <p:cNvSpPr txBox="1"/>
          <p:nvPr/>
        </p:nvSpPr>
        <p:spPr>
          <a:xfrm>
            <a:off x="6904636" y="35945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Tracker1</a:t>
            </a:r>
            <a:endParaRPr lang="fr-FR" dirty="0"/>
          </a:p>
        </p:txBody>
      </p:sp>
      <p:sp>
        <p:nvSpPr>
          <p:cNvPr id="103" name="ZoneTexte 102"/>
          <p:cNvSpPr txBox="1"/>
          <p:nvPr/>
        </p:nvSpPr>
        <p:spPr>
          <a:xfrm>
            <a:off x="6948613" y="440018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Tracker2</a:t>
            </a:r>
            <a:endParaRPr lang="fr-FR" dirty="0"/>
          </a:p>
        </p:txBody>
      </p:sp>
      <p:sp>
        <p:nvSpPr>
          <p:cNvPr id="104" name="ZoneTexte 103"/>
          <p:cNvSpPr txBox="1"/>
          <p:nvPr/>
        </p:nvSpPr>
        <p:spPr>
          <a:xfrm>
            <a:off x="6936336" y="531622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Tracker3</a:t>
            </a:r>
            <a:endParaRPr lang="fr-FR" dirty="0"/>
          </a:p>
        </p:txBody>
      </p:sp>
      <p:sp>
        <p:nvSpPr>
          <p:cNvPr id="107" name="ZoneTexte 106"/>
          <p:cNvSpPr txBox="1"/>
          <p:nvPr/>
        </p:nvSpPr>
        <p:spPr>
          <a:xfrm>
            <a:off x="6936336" y="2715162"/>
            <a:ext cx="1078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B050"/>
                </a:solidFill>
              </a:rPr>
              <a:t>Analogic</a:t>
            </a:r>
            <a:r>
              <a:rPr lang="fr-FR" sz="1400" dirty="0" smtClean="0">
                <a:solidFill>
                  <a:srgbClr val="00B050"/>
                </a:solidFill>
              </a:rPr>
              <a:t> signal</a:t>
            </a:r>
            <a:endParaRPr lang="fr-FR" sz="1400" dirty="0">
              <a:solidFill>
                <a:srgbClr val="00B050"/>
              </a:solidFill>
            </a:endParaRPr>
          </a:p>
        </p:txBody>
      </p:sp>
      <p:cxnSp>
        <p:nvCxnSpPr>
          <p:cNvPr id="79" name="Connecteur en angle 78"/>
          <p:cNvCxnSpPr/>
          <p:nvPr/>
        </p:nvCxnSpPr>
        <p:spPr>
          <a:xfrm rot="16200000" flipH="1">
            <a:off x="3863423" y="4106593"/>
            <a:ext cx="853763" cy="288855"/>
          </a:xfrm>
          <a:prstGeom prst="bentConnector2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Connecteur en angle 109"/>
          <p:cNvCxnSpPr/>
          <p:nvPr/>
        </p:nvCxnSpPr>
        <p:spPr>
          <a:xfrm rot="16200000" flipH="1">
            <a:off x="3863423" y="4930767"/>
            <a:ext cx="853763" cy="288855"/>
          </a:xfrm>
          <a:prstGeom prst="bentConnector2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24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18/06/2012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développement de détecteurs à GEM pour CMS upgrade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9596A-4E29-4719-B8B4-47AB47D12E91}" type="slidenum">
              <a:rPr lang="fr-FR" smtClean="0"/>
              <a:t>5</a:t>
            </a:fld>
            <a:endParaRPr lang="fr-FR"/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-75676" y="-12699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chemeClr val="tx2">
                    <a:lumMod val="50000"/>
                  </a:schemeClr>
                </a:solidFill>
              </a:rPr>
              <a:t>Time </a:t>
            </a:r>
            <a:r>
              <a:rPr lang="fr-FR" sz="3600" dirty="0" err="1" smtClean="0">
                <a:solidFill>
                  <a:schemeClr val="tx2">
                    <a:lumMod val="50000"/>
                  </a:schemeClr>
                </a:solidFill>
              </a:rPr>
              <a:t>measurement</a:t>
            </a:r>
            <a:r>
              <a:rPr lang="fr-FR" sz="36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fr-FR" sz="3600" dirty="0" err="1" smtClean="0">
                <a:solidFill>
                  <a:schemeClr val="tx2">
                    <a:lumMod val="50000"/>
                  </a:schemeClr>
                </a:solidFill>
              </a:rPr>
              <a:t>with</a:t>
            </a:r>
            <a:r>
              <a:rPr lang="fr-FR" sz="3600" dirty="0" smtClean="0">
                <a:solidFill>
                  <a:schemeClr val="tx2">
                    <a:lumMod val="50000"/>
                  </a:schemeClr>
                </a:solidFill>
              </a:rPr>
              <a:t> TDC</a:t>
            </a:r>
            <a:endParaRPr lang="fr-FR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3470582" y="3186591"/>
            <a:ext cx="0" cy="1655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638" y="2091655"/>
            <a:ext cx="1531326" cy="10932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4" name="Connecteur droit avec flèche 23"/>
          <p:cNvCxnSpPr/>
          <p:nvPr/>
        </p:nvCxnSpPr>
        <p:spPr>
          <a:xfrm flipV="1">
            <a:off x="2849487" y="3195238"/>
            <a:ext cx="0" cy="199980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427803" y="1285360"/>
            <a:ext cx="2414883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TDC</a:t>
            </a:r>
            <a:endParaRPr lang="fr-FR" dirty="0"/>
          </a:p>
        </p:txBody>
      </p:sp>
      <p:sp>
        <p:nvSpPr>
          <p:cNvPr id="47" name="ZoneTexte 46"/>
          <p:cNvSpPr txBox="1"/>
          <p:nvPr/>
        </p:nvSpPr>
        <p:spPr>
          <a:xfrm>
            <a:off x="2254142" y="3972990"/>
            <a:ext cx="1676098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SBIT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34" name="Picture 3" descr="C:\Users\Armaingaud\Desktop\cern\IMG_142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636" y="211508"/>
            <a:ext cx="1994294" cy="2670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rapèze 35"/>
          <p:cNvSpPr/>
          <p:nvPr/>
        </p:nvSpPr>
        <p:spPr>
          <a:xfrm>
            <a:off x="7331683" y="1303939"/>
            <a:ext cx="144016" cy="153387"/>
          </a:xfrm>
          <a:prstGeom prst="trapezoid">
            <a:avLst/>
          </a:prstGeom>
          <a:solidFill>
            <a:srgbClr val="FF0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7" name="Picture 2" descr="C:\Users\Armaingaud\Desktop\IMG_11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76" y="3507647"/>
            <a:ext cx="847470" cy="6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Connecteur en angle 38"/>
          <p:cNvCxnSpPr>
            <a:endCxn id="37" idx="0"/>
          </p:cNvCxnSpPr>
          <p:nvPr/>
        </p:nvCxnSpPr>
        <p:spPr>
          <a:xfrm rot="10800000" flipV="1">
            <a:off x="4804511" y="1393333"/>
            <a:ext cx="2618272" cy="2114314"/>
          </a:xfrm>
          <a:prstGeom prst="bentConnector2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2" descr="C:\Users\Armaingaud\Desktop\IMG_11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76" y="4361409"/>
            <a:ext cx="847470" cy="6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" descr="C:\Users\Armaingaud\Desktop\IMG_11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0776" y="5195039"/>
            <a:ext cx="847470" cy="6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Connecteur droit avec flèche 43"/>
          <p:cNvCxnSpPr/>
          <p:nvPr/>
        </p:nvCxnSpPr>
        <p:spPr>
          <a:xfrm>
            <a:off x="3470583" y="3803595"/>
            <a:ext cx="91019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/>
          <p:cNvCxnSpPr/>
          <p:nvPr/>
        </p:nvCxnSpPr>
        <p:spPr>
          <a:xfrm>
            <a:off x="3470583" y="4677902"/>
            <a:ext cx="91019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3470583" y="3790392"/>
            <a:ext cx="0" cy="17104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4409191" y="4050469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Turbo0</a:t>
            </a:r>
            <a:endParaRPr lang="fr-FR" dirty="0"/>
          </a:p>
        </p:txBody>
      </p:sp>
      <p:sp>
        <p:nvSpPr>
          <p:cNvPr id="51" name="ZoneTexte 50"/>
          <p:cNvSpPr txBox="1"/>
          <p:nvPr/>
        </p:nvSpPr>
        <p:spPr>
          <a:xfrm>
            <a:off x="4406811" y="489514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Turbo1</a:t>
            </a:r>
            <a:endParaRPr lang="fr-FR" dirty="0"/>
          </a:p>
        </p:txBody>
      </p:sp>
      <p:sp>
        <p:nvSpPr>
          <p:cNvPr id="52" name="ZoneTexte 51"/>
          <p:cNvSpPr txBox="1"/>
          <p:nvPr/>
        </p:nvSpPr>
        <p:spPr>
          <a:xfrm>
            <a:off x="4343273" y="5749111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Turbo2</a:t>
            </a:r>
            <a:endParaRPr lang="fr-FR" dirty="0"/>
          </a:p>
        </p:txBody>
      </p:sp>
      <p:pic>
        <p:nvPicPr>
          <p:cNvPr id="53" name="Picture 4" descr="C:\Users\Armaingaud\Desktop\cern\1-s2.0-S0168900211002658-gr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2941" y="3420533"/>
            <a:ext cx="645289" cy="66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C:\Users\Armaingaud\Desktop\cern\1-s2.0-S0168900211002658-gr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92" y="4251482"/>
            <a:ext cx="645289" cy="66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4" descr="C:\Users\Armaingaud\Desktop\cern\1-s2.0-S0168900211002658-gr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466" y="5178161"/>
            <a:ext cx="645289" cy="666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6" name="Connecteur en angle 55"/>
          <p:cNvCxnSpPr>
            <a:stCxn id="53" idx="0"/>
          </p:cNvCxnSpPr>
          <p:nvPr/>
        </p:nvCxnSpPr>
        <p:spPr>
          <a:xfrm rot="16200000" flipH="1" flipV="1">
            <a:off x="5707021" y="2952644"/>
            <a:ext cx="270677" cy="1206453"/>
          </a:xfrm>
          <a:prstGeom prst="bentConnector4">
            <a:avLst>
              <a:gd name="adj1" fmla="val -51611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en angle 56"/>
          <p:cNvCxnSpPr>
            <a:stCxn id="53" idx="0"/>
          </p:cNvCxnSpPr>
          <p:nvPr/>
        </p:nvCxnSpPr>
        <p:spPr>
          <a:xfrm rot="16200000" flipH="1" flipV="1">
            <a:off x="5741457" y="2918208"/>
            <a:ext cx="201805" cy="1206453"/>
          </a:xfrm>
          <a:prstGeom prst="bentConnector4">
            <a:avLst>
              <a:gd name="adj1" fmla="val -62933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en angle 58"/>
          <p:cNvCxnSpPr/>
          <p:nvPr/>
        </p:nvCxnSpPr>
        <p:spPr>
          <a:xfrm rot="16200000" flipH="1" flipV="1">
            <a:off x="5687219" y="4737622"/>
            <a:ext cx="220986" cy="1192866"/>
          </a:xfrm>
          <a:prstGeom prst="bentConnector4">
            <a:avLst>
              <a:gd name="adj1" fmla="val -103445"/>
              <a:gd name="adj2" fmla="val 63524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en angle 59"/>
          <p:cNvCxnSpPr/>
          <p:nvPr/>
        </p:nvCxnSpPr>
        <p:spPr>
          <a:xfrm rot="16200000" flipH="1" flipV="1">
            <a:off x="5750006" y="4661248"/>
            <a:ext cx="81826" cy="1206453"/>
          </a:xfrm>
          <a:prstGeom prst="bentConnector4">
            <a:avLst>
              <a:gd name="adj1" fmla="val -279373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en angle 61"/>
          <p:cNvCxnSpPr/>
          <p:nvPr/>
        </p:nvCxnSpPr>
        <p:spPr>
          <a:xfrm rot="16200000" flipH="1" flipV="1">
            <a:off x="5714186" y="3856462"/>
            <a:ext cx="220986" cy="1192866"/>
          </a:xfrm>
          <a:prstGeom prst="bentConnector4">
            <a:avLst>
              <a:gd name="adj1" fmla="val -103445"/>
              <a:gd name="adj2" fmla="val 63524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en angle 62"/>
          <p:cNvCxnSpPr/>
          <p:nvPr/>
        </p:nvCxnSpPr>
        <p:spPr>
          <a:xfrm rot="16200000" flipH="1" flipV="1">
            <a:off x="5776973" y="3780088"/>
            <a:ext cx="81826" cy="1206453"/>
          </a:xfrm>
          <a:prstGeom prst="bentConnector4">
            <a:avLst>
              <a:gd name="adj1" fmla="val -279373"/>
              <a:gd name="adj2" fmla="val 63372"/>
            </a:avLst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en angle 63"/>
          <p:cNvCxnSpPr>
            <a:stCxn id="54" idx="1"/>
            <a:endCxn id="42" idx="3"/>
          </p:cNvCxnSpPr>
          <p:nvPr/>
        </p:nvCxnSpPr>
        <p:spPr>
          <a:xfrm rot="10800000" flipV="1">
            <a:off x="5228246" y="4584853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en angle 64"/>
          <p:cNvCxnSpPr/>
          <p:nvPr/>
        </p:nvCxnSpPr>
        <p:spPr>
          <a:xfrm rot="10800000" flipV="1">
            <a:off x="5239133" y="4704116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en angle 65"/>
          <p:cNvCxnSpPr/>
          <p:nvPr/>
        </p:nvCxnSpPr>
        <p:spPr>
          <a:xfrm rot="10800000" flipV="1">
            <a:off x="5237308" y="3745508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en angle 66"/>
          <p:cNvCxnSpPr/>
          <p:nvPr/>
        </p:nvCxnSpPr>
        <p:spPr>
          <a:xfrm rot="10800000" flipV="1">
            <a:off x="5248195" y="3864771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en angle 70"/>
          <p:cNvCxnSpPr/>
          <p:nvPr/>
        </p:nvCxnSpPr>
        <p:spPr>
          <a:xfrm rot="10800000" flipV="1">
            <a:off x="5212266" y="5496669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en angle 71"/>
          <p:cNvCxnSpPr/>
          <p:nvPr/>
        </p:nvCxnSpPr>
        <p:spPr>
          <a:xfrm rot="10800000" flipV="1">
            <a:off x="5223153" y="5615932"/>
            <a:ext cx="874746" cy="93049"/>
          </a:xfrm>
          <a:prstGeom prst="bentConnector3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ZoneTexte 72"/>
          <p:cNvSpPr txBox="1"/>
          <p:nvPr/>
        </p:nvSpPr>
        <p:spPr>
          <a:xfrm>
            <a:off x="6904636" y="359452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Tracker1</a:t>
            </a:r>
            <a:endParaRPr lang="fr-FR" dirty="0"/>
          </a:p>
        </p:txBody>
      </p:sp>
      <p:sp>
        <p:nvSpPr>
          <p:cNvPr id="74" name="ZoneTexte 73"/>
          <p:cNvSpPr txBox="1"/>
          <p:nvPr/>
        </p:nvSpPr>
        <p:spPr>
          <a:xfrm>
            <a:off x="6948613" y="4400187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Tracker2</a:t>
            </a:r>
            <a:endParaRPr lang="fr-FR" dirty="0"/>
          </a:p>
        </p:txBody>
      </p:sp>
      <p:sp>
        <p:nvSpPr>
          <p:cNvPr id="75" name="ZoneTexte 74"/>
          <p:cNvSpPr txBox="1"/>
          <p:nvPr/>
        </p:nvSpPr>
        <p:spPr>
          <a:xfrm>
            <a:off x="6936336" y="5316225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Tracker3</a:t>
            </a:r>
            <a:endParaRPr lang="fr-FR" dirty="0"/>
          </a:p>
        </p:txBody>
      </p:sp>
      <p:sp>
        <p:nvSpPr>
          <p:cNvPr id="76" name="ZoneTexte 75"/>
          <p:cNvSpPr txBox="1"/>
          <p:nvPr/>
        </p:nvSpPr>
        <p:spPr>
          <a:xfrm>
            <a:off x="5047997" y="2619945"/>
            <a:ext cx="10787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B050"/>
                </a:solidFill>
              </a:rPr>
              <a:t>Analogic</a:t>
            </a:r>
            <a:r>
              <a:rPr lang="fr-FR" sz="1400" dirty="0" smtClean="0">
                <a:solidFill>
                  <a:srgbClr val="00B050"/>
                </a:solidFill>
              </a:rPr>
              <a:t> signal</a:t>
            </a:r>
            <a:endParaRPr lang="fr-FR" sz="1400" dirty="0">
              <a:solidFill>
                <a:srgbClr val="00B05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1119390" y="3327941"/>
            <a:ext cx="1440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Rectangle 79"/>
          <p:cNvSpPr/>
          <p:nvPr/>
        </p:nvSpPr>
        <p:spPr>
          <a:xfrm>
            <a:off x="1867126" y="3327941"/>
            <a:ext cx="144016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ZoneTexte 80"/>
          <p:cNvSpPr txBox="1"/>
          <p:nvPr/>
        </p:nvSpPr>
        <p:spPr>
          <a:xfrm>
            <a:off x="747983" y="4383314"/>
            <a:ext cx="172819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discriminateur</a:t>
            </a:r>
            <a:endParaRPr lang="fr-FR" dirty="0"/>
          </a:p>
        </p:txBody>
      </p:sp>
      <p:sp>
        <p:nvSpPr>
          <p:cNvPr id="82" name="ZoneTexte 81"/>
          <p:cNvSpPr txBox="1"/>
          <p:nvPr/>
        </p:nvSpPr>
        <p:spPr>
          <a:xfrm>
            <a:off x="847290" y="5371618"/>
            <a:ext cx="151216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coïncidence</a:t>
            </a:r>
            <a:endParaRPr lang="fr-FR" dirty="0"/>
          </a:p>
        </p:txBody>
      </p:sp>
      <p:cxnSp>
        <p:nvCxnSpPr>
          <p:cNvPr id="83" name="Connecteur droit avec flèche 82"/>
          <p:cNvCxnSpPr/>
          <p:nvPr/>
        </p:nvCxnSpPr>
        <p:spPr>
          <a:xfrm>
            <a:off x="1191398" y="3753905"/>
            <a:ext cx="0" cy="629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eur droit avec flèche 83"/>
          <p:cNvCxnSpPr/>
          <p:nvPr/>
        </p:nvCxnSpPr>
        <p:spPr>
          <a:xfrm>
            <a:off x="1939134" y="3790392"/>
            <a:ext cx="0" cy="629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eur droit avec flèche 84"/>
          <p:cNvCxnSpPr/>
          <p:nvPr/>
        </p:nvCxnSpPr>
        <p:spPr>
          <a:xfrm>
            <a:off x="2052426" y="4704116"/>
            <a:ext cx="0" cy="6779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eur droit avec flèche 85"/>
          <p:cNvCxnSpPr/>
          <p:nvPr/>
        </p:nvCxnSpPr>
        <p:spPr>
          <a:xfrm>
            <a:off x="1260338" y="4752646"/>
            <a:ext cx="0" cy="629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>
            <a:off x="2359458" y="5500891"/>
            <a:ext cx="2021318" cy="106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2966501" y="3383432"/>
            <a:ext cx="1334763" cy="30777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delay</a:t>
            </a:r>
            <a:r>
              <a:rPr lang="fr-FR" sz="1400" dirty="0" smtClean="0"/>
              <a:t>~ 100ns</a:t>
            </a:r>
            <a:endParaRPr lang="fr-FR" sz="1400" dirty="0"/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2886989" y="3949820"/>
            <a:ext cx="14937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eur droit 87"/>
          <p:cNvCxnSpPr/>
          <p:nvPr/>
        </p:nvCxnSpPr>
        <p:spPr>
          <a:xfrm flipH="1">
            <a:off x="2886990" y="4425333"/>
            <a:ext cx="14937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>
          <a:xfrm flipH="1">
            <a:off x="2849487" y="5216594"/>
            <a:ext cx="149378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89"/>
          <p:cNvSpPr txBox="1"/>
          <p:nvPr/>
        </p:nvSpPr>
        <p:spPr>
          <a:xfrm>
            <a:off x="850464" y="2977110"/>
            <a:ext cx="17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scintillators</a:t>
            </a:r>
            <a:endParaRPr lang="fr-FR" dirty="0"/>
          </a:p>
        </p:txBody>
      </p:sp>
      <p:cxnSp>
        <p:nvCxnSpPr>
          <p:cNvPr id="14" name="Connecteur en angle 13"/>
          <p:cNvCxnSpPr>
            <a:endCxn id="25" idx="2"/>
          </p:cNvCxnSpPr>
          <p:nvPr/>
        </p:nvCxnSpPr>
        <p:spPr>
          <a:xfrm rot="10800000">
            <a:off x="1635246" y="1654692"/>
            <a:ext cx="971393" cy="622180"/>
          </a:xfrm>
          <a:prstGeom prst="bentConnector2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en angle 91"/>
          <p:cNvCxnSpPr>
            <a:stCxn id="11266" idx="1"/>
          </p:cNvCxnSpPr>
          <p:nvPr/>
        </p:nvCxnSpPr>
        <p:spPr>
          <a:xfrm rot="10800000">
            <a:off x="1820498" y="1654692"/>
            <a:ext cx="786141" cy="983608"/>
          </a:xfrm>
          <a:prstGeom prst="bentConnector2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ZoneTexte 92"/>
          <p:cNvSpPr txBox="1"/>
          <p:nvPr/>
        </p:nvSpPr>
        <p:spPr>
          <a:xfrm>
            <a:off x="2758331" y="5556444"/>
            <a:ext cx="1676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70C0"/>
                </a:solidFill>
              </a:rPr>
              <a:t>Trigger</a:t>
            </a:r>
            <a:endParaRPr lang="fr-FR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0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/>
          <a:lstStyle/>
          <a:p>
            <a:r>
              <a:rPr lang="fr-FR" dirty="0" smtClean="0"/>
              <a:t>TDC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synchronized</a:t>
            </a:r>
            <a:r>
              <a:rPr lang="fr-FR" dirty="0" smtClean="0"/>
              <a:t> </a:t>
            </a:r>
            <a:r>
              <a:rPr lang="fr-FR" dirty="0" err="1" smtClean="0"/>
              <a:t>clocks</a:t>
            </a:r>
            <a:endParaRPr lang="fr-FR" dirty="0"/>
          </a:p>
        </p:txBody>
      </p:sp>
      <p:pic>
        <p:nvPicPr>
          <p:cNvPr id="4" name="Picture 3" descr="C:\Users\Armaingaud\Desktop\laser_dual-pulse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953" y="1556792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rmaingaud\Desktop\stage3A\clkcy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376" y="1556792"/>
            <a:ext cx="4242645" cy="303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611560" y="4869160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1560" y="5053826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Goal: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/>
              <a:t>purcentage</a:t>
            </a:r>
            <a:r>
              <a:rPr lang="fr-FR" dirty="0"/>
              <a:t> of </a:t>
            </a:r>
            <a:r>
              <a:rPr lang="fr-FR" dirty="0" err="1"/>
              <a:t>event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recorded</a:t>
            </a:r>
            <a:r>
              <a:rPr lang="fr-FR" dirty="0"/>
              <a:t> in one </a:t>
            </a:r>
            <a:r>
              <a:rPr lang="fr-FR" dirty="0" err="1"/>
              <a:t>clock</a:t>
            </a:r>
            <a:r>
              <a:rPr lang="fr-FR" dirty="0"/>
              <a:t> cycle?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New trigger: </a:t>
            </a:r>
            <a:r>
              <a:rPr lang="fr-FR" dirty="0" err="1"/>
              <a:t>coincidence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</a:t>
            </a:r>
            <a:r>
              <a:rPr lang="fr-FR" dirty="0" err="1"/>
              <a:t>scintillators</a:t>
            </a:r>
            <a:r>
              <a:rPr lang="fr-FR" dirty="0"/>
              <a:t> (</a:t>
            </a:r>
            <a:r>
              <a:rPr lang="fr-FR" dirty="0" err="1"/>
              <a:t>previous</a:t>
            </a:r>
            <a:r>
              <a:rPr lang="fr-FR" dirty="0"/>
              <a:t> trigger) and </a:t>
            </a:r>
            <a:r>
              <a:rPr lang="fr-FR" dirty="0" err="1"/>
              <a:t>turbo’s</a:t>
            </a:r>
            <a:r>
              <a:rPr lang="fr-FR" dirty="0"/>
              <a:t> </a:t>
            </a:r>
            <a:r>
              <a:rPr lang="fr-FR" dirty="0" err="1"/>
              <a:t>clocks</a:t>
            </a:r>
            <a:r>
              <a:rPr lang="fr-FR" dirty="0" smtClean="0"/>
              <a:t>.</a:t>
            </a:r>
            <a:endParaRPr lang="fr-F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Event </a:t>
            </a:r>
            <a:r>
              <a:rPr lang="fr-FR" dirty="0" err="1"/>
              <a:t>recorded</a:t>
            </a:r>
            <a:r>
              <a:rPr lang="fr-FR" dirty="0"/>
              <a:t> per </a:t>
            </a:r>
            <a:r>
              <a:rPr lang="fr-FR" dirty="0" err="1"/>
              <a:t>clock</a:t>
            </a:r>
            <a:r>
              <a:rPr lang="fr-FR" dirty="0"/>
              <a:t> cycle</a:t>
            </a:r>
            <a:r>
              <a:rPr lang="fr-FR" dirty="0" smtClean="0"/>
              <a:t>.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4905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178" y="278058"/>
            <a:ext cx="1406955" cy="1748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Connecteur droit 9"/>
          <p:cNvCxnSpPr/>
          <p:nvPr/>
        </p:nvCxnSpPr>
        <p:spPr>
          <a:xfrm>
            <a:off x="2682711" y="196376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186767" y="144343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V="1">
            <a:off x="3690823" y="1470912"/>
            <a:ext cx="0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3690823" y="198335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4194879" y="144343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V="1">
            <a:off x="4698935" y="1470912"/>
            <a:ext cx="0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4698935" y="198335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5201065" y="145132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 flipV="1">
            <a:off x="5705121" y="1478804"/>
            <a:ext cx="0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5705121" y="199124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209177" y="144343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6713233" y="1470912"/>
            <a:ext cx="0" cy="51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713233" y="1983352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/>
          <p:nvPr/>
        </p:nvCxnSpPr>
        <p:spPr>
          <a:xfrm>
            <a:off x="5202991" y="1971656"/>
            <a:ext cx="2692" cy="163990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4184190" y="1991244"/>
            <a:ext cx="10689" cy="162032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210186" y="1991244"/>
            <a:ext cx="995497" cy="1620320"/>
          </a:xfrm>
          <a:prstGeom prst="rect">
            <a:avLst/>
          </a:prstGeom>
          <a:solidFill>
            <a:srgbClr val="00B05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5" name="Connecteur droit 44"/>
          <p:cNvCxnSpPr/>
          <p:nvPr/>
        </p:nvCxnSpPr>
        <p:spPr>
          <a:xfrm flipH="1">
            <a:off x="6185872" y="2021554"/>
            <a:ext cx="9924" cy="1565297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3211997" y="1946943"/>
            <a:ext cx="2692" cy="1639908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190375" y="1991243"/>
            <a:ext cx="995497" cy="1620321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/>
          <p:cNvSpPr/>
          <p:nvPr/>
        </p:nvSpPr>
        <p:spPr>
          <a:xfrm>
            <a:off x="3214689" y="1991244"/>
            <a:ext cx="995497" cy="1620320"/>
          </a:xfrm>
          <a:prstGeom prst="rect">
            <a:avLst/>
          </a:prstGeom>
          <a:solidFill>
            <a:srgbClr val="FF00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4" name="Connecteur droit avec flèche 53"/>
          <p:cNvCxnSpPr/>
          <p:nvPr/>
        </p:nvCxnSpPr>
        <p:spPr>
          <a:xfrm flipV="1">
            <a:off x="1632217" y="3212976"/>
            <a:ext cx="0" cy="31683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1480546" y="6237312"/>
            <a:ext cx="6264696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3759957" y="6021288"/>
            <a:ext cx="4752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Rectangle 62"/>
          <p:cNvSpPr/>
          <p:nvPr/>
        </p:nvSpPr>
        <p:spPr>
          <a:xfrm>
            <a:off x="5688123" y="6021288"/>
            <a:ext cx="4752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ZoneTexte 59"/>
          <p:cNvSpPr txBox="1"/>
          <p:nvPr/>
        </p:nvSpPr>
        <p:spPr>
          <a:xfrm>
            <a:off x="3347864" y="6381328"/>
            <a:ext cx="83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Clk</a:t>
            </a:r>
            <a:r>
              <a:rPr lang="fr-FR" dirty="0" smtClean="0"/>
              <a:t> -1</a:t>
            </a:r>
            <a:endParaRPr lang="fr-FR" dirty="0"/>
          </a:p>
        </p:txBody>
      </p:sp>
      <p:sp>
        <p:nvSpPr>
          <p:cNvPr id="65" name="ZoneTexte 64"/>
          <p:cNvSpPr txBox="1"/>
          <p:nvPr/>
        </p:nvSpPr>
        <p:spPr>
          <a:xfrm>
            <a:off x="4294390" y="6380267"/>
            <a:ext cx="83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Clk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66" name="ZoneTexte 65"/>
          <p:cNvSpPr txBox="1"/>
          <p:nvPr/>
        </p:nvSpPr>
        <p:spPr>
          <a:xfrm>
            <a:off x="5317480" y="6380267"/>
            <a:ext cx="83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Clk</a:t>
            </a:r>
            <a:r>
              <a:rPr lang="fr-FR" dirty="0" smtClean="0"/>
              <a:t> +1</a:t>
            </a:r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4649104" y="4202507"/>
            <a:ext cx="99659" cy="20162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8" name="Connecteur droit avec flèche 67"/>
          <p:cNvCxnSpPr/>
          <p:nvPr/>
        </p:nvCxnSpPr>
        <p:spPr>
          <a:xfrm flipV="1">
            <a:off x="3186767" y="1443432"/>
            <a:ext cx="0" cy="50351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necteur droit avec flèche 71"/>
          <p:cNvCxnSpPr/>
          <p:nvPr/>
        </p:nvCxnSpPr>
        <p:spPr>
          <a:xfrm flipV="1">
            <a:off x="4183257" y="1443432"/>
            <a:ext cx="0" cy="50351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 flipV="1">
            <a:off x="5190375" y="1468145"/>
            <a:ext cx="0" cy="50351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avec flèche 73"/>
          <p:cNvCxnSpPr/>
          <p:nvPr/>
        </p:nvCxnSpPr>
        <p:spPr>
          <a:xfrm flipV="1">
            <a:off x="6182163" y="1460253"/>
            <a:ext cx="0" cy="503511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179512" y="1152437"/>
            <a:ext cx="22322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need</a:t>
            </a:r>
            <a:r>
              <a:rPr lang="fr-FR" dirty="0" smtClean="0"/>
              <a:t> to position the time distribution in the middle of one </a:t>
            </a:r>
            <a:r>
              <a:rPr lang="fr-FR" dirty="0" err="1" smtClean="0"/>
              <a:t>clock</a:t>
            </a:r>
            <a:r>
              <a:rPr lang="fr-FR" dirty="0" smtClean="0"/>
              <a:t> cycle.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3338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07407E-6 L 0.10573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78" y="13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 L 1.38889E-6 0.115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6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85185E-6 L 0.00139 -0.057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8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73 0.00277 L -0.00417 -0.0039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3" y="-34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63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5764 L 0.00139 -0.0053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0.11551 L 1.38889E-6 0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0394 L -0.0908 -0.0039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4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xit" presetSubtype="32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6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42" presetClass="pat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0.00191 0.11829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5903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718 L -0.00035 -0.05764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42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8 -0.00394 L 0.00364 -0.0039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22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62"/>
                                        </p:tgtEl>
                                      </p:cBhvr>
                                      <p:by x="100000" y="25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42" presetClass="pat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5764 L -0.00035 -0.00509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6" presetClass="emp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69"/>
                                        </p:tgtEl>
                                      </p:cBhvr>
                                      <p:by x="1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42" presetClass="pat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0.11551 L 0.00191 0.00278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62" grpId="2" animBg="1"/>
      <p:bldP spid="62" grpId="3" animBg="1"/>
      <p:bldP spid="62" grpId="4" animBg="1"/>
      <p:bldP spid="62" grpId="5" animBg="1"/>
      <p:bldP spid="63" grpId="0" animBg="1"/>
      <p:bldP spid="63" grpId="1" animBg="1"/>
      <p:bldP spid="63" grpId="2" animBg="1"/>
      <p:bldP spid="63" grpId="3" animBg="1"/>
      <p:bldP spid="63" grpId="4" animBg="1"/>
      <p:bldP spid="63" grpId="5" animBg="1"/>
      <p:bldP spid="69" grpId="0" animBg="1"/>
      <p:bldP spid="69" grpId="1" animBg="1"/>
      <p:bldP spid="69" grpId="2" animBg="1"/>
      <p:bldP spid="69" grpId="3" animBg="1"/>
      <p:bldP spid="69" grpId="4" animBg="1"/>
      <p:bldP spid="69" grpId="5" animBg="1"/>
      <p:bldP spid="69" grpId="6" animBg="1"/>
      <p:bldP spid="69" grpId="7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3500" y="0"/>
            <a:ext cx="46609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VFAT TURBO TDC</a:t>
            </a:r>
            <a:endParaRPr lang="fr-FR" dirty="0" smtClean="0"/>
          </a:p>
          <a:p>
            <a:endParaRPr lang="fr-FR" dirty="0"/>
          </a:p>
          <a:p>
            <a:r>
              <a:rPr lang="fr-FR" sz="1600" dirty="0" smtClean="0"/>
              <a:t>TDCRun 000 to 013  :</a:t>
            </a:r>
          </a:p>
          <a:p>
            <a:r>
              <a:rPr lang="fr-FR" sz="1600" dirty="0" smtClean="0"/>
              <a:t>Ar/CO2/CF4-45/15/40 ------ Sectors 3/4 and 1/4</a:t>
            </a:r>
            <a:endParaRPr lang="fr-FR" sz="1600" dirty="0"/>
          </a:p>
          <a:p>
            <a:r>
              <a:rPr lang="fr-FR" sz="1600" b="1" dirty="0" smtClean="0">
                <a:solidFill>
                  <a:schemeClr val="accent2">
                    <a:lumMod val="75000"/>
                  </a:schemeClr>
                </a:solidFill>
              </a:rPr>
              <a:t>Icomp Scan </a:t>
            </a:r>
            <a:r>
              <a:rPr lang="fr-FR" sz="1600" dirty="0" smtClean="0"/>
              <a:t>from 40 to 140 at 4250 V // 800 uA</a:t>
            </a:r>
          </a:p>
          <a:p>
            <a:r>
              <a:rPr lang="fr-FR" sz="1600" dirty="0" smtClean="0"/>
              <a:t>Delay </a:t>
            </a:r>
            <a:r>
              <a:rPr lang="fr-FR" sz="1600" dirty="0" smtClean="0">
                <a:solidFill>
                  <a:srgbClr val="FF0000"/>
                </a:solidFill>
              </a:rPr>
              <a:t>12</a:t>
            </a:r>
            <a:r>
              <a:rPr lang="fr-FR" sz="1600" dirty="0" smtClean="0"/>
              <a:t> ns // Ishaper=200</a:t>
            </a:r>
          </a:p>
          <a:p>
            <a:r>
              <a:rPr lang="fr-FR" sz="1600" b="1" dirty="0" smtClean="0">
                <a:solidFill>
                  <a:srgbClr val="7030A0"/>
                </a:solidFill>
              </a:rPr>
              <a:t>Pions 150 GeV</a:t>
            </a:r>
          </a:p>
          <a:p>
            <a:endParaRPr lang="fr-FR" sz="1600" dirty="0"/>
          </a:p>
          <a:p>
            <a:r>
              <a:rPr lang="fr-FR" sz="1600" dirty="0" smtClean="0"/>
              <a:t>TDCRun 014 to 020 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</a:t>
            </a:r>
            <a:r>
              <a:rPr lang="fr-FR" sz="1600" b="1" dirty="0" smtClean="0"/>
              <a:t> </a:t>
            </a:r>
            <a:r>
              <a:rPr lang="fr-FR" sz="1600" dirty="0" smtClean="0"/>
              <a:t>from 3650 V // 687 uA  to  4250 V // 800 uA</a:t>
            </a:r>
          </a:p>
          <a:p>
            <a:r>
              <a:rPr lang="fr-FR" sz="1600" dirty="0" smtClean="0"/>
              <a:t>Icomp=76 // Delay </a:t>
            </a:r>
            <a:r>
              <a:rPr lang="fr-FR" sz="1600" dirty="0" smtClean="0">
                <a:solidFill>
                  <a:srgbClr val="FF0000"/>
                </a:solidFill>
              </a:rPr>
              <a:t>12</a:t>
            </a:r>
            <a:r>
              <a:rPr lang="fr-FR" sz="1600" dirty="0" smtClean="0"/>
              <a:t> ns // Ishaper=200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</a:t>
            </a:r>
          </a:p>
          <a:p>
            <a:endParaRPr lang="fr-FR" sz="1600" dirty="0"/>
          </a:p>
          <a:p>
            <a:r>
              <a:rPr lang="fr-FR" sz="1600" dirty="0" smtClean="0"/>
              <a:t>TDCRun 021 to 028 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chemeClr val="accent2">
                    <a:lumMod val="75000"/>
                  </a:schemeClr>
                </a:solidFill>
              </a:rPr>
              <a:t>Ishaper Scan </a:t>
            </a:r>
            <a:r>
              <a:rPr lang="fr-FR" sz="1600" dirty="0" smtClean="0"/>
              <a:t>from 175 to 225 at 4250 V // 800 uA</a:t>
            </a:r>
          </a:p>
          <a:p>
            <a:r>
              <a:rPr lang="fr-FR" sz="1600" dirty="0" smtClean="0"/>
              <a:t>Icomp=76 // Delay </a:t>
            </a:r>
            <a:r>
              <a:rPr lang="fr-FR" sz="1600" dirty="0" smtClean="0">
                <a:solidFill>
                  <a:srgbClr val="FF0000"/>
                </a:solidFill>
              </a:rPr>
              <a:t>12</a:t>
            </a:r>
            <a:r>
              <a:rPr lang="fr-FR" sz="1600" dirty="0" smtClean="0"/>
              <a:t> ns 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</a:t>
            </a:r>
          </a:p>
          <a:p>
            <a:endParaRPr lang="fr-FR" sz="1600" dirty="0"/>
          </a:p>
          <a:p>
            <a:r>
              <a:rPr lang="fr-FR" sz="1600" dirty="0" smtClean="0"/>
              <a:t>TDCRun 029 to 051 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chemeClr val="accent2">
                    <a:lumMod val="75000"/>
                  </a:schemeClr>
                </a:solidFill>
              </a:rPr>
              <a:t>Icomp Scan</a:t>
            </a:r>
            <a:r>
              <a:rPr lang="fr-FR" sz="1600" b="1" dirty="0" smtClean="0">
                <a:solidFill>
                  <a:srgbClr val="008000"/>
                </a:solidFill>
              </a:rPr>
              <a:t> </a:t>
            </a:r>
            <a:r>
              <a:rPr lang="fr-FR" sz="1600" dirty="0" smtClean="0"/>
              <a:t>from 40 to 140 at 4250 V // 800 uA</a:t>
            </a:r>
          </a:p>
          <a:p>
            <a:r>
              <a:rPr lang="fr-FR" sz="1600" dirty="0" smtClean="0"/>
              <a:t>Delay </a:t>
            </a:r>
            <a:r>
              <a:rPr lang="fr-FR" sz="1600" dirty="0" smtClean="0">
                <a:solidFill>
                  <a:srgbClr val="0070C0"/>
                </a:solidFill>
              </a:rPr>
              <a:t>23.5</a:t>
            </a:r>
            <a:r>
              <a:rPr lang="fr-FR" sz="1600" dirty="0" smtClean="0"/>
              <a:t> ns // Ishaper=200</a:t>
            </a:r>
          </a:p>
          <a:p>
            <a:r>
              <a:rPr lang="fr-FR" sz="1600" b="1" dirty="0" smtClean="0">
                <a:solidFill>
                  <a:srgbClr val="7030A0"/>
                </a:solidFill>
              </a:rPr>
              <a:t>Pions 150 GeV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4686300" y="203200"/>
            <a:ext cx="46609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TDCRun 054 to 059 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3650 V // 687 uA  to  4250 V // 800 uA</a:t>
            </a:r>
          </a:p>
          <a:p>
            <a:r>
              <a:rPr lang="fr-FR" sz="1600" dirty="0" smtClean="0"/>
              <a:t>Icomp=100 // Delay </a:t>
            </a:r>
            <a:r>
              <a:rPr lang="fr-FR" sz="1600" dirty="0" smtClean="0">
                <a:solidFill>
                  <a:srgbClr val="0070C0"/>
                </a:solidFill>
              </a:rPr>
              <a:t>23.5</a:t>
            </a:r>
            <a:r>
              <a:rPr lang="fr-FR" sz="1600" dirty="0" smtClean="0"/>
              <a:t> ns // Ishaper=150</a:t>
            </a:r>
          </a:p>
          <a:p>
            <a:r>
              <a:rPr lang="fr-FR" sz="1600" b="1" dirty="0" smtClean="0">
                <a:solidFill>
                  <a:srgbClr val="7030A0"/>
                </a:solidFill>
              </a:rPr>
              <a:t>Pions 150 GeV </a:t>
            </a:r>
            <a:r>
              <a:rPr lang="fr-FR" sz="1600" dirty="0" smtClean="0"/>
              <a:t>MSPL 4</a:t>
            </a:r>
          </a:p>
          <a:p>
            <a:endParaRPr lang="fr-FR" sz="1600" dirty="0" smtClean="0"/>
          </a:p>
          <a:p>
            <a:r>
              <a:rPr lang="fr-FR" sz="1600" dirty="0" smtClean="0"/>
              <a:t>TDCRun 060 to 066 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3650 V // 687 uA  to  4250 V // 800 uA</a:t>
            </a:r>
          </a:p>
          <a:p>
            <a:r>
              <a:rPr lang="fr-FR" sz="1600" dirty="0" smtClean="0"/>
              <a:t>Icomp=100 // Delay </a:t>
            </a:r>
            <a:r>
              <a:rPr lang="fr-FR" sz="1600" dirty="0" smtClean="0">
                <a:solidFill>
                  <a:srgbClr val="0070C0"/>
                </a:solidFill>
              </a:rPr>
              <a:t>23.5</a:t>
            </a:r>
            <a:r>
              <a:rPr lang="fr-FR" sz="1600" dirty="0" smtClean="0"/>
              <a:t> ns // Ishaper=150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 </a:t>
            </a:r>
            <a:r>
              <a:rPr lang="fr-FR" sz="1600" dirty="0" smtClean="0"/>
              <a:t>MSPL 1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95756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63500" y="215900"/>
            <a:ext cx="46609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APV+SRS</a:t>
            </a:r>
            <a:endParaRPr lang="fr-FR" dirty="0" smtClean="0"/>
          </a:p>
          <a:p>
            <a:endParaRPr lang="fr-FR" dirty="0"/>
          </a:p>
          <a:p>
            <a:r>
              <a:rPr lang="fr-FR" sz="1600" dirty="0" smtClean="0"/>
              <a:t>Run01 :</a:t>
            </a:r>
          </a:p>
          <a:p>
            <a:r>
              <a:rPr lang="fr-FR" sz="1600" dirty="0" smtClean="0"/>
              <a:t>Ar/CO2-70/30 ------ </a:t>
            </a:r>
            <a:r>
              <a:rPr lang="fr-FR" sz="1600" b="1" u="sng" dirty="0" smtClean="0"/>
              <a:t>Sectors 3/5 and 1/5</a:t>
            </a:r>
            <a:endParaRPr lang="fr-FR" sz="1600" b="1" u="sng" dirty="0"/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</a:t>
            </a:r>
            <a:r>
              <a:rPr lang="fr-FR" sz="1600" dirty="0" smtClean="0"/>
              <a:t> from 3000 V // 562 uA  to  3600 V // 675 uA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</a:t>
            </a:r>
          </a:p>
          <a:p>
            <a:endParaRPr lang="fr-FR" sz="1600" dirty="0"/>
          </a:p>
          <a:p>
            <a:r>
              <a:rPr lang="fr-FR" sz="1600" dirty="0" smtClean="0"/>
              <a:t>Run02 :</a:t>
            </a:r>
          </a:p>
          <a:p>
            <a:r>
              <a:rPr lang="fr-FR" sz="1600" dirty="0" smtClean="0"/>
              <a:t>Ar/CO2-70/30 ------ </a:t>
            </a:r>
            <a:r>
              <a:rPr lang="fr-FR" sz="1600" b="1" u="sng" dirty="0" smtClean="0"/>
              <a:t>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3000 V // 562 uA  to  3600 V // 675 uA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</a:t>
            </a:r>
          </a:p>
          <a:p>
            <a:endParaRPr lang="fr-FR" sz="1600" dirty="0"/>
          </a:p>
          <a:p>
            <a:r>
              <a:rPr lang="fr-FR" sz="1600" dirty="0" smtClean="0"/>
              <a:t>Run03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4050 V // 762 uA  to  4250 V // 800 uA</a:t>
            </a:r>
          </a:p>
          <a:p>
            <a:r>
              <a:rPr lang="fr-FR" sz="1600" b="1" u="sng" dirty="0" smtClean="0">
                <a:solidFill>
                  <a:srgbClr val="FF6600"/>
                </a:solidFill>
              </a:rPr>
              <a:t>Muons</a:t>
            </a:r>
            <a:r>
              <a:rPr lang="fr-FR" sz="1600" b="1" dirty="0" smtClean="0">
                <a:solidFill>
                  <a:srgbClr val="FF6600"/>
                </a:solidFill>
              </a:rPr>
              <a:t> 150 GeV</a:t>
            </a:r>
          </a:p>
          <a:p>
            <a:endParaRPr lang="fr-FR" sz="1600" dirty="0"/>
          </a:p>
          <a:p>
            <a:r>
              <a:rPr lang="fr-FR" sz="1600" dirty="0" smtClean="0"/>
              <a:t>Run04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3950 V // 744 uA  to  4250 V // 800 uA</a:t>
            </a:r>
          </a:p>
          <a:p>
            <a:r>
              <a:rPr lang="fr-FR" sz="1600" b="1" u="sng" dirty="0" smtClean="0">
                <a:solidFill>
                  <a:srgbClr val="FF6600"/>
                </a:solidFill>
              </a:rPr>
              <a:t>Pions</a:t>
            </a:r>
            <a:r>
              <a:rPr lang="fr-FR" sz="1600" b="1" dirty="0" smtClean="0">
                <a:solidFill>
                  <a:srgbClr val="FF6600"/>
                </a:solidFill>
              </a:rPr>
              <a:t> 150 GeV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  <p:sp>
        <p:nvSpPr>
          <p:cNvPr id="7" name="ZoneTexte 6"/>
          <p:cNvSpPr txBox="1"/>
          <p:nvPr/>
        </p:nvSpPr>
        <p:spPr>
          <a:xfrm>
            <a:off x="4686300" y="711200"/>
            <a:ext cx="4660900" cy="6494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Run05 :</a:t>
            </a:r>
          </a:p>
          <a:p>
            <a:r>
              <a:rPr lang="fr-FR" sz="1600" dirty="0" smtClean="0"/>
              <a:t>Ar/CO2/CF4-45/15/40 ------ Sectors 3/4 and 1/4</a:t>
            </a:r>
            <a:endParaRPr lang="fr-FR" sz="1600" dirty="0"/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3750 V // 706 uA  to  4250 V // 800 uA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Pions 150 GeV</a:t>
            </a:r>
          </a:p>
          <a:p>
            <a:endParaRPr lang="fr-FR" sz="1600" dirty="0" smtClean="0"/>
          </a:p>
          <a:p>
            <a:r>
              <a:rPr lang="fr-FR" sz="1600" dirty="0" smtClean="0"/>
              <a:t>Run06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3750 V // 706 uA  to  4250 V // 800 uA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</a:t>
            </a:r>
          </a:p>
          <a:p>
            <a:endParaRPr lang="fr-FR" sz="1600" dirty="0" smtClean="0"/>
          </a:p>
          <a:p>
            <a:r>
              <a:rPr lang="fr-FR" sz="1600" dirty="0" smtClean="0"/>
              <a:t>Run07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3850 V // 725 uA  to  4250 V // 800 uA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Pions 150 GeV</a:t>
            </a:r>
          </a:p>
          <a:p>
            <a:endParaRPr lang="fr-FR" sz="1600" dirty="0"/>
          </a:p>
          <a:p>
            <a:r>
              <a:rPr lang="fr-FR" sz="1600" dirty="0" smtClean="0"/>
              <a:t>Run08 :</a:t>
            </a:r>
          </a:p>
          <a:p>
            <a:r>
              <a:rPr lang="fr-FR" sz="1600" dirty="0" smtClean="0"/>
              <a:t>Ar/CO2/CF4-45/15/40 ------ Sectors 3/4 and 1/4</a:t>
            </a:r>
          </a:p>
          <a:p>
            <a:r>
              <a:rPr lang="fr-FR" sz="1600" b="1" dirty="0" smtClean="0">
                <a:solidFill>
                  <a:srgbClr val="008000"/>
                </a:solidFill>
              </a:rPr>
              <a:t>HV Scan </a:t>
            </a:r>
            <a:r>
              <a:rPr lang="fr-FR" sz="1600" dirty="0" smtClean="0"/>
              <a:t>from 3750 V // 706 uA  to  4250 V // 800 uA</a:t>
            </a:r>
          </a:p>
          <a:p>
            <a:r>
              <a:rPr lang="fr-FR" sz="1600" b="1" dirty="0" smtClean="0">
                <a:solidFill>
                  <a:srgbClr val="FF6600"/>
                </a:solidFill>
              </a:rPr>
              <a:t>Muons 150 GeV</a:t>
            </a:r>
          </a:p>
          <a:p>
            <a:endParaRPr lang="fr-FR" sz="1600" dirty="0"/>
          </a:p>
          <a:p>
            <a:r>
              <a:rPr lang="fr-FR" sz="1600" dirty="0" smtClean="0"/>
              <a:t>+ Some long runs (muons/pions)</a:t>
            </a:r>
          </a:p>
          <a:p>
            <a:r>
              <a:rPr lang="fr-FR" sz="1600" dirty="0" smtClean="0"/>
              <a:t>+ Pedestal runs</a:t>
            </a:r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 smtClean="0"/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476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634</TotalTime>
  <Words>698</Words>
  <Application>Microsoft Office PowerPoint</Application>
  <PresentationFormat>Affichage à l'écran (4:3)</PresentationFormat>
  <Paragraphs>161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large GEM test beam November 2012 </vt:lpstr>
      <vt:lpstr>Présentation PowerPoint</vt:lpstr>
      <vt:lpstr>Présentation PowerPoint</vt:lpstr>
      <vt:lpstr>Présentation PowerPoint</vt:lpstr>
      <vt:lpstr>Présentation PowerPoint</vt:lpstr>
      <vt:lpstr>TDC with synchronized clocks</vt:lpstr>
      <vt:lpstr>Présentation PowerPoint</vt:lpstr>
      <vt:lpstr>Présentation PowerPoint</vt:lpstr>
      <vt:lpstr>Présentation PowerPoint</vt:lpstr>
      <vt:lpstr>Conclusion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Armaingaud</dc:creator>
  <cp:lastModifiedBy>Armaingaud</cp:lastModifiedBy>
  <cp:revision>76</cp:revision>
  <dcterms:created xsi:type="dcterms:W3CDTF">2012-12-03T08:08:49Z</dcterms:created>
  <dcterms:modified xsi:type="dcterms:W3CDTF">2012-12-04T09:30:07Z</dcterms:modified>
</cp:coreProperties>
</file>