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3"/>
  </p:notesMasterIdLst>
  <p:sldIdLst>
    <p:sldId id="260" r:id="rId2"/>
    <p:sldId id="345" r:id="rId3"/>
    <p:sldId id="342" r:id="rId4"/>
    <p:sldId id="343" r:id="rId5"/>
    <p:sldId id="344" r:id="rId6"/>
    <p:sldId id="346" r:id="rId7"/>
    <p:sldId id="296" r:id="rId8"/>
    <p:sldId id="319" r:id="rId9"/>
    <p:sldId id="305" r:id="rId10"/>
    <p:sldId id="347" r:id="rId11"/>
    <p:sldId id="320" r:id="rId12"/>
    <p:sldId id="321" r:id="rId13"/>
    <p:sldId id="322" r:id="rId14"/>
    <p:sldId id="323" r:id="rId15"/>
    <p:sldId id="324" r:id="rId16"/>
    <p:sldId id="328" r:id="rId17"/>
    <p:sldId id="325" r:id="rId18"/>
    <p:sldId id="348" r:id="rId19"/>
    <p:sldId id="327" r:id="rId20"/>
    <p:sldId id="326" r:id="rId21"/>
    <p:sldId id="329" r:id="rId22"/>
    <p:sldId id="349" r:id="rId23"/>
    <p:sldId id="314" r:id="rId24"/>
    <p:sldId id="289" r:id="rId25"/>
    <p:sldId id="331" r:id="rId26"/>
    <p:sldId id="291" r:id="rId27"/>
    <p:sldId id="330" r:id="rId28"/>
    <p:sldId id="332" r:id="rId29"/>
    <p:sldId id="333" r:id="rId30"/>
    <p:sldId id="337" r:id="rId31"/>
    <p:sldId id="339" r:id="rId32"/>
    <p:sldId id="335" r:id="rId33"/>
    <p:sldId id="338" r:id="rId34"/>
    <p:sldId id="350" r:id="rId35"/>
    <p:sldId id="306" r:id="rId36"/>
    <p:sldId id="340" r:id="rId37"/>
    <p:sldId id="309" r:id="rId38"/>
    <p:sldId id="341" r:id="rId39"/>
    <p:sldId id="312" r:id="rId40"/>
    <p:sldId id="310" r:id="rId41"/>
    <p:sldId id="284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238" y="-48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E0A16F-7C0D-4175-9D81-FC8B12368C47}" type="datetimeFigureOut">
              <a:rPr lang="en-GB" smtClean="0"/>
              <a:t>04/12/2012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26EDC7-A379-4F0F-8B0D-D356002F02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3163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93BA-0D69-429B-A89D-954C8322226D}" type="datetime1">
              <a:rPr lang="en-GB" smtClean="0"/>
              <a:t>04/12/2012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3840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76DAE-E5C1-47BD-B97A-D3B6A6D4F9BE}" type="datetime1">
              <a:rPr lang="en-GB" smtClean="0"/>
              <a:t>04/12/2012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577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D967-D1E0-44F8-BAF8-129E83DEC6E3}" type="datetime1">
              <a:rPr lang="en-GB" smtClean="0"/>
              <a:t>04/12/2012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0255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4006-EAE4-4B67-A498-3FD050A896AB}" type="datetime1">
              <a:rPr lang="en-GB" smtClean="0"/>
              <a:t>04/12/2012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186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9D4D3-3612-4E9D-AFF9-74626A738F66}" type="datetime1">
              <a:rPr lang="en-GB" smtClean="0"/>
              <a:t>04/12/2012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009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66D86-3447-42DA-81BD-152D1CBAA97C}" type="datetime1">
              <a:rPr lang="en-GB" smtClean="0"/>
              <a:t>04/12/2012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553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6F5B7-B493-40CB-846C-6900EEC13498}" type="datetime1">
              <a:rPr lang="en-GB" smtClean="0"/>
              <a:t>04/12/2012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674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8EB6-504C-4301-A9C1-91368B638FFB}" type="datetime1">
              <a:rPr lang="en-GB" smtClean="0"/>
              <a:t>04/12/2012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305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59F12-D86D-4024-A549-FF8B455CE4DD}" type="datetime1">
              <a:rPr lang="en-GB" smtClean="0"/>
              <a:t>04/12/2012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5533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0C3E-FABC-4880-9619-A6BBED68148C}" type="datetime1">
              <a:rPr lang="en-GB" smtClean="0"/>
              <a:t>04/12/2012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879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34E6-9BB7-488A-8DF9-5C94F80313C9}" type="datetime1">
              <a:rPr lang="en-GB" smtClean="0"/>
              <a:t>04/12/2012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868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83439-C4E2-432F-9044-4880D7ECD2D2}" type="datetime1">
              <a:rPr lang="en-GB" smtClean="0"/>
              <a:t>04/12/2012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A48E7-BE13-411A-8CFC-FA33C12188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870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60.png"/><Relationship Id="rId4" Type="http://schemas.openxmlformats.org/officeDocument/2006/relationships/image" Target="../media/image5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2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11.jpe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8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ecfr.gov/cgi-bin/text-idx?c=ecfr&amp;sid=59ee1d5eeb8f1d444ba88927fa1eaaff&amp;rgn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espace.cern.ch/team-accounting/Procedures/Pages/Opening.aspx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1340768"/>
            <a:ext cx="5544616" cy="2232248"/>
          </a:xfrm>
        </p:spPr>
        <p:txBody>
          <a:bodyPr>
            <a:normAutofit fontScale="90000"/>
          </a:bodyPr>
          <a:lstStyle/>
          <a:p>
            <a:r>
              <a:rPr lang="en-GB" sz="4000" dirty="0" smtClean="0">
                <a:solidFill>
                  <a:srgbClr val="0070C0"/>
                </a:solidFill>
              </a:rPr>
              <a:t>S</a:t>
            </a:r>
            <a:r>
              <a:rPr lang="en-GB" sz="4000" dirty="0" smtClean="0">
                <a:solidFill>
                  <a:srgbClr val="00B050"/>
                </a:solidFill>
              </a:rPr>
              <a:t>R</a:t>
            </a:r>
            <a:r>
              <a:rPr lang="en-GB" sz="4000" dirty="0" smtClean="0">
                <a:solidFill>
                  <a:srgbClr val="FF0000"/>
                </a:solidFill>
              </a:rPr>
              <a:t>S</a:t>
            </a:r>
            <a:r>
              <a:rPr lang="en-GB" sz="4000" dirty="0" smtClean="0"/>
              <a:t> electronics 2012 overview</a:t>
            </a:r>
            <a:br>
              <a:rPr lang="en-GB" sz="4000" dirty="0" smtClean="0"/>
            </a:br>
            <a:r>
              <a:rPr lang="en-GB" sz="4000" dirty="0" smtClean="0"/>
              <a:t> </a:t>
            </a:r>
            <a:r>
              <a:rPr lang="en-GB" sz="4000" dirty="0"/>
              <a:t/>
            </a:r>
            <a:br>
              <a:rPr lang="en-GB" sz="4000" dirty="0"/>
            </a:b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555776" y="3501008"/>
            <a:ext cx="39816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RD51 </a:t>
            </a:r>
            <a:r>
              <a:rPr lang="en-GB" dirty="0" err="1" smtClean="0"/>
              <a:t>Miniweek</a:t>
            </a:r>
            <a:r>
              <a:rPr lang="en-GB" dirty="0" smtClean="0"/>
              <a:t> </a:t>
            </a:r>
          </a:p>
          <a:p>
            <a:r>
              <a:rPr lang="en-GB" dirty="0" smtClean="0"/>
              <a:t>3-5 </a:t>
            </a:r>
            <a:r>
              <a:rPr lang="en-GB" dirty="0"/>
              <a:t>September </a:t>
            </a:r>
            <a:r>
              <a:rPr lang="en-GB" dirty="0" smtClean="0"/>
              <a:t>- CERN</a:t>
            </a:r>
          </a:p>
          <a:p>
            <a:r>
              <a:rPr lang="en-GB" dirty="0" smtClean="0"/>
              <a:t>Working Group 5-electronics for MPGD’s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07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SRS standard 19”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What you can buy now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149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FEC card V3 (standard)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11</a:t>
            </a:fld>
            <a:endParaRPr lang="en-GB"/>
          </a:p>
        </p:txBody>
      </p:sp>
      <p:pic>
        <p:nvPicPr>
          <p:cNvPr id="12290" name="Picture 2" descr="C:\Hans\R&amp;D\rd51\WG52\Production files SRS\FEC V1.3\Photos\FEC-V3-smal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68760"/>
            <a:ext cx="2041225" cy="4781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0732507"/>
              </p:ext>
            </p:extLst>
          </p:nvPr>
        </p:nvGraphicFramePr>
        <p:xfrm>
          <a:off x="2843808" y="1484784"/>
          <a:ext cx="6131847" cy="517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949"/>
                <a:gridCol w="2043949"/>
                <a:gridCol w="2043949"/>
              </a:tblGrid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FEC V3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Revision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Revision</a:t>
                      </a:r>
                      <a:r>
                        <a:rPr lang="en-GB" sz="1400" baseline="0" dirty="0" smtClean="0"/>
                        <a:t> V6 planned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applies to: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all</a:t>
                      </a:r>
                      <a:r>
                        <a:rPr lang="en-GB" sz="1400" baseline="0" dirty="0" smtClean="0"/>
                        <a:t> 19”  SRS systems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Euro + </a:t>
                      </a:r>
                      <a:r>
                        <a:rPr lang="en-GB" sz="1400" dirty="0" err="1" smtClean="0"/>
                        <a:t>Minicrate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Design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 finished 2010, Mentor 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UPV Valencia,  </a:t>
                      </a:r>
                      <a:r>
                        <a:rPr lang="en-GB" sz="1400" dirty="0" err="1" smtClean="0"/>
                        <a:t>J.Toledo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PCB routing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Gerbers</a:t>
                      </a:r>
                      <a:r>
                        <a:rPr lang="en-GB" sz="1400" baseline="0" dirty="0" smtClean="0"/>
                        <a:t> available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UPV Valencia,  </a:t>
                      </a:r>
                      <a:r>
                        <a:rPr lang="en-GB" sz="1400" dirty="0" err="1" smtClean="0"/>
                        <a:t>J.Toledo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PCB production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12-</a:t>
                      </a:r>
                      <a:r>
                        <a:rPr lang="en-GB" sz="1400" baseline="0" dirty="0" smtClean="0"/>
                        <a:t> layer NELCO 4000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Lab Circuits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Material</a:t>
                      </a:r>
                      <a:r>
                        <a:rPr lang="en-GB" sz="1400" baseline="0" dirty="0" smtClean="0"/>
                        <a:t> list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available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Contact</a:t>
                      </a:r>
                      <a:r>
                        <a:rPr lang="en-GB" sz="1400" baseline="0" dirty="0" smtClean="0"/>
                        <a:t> us</a:t>
                      </a:r>
                      <a:endParaRPr lang="en-GB" sz="1400" dirty="0"/>
                    </a:p>
                  </a:txBody>
                  <a:tcPr/>
                </a:tc>
              </a:tr>
              <a:tr h="41488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Prototyping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finished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CERN RD51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Firmware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downloadable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SRS</a:t>
                      </a:r>
                      <a:r>
                        <a:rPr lang="en-GB" sz="1400" baseline="0" dirty="0" smtClean="0"/>
                        <a:t> repository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Production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ongoing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Prisma</a:t>
                      </a:r>
                      <a:r>
                        <a:rPr lang="en-GB" sz="1400" dirty="0" smtClean="0"/>
                        <a:t> Electronics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Availability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YES, SCEM 07.89.00.100.1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CERN store</a:t>
                      </a:r>
                      <a:endParaRPr lang="en-GB" sz="1400" dirty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Serial</a:t>
                      </a:r>
                      <a:r>
                        <a:rPr lang="en-GB" sz="1400" baseline="0" dirty="0" smtClean="0"/>
                        <a:t> No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&gt; 50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Mac address derived </a:t>
                      </a:r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Online Software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DATE,</a:t>
                      </a:r>
                      <a:r>
                        <a:rPr lang="en-GB" sz="1400" baseline="0" dirty="0" smtClean="0"/>
                        <a:t> MMDAQ, RCDAQ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See</a:t>
                      </a:r>
                      <a:r>
                        <a:rPr lang="en-GB" sz="1400" baseline="0" dirty="0" smtClean="0"/>
                        <a:t> RD51 talks</a:t>
                      </a:r>
                      <a:endParaRPr lang="en-GB" sz="1400" dirty="0" smtClean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Test Software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Labview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See RD51 talks</a:t>
                      </a:r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Documentation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DATE for SRS, SRS-</a:t>
                      </a:r>
                      <a:r>
                        <a:rPr lang="en-GB" sz="1400" dirty="0" err="1" smtClean="0"/>
                        <a:t>Labview</a:t>
                      </a:r>
                      <a:r>
                        <a:rPr lang="en-GB" sz="1400" dirty="0" smtClean="0"/>
                        <a:t>, </a:t>
                      </a:r>
                      <a:r>
                        <a:rPr lang="en-GB" sz="1400" dirty="0" err="1" smtClean="0"/>
                        <a:t>writeups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Contact us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899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3204"/>
            <a:ext cx="8229600" cy="1143000"/>
          </a:xfrm>
        </p:spPr>
        <p:txBody>
          <a:bodyPr/>
          <a:lstStyle/>
          <a:p>
            <a:r>
              <a:rPr lang="en-GB" dirty="0" smtClean="0"/>
              <a:t>ADC digitizer card (standard)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12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3579869"/>
              </p:ext>
            </p:extLst>
          </p:nvPr>
        </p:nvGraphicFramePr>
        <p:xfrm>
          <a:off x="2880110" y="1124744"/>
          <a:ext cx="6131847" cy="5212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949"/>
                <a:gridCol w="2043949"/>
                <a:gridCol w="2043949"/>
              </a:tblGrid>
              <a:tr h="432048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ADC</a:t>
                      </a:r>
                      <a:r>
                        <a:rPr lang="en-GB" sz="1200" baseline="0" dirty="0" smtClean="0"/>
                        <a:t> 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Revision 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Revision</a:t>
                      </a:r>
                      <a:r>
                        <a:rPr lang="en-GB" sz="1200" baseline="0" dirty="0" smtClean="0"/>
                        <a:t> 2 planned</a:t>
                      </a:r>
                      <a:endParaRPr lang="en-GB" sz="12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200" baseline="0" dirty="0" smtClean="0"/>
                        <a:t>applies  to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Analogue</a:t>
                      </a:r>
                      <a:r>
                        <a:rPr lang="en-GB" sz="1200" baseline="0" dirty="0" smtClean="0"/>
                        <a:t> ASICs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APV25, Beetle, ..</a:t>
                      </a:r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Design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 finished 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RD51</a:t>
                      </a:r>
                      <a:r>
                        <a:rPr lang="en-GB" sz="1200" baseline="0" dirty="0" smtClean="0"/>
                        <a:t> CERN, </a:t>
                      </a:r>
                      <a:r>
                        <a:rPr lang="en-GB" sz="1200" baseline="0" dirty="0" err="1" smtClean="0"/>
                        <a:t>S.Martoiu</a:t>
                      </a:r>
                      <a:endParaRPr lang="en-GB" sz="12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PCB routing</a:t>
                      </a:r>
                      <a:r>
                        <a:rPr lang="en-GB" sz="1200" baseline="0" dirty="0" smtClean="0"/>
                        <a:t> 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Finished 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Intrasys</a:t>
                      </a:r>
                      <a:r>
                        <a:rPr lang="en-GB" sz="1200" dirty="0" smtClean="0"/>
                        <a:t> Design Ltd</a:t>
                      </a:r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PCB production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10</a:t>
                      </a:r>
                      <a:r>
                        <a:rPr lang="en-GB" sz="1200" baseline="0" dirty="0" smtClean="0"/>
                        <a:t> layer  FR4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ELTOS, Beta</a:t>
                      </a:r>
                      <a:r>
                        <a:rPr lang="en-GB" sz="1200" baseline="0" dirty="0" smtClean="0"/>
                        <a:t> Layout</a:t>
                      </a:r>
                      <a:endParaRPr lang="en-GB" sz="12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Material</a:t>
                      </a:r>
                      <a:r>
                        <a:rPr lang="en-GB" sz="1200" baseline="0" dirty="0" smtClean="0"/>
                        <a:t> list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available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Contact</a:t>
                      </a:r>
                      <a:r>
                        <a:rPr lang="en-GB" sz="1200" baseline="0" dirty="0" smtClean="0"/>
                        <a:t> us</a:t>
                      </a:r>
                      <a:endParaRPr lang="en-GB" sz="1200" dirty="0"/>
                    </a:p>
                  </a:txBody>
                  <a:tcPr/>
                </a:tc>
              </a:tr>
              <a:tr h="414888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Prototyping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finished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CERN RD51</a:t>
                      </a:r>
                      <a:endParaRPr lang="en-GB" sz="12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Firmware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See</a:t>
                      </a:r>
                      <a:r>
                        <a:rPr lang="en-GB" sz="1200" baseline="0" dirty="0" smtClean="0"/>
                        <a:t> FEC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SRS</a:t>
                      </a:r>
                      <a:r>
                        <a:rPr lang="en-GB" sz="1200" baseline="0" dirty="0" smtClean="0"/>
                        <a:t> repository</a:t>
                      </a:r>
                      <a:endParaRPr lang="en-GB" sz="12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Production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ongoing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Prisma</a:t>
                      </a:r>
                      <a:r>
                        <a:rPr lang="en-GB" sz="1200" dirty="0" smtClean="0"/>
                        <a:t> Electronics</a:t>
                      </a:r>
                      <a:endParaRPr lang="en-GB" sz="12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Availability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YES,</a:t>
                      </a:r>
                      <a:r>
                        <a:rPr lang="en-GB" sz="1200" baseline="0" dirty="0" smtClean="0"/>
                        <a:t> SCEM</a:t>
                      </a:r>
                      <a:r>
                        <a:rPr lang="en-GB" sz="1200" dirty="0" smtClean="0"/>
                        <a:t> 07.89.00.105.6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CERN store</a:t>
                      </a:r>
                      <a:endParaRPr lang="en-GB" sz="1200" dirty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Serial</a:t>
                      </a:r>
                      <a:r>
                        <a:rPr lang="en-GB" sz="1200" baseline="0" dirty="0" smtClean="0"/>
                        <a:t> No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&gt; 50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 smtClean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DATE,</a:t>
                      </a:r>
                      <a:r>
                        <a:rPr lang="en-GB" sz="1200" baseline="0" dirty="0" smtClean="0"/>
                        <a:t> MMDAQ, RCDAQ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See</a:t>
                      </a:r>
                      <a:r>
                        <a:rPr lang="en-GB" sz="1200" baseline="0" dirty="0" smtClean="0"/>
                        <a:t> RD51 talks</a:t>
                      </a:r>
                      <a:endParaRPr lang="en-GB" sz="1200" dirty="0" smtClean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Test Software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SRTCS  </a:t>
                      </a:r>
                      <a:r>
                        <a:rPr lang="en-GB" sz="1200" dirty="0" err="1" smtClean="0"/>
                        <a:t>Labview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V.Gezer</a:t>
                      </a:r>
                      <a:endParaRPr lang="en-GB" sz="1200" dirty="0" smtClean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Documentation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DATE for SRS, SRS-</a:t>
                      </a:r>
                      <a:r>
                        <a:rPr lang="en-GB" sz="1200" dirty="0" err="1" smtClean="0"/>
                        <a:t>Labview</a:t>
                      </a:r>
                      <a:r>
                        <a:rPr lang="en-GB" sz="1200" dirty="0" smtClean="0"/>
                        <a:t>, </a:t>
                      </a:r>
                      <a:r>
                        <a:rPr lang="en-GB" sz="1200" dirty="0" err="1" smtClean="0"/>
                        <a:t>writeups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Contact us</a:t>
                      </a:r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updates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3V3-&gt; 5V</a:t>
                      </a:r>
                      <a:r>
                        <a:rPr lang="en-GB" sz="1100" baseline="0" dirty="0" smtClean="0"/>
                        <a:t> p</a:t>
                      </a:r>
                      <a:r>
                        <a:rPr lang="en-GB" sz="1100" dirty="0" smtClean="0"/>
                        <a:t>ower HDMI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Contact us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314" name="Picture 2" descr="C:\Hans\R&amp;D\rd51\WG52\Production files SRS\ADC V1.1\Photos\ADC-car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64704"/>
            <a:ext cx="2773362" cy="5668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56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864" y="0"/>
            <a:ext cx="8229600" cy="1143000"/>
          </a:xfrm>
        </p:spPr>
        <p:txBody>
          <a:bodyPr/>
          <a:lstStyle/>
          <a:p>
            <a:r>
              <a:rPr lang="en-GB" dirty="0" smtClean="0"/>
              <a:t>APV hybrid (standard)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13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7596471"/>
              </p:ext>
            </p:extLst>
          </p:nvPr>
        </p:nvGraphicFramePr>
        <p:xfrm>
          <a:off x="2771800" y="931966"/>
          <a:ext cx="6131847" cy="57034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949"/>
                <a:gridCol w="2043949"/>
                <a:gridCol w="2043949"/>
              </a:tblGrid>
              <a:tr h="3600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AVP</a:t>
                      </a:r>
                      <a:r>
                        <a:rPr lang="en-GB" sz="1200" baseline="0" dirty="0" smtClean="0"/>
                        <a:t> hybrid, 128 </a:t>
                      </a:r>
                      <a:r>
                        <a:rPr lang="en-GB" sz="1200" baseline="0" dirty="0" err="1" smtClean="0"/>
                        <a:t>ch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Revision 4</a:t>
                      </a:r>
                      <a:r>
                        <a:rPr lang="en-GB" sz="1200" baseline="0" dirty="0" smtClean="0"/>
                        <a:t> 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final</a:t>
                      </a:r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200" baseline="0" dirty="0" smtClean="0"/>
                        <a:t>applies  to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MPGD</a:t>
                      </a:r>
                      <a:r>
                        <a:rPr lang="en-GB" sz="1200" baseline="0" dirty="0" smtClean="0"/>
                        <a:t> detectors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aseline="0" dirty="0" smtClean="0"/>
                        <a:t>analogue , 250 kHz max</a:t>
                      </a:r>
                      <a:endParaRPr lang="en-GB" sz="12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Design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 finished 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RD51</a:t>
                      </a:r>
                      <a:r>
                        <a:rPr lang="en-GB" sz="1200" baseline="0" dirty="0" smtClean="0"/>
                        <a:t> CERN, </a:t>
                      </a:r>
                      <a:r>
                        <a:rPr lang="en-GB" sz="1200" baseline="0" dirty="0" err="1" smtClean="0"/>
                        <a:t>S.Martoiu</a:t>
                      </a:r>
                      <a:endParaRPr lang="en-GB" sz="12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PCB routing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aseline="0" dirty="0" smtClean="0"/>
                        <a:t> finished 2010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CERN</a:t>
                      </a:r>
                      <a:r>
                        <a:rPr lang="en-GB" sz="1200" baseline="0" dirty="0" smtClean="0"/>
                        <a:t> DEM</a:t>
                      </a:r>
                      <a:endParaRPr lang="en-GB" sz="12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PCB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</a:t>
                      </a:r>
                      <a:r>
                        <a:rPr lang="en-GB" sz="1200" baseline="0" dirty="0" smtClean="0"/>
                        <a:t> layer ENIG, </a:t>
                      </a:r>
                      <a:r>
                        <a:rPr lang="en-GB" sz="1200" baseline="0" dirty="0" err="1" smtClean="0"/>
                        <a:t>microvia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ELTOS</a:t>
                      </a:r>
                      <a:endParaRPr lang="en-GB" sz="12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Material</a:t>
                      </a:r>
                      <a:r>
                        <a:rPr lang="en-GB" sz="1200" baseline="0" dirty="0" smtClean="0"/>
                        <a:t> list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available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EDA-02075-V4</a:t>
                      </a:r>
                      <a:endParaRPr lang="en-GB" sz="1200" dirty="0"/>
                    </a:p>
                  </a:txBody>
                  <a:tcPr/>
                </a:tc>
              </a:tr>
              <a:tr h="414888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Prototyping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finished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CERN RD51</a:t>
                      </a:r>
                      <a:endParaRPr lang="en-GB" sz="12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Firmware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See</a:t>
                      </a:r>
                      <a:r>
                        <a:rPr lang="en-GB" sz="1200" baseline="0" dirty="0" smtClean="0"/>
                        <a:t> FEC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SRS</a:t>
                      </a:r>
                      <a:r>
                        <a:rPr lang="en-GB" sz="1200" baseline="0" dirty="0" smtClean="0"/>
                        <a:t> repository</a:t>
                      </a:r>
                      <a:endParaRPr lang="en-GB" sz="12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Production, bonding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ongoing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Hybrid</a:t>
                      </a:r>
                      <a:r>
                        <a:rPr lang="en-GB" sz="1200" baseline="0" dirty="0" smtClean="0"/>
                        <a:t> S.A</a:t>
                      </a:r>
                      <a:endParaRPr lang="en-GB" sz="12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Availability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YES,</a:t>
                      </a:r>
                      <a:r>
                        <a:rPr lang="en-GB" sz="1200" baseline="0" dirty="0" smtClean="0"/>
                        <a:t> SCEM 07.89.00.005.9 (M)</a:t>
                      </a:r>
                    </a:p>
                    <a:p>
                      <a:r>
                        <a:rPr lang="en-GB" sz="1200" dirty="0" smtClean="0"/>
                        <a:t>07.89.00.010.2  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CERN store purchase</a:t>
                      </a:r>
                    </a:p>
                    <a:p>
                      <a:r>
                        <a:rPr lang="en-GB" sz="1200" dirty="0" smtClean="0"/>
                        <a:t>Distribution via ESE</a:t>
                      </a:r>
                      <a:endParaRPr lang="en-GB" sz="1200" dirty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Serial</a:t>
                      </a:r>
                      <a:r>
                        <a:rPr lang="en-GB" sz="1200" baseline="0" dirty="0" smtClean="0"/>
                        <a:t> No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&gt; 500  Format  (XX-YY)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on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dirty="0" smtClean="0"/>
                        <a:t> </a:t>
                      </a:r>
                      <a:r>
                        <a:rPr lang="en-GB" sz="1200" dirty="0" err="1" smtClean="0"/>
                        <a:t>serigrafie</a:t>
                      </a:r>
                      <a:r>
                        <a:rPr lang="en-GB" sz="1200" dirty="0" smtClean="0"/>
                        <a:t> backside</a:t>
                      </a:r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Client 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All  RD51 teams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R&amp;D on MPGS detectors</a:t>
                      </a:r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Software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DATE,</a:t>
                      </a:r>
                      <a:r>
                        <a:rPr lang="en-GB" sz="1200" baseline="0" dirty="0" smtClean="0"/>
                        <a:t> MMDAQ, RCDAQ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aseline="0" dirty="0" smtClean="0"/>
                        <a:t> Contact users</a:t>
                      </a:r>
                      <a:endParaRPr lang="en-GB" sz="1200" dirty="0" smtClean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Test Software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apv-srs</a:t>
                      </a:r>
                      <a:r>
                        <a:rPr lang="en-GB" sz="1200" dirty="0" smtClean="0"/>
                        <a:t>  (</a:t>
                      </a:r>
                      <a:r>
                        <a:rPr lang="en-GB" sz="1200" dirty="0" err="1" smtClean="0"/>
                        <a:t>Labview</a:t>
                      </a:r>
                      <a:r>
                        <a:rPr lang="en-GB" sz="1200" dirty="0" smtClean="0"/>
                        <a:t>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INFN Naples</a:t>
                      </a:r>
                    </a:p>
                    <a:p>
                      <a:r>
                        <a:rPr lang="en-GB" sz="1200" dirty="0" smtClean="0"/>
                        <a:t>R.</a:t>
                      </a:r>
                      <a:r>
                        <a:rPr lang="en-GB" sz="1200" baseline="0" dirty="0" smtClean="0"/>
                        <a:t> de </a:t>
                      </a:r>
                      <a:r>
                        <a:rPr lang="en-GB" sz="1200" baseline="0" dirty="0" err="1" smtClean="0"/>
                        <a:t>Asmundis</a:t>
                      </a:r>
                      <a:endParaRPr lang="en-GB" sz="1200" dirty="0" smtClean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Documentation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CMS</a:t>
                      </a:r>
                      <a:r>
                        <a:rPr lang="en-GB" sz="1200" baseline="0" dirty="0" smtClean="0"/>
                        <a:t> APV documentation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Contact us</a:t>
                      </a:r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Connection</a:t>
                      </a:r>
                      <a:r>
                        <a:rPr lang="en-GB" sz="1200" baseline="0" dirty="0" smtClean="0"/>
                        <a:t>  &amp; power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Micro</a:t>
                      </a:r>
                      <a:r>
                        <a:rPr lang="en-GB" sz="1100" baseline="0" dirty="0" smtClean="0"/>
                        <a:t> HDMI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SCEM 07.89.00.215.1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339" name="Picture 3" descr="C:\Hans\R&amp;D\RD51\WG52\Production files SRS\APV Hybrid V4\Photos\hybrid_V4_Master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21392" y="1453064"/>
            <a:ext cx="2782193" cy="2036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Hans\R&amp;D\RD51\WG52\Production files SRS\APV Hybrid V4\Photos\hybrid V4_Slav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73280" y="4257857"/>
            <a:ext cx="2567976" cy="1918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1521" y="908720"/>
            <a:ext cx="849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Master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3789040"/>
            <a:ext cx="667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Slave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975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257" y="135052"/>
            <a:ext cx="8229600" cy="1143000"/>
          </a:xfrm>
        </p:spPr>
        <p:txBody>
          <a:bodyPr/>
          <a:lstStyle/>
          <a:p>
            <a:r>
              <a:rPr lang="en-GB" dirty="0" smtClean="0"/>
              <a:t>ATX adapter (standard)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14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3776055"/>
              </p:ext>
            </p:extLst>
          </p:nvPr>
        </p:nvGraphicFramePr>
        <p:xfrm>
          <a:off x="2847508" y="1268760"/>
          <a:ext cx="6131847" cy="47077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949"/>
                <a:gridCol w="2043949"/>
                <a:gridCol w="2043949"/>
              </a:tblGrid>
              <a:tr h="3600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ATX</a:t>
                      </a:r>
                      <a:r>
                        <a:rPr lang="en-GB" sz="1400" baseline="0" dirty="0" smtClean="0"/>
                        <a:t> power for SRS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Revision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final</a:t>
                      </a:r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applies  to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Minicrate</a:t>
                      </a:r>
                      <a:r>
                        <a:rPr lang="en-GB" sz="1400" dirty="0" smtClean="0"/>
                        <a:t>,</a:t>
                      </a:r>
                      <a:endParaRPr lang="en-GB" sz="1400" baseline="0" dirty="0" smtClean="0"/>
                    </a:p>
                    <a:p>
                      <a:r>
                        <a:rPr lang="en-GB" sz="1400" baseline="0" dirty="0" err="1" smtClean="0"/>
                        <a:t>Eurocrate</a:t>
                      </a:r>
                      <a:endParaRPr lang="en-GB" sz="1400" baseline="0" dirty="0" smtClean="0"/>
                    </a:p>
                    <a:p>
                      <a:r>
                        <a:rPr lang="en-GB" sz="1400" baseline="0" dirty="0" smtClean="0"/>
                        <a:t>Desktop  power </a:t>
                      </a:r>
                    </a:p>
                    <a:p>
                      <a:r>
                        <a:rPr lang="en-GB" sz="1400" baseline="0" dirty="0" smtClean="0"/>
                        <a:t>SRU 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FEC</a:t>
                      </a:r>
                    </a:p>
                    <a:p>
                      <a:r>
                        <a:rPr lang="en-GB" sz="1400" baseline="0" dirty="0" smtClean="0"/>
                        <a:t>SRU</a:t>
                      </a:r>
                    </a:p>
                    <a:p>
                      <a:r>
                        <a:rPr lang="en-GB" sz="1400" baseline="0" dirty="0" smtClean="0"/>
                        <a:t>ADC</a:t>
                      </a:r>
                    </a:p>
                    <a:p>
                      <a:r>
                        <a:rPr lang="en-GB" sz="1400" baseline="0" dirty="0" smtClean="0"/>
                        <a:t>Hybrid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Design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 finished 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RD51</a:t>
                      </a:r>
                      <a:r>
                        <a:rPr lang="en-GB" sz="1400" baseline="0" dirty="0" smtClean="0"/>
                        <a:t> CERN, </a:t>
                      </a:r>
                      <a:r>
                        <a:rPr lang="en-GB" sz="1400" baseline="0" dirty="0" err="1" smtClean="0"/>
                        <a:t>H.Muller</a:t>
                      </a:r>
                      <a:r>
                        <a:rPr lang="en-GB" sz="1400" baseline="0" dirty="0" smtClean="0"/>
                        <a:t>, </a:t>
                      </a:r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PCB routing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finished 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RD51 CERN, </a:t>
                      </a:r>
                      <a:r>
                        <a:rPr lang="en-GB" sz="1400" baseline="0" dirty="0" err="1" smtClean="0"/>
                        <a:t>V.Gezer</a:t>
                      </a:r>
                      <a:endParaRPr lang="en-GB" sz="1400" baseline="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PCB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2 layer  FR4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BETA</a:t>
                      </a:r>
                      <a:r>
                        <a:rPr lang="en-GB" sz="1400" baseline="0" dirty="0" smtClean="0"/>
                        <a:t> layout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Material</a:t>
                      </a:r>
                      <a:r>
                        <a:rPr lang="en-GB" sz="1400" baseline="0" dirty="0" smtClean="0"/>
                        <a:t> list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available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Contact us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Production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ongoing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Prisma</a:t>
                      </a:r>
                      <a:r>
                        <a:rPr lang="en-GB" sz="1400" baseline="0" dirty="0" smtClean="0"/>
                        <a:t> Electronics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Availability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YES,</a:t>
                      </a:r>
                      <a:r>
                        <a:rPr lang="en-GB" sz="1400" baseline="0" dirty="0" smtClean="0"/>
                        <a:t> SCEM 07.89.00.110.9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CERN store </a:t>
                      </a:r>
                    </a:p>
                    <a:p>
                      <a:r>
                        <a:rPr lang="en-GB" sz="1400" dirty="0" smtClean="0"/>
                        <a:t>self</a:t>
                      </a:r>
                      <a:r>
                        <a:rPr lang="en-GB" sz="1400" baseline="0" dirty="0" smtClean="0"/>
                        <a:t> made  possible</a:t>
                      </a:r>
                      <a:endParaRPr lang="en-GB" sz="1400" dirty="0" smtClean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Test Software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apv</a:t>
                      </a:r>
                      <a:r>
                        <a:rPr lang="en-GB" sz="1400" dirty="0" smtClean="0"/>
                        <a:t>-SRS (</a:t>
                      </a:r>
                      <a:r>
                        <a:rPr lang="en-GB" sz="1400" dirty="0" err="1" smtClean="0"/>
                        <a:t>Labview</a:t>
                      </a:r>
                      <a:r>
                        <a:rPr lang="en-GB" sz="1400" dirty="0" smtClean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INFN Naples</a:t>
                      </a:r>
                    </a:p>
                    <a:p>
                      <a:r>
                        <a:rPr lang="en-GB" sz="1400" dirty="0" smtClean="0"/>
                        <a:t>R.</a:t>
                      </a:r>
                      <a:r>
                        <a:rPr lang="en-GB" sz="1400" baseline="0" dirty="0" smtClean="0"/>
                        <a:t> de </a:t>
                      </a:r>
                      <a:r>
                        <a:rPr lang="en-GB" sz="1400" baseline="0" dirty="0" err="1" smtClean="0"/>
                        <a:t>Asmundis</a:t>
                      </a:r>
                      <a:endParaRPr lang="en-GB" sz="1400" dirty="0" smtClean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Documentation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Mechanical</a:t>
                      </a:r>
                      <a:r>
                        <a:rPr lang="en-GB" sz="1400" baseline="0" dirty="0" smtClean="0"/>
                        <a:t>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Contact us</a:t>
                      </a:r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Connection</a:t>
                      </a:r>
                      <a:r>
                        <a:rPr lang="en-GB" sz="1400" baseline="0" dirty="0" smtClean="0"/>
                        <a:t>  &amp; power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15</a:t>
                      </a:r>
                      <a:r>
                        <a:rPr lang="en-GB" sz="1200" baseline="0" dirty="0" smtClean="0"/>
                        <a:t> A   Car plugs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Mini</a:t>
                      </a:r>
                      <a:r>
                        <a:rPr lang="en-GB" sz="1400" baseline="0" dirty="0" smtClean="0"/>
                        <a:t> car f</a:t>
                      </a:r>
                      <a:r>
                        <a:rPr lang="en-GB" sz="1400" dirty="0" smtClean="0"/>
                        <a:t>uses</a:t>
                      </a:r>
                      <a:r>
                        <a:rPr lang="en-GB" sz="1400" baseline="0" dirty="0" smtClean="0"/>
                        <a:t> 10A, 2 A</a:t>
                      </a:r>
                      <a:endParaRPr lang="en-GB" sz="140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5362" name="Picture 2" descr="C:\Hans\R&amp;D\rd51\WG52\Production files SRS\ATX adapter\Photos V2\ATX Adapter V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159" y="2350217"/>
            <a:ext cx="2304774" cy="2014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1700808"/>
            <a:ext cx="1820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dirty="0" smtClean="0"/>
              <a:t>art of SRS crates</a:t>
            </a:r>
            <a:endParaRPr lang="en-GB" dirty="0"/>
          </a:p>
        </p:txBody>
      </p:sp>
      <p:pic>
        <p:nvPicPr>
          <p:cNvPr id="15363" name="Picture 3" descr="C:\Hans\R&amp;D\RD51\WG52\Production files SRS\SRU\SRU-3\Photos\SRU-deskto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83" y="5013176"/>
            <a:ext cx="2143307" cy="1608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30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/>
          <a:lstStyle/>
          <a:p>
            <a:r>
              <a:rPr lang="en-GB" dirty="0" err="1" smtClean="0"/>
              <a:t>Minicrate</a:t>
            </a:r>
            <a:r>
              <a:rPr lang="en-GB" dirty="0" smtClean="0"/>
              <a:t> A (standard)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15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7820369"/>
              </p:ext>
            </p:extLst>
          </p:nvPr>
        </p:nvGraphicFramePr>
        <p:xfrm>
          <a:off x="2979017" y="2893617"/>
          <a:ext cx="6131847" cy="38263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949"/>
                <a:gridCol w="2043949"/>
                <a:gridCol w="2043949"/>
              </a:tblGrid>
              <a:tr h="360040">
                <a:tc>
                  <a:txBody>
                    <a:bodyPr/>
                    <a:lstStyle/>
                    <a:p>
                      <a:r>
                        <a:rPr lang="en-GB" sz="1400" baseline="0" dirty="0" err="1" smtClean="0"/>
                        <a:t>Minicrate</a:t>
                      </a:r>
                      <a:r>
                        <a:rPr lang="en-GB" sz="1400" baseline="0" dirty="0" smtClean="0"/>
                        <a:t> 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Revision 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Rev</a:t>
                      </a:r>
                      <a:r>
                        <a:rPr lang="en-GB" sz="1400" baseline="0" dirty="0" smtClean="0"/>
                        <a:t> B planned (2 FECs)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applies  to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 FEC/ADC Combo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2048</a:t>
                      </a:r>
                      <a:r>
                        <a:rPr lang="en-GB" sz="1400" baseline="0" dirty="0" smtClean="0"/>
                        <a:t> APV channels max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Design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 finished 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RD51</a:t>
                      </a:r>
                      <a:r>
                        <a:rPr lang="en-GB" sz="1400" baseline="0" dirty="0" smtClean="0"/>
                        <a:t> CERN, </a:t>
                      </a:r>
                      <a:r>
                        <a:rPr lang="en-GB" sz="1400" baseline="0" dirty="0" err="1" smtClean="0"/>
                        <a:t>H.Muller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Mechanics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19 “  3U x 220 </a:t>
                      </a:r>
                      <a:r>
                        <a:rPr lang="es-ES" sz="1400" dirty="0" err="1" smtClean="0"/>
                        <a:t>crate</a:t>
                      </a:r>
                      <a:r>
                        <a:rPr lang="es-ES" sz="1400" dirty="0" smtClean="0"/>
                        <a:t> kit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CERN</a:t>
                      </a:r>
                      <a:r>
                        <a:rPr lang="en-GB" sz="1400" baseline="0" dirty="0" smtClean="0"/>
                        <a:t> store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Part and  mechanical design  document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Dxf</a:t>
                      </a:r>
                      <a:r>
                        <a:rPr lang="en-GB" sz="1400" baseline="0" dirty="0" smtClean="0"/>
                        <a:t>  and </a:t>
                      </a:r>
                      <a:r>
                        <a:rPr lang="en-GB" sz="1400" baseline="0" dirty="0" err="1" smtClean="0"/>
                        <a:t>pdf</a:t>
                      </a:r>
                      <a:r>
                        <a:rPr lang="en-GB" sz="1400" baseline="0" dirty="0" smtClean="0"/>
                        <a:t>  </a:t>
                      </a:r>
                      <a:r>
                        <a:rPr lang="en-GB" sz="1400" dirty="0" smtClean="0"/>
                        <a:t>available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Contact</a:t>
                      </a:r>
                      <a:r>
                        <a:rPr lang="en-GB" sz="1400" baseline="0" dirty="0" smtClean="0"/>
                        <a:t> us</a:t>
                      </a:r>
                      <a:endParaRPr lang="en-GB" sz="1400" dirty="0"/>
                    </a:p>
                  </a:txBody>
                  <a:tcPr/>
                </a:tc>
              </a:tr>
              <a:tr h="41488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Prototyping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finished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CERN RD51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Production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ongoing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Prisma</a:t>
                      </a:r>
                      <a:r>
                        <a:rPr lang="en-GB" sz="1400" baseline="0" dirty="0" smtClean="0"/>
                        <a:t> Electronics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Availability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YES,</a:t>
                      </a:r>
                      <a:r>
                        <a:rPr lang="en-GB" sz="1400" baseline="0" dirty="0" smtClean="0"/>
                        <a:t> SCEM 07.89.00.020.0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CERN store</a:t>
                      </a:r>
                    </a:p>
                    <a:p>
                      <a:r>
                        <a:rPr lang="en-GB" sz="1400" dirty="0" smtClean="0"/>
                        <a:t>Check</a:t>
                      </a:r>
                      <a:r>
                        <a:rPr lang="en-GB" sz="1400" baseline="0" dirty="0" smtClean="0"/>
                        <a:t> availability</a:t>
                      </a:r>
                      <a:endParaRPr lang="en-GB" sz="1400" dirty="0" smtClean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Serial</a:t>
                      </a:r>
                      <a:r>
                        <a:rPr lang="en-GB" sz="1400" baseline="0" dirty="0" smtClean="0"/>
                        <a:t> No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&gt; 25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 smtClean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ATX</a:t>
                      </a:r>
                      <a:r>
                        <a:rPr lang="en-GB" sz="1400" baseline="0" dirty="0" smtClean="0"/>
                        <a:t>  adapter included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9-way</a:t>
                      </a:r>
                      <a:r>
                        <a:rPr lang="en-GB" sz="1200" baseline="0" dirty="0" smtClean="0"/>
                        <a:t> power cable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 kg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386" name="Picture 2" descr="C:\Hans\R&amp;D\rd51\WG52\Production files SRS\SRS system\Photos\SRS-Minicrate-Sm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90" y="1019747"/>
            <a:ext cx="3744416" cy="1903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1990" y="3212976"/>
            <a:ext cx="296279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Separate orders needed for</a:t>
            </a:r>
          </a:p>
          <a:p>
            <a:r>
              <a:rPr lang="en-GB" dirty="0" smtClean="0"/>
              <a:t>1 FEC V3</a:t>
            </a:r>
          </a:p>
          <a:p>
            <a:r>
              <a:rPr lang="en-GB" dirty="0" smtClean="0"/>
              <a:t>1 ADC V1.1</a:t>
            </a:r>
          </a:p>
          <a:p>
            <a:endParaRPr lang="en-GB" dirty="0"/>
          </a:p>
          <a:p>
            <a:r>
              <a:rPr lang="en-GB" dirty="0" smtClean="0"/>
              <a:t>Accessories:</a:t>
            </a:r>
          </a:p>
          <a:p>
            <a:r>
              <a:rPr lang="en-GB" dirty="0"/>
              <a:t>1 SFP plugin </a:t>
            </a:r>
            <a:r>
              <a:rPr lang="en-GB" dirty="0" smtClean="0"/>
              <a:t> 1000Base-T</a:t>
            </a:r>
          </a:p>
          <a:p>
            <a:r>
              <a:rPr lang="en-GB" dirty="0" smtClean="0"/>
              <a:t>( SCEM </a:t>
            </a:r>
            <a:r>
              <a:rPr lang="en-GB" dirty="0"/>
              <a:t>07.89.00.115.4 </a:t>
            </a:r>
            <a:r>
              <a:rPr lang="en-GB" dirty="0" smtClean="0"/>
              <a:t> )</a:t>
            </a:r>
          </a:p>
          <a:p>
            <a:endParaRPr lang="en-GB" dirty="0" smtClean="0"/>
          </a:p>
          <a:p>
            <a:r>
              <a:rPr lang="en-GB" dirty="0" smtClean="0"/>
              <a:t>Up to 8  HDMI A-Micro cables</a:t>
            </a:r>
          </a:p>
          <a:p>
            <a:r>
              <a:rPr lang="en-GB" dirty="0"/>
              <a:t>(SCEM </a:t>
            </a:r>
            <a:r>
              <a:rPr lang="en-GB" dirty="0" smtClean="0"/>
              <a:t>07.89.00.215.1)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83968" y="1844824"/>
            <a:ext cx="4146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So far used with APV frontend up  2048 </a:t>
            </a:r>
            <a:r>
              <a:rPr lang="en-GB" dirty="0" err="1" smtClean="0"/>
              <a:t>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833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53752"/>
            <a:ext cx="8229600" cy="1143000"/>
          </a:xfrm>
        </p:spPr>
        <p:txBody>
          <a:bodyPr/>
          <a:lstStyle/>
          <a:p>
            <a:r>
              <a:rPr lang="en-GB" dirty="0" smtClean="0"/>
              <a:t>CTF  (Clock Trigger </a:t>
            </a:r>
            <a:r>
              <a:rPr lang="en-GB" dirty="0" err="1" smtClean="0"/>
              <a:t>Fanout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16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8335079"/>
              </p:ext>
            </p:extLst>
          </p:nvPr>
        </p:nvGraphicFramePr>
        <p:xfrm>
          <a:off x="2847508" y="1340768"/>
          <a:ext cx="6131847" cy="47786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949"/>
                <a:gridCol w="2043949"/>
                <a:gridCol w="2043949"/>
              </a:tblGrid>
              <a:tr h="43204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CTF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Prototype</a:t>
                      </a:r>
                      <a:r>
                        <a:rPr lang="en-GB" sz="1400" baseline="0" dirty="0" smtClean="0"/>
                        <a:t>s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Commercal</a:t>
                      </a:r>
                      <a:r>
                        <a:rPr lang="en-GB" sz="1400" baseline="0" dirty="0" smtClean="0"/>
                        <a:t> version planned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applies  to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Eurocrates</a:t>
                      </a:r>
                      <a:r>
                        <a:rPr lang="en-GB" sz="1400" dirty="0" smtClean="0"/>
                        <a:t> slot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Clock</a:t>
                      </a:r>
                      <a:r>
                        <a:rPr lang="en-GB" sz="1400" baseline="0" dirty="0" smtClean="0"/>
                        <a:t> and trigger 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Design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 finished 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INFN</a:t>
                      </a:r>
                      <a:r>
                        <a:rPr lang="en-GB" sz="1400" baseline="0" dirty="0" smtClean="0"/>
                        <a:t> Naples , </a:t>
                      </a:r>
                      <a:r>
                        <a:rPr lang="en-GB" sz="1400" baseline="0" dirty="0" err="1" smtClean="0"/>
                        <a:t>G.Sekhniaidze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PCB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</a:t>
                      </a:r>
                      <a:r>
                        <a:rPr lang="en-GB" sz="1400" baseline="0" dirty="0" smtClean="0"/>
                        <a:t> layer  FR4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Beta</a:t>
                      </a:r>
                      <a:r>
                        <a:rPr lang="en-GB" sz="1400" baseline="0" dirty="0" smtClean="0"/>
                        <a:t> Layout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PCB layout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Altium</a:t>
                      </a:r>
                      <a:r>
                        <a:rPr lang="en-GB" sz="1400" dirty="0" smtClean="0"/>
                        <a:t>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G.Sekhniaidze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Material</a:t>
                      </a:r>
                      <a:r>
                        <a:rPr lang="en-GB" sz="1400" baseline="0" dirty="0" smtClean="0"/>
                        <a:t> list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available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Contact</a:t>
                      </a:r>
                      <a:r>
                        <a:rPr lang="en-GB" sz="1400" baseline="0" dirty="0" smtClean="0"/>
                        <a:t> us</a:t>
                      </a:r>
                      <a:endParaRPr lang="en-GB" sz="1400" dirty="0"/>
                    </a:p>
                  </a:txBody>
                  <a:tcPr/>
                </a:tc>
              </a:tr>
              <a:tr h="41488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Prototyping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finished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INFN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smtClean="0"/>
                        <a:t>Naples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Production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Planned 2013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Prisma</a:t>
                      </a:r>
                      <a:r>
                        <a:rPr lang="en-GB" sz="1400" dirty="0" smtClean="0"/>
                        <a:t> Electronics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Availability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Prototypes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SRS</a:t>
                      </a:r>
                      <a:r>
                        <a:rPr lang="en-GB" sz="1400" baseline="0" dirty="0" smtClean="0"/>
                        <a:t> lab</a:t>
                      </a:r>
                      <a:endParaRPr lang="en-GB" sz="1400" dirty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Serial</a:t>
                      </a:r>
                      <a:r>
                        <a:rPr lang="en-GB" sz="1400" baseline="0" dirty="0" smtClean="0"/>
                        <a:t> No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&gt; 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 smtClean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Test Software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CTF required for  SRCTS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Labview</a:t>
                      </a:r>
                      <a:endParaRPr lang="en-GB" sz="1400" dirty="0" smtClean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Documentation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Connectivity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Contact us</a:t>
                      </a:r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updates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Pinout</a:t>
                      </a:r>
                      <a:r>
                        <a:rPr lang="en-GB" sz="1200" baseline="0" dirty="0" smtClean="0"/>
                        <a:t>  RJ45 =  DTCC link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Contact us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482" name="Picture 2" descr="C:\Hans\R&amp;D\rd51\WG52\Production files SRS\CTF  Fanout\Photos\CTF modul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2" y="1026624"/>
            <a:ext cx="1421283" cy="5158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6185553"/>
            <a:ext cx="1986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Slot 9 in </a:t>
            </a:r>
            <a:r>
              <a:rPr lang="en-GB" dirty="0" err="1" smtClean="0"/>
              <a:t>Eurocrates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987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/>
          <a:lstStyle/>
          <a:p>
            <a:r>
              <a:rPr lang="en-GB" dirty="0" err="1" smtClean="0"/>
              <a:t>Eurocrate</a:t>
            </a:r>
            <a:r>
              <a:rPr lang="en-GB" dirty="0" smtClean="0"/>
              <a:t> HP (standard)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17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0566968"/>
              </p:ext>
            </p:extLst>
          </p:nvPr>
        </p:nvGraphicFramePr>
        <p:xfrm>
          <a:off x="2979017" y="2893617"/>
          <a:ext cx="6131847" cy="37306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949"/>
                <a:gridCol w="2043949"/>
                <a:gridCol w="2043949"/>
              </a:tblGrid>
              <a:tr h="360040">
                <a:tc>
                  <a:txBody>
                    <a:bodyPr/>
                    <a:lstStyle/>
                    <a:p>
                      <a:r>
                        <a:rPr lang="en-GB" sz="1400" baseline="0" dirty="0" err="1" smtClean="0"/>
                        <a:t>Minicrate</a:t>
                      </a:r>
                      <a:r>
                        <a:rPr lang="en-GB" sz="1400" baseline="0" dirty="0" smtClean="0"/>
                        <a:t> 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Revision  HP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Upgradable to FP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applies  to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 FEC/ADC Combos</a:t>
                      </a:r>
                    </a:p>
                    <a:p>
                      <a:r>
                        <a:rPr lang="en-GB" sz="1400" dirty="0" smtClean="0"/>
                        <a:t>1 CTF  card slot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</a:t>
                      </a:r>
                      <a:r>
                        <a:rPr lang="en-GB" sz="1400" baseline="0" dirty="0" smtClean="0"/>
                        <a:t> FEC /ADC Combos</a:t>
                      </a:r>
                    </a:p>
                    <a:p>
                      <a:r>
                        <a:rPr lang="en-GB" sz="1400" baseline="0" dirty="0" smtClean="0"/>
                        <a:t>1 CTF card slot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Design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 finished 2011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RD51</a:t>
                      </a:r>
                      <a:r>
                        <a:rPr lang="en-GB" sz="1400" baseline="0" dirty="0" smtClean="0"/>
                        <a:t> CERN, </a:t>
                      </a:r>
                      <a:r>
                        <a:rPr lang="en-GB" sz="1400" baseline="0" dirty="0" err="1" smtClean="0"/>
                        <a:t>H.Muller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Mechanics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19 “  6U x 220 </a:t>
                      </a:r>
                      <a:r>
                        <a:rPr lang="es-ES" sz="1400" dirty="0" err="1" smtClean="0"/>
                        <a:t>crate</a:t>
                      </a:r>
                      <a:r>
                        <a:rPr lang="es-ES" sz="140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CERN</a:t>
                      </a:r>
                      <a:r>
                        <a:rPr lang="en-GB" sz="1400" baseline="0" dirty="0" smtClean="0"/>
                        <a:t> store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Part</a:t>
                      </a:r>
                      <a:r>
                        <a:rPr lang="en-GB" sz="1400" baseline="0" dirty="0" smtClean="0"/>
                        <a:t> and  mechanical design  document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dxf</a:t>
                      </a:r>
                      <a:r>
                        <a:rPr lang="en-GB" sz="1400" dirty="0" smtClean="0"/>
                        <a:t>, </a:t>
                      </a:r>
                      <a:r>
                        <a:rPr lang="en-GB" sz="1400" dirty="0" smtClean="0"/>
                        <a:t>and </a:t>
                      </a:r>
                      <a:r>
                        <a:rPr lang="en-GB" sz="1400" dirty="0" err="1" smtClean="0"/>
                        <a:t>pdf</a:t>
                      </a:r>
                      <a:r>
                        <a:rPr lang="en-GB" sz="1400" dirty="0" smtClean="0"/>
                        <a:t>  available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Contact</a:t>
                      </a:r>
                      <a:r>
                        <a:rPr lang="en-GB" sz="1400" baseline="0" dirty="0" smtClean="0"/>
                        <a:t> us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Production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ongoing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Prisma</a:t>
                      </a:r>
                      <a:r>
                        <a:rPr lang="en-GB" sz="1400" baseline="0" dirty="0" smtClean="0"/>
                        <a:t> Electronics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Availability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YES,</a:t>
                      </a:r>
                      <a:r>
                        <a:rPr lang="en-GB" sz="1400" baseline="0" dirty="0" smtClean="0"/>
                        <a:t> SCEM 07.89.00.030.8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CERN store</a:t>
                      </a:r>
                    </a:p>
                    <a:p>
                      <a:r>
                        <a:rPr lang="en-GB" sz="1400" dirty="0" smtClean="0"/>
                        <a:t>Check</a:t>
                      </a:r>
                      <a:r>
                        <a:rPr lang="en-GB" sz="1400" baseline="0" dirty="0" smtClean="0"/>
                        <a:t> availability</a:t>
                      </a:r>
                      <a:endParaRPr lang="en-GB" sz="1400" dirty="0" smtClean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Serial</a:t>
                      </a:r>
                      <a:r>
                        <a:rPr lang="en-GB" sz="1400" baseline="0" dirty="0" smtClean="0"/>
                        <a:t> No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&gt; 25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 smtClean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ATX</a:t>
                      </a:r>
                      <a:r>
                        <a:rPr lang="en-GB" sz="1400" baseline="0" dirty="0" smtClean="0"/>
                        <a:t>  adapter included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9-way</a:t>
                      </a:r>
                      <a:r>
                        <a:rPr lang="en-GB" sz="1200" baseline="0" dirty="0" smtClean="0"/>
                        <a:t> power cable</a:t>
                      </a:r>
                    </a:p>
                    <a:p>
                      <a:r>
                        <a:rPr lang="en-GB" sz="1200" baseline="0" dirty="0" smtClean="0"/>
                        <a:t>Daisy chained x4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 kg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1990" y="3644323"/>
            <a:ext cx="264944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Separate orders needed for</a:t>
            </a:r>
          </a:p>
          <a:p>
            <a:r>
              <a:rPr lang="en-GB" sz="1600" dirty="0" smtClean="0"/>
              <a:t>Up to 4 x (FEC V3+ADC V1.1)</a:t>
            </a:r>
          </a:p>
          <a:p>
            <a:endParaRPr lang="en-GB" sz="1600" dirty="0"/>
          </a:p>
          <a:p>
            <a:r>
              <a:rPr lang="en-GB" sz="1600" dirty="0" smtClean="0"/>
              <a:t>Accessories:</a:t>
            </a:r>
          </a:p>
          <a:p>
            <a:r>
              <a:rPr lang="en-GB" sz="1600" dirty="0"/>
              <a:t>1 SFP plugin </a:t>
            </a:r>
            <a:r>
              <a:rPr lang="en-GB" sz="1600" dirty="0" smtClean="0"/>
              <a:t> 1000Base-T</a:t>
            </a:r>
          </a:p>
          <a:p>
            <a:r>
              <a:rPr lang="en-GB" sz="1600" dirty="0"/>
              <a:t>p</a:t>
            </a:r>
            <a:r>
              <a:rPr lang="en-GB" sz="1600" dirty="0" smtClean="0"/>
              <a:t>er FEC card</a:t>
            </a:r>
          </a:p>
          <a:p>
            <a:r>
              <a:rPr lang="en-GB" sz="1600" dirty="0" smtClean="0"/>
              <a:t>( SCEM </a:t>
            </a:r>
            <a:r>
              <a:rPr lang="en-GB" sz="1600" dirty="0"/>
              <a:t>07.89.00.115.4 </a:t>
            </a:r>
            <a:r>
              <a:rPr lang="en-GB" sz="1600" dirty="0" smtClean="0"/>
              <a:t> )</a:t>
            </a:r>
          </a:p>
          <a:p>
            <a:endParaRPr lang="en-GB" sz="1600" dirty="0" smtClean="0"/>
          </a:p>
          <a:p>
            <a:r>
              <a:rPr lang="en-GB" sz="1600" dirty="0" smtClean="0"/>
              <a:t>Up to 8  HDMI A-Micro cables</a:t>
            </a:r>
          </a:p>
          <a:p>
            <a:r>
              <a:rPr lang="en-GB" sz="1600" dirty="0"/>
              <a:t>p</a:t>
            </a:r>
            <a:r>
              <a:rPr lang="en-GB" sz="1600" dirty="0" smtClean="0"/>
              <a:t>er ADC card</a:t>
            </a:r>
          </a:p>
          <a:p>
            <a:r>
              <a:rPr lang="en-GB" sz="1600" dirty="0"/>
              <a:t>(SCEM </a:t>
            </a:r>
            <a:r>
              <a:rPr lang="en-GB" sz="1600" dirty="0" smtClean="0"/>
              <a:t>07.89.00.215.1)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3131840" y="1475491"/>
            <a:ext cx="57691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With APV frontend up  8192  </a:t>
            </a:r>
            <a:r>
              <a:rPr lang="en-GB" dirty="0" err="1" smtClean="0"/>
              <a:t>ch</a:t>
            </a:r>
            <a:endParaRPr lang="en-GB" dirty="0" smtClean="0"/>
          </a:p>
          <a:p>
            <a:r>
              <a:rPr lang="en-GB" dirty="0"/>
              <a:t>O</a:t>
            </a:r>
            <a:r>
              <a:rPr lang="en-GB" dirty="0" smtClean="0"/>
              <a:t>ther frontends and adapters can be used</a:t>
            </a:r>
          </a:p>
          <a:p>
            <a:r>
              <a:rPr lang="en-GB" dirty="0" smtClean="0"/>
              <a:t>CTF card recommended in Slot 9</a:t>
            </a:r>
          </a:p>
          <a:p>
            <a:r>
              <a:rPr lang="en-GB" dirty="0" smtClean="0"/>
              <a:t>Network switch needed to combine FEC-networks -&gt; Online</a:t>
            </a:r>
            <a:endParaRPr lang="en-GB" dirty="0"/>
          </a:p>
        </p:txBody>
      </p:sp>
      <p:pic>
        <p:nvPicPr>
          <p:cNvPr id="17411" name="Picture 3" descr="C:\Hans\R&amp;D\RD51\WG52\Production files SRS\Eurocrate\Views\Eurocrate half-power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3" t="13183" r="10639" b="5156"/>
          <a:stretch/>
        </p:blipFill>
        <p:spPr bwMode="auto">
          <a:xfrm>
            <a:off x="32025" y="1390905"/>
            <a:ext cx="2789372" cy="1868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088448" y="1012086"/>
            <a:ext cx="2177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Half Power =   500 W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47985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Special versions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prototypes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7824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/>
          <a:lstStyle/>
          <a:p>
            <a:r>
              <a:rPr lang="en-GB" dirty="0" err="1" smtClean="0"/>
              <a:t>Eurocrate</a:t>
            </a:r>
            <a:r>
              <a:rPr lang="en-GB" dirty="0" smtClean="0"/>
              <a:t> FP (proto only)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19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560655"/>
              </p:ext>
            </p:extLst>
          </p:nvPr>
        </p:nvGraphicFramePr>
        <p:xfrm>
          <a:off x="2979017" y="2893617"/>
          <a:ext cx="6131847" cy="3563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949"/>
                <a:gridCol w="2043949"/>
                <a:gridCol w="2043949"/>
              </a:tblGrid>
              <a:tr h="360040">
                <a:tc>
                  <a:txBody>
                    <a:bodyPr/>
                    <a:lstStyle/>
                    <a:p>
                      <a:r>
                        <a:rPr lang="en-GB" sz="1400" baseline="0" dirty="0" err="1" smtClean="0"/>
                        <a:t>Minicrate</a:t>
                      </a:r>
                      <a:r>
                        <a:rPr lang="en-GB" sz="1400" baseline="0" dirty="0" smtClean="0"/>
                        <a:t> 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Revision  HP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Upgradable to FP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applies  to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 FEC/ADC Combos</a:t>
                      </a:r>
                    </a:p>
                    <a:p>
                      <a:r>
                        <a:rPr lang="en-GB" sz="1400" dirty="0" smtClean="0"/>
                        <a:t>1 CTF  card slot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</a:t>
                      </a:r>
                      <a:r>
                        <a:rPr lang="en-GB" sz="1400" baseline="0" dirty="0" smtClean="0"/>
                        <a:t> FEC /ADC Combos</a:t>
                      </a:r>
                    </a:p>
                    <a:p>
                      <a:r>
                        <a:rPr lang="en-GB" sz="1400" baseline="0" dirty="0" smtClean="0"/>
                        <a:t>1 CTF card slot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Design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 finished 2011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RD51</a:t>
                      </a:r>
                      <a:r>
                        <a:rPr lang="en-GB" sz="1400" baseline="0" dirty="0" smtClean="0"/>
                        <a:t> CERN, </a:t>
                      </a:r>
                      <a:r>
                        <a:rPr lang="en-GB" sz="1400" baseline="0" dirty="0" err="1" smtClean="0"/>
                        <a:t>H.Muller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Mechanics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19 “  6U x 220 </a:t>
                      </a:r>
                      <a:r>
                        <a:rPr lang="es-ES" sz="1400" dirty="0" err="1" smtClean="0"/>
                        <a:t>crate</a:t>
                      </a:r>
                      <a:r>
                        <a:rPr lang="es-ES" sz="140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CERN</a:t>
                      </a:r>
                      <a:r>
                        <a:rPr lang="en-GB" sz="1400" baseline="0" dirty="0" smtClean="0"/>
                        <a:t> store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Part</a:t>
                      </a:r>
                      <a:r>
                        <a:rPr lang="en-GB" sz="1400" baseline="0" dirty="0" smtClean="0"/>
                        <a:t> and  mechanical design  document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pdf</a:t>
                      </a:r>
                      <a:r>
                        <a:rPr lang="en-GB" sz="1400" dirty="0" smtClean="0"/>
                        <a:t>  </a:t>
                      </a:r>
                      <a:r>
                        <a:rPr lang="en-GB" sz="1400" dirty="0" smtClean="0"/>
                        <a:t>available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Contact</a:t>
                      </a:r>
                      <a:r>
                        <a:rPr lang="en-GB" sz="1400" baseline="0" dirty="0" smtClean="0"/>
                        <a:t> us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Production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Planned</a:t>
                      </a:r>
                      <a:r>
                        <a:rPr lang="en-GB" sz="1400" baseline="0" dirty="0" smtClean="0"/>
                        <a:t> as upgrade </a:t>
                      </a:r>
                      <a:r>
                        <a:rPr lang="en-GB" sz="1400" baseline="0" dirty="0" smtClean="0"/>
                        <a:t>of HP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Prisma</a:t>
                      </a:r>
                      <a:r>
                        <a:rPr lang="en-GB" sz="1400" baseline="0" dirty="0" smtClean="0"/>
                        <a:t> Electronics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Availability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Prototype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RD51</a:t>
                      </a:r>
                      <a:r>
                        <a:rPr lang="en-GB" sz="1400" baseline="0" dirty="0" smtClean="0"/>
                        <a:t> SRS lab</a:t>
                      </a:r>
                      <a:endParaRPr lang="en-GB" sz="1400" dirty="0" smtClean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Serial</a:t>
                      </a:r>
                      <a:r>
                        <a:rPr lang="en-GB" sz="1400" baseline="0" dirty="0" smtClean="0"/>
                        <a:t> No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 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 smtClean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 ATX</a:t>
                      </a:r>
                      <a:r>
                        <a:rPr lang="en-GB" sz="1400" baseline="0" dirty="0" smtClean="0"/>
                        <a:t>  adapters included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9-way</a:t>
                      </a:r>
                      <a:r>
                        <a:rPr lang="en-GB" sz="1200" baseline="0" dirty="0" smtClean="0"/>
                        <a:t> power cable</a:t>
                      </a:r>
                    </a:p>
                    <a:p>
                      <a:r>
                        <a:rPr lang="en-GB" sz="1200" baseline="0" dirty="0" smtClean="0"/>
                        <a:t>Daisy chained x8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15 kg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1990" y="3644323"/>
            <a:ext cx="264944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Separate orders needed for</a:t>
            </a:r>
          </a:p>
          <a:p>
            <a:r>
              <a:rPr lang="en-GB" sz="1600" dirty="0" smtClean="0"/>
              <a:t>Up to 4 x (FEC V3+ADC V1.1)</a:t>
            </a:r>
          </a:p>
          <a:p>
            <a:endParaRPr lang="en-GB" sz="1600" dirty="0"/>
          </a:p>
          <a:p>
            <a:r>
              <a:rPr lang="en-GB" sz="1600" dirty="0" smtClean="0"/>
              <a:t>Accessories:</a:t>
            </a:r>
          </a:p>
          <a:p>
            <a:r>
              <a:rPr lang="en-GB" sz="1600" dirty="0"/>
              <a:t>1 SFP plugin </a:t>
            </a:r>
            <a:r>
              <a:rPr lang="en-GB" sz="1600" dirty="0" smtClean="0"/>
              <a:t> 1000Base-T</a:t>
            </a:r>
          </a:p>
          <a:p>
            <a:r>
              <a:rPr lang="en-GB" sz="1600" dirty="0"/>
              <a:t>p</a:t>
            </a:r>
            <a:r>
              <a:rPr lang="en-GB" sz="1600" dirty="0" smtClean="0"/>
              <a:t>er FEC card</a:t>
            </a:r>
          </a:p>
          <a:p>
            <a:r>
              <a:rPr lang="en-GB" sz="1600" dirty="0" smtClean="0"/>
              <a:t>( SCEM </a:t>
            </a:r>
            <a:r>
              <a:rPr lang="en-GB" sz="1600" dirty="0"/>
              <a:t>07.89.00.115.4 </a:t>
            </a:r>
            <a:r>
              <a:rPr lang="en-GB" sz="1600" dirty="0" smtClean="0"/>
              <a:t> )</a:t>
            </a:r>
          </a:p>
          <a:p>
            <a:endParaRPr lang="en-GB" sz="1600" dirty="0" smtClean="0"/>
          </a:p>
          <a:p>
            <a:r>
              <a:rPr lang="en-GB" sz="1600" dirty="0" smtClean="0"/>
              <a:t>Up to 8  HDMI A-Micro cables</a:t>
            </a:r>
          </a:p>
          <a:p>
            <a:r>
              <a:rPr lang="en-GB" sz="1600" dirty="0"/>
              <a:t>p</a:t>
            </a:r>
            <a:r>
              <a:rPr lang="en-GB" sz="1600" dirty="0" smtClean="0"/>
              <a:t>er ADC card</a:t>
            </a:r>
          </a:p>
          <a:p>
            <a:r>
              <a:rPr lang="en-GB" sz="1600" dirty="0"/>
              <a:t>(SCEM </a:t>
            </a:r>
            <a:r>
              <a:rPr lang="en-GB" sz="1600" dirty="0" smtClean="0"/>
              <a:t>07.89.00.215.1)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3088448" y="1053699"/>
            <a:ext cx="514012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 smtClean="0"/>
          </a:p>
          <a:p>
            <a:r>
              <a:rPr lang="en-GB" dirty="0" smtClean="0"/>
              <a:t>With APV frontend up  16384   </a:t>
            </a:r>
            <a:r>
              <a:rPr lang="en-GB" dirty="0" err="1" smtClean="0"/>
              <a:t>ch</a:t>
            </a:r>
            <a:endParaRPr lang="en-GB" dirty="0" smtClean="0"/>
          </a:p>
          <a:p>
            <a:r>
              <a:rPr lang="en-GB" dirty="0" smtClean="0"/>
              <a:t>Open for  other frontends</a:t>
            </a:r>
          </a:p>
          <a:p>
            <a:r>
              <a:rPr lang="en-GB" dirty="0" smtClean="0"/>
              <a:t>CTF card  needed in Slot 9</a:t>
            </a:r>
          </a:p>
          <a:p>
            <a:r>
              <a:rPr lang="en-GB" dirty="0" smtClean="0"/>
              <a:t>SRU recommended DTCC FEC  links  -&gt; 10 GBE Online</a:t>
            </a:r>
            <a:endParaRPr lang="en-GB" dirty="0"/>
          </a:p>
        </p:txBody>
      </p:sp>
      <p:pic>
        <p:nvPicPr>
          <p:cNvPr id="19459" name="Picture 3" descr="C:\Hans\R&amp;D\RD51\WG52\Production files SRS\Eurocrate\Views\Eurocrate-full-power-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90" y="1556792"/>
            <a:ext cx="2492727" cy="1646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088448" y="1012086"/>
            <a:ext cx="2352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Full Power = 2 x 500 W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58527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SRS status 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SRS 19” now standard </a:t>
            </a:r>
          </a:p>
          <a:p>
            <a:r>
              <a:rPr lang="en-GB" dirty="0" smtClean="0"/>
              <a:t>SRS-ATCA coming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682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/>
          <a:lstStyle/>
          <a:p>
            <a:r>
              <a:rPr lang="en-GB" dirty="0" err="1" smtClean="0"/>
              <a:t>Eurocrate</a:t>
            </a:r>
            <a:r>
              <a:rPr lang="en-GB" dirty="0" smtClean="0"/>
              <a:t> HP-SR (Proto)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20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494458"/>
              </p:ext>
            </p:extLst>
          </p:nvPr>
        </p:nvGraphicFramePr>
        <p:xfrm>
          <a:off x="2979017" y="2893617"/>
          <a:ext cx="6131847" cy="37306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949"/>
                <a:gridCol w="2043949"/>
                <a:gridCol w="2043949"/>
              </a:tblGrid>
              <a:tr h="360040">
                <a:tc>
                  <a:txBody>
                    <a:bodyPr/>
                    <a:lstStyle/>
                    <a:p>
                      <a:r>
                        <a:rPr lang="en-GB" sz="1400" baseline="0" dirty="0" err="1" smtClean="0"/>
                        <a:t>Minicrate</a:t>
                      </a:r>
                      <a:r>
                        <a:rPr lang="en-GB" sz="1400" baseline="0" dirty="0" smtClean="0"/>
                        <a:t> 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Revision  HP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Not upgradable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applies  to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 FEC/ADC Combos</a:t>
                      </a:r>
                    </a:p>
                    <a:p>
                      <a:r>
                        <a:rPr lang="en-GB" sz="1400" dirty="0" smtClean="0"/>
                        <a:t>1 CTF  card slot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err="1" smtClean="0"/>
                        <a:t>Subrack</a:t>
                      </a:r>
                      <a:r>
                        <a:rPr lang="en-GB" sz="1400" baseline="0" dirty="0" smtClean="0"/>
                        <a:t> in slots 1-4</a:t>
                      </a:r>
                    </a:p>
                    <a:p>
                      <a:r>
                        <a:rPr lang="en-GB" sz="1400" baseline="0" dirty="0" smtClean="0"/>
                        <a:t>awaiting FEC V6</a:t>
                      </a:r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Design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 finished 2011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RD51</a:t>
                      </a:r>
                      <a:r>
                        <a:rPr lang="en-GB" sz="1400" baseline="0" dirty="0" smtClean="0"/>
                        <a:t> CERN, </a:t>
                      </a:r>
                      <a:r>
                        <a:rPr lang="en-GB" sz="1400" baseline="0" dirty="0" err="1" smtClean="0"/>
                        <a:t>H.Muller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Mechanics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19 “  6U x 220 </a:t>
                      </a:r>
                      <a:r>
                        <a:rPr lang="es-ES" sz="1400" dirty="0" err="1" smtClean="0"/>
                        <a:t>crate</a:t>
                      </a:r>
                      <a:r>
                        <a:rPr lang="es-ES" sz="140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CERN</a:t>
                      </a:r>
                      <a:r>
                        <a:rPr lang="en-GB" sz="1400" baseline="0" dirty="0" smtClean="0"/>
                        <a:t> store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Part</a:t>
                      </a:r>
                      <a:r>
                        <a:rPr lang="en-GB" sz="1400" baseline="0" dirty="0" smtClean="0"/>
                        <a:t> and  mechanical design  document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available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Contact</a:t>
                      </a:r>
                      <a:r>
                        <a:rPr lang="en-GB" sz="1400" baseline="0" dirty="0" smtClean="0"/>
                        <a:t> us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Production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Planned</a:t>
                      </a:r>
                      <a:r>
                        <a:rPr lang="en-GB" sz="1400" baseline="0" dirty="0" smtClean="0"/>
                        <a:t> with FEC V6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Proto</a:t>
                      </a:r>
                      <a:r>
                        <a:rPr lang="en-GB" sz="1400" baseline="0" dirty="0" smtClean="0"/>
                        <a:t> can  be used with</a:t>
                      </a:r>
                    </a:p>
                    <a:p>
                      <a:r>
                        <a:rPr lang="en-GB" sz="1400" baseline="0" dirty="0" smtClean="0"/>
                        <a:t>FEC V3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Availability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Proto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SRS</a:t>
                      </a:r>
                      <a:r>
                        <a:rPr lang="en-GB" sz="1400" baseline="0" dirty="0" smtClean="0"/>
                        <a:t> lab</a:t>
                      </a:r>
                      <a:endParaRPr lang="en-GB" sz="1400" dirty="0" smtClean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Serial</a:t>
                      </a:r>
                      <a:r>
                        <a:rPr lang="en-GB" sz="1400" baseline="0" dirty="0" smtClean="0"/>
                        <a:t> No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 smtClean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ATX</a:t>
                      </a:r>
                      <a:r>
                        <a:rPr lang="en-GB" sz="1400" baseline="0" dirty="0" smtClean="0"/>
                        <a:t>  adapter included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9-way</a:t>
                      </a:r>
                      <a:r>
                        <a:rPr lang="en-GB" sz="1200" baseline="0" dirty="0" smtClean="0"/>
                        <a:t> power cable</a:t>
                      </a:r>
                    </a:p>
                    <a:p>
                      <a:r>
                        <a:rPr lang="en-GB" sz="1200" baseline="0" dirty="0" smtClean="0"/>
                        <a:t>Daisy chained x4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 kg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1990" y="3644323"/>
            <a:ext cx="2962799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Separate orders needed for</a:t>
            </a:r>
          </a:p>
          <a:p>
            <a:r>
              <a:rPr lang="en-GB" dirty="0" smtClean="0"/>
              <a:t>Up to 4 x (FEC V3+ADC V1.1)</a:t>
            </a:r>
          </a:p>
          <a:p>
            <a:endParaRPr lang="en-GB" dirty="0"/>
          </a:p>
          <a:p>
            <a:r>
              <a:rPr lang="en-GB" dirty="0" smtClean="0"/>
              <a:t>Accessories:</a:t>
            </a:r>
          </a:p>
          <a:p>
            <a:r>
              <a:rPr lang="en-GB" dirty="0"/>
              <a:t>1 SFP plugin </a:t>
            </a:r>
            <a:r>
              <a:rPr lang="en-GB" dirty="0" smtClean="0"/>
              <a:t> 1000Base-T</a:t>
            </a:r>
          </a:p>
          <a:p>
            <a:r>
              <a:rPr lang="en-GB" dirty="0"/>
              <a:t>p</a:t>
            </a:r>
            <a:r>
              <a:rPr lang="en-GB" dirty="0" smtClean="0"/>
              <a:t>er FEC card</a:t>
            </a:r>
          </a:p>
          <a:p>
            <a:r>
              <a:rPr lang="en-GB" dirty="0" smtClean="0"/>
              <a:t>( SCEM </a:t>
            </a:r>
            <a:r>
              <a:rPr lang="en-GB" dirty="0"/>
              <a:t>07.89.00.115.4 </a:t>
            </a:r>
            <a:r>
              <a:rPr lang="en-GB" dirty="0" smtClean="0"/>
              <a:t> )</a:t>
            </a:r>
          </a:p>
          <a:p>
            <a:endParaRPr lang="en-GB" dirty="0" smtClean="0"/>
          </a:p>
          <a:p>
            <a:r>
              <a:rPr lang="en-GB" dirty="0" smtClean="0"/>
              <a:t>Up to 8  HDMI A-Micro cables</a:t>
            </a:r>
          </a:p>
          <a:p>
            <a:r>
              <a:rPr lang="en-GB" dirty="0"/>
              <a:t>p</a:t>
            </a:r>
            <a:r>
              <a:rPr lang="en-GB" dirty="0" smtClean="0"/>
              <a:t>er ADC card</a:t>
            </a:r>
          </a:p>
          <a:p>
            <a:r>
              <a:rPr lang="en-GB" dirty="0"/>
              <a:t>(SCEM </a:t>
            </a:r>
            <a:r>
              <a:rPr lang="en-GB" dirty="0" smtClean="0"/>
              <a:t>07.89.00.215.1)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067944" y="1549557"/>
            <a:ext cx="41376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Under prototyping </a:t>
            </a:r>
          </a:p>
          <a:p>
            <a:r>
              <a:rPr lang="en-GB" dirty="0" smtClean="0"/>
              <a:t>Like </a:t>
            </a:r>
            <a:r>
              <a:rPr lang="en-GB" dirty="0" err="1" smtClean="0"/>
              <a:t>Eurocrate</a:t>
            </a:r>
            <a:r>
              <a:rPr lang="en-GB" dirty="0" smtClean="0"/>
              <a:t>- HP but</a:t>
            </a:r>
          </a:p>
          <a:p>
            <a:r>
              <a:rPr lang="en-GB" dirty="0" smtClean="0"/>
              <a:t>3U </a:t>
            </a:r>
            <a:r>
              <a:rPr lang="en-GB" dirty="0" err="1" smtClean="0"/>
              <a:t>subrack</a:t>
            </a:r>
            <a:r>
              <a:rPr lang="en-GB" dirty="0" smtClean="0"/>
              <a:t> for  3U SRS  utility cards added</a:t>
            </a:r>
          </a:p>
          <a:p>
            <a:r>
              <a:rPr lang="en-GB" dirty="0" smtClean="0"/>
              <a:t>3U </a:t>
            </a:r>
            <a:r>
              <a:rPr lang="en-GB" dirty="0" err="1" smtClean="0"/>
              <a:t>Subrack</a:t>
            </a:r>
            <a:r>
              <a:rPr lang="en-GB" dirty="0"/>
              <a:t> SCEM 06.61.61.737.6</a:t>
            </a:r>
            <a:endParaRPr lang="en-GB" dirty="0" smtClean="0"/>
          </a:p>
        </p:txBody>
      </p:sp>
      <p:pic>
        <p:nvPicPr>
          <p:cNvPr id="18434" name="Picture 2" descr="C:\Hans\R&amp;D\rd51\WG52\Production files SRS\Eurocrate\Views\Subrack future cards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5236"/>
          <a:stretch/>
        </p:blipFill>
        <p:spPr bwMode="auto">
          <a:xfrm>
            <a:off x="101990" y="1124744"/>
            <a:ext cx="2988000" cy="1928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088448" y="1012086"/>
            <a:ext cx="3732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Half Power  with </a:t>
            </a:r>
            <a:r>
              <a:rPr lang="en-GB" b="1" dirty="0" err="1" smtClean="0"/>
              <a:t>Subrack</a:t>
            </a:r>
            <a:r>
              <a:rPr lang="en-GB" b="1" dirty="0" smtClean="0"/>
              <a:t> 3U ,  500 W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58527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/>
          <a:lstStyle/>
          <a:p>
            <a:r>
              <a:rPr lang="en-GB" dirty="0" smtClean="0"/>
              <a:t>SRU (becoming standard)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21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741364"/>
              </p:ext>
            </p:extLst>
          </p:nvPr>
        </p:nvGraphicFramePr>
        <p:xfrm>
          <a:off x="2903849" y="1124744"/>
          <a:ext cx="6131847" cy="5580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949"/>
                <a:gridCol w="2043949"/>
                <a:gridCol w="2043949"/>
              </a:tblGrid>
              <a:tr h="466813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SRU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Revision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Revision</a:t>
                      </a:r>
                      <a:r>
                        <a:rPr lang="en-GB" sz="1400" baseline="0" dirty="0" smtClean="0"/>
                        <a:t> V7 planned 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applies to: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Eurocrate</a:t>
                      </a:r>
                      <a:r>
                        <a:rPr lang="en-GB" sz="1400" baseline="0" dirty="0" smtClean="0"/>
                        <a:t> with &gt;4 FEC cards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Upgrade Virtex7 in 2013</a:t>
                      </a:r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Design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 finished 2011,</a:t>
                      </a:r>
                      <a:r>
                        <a:rPr lang="en-GB" sz="1400" baseline="0" dirty="0" smtClean="0"/>
                        <a:t> Cadence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RD51</a:t>
                      </a:r>
                      <a:r>
                        <a:rPr lang="en-GB" sz="1400" baseline="0" dirty="0" smtClean="0"/>
                        <a:t> CERN, </a:t>
                      </a:r>
                      <a:r>
                        <a:rPr lang="en-GB" sz="1400" baseline="0" dirty="0" err="1" smtClean="0"/>
                        <a:t>S.Martoiu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PCB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12-</a:t>
                      </a:r>
                      <a:r>
                        <a:rPr lang="en-GB" sz="1400" baseline="0" dirty="0" smtClean="0"/>
                        <a:t> layer NELCO 4000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Beta</a:t>
                      </a:r>
                      <a:r>
                        <a:rPr lang="en-GB" sz="1400" baseline="0" dirty="0" smtClean="0"/>
                        <a:t> Layout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PCB routing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12 layer, 430x215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Intrasys</a:t>
                      </a:r>
                      <a:r>
                        <a:rPr lang="en-GB" sz="1400" baseline="0" dirty="0" smtClean="0"/>
                        <a:t> design LTD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Material</a:t>
                      </a:r>
                      <a:r>
                        <a:rPr lang="en-GB" sz="1400" baseline="0" dirty="0" smtClean="0"/>
                        <a:t> list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available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Contact</a:t>
                      </a:r>
                      <a:r>
                        <a:rPr lang="en-GB" sz="1400" baseline="0" dirty="0" smtClean="0"/>
                        <a:t> us</a:t>
                      </a:r>
                      <a:endParaRPr lang="en-GB" sz="1400" dirty="0"/>
                    </a:p>
                  </a:txBody>
                  <a:tcPr/>
                </a:tc>
              </a:tr>
              <a:tr h="41488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Prototyping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finished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CERN RD51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Firmware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Downloadable</a:t>
                      </a:r>
                    </a:p>
                    <a:p>
                      <a:r>
                        <a:rPr lang="en-GB" sz="1400" dirty="0" smtClean="0"/>
                        <a:t>10 </a:t>
                      </a:r>
                      <a:r>
                        <a:rPr lang="en-GB" sz="1400" dirty="0" err="1" smtClean="0"/>
                        <a:t>Gbit</a:t>
                      </a:r>
                      <a:r>
                        <a:rPr lang="en-GB" sz="1400" dirty="0" smtClean="0"/>
                        <a:t>, </a:t>
                      </a:r>
                      <a:r>
                        <a:rPr lang="en-GB" sz="1400" dirty="0" err="1" smtClean="0"/>
                        <a:t>TTCrx</a:t>
                      </a:r>
                      <a:r>
                        <a:rPr lang="en-GB" sz="1400" dirty="0" smtClean="0"/>
                        <a:t>, DTCC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SRS</a:t>
                      </a:r>
                      <a:r>
                        <a:rPr lang="en-GB" sz="1400" baseline="0" dirty="0" smtClean="0"/>
                        <a:t> repository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Production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Yes</a:t>
                      </a:r>
                      <a:r>
                        <a:rPr lang="en-GB" sz="1400" baseline="0" dirty="0" smtClean="0"/>
                        <a:t>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TELSA</a:t>
                      </a:r>
                      <a:r>
                        <a:rPr lang="en-GB" sz="1400" baseline="0" dirty="0" smtClean="0"/>
                        <a:t> electronics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Availability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 Proto</a:t>
                      </a:r>
                      <a:r>
                        <a:rPr lang="en-GB" sz="1400" baseline="0" dirty="0" smtClean="0"/>
                        <a:t>types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SRS</a:t>
                      </a:r>
                      <a:r>
                        <a:rPr lang="en-GB" sz="1400" baseline="0" dirty="0" smtClean="0"/>
                        <a:t> lab, contact us</a:t>
                      </a:r>
                      <a:endParaRPr lang="en-GB" sz="1400" dirty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Serial</a:t>
                      </a:r>
                      <a:r>
                        <a:rPr lang="en-GB" sz="1400" baseline="0" dirty="0" smtClean="0"/>
                        <a:t> No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 34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+</a:t>
                      </a:r>
                      <a:r>
                        <a:rPr lang="en-GB" sz="1400" baseline="0" dirty="0" smtClean="0"/>
                        <a:t> 20 planned via CERN store</a:t>
                      </a:r>
                      <a:endParaRPr lang="en-GB" sz="1400" dirty="0" smtClean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Online Software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Tested with DATE,</a:t>
                      </a:r>
                      <a:r>
                        <a:rPr lang="en-GB" sz="1400" baseline="0" dirty="0" smtClean="0"/>
                        <a:t> MMDAQ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See</a:t>
                      </a:r>
                      <a:r>
                        <a:rPr lang="en-GB" sz="1400" baseline="0" dirty="0" smtClean="0"/>
                        <a:t> RD51 talks </a:t>
                      </a:r>
                      <a:r>
                        <a:rPr lang="en-GB" sz="1400" baseline="0" dirty="0" err="1" smtClean="0"/>
                        <a:t>A.Tarazona</a:t>
                      </a:r>
                      <a:r>
                        <a:rPr lang="en-GB" sz="1400" baseline="0" dirty="0" smtClean="0"/>
                        <a:t>, </a:t>
                      </a:r>
                      <a:r>
                        <a:rPr lang="en-GB" sz="1400" baseline="0" dirty="0" err="1" smtClean="0"/>
                        <a:t>A.Zibell</a:t>
                      </a:r>
                      <a:r>
                        <a:rPr lang="en-GB" sz="1400" baseline="0" dirty="0" smtClean="0"/>
                        <a:t>, </a:t>
                      </a:r>
                      <a:r>
                        <a:rPr lang="en-GB" sz="1400" baseline="0" dirty="0" err="1" smtClean="0"/>
                        <a:t>M.Byszewski</a:t>
                      </a:r>
                      <a:endParaRPr lang="en-GB" sz="1400" dirty="0" smtClean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Documentation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writeups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Contact us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1506" name="Picture 2" descr="C:\Hans\R&amp;D\rd51\WG52\Production files SRS\SRS system\Photos\SRU in Alu chassi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60848"/>
            <a:ext cx="2808312" cy="1405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3" descr="C:\Hans\R&amp;D\rd51\WG52\Production files SRS\SRS system\Photos\SRS full-chain via SRU workin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18" y="4634906"/>
            <a:ext cx="2519822" cy="1889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749" y="1691516"/>
            <a:ext cx="203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SRU in 1 U ALU  box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34748" y="3711576"/>
            <a:ext cx="25518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SRS</a:t>
            </a:r>
          </a:p>
          <a:p>
            <a:r>
              <a:rPr lang="en-GB" dirty="0" smtClean="0"/>
              <a:t>readout &amp; Slow controls </a:t>
            </a:r>
          </a:p>
          <a:p>
            <a:r>
              <a:rPr lang="en-GB" dirty="0" smtClean="0"/>
              <a:t>&amp; TTC  via SRU working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27076" y="980728"/>
            <a:ext cx="2167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=&gt; Talk by </a:t>
            </a:r>
            <a:r>
              <a:rPr lang="en-GB" dirty="0" err="1" smtClean="0"/>
              <a:t>A.Tarazona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743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SRS accessories 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For MPGD detectors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2625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88" y="113276"/>
            <a:ext cx="8229600" cy="1143000"/>
          </a:xfrm>
        </p:spPr>
        <p:txBody>
          <a:bodyPr/>
          <a:lstStyle/>
          <a:p>
            <a:r>
              <a:rPr lang="en-GB" dirty="0" smtClean="0"/>
              <a:t>Available in CERN store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23</a:t>
            </a:fld>
            <a:endParaRPr lang="en-GB"/>
          </a:p>
        </p:txBody>
      </p:sp>
      <p:pic>
        <p:nvPicPr>
          <p:cNvPr id="23554" name="Picture 2" descr="C:\Hans\R&amp;D\rd51\WG52\Production files SRS\Costings\CERN Store\SF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03" y="1124744"/>
            <a:ext cx="4785840" cy="127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 descr="C:\Hans\R&amp;D\rd51\WG52\Production files SRS\APV Hybrid V4\Views\Flat IDC wir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6045" y="3863530"/>
            <a:ext cx="2470102" cy="1806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7" name="Picture 5" descr="C:\Hans\R&amp;D\rd51\WG52\Production files SRS\APV Hybrid V4\Views\HDMI-Micr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714" y="2585566"/>
            <a:ext cx="2774521" cy="2598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8" name="Picture 6" descr="C:\Hans\R&amp;D\rd51\WG52\Production files SRS\HDMI\142827407-4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015" y="2369596"/>
            <a:ext cx="1853100" cy="1618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5" name="Picture 3" descr="C:\Hans\R&amp;D\rd51\WG52\Production files SRS\10x10MMchamber\Quad Preamp\connectors\MMCX connector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039303"/>
            <a:ext cx="3598862" cy="135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9" name="Picture 7" descr="C:\Hans\R&amp;D\rd51\WG52\Production files SRS\XILINX\1649384-4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8590" y="1268760"/>
            <a:ext cx="3196432" cy="2035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70689" y="3226937"/>
            <a:ext cx="180690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Xilinx </a:t>
            </a:r>
            <a:r>
              <a:rPr lang="en-GB" sz="1100" dirty="0" smtClean="0"/>
              <a:t>FPGA </a:t>
            </a:r>
            <a:r>
              <a:rPr lang="en-GB" sz="1100" dirty="0" err="1" smtClean="0"/>
              <a:t>rogrammer</a:t>
            </a:r>
            <a:r>
              <a:rPr lang="en-GB" sz="1100" dirty="0" smtClean="0"/>
              <a:t>  USB</a:t>
            </a:r>
          </a:p>
          <a:p>
            <a:r>
              <a:rPr lang="en-GB" sz="1100" dirty="0" smtClean="0"/>
              <a:t>SCEM </a:t>
            </a:r>
            <a:r>
              <a:rPr lang="en-GB" sz="1100" dirty="0"/>
              <a:t>07.89.00.125.2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26045" y="5703109"/>
            <a:ext cx="181972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Master Slave IDT  cable</a:t>
            </a:r>
          </a:p>
          <a:p>
            <a:r>
              <a:rPr lang="en-GB" sz="1100" dirty="0"/>
              <a:t>10 cm SCEM </a:t>
            </a:r>
            <a:r>
              <a:rPr lang="en-GB" sz="1100" dirty="0" smtClean="0"/>
              <a:t>07.89.00.210.6</a:t>
            </a:r>
          </a:p>
          <a:p>
            <a:r>
              <a:rPr lang="en-GB" sz="1100" dirty="0"/>
              <a:t>20 cm SCEM  07.89.00.211.5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11760" y="6303273"/>
            <a:ext cx="14077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SCEM 07.89.00.200.8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6788" y="6303273"/>
            <a:ext cx="14077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SCEM 07.89.00.205.3</a:t>
            </a:r>
            <a:endParaRPr lang="en-GB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2557927" y="4117096"/>
            <a:ext cx="14446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1.5 m HDMI-A-&gt;Micro</a:t>
            </a:r>
          </a:p>
          <a:p>
            <a:r>
              <a:rPr lang="en-GB" sz="1100" dirty="0" smtClean="0"/>
              <a:t>SCEM 07.89.00.215.1</a:t>
            </a:r>
            <a:endParaRPr lang="en-GB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4300926" y="3947819"/>
            <a:ext cx="140775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HDMI-AA</a:t>
            </a:r>
          </a:p>
          <a:p>
            <a:r>
              <a:rPr lang="en-GB" sz="1100" dirty="0" err="1" smtClean="0"/>
              <a:t>Prolongator</a:t>
            </a:r>
            <a:endParaRPr lang="en-GB" sz="1100" dirty="0" smtClean="0"/>
          </a:p>
          <a:p>
            <a:r>
              <a:rPr lang="en-GB" sz="1100" dirty="0"/>
              <a:t>SCEM 07.89.00.217.9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7163" y="2458167"/>
            <a:ext cx="23020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1 </a:t>
            </a:r>
            <a:r>
              <a:rPr lang="en-GB" sz="1200" dirty="0" err="1" smtClean="0"/>
              <a:t>Gbit</a:t>
            </a:r>
            <a:r>
              <a:rPr lang="en-GB" sz="1200" dirty="0" smtClean="0"/>
              <a:t> SFP Ethernet Cable adapter</a:t>
            </a:r>
          </a:p>
          <a:p>
            <a:r>
              <a:rPr lang="en-GB" sz="1200" dirty="0" smtClean="0"/>
              <a:t>SCEM 07.89.00.115.4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4421254" y="5670364"/>
            <a:ext cx="1407758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Female on hybrid</a:t>
            </a:r>
          </a:p>
          <a:p>
            <a:r>
              <a:rPr lang="en-GB" sz="1100" dirty="0" smtClean="0"/>
              <a:t>SCEM 09.55.42.400.3</a:t>
            </a:r>
          </a:p>
          <a:p>
            <a:r>
              <a:rPr lang="en-GB" sz="1100" dirty="0" smtClean="0"/>
              <a:t>Male on detector</a:t>
            </a:r>
          </a:p>
          <a:p>
            <a:r>
              <a:rPr lang="en-GB" sz="1100" dirty="0"/>
              <a:t>SCEM09.55.42.410.6</a:t>
            </a:r>
          </a:p>
          <a:p>
            <a:endParaRPr lang="en-GB" sz="1100" dirty="0"/>
          </a:p>
        </p:txBody>
      </p:sp>
      <p:pic>
        <p:nvPicPr>
          <p:cNvPr id="23560" name="Picture 8" descr="C:\Hans\R&amp;D\rd51\WG52\Production files SRS\APV Hybrid V4\Views\Panasonic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77" r="31933"/>
          <a:stretch/>
        </p:blipFill>
        <p:spPr bwMode="auto">
          <a:xfrm>
            <a:off x="4421147" y="4622215"/>
            <a:ext cx="1167315" cy="83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278865" y="5456391"/>
            <a:ext cx="19835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Panasonic connector 130 pin</a:t>
            </a:r>
            <a:endParaRPr lang="en-GB" sz="1200" dirty="0"/>
          </a:p>
        </p:txBody>
      </p:sp>
      <p:pic>
        <p:nvPicPr>
          <p:cNvPr id="23561" name="Picture 9" descr="C:\Hans\R&amp;D\RD51\WG52\Production files SRS\APV Hybrid V4\Views\NUP4114.pn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5" t="7727" r="22974" b="19137"/>
          <a:stretch/>
        </p:blipFill>
        <p:spPr bwMode="auto">
          <a:xfrm>
            <a:off x="132152" y="3092503"/>
            <a:ext cx="1038515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32060" y="3947819"/>
            <a:ext cx="136608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Quad Protection diode</a:t>
            </a:r>
          </a:p>
          <a:p>
            <a:r>
              <a:rPr lang="en-GB" sz="1000" dirty="0" smtClean="0"/>
              <a:t>NUP4114</a:t>
            </a:r>
          </a:p>
          <a:p>
            <a:r>
              <a:rPr lang="en-GB" sz="1000" dirty="0"/>
              <a:t>SCEM 07.89.00.999.3  </a:t>
            </a:r>
          </a:p>
        </p:txBody>
      </p:sp>
    </p:spTree>
    <p:extLst>
      <p:ext uri="{BB962C8B-B14F-4D97-AF65-F5344CB8AC3E}">
        <p14:creationId xmlns:p14="http://schemas.microsoft.com/office/powerpoint/2010/main" val="150579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32" y="3067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SRS hybrids and </a:t>
            </a:r>
            <a:r>
              <a:rPr lang="en-GB" dirty="0" err="1" smtClean="0"/>
              <a:t>accessoirs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sz="3100" dirty="0" smtClean="0"/>
              <a:t>for MPGD detectors</a:t>
            </a:r>
            <a:endParaRPr lang="en-GB" sz="31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pic>
        <p:nvPicPr>
          <p:cNvPr id="13314" name="Picture 2" descr="C:\Hans\R&amp;D\rd51\WG52\Production files SRS\10x10MMchamber\Photos\SRS hybrids on detect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301" y="1449748"/>
            <a:ext cx="4536504" cy="4730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Hans\R&amp;D\rd51\WG52\Production files SRS\APV Hybrid V4\Views\Connectors  lateral.png"/>
          <p:cNvPicPr/>
          <p:nvPr/>
        </p:nvPicPr>
        <p:blipFill>
          <a:blip r:embed="rId3" cstate="print"/>
          <a:srcRect t="12238" b="17278"/>
          <a:stretch>
            <a:fillRect/>
          </a:stretch>
        </p:blipFill>
        <p:spPr bwMode="auto">
          <a:xfrm>
            <a:off x="5076056" y="4865304"/>
            <a:ext cx="3384376" cy="1314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Hans\R&amp;D\rd51\WG52\Production files SRS\APV Hybrid V4\Views\Dimensions\Detector mounting Dimensions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556792"/>
            <a:ext cx="3676990" cy="287646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51626" y="5400118"/>
            <a:ext cx="1871025" cy="76944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100" dirty="0" smtClean="0"/>
              <a:t>Master-Slave = 256 channels</a:t>
            </a:r>
          </a:p>
          <a:p>
            <a:r>
              <a:rPr lang="en-GB" sz="1100" dirty="0"/>
              <a:t>p</a:t>
            </a:r>
            <a:r>
              <a:rPr lang="en-GB" sz="1100" dirty="0" smtClean="0"/>
              <a:t>er HDMI A-D  readout cable </a:t>
            </a:r>
          </a:p>
          <a:p>
            <a:r>
              <a:rPr lang="en-GB" sz="1100" dirty="0"/>
              <a:t>SCEM 07.89.00.215.1</a:t>
            </a:r>
          </a:p>
          <a:p>
            <a:r>
              <a:rPr lang="en-GB" sz="1100" dirty="0" smtClean="0"/>
              <a:t>power via HDMI</a:t>
            </a:r>
            <a:endParaRPr lang="en-GB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463650"/>
            <a:ext cx="1466900" cy="15696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Panasonic 130-pin socket  on detector</a:t>
            </a:r>
          </a:p>
          <a:p>
            <a:r>
              <a:rPr lang="en-GB" sz="1200" dirty="0"/>
              <a:t>SCEM </a:t>
            </a:r>
            <a:r>
              <a:rPr lang="en-GB" sz="1200" dirty="0" smtClean="0"/>
              <a:t>09.55.42.410.6</a:t>
            </a:r>
          </a:p>
          <a:p>
            <a:r>
              <a:rPr lang="en-GB" sz="1200" dirty="0"/>
              <a:t>h</a:t>
            </a:r>
            <a:r>
              <a:rPr lang="en-GB" sz="1200" dirty="0" smtClean="0"/>
              <a:t>eader on hybrid</a:t>
            </a:r>
          </a:p>
          <a:p>
            <a:r>
              <a:rPr lang="en-GB" sz="1200" dirty="0"/>
              <a:t>SCEM 09.55.42.410.6</a:t>
            </a:r>
          </a:p>
          <a:p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5562433" y="4330551"/>
            <a:ext cx="1566454" cy="53860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 </a:t>
            </a:r>
            <a:r>
              <a:rPr lang="en-GB" sz="1100" dirty="0" smtClean="0"/>
              <a:t>9 mm above  detector  </a:t>
            </a:r>
          </a:p>
          <a:p>
            <a:r>
              <a:rPr lang="en-GB" sz="1100" dirty="0" smtClean="0"/>
              <a:t>detector plane</a:t>
            </a:r>
            <a:endParaRPr lang="en-GB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6385444" y="1126582"/>
            <a:ext cx="2338012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128 channels  for 0.4 mm </a:t>
            </a:r>
          </a:p>
          <a:p>
            <a:r>
              <a:rPr lang="en-GB" sz="1600" dirty="0" smtClean="0"/>
              <a:t>continuous pitch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296143" y="3200045"/>
            <a:ext cx="323529" cy="61483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487418" y="5784838"/>
            <a:ext cx="3453831" cy="73866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MMCX click-in  Grounding system </a:t>
            </a:r>
          </a:p>
          <a:p>
            <a:r>
              <a:rPr lang="en-GB" sz="1400" dirty="0"/>
              <a:t>SCEM 07.89.00.200.8, 07.89.00.200.8</a:t>
            </a:r>
            <a:endParaRPr lang="en-GB" sz="1400" dirty="0" smtClean="0"/>
          </a:p>
          <a:p>
            <a:r>
              <a:rPr lang="en-GB" sz="1400" dirty="0" smtClean="0"/>
              <a:t>on detector and hybrid,  </a:t>
            </a:r>
            <a:r>
              <a:rPr lang="en-GB" sz="1400" dirty="0" err="1" smtClean="0"/>
              <a:t>stackheight</a:t>
            </a:r>
            <a:r>
              <a:rPr lang="en-GB" sz="1400" dirty="0" smtClean="0"/>
              <a:t>  6.5 mm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172324" y="1333024"/>
            <a:ext cx="1409553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Typical  desktop</a:t>
            </a:r>
          </a:p>
          <a:p>
            <a:r>
              <a:rPr lang="en-GB" sz="1400" dirty="0" smtClean="0"/>
              <a:t>MPGD detector*</a:t>
            </a:r>
            <a:endParaRPr lang="en-GB" sz="1400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7164288" y="5502669"/>
            <a:ext cx="504056" cy="60016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4788024" y="4694865"/>
            <a:ext cx="899412" cy="14037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C:\Hans\R&amp;D\RD51\WG52\Production files SRS\SRS Resources\SRS FAQ\MMCX plug and Jack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968465"/>
            <a:ext cx="1139908" cy="778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627784" y="5393439"/>
            <a:ext cx="1257075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800" dirty="0" smtClean="0"/>
              <a:t>M-S flat cable</a:t>
            </a:r>
          </a:p>
          <a:p>
            <a:r>
              <a:rPr lang="en-GB" sz="800" dirty="0" smtClean="0"/>
              <a:t>10 cm</a:t>
            </a:r>
            <a:r>
              <a:rPr lang="en-GB" sz="800" dirty="0"/>
              <a:t>: 07.89.00.210.6</a:t>
            </a:r>
            <a:endParaRPr lang="en-GB" sz="800" dirty="0" smtClean="0"/>
          </a:p>
          <a:p>
            <a:r>
              <a:rPr lang="en-GB" sz="800" dirty="0"/>
              <a:t>SAMTEC </a:t>
            </a:r>
            <a:r>
              <a:rPr lang="en-GB" sz="800" dirty="0" smtClean="0"/>
              <a:t>FFSD-08-D0401N</a:t>
            </a:r>
          </a:p>
          <a:p>
            <a:r>
              <a:rPr lang="en-GB" sz="800" dirty="0" smtClean="0"/>
              <a:t>20 cm</a:t>
            </a:r>
            <a:r>
              <a:rPr lang="en-GB" sz="800" dirty="0"/>
              <a:t>:  07.89.00.211.5</a:t>
            </a:r>
            <a:endParaRPr lang="en-GB" sz="800" dirty="0" smtClean="0"/>
          </a:p>
          <a:p>
            <a:r>
              <a:rPr lang="en-GB" sz="800" dirty="0"/>
              <a:t>SAMTEC </a:t>
            </a:r>
            <a:r>
              <a:rPr lang="en-GB" sz="800" dirty="0" smtClean="0"/>
              <a:t>FFSD-08-D0801N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91688" y="6242406"/>
            <a:ext cx="3476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*Gas bottles and gas mixture system is another story</a:t>
            </a:r>
            <a:endParaRPr lang="en-GB" sz="12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403648" y="2980983"/>
            <a:ext cx="2736304" cy="102408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07675" y="4202423"/>
            <a:ext cx="1439818" cy="60016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100" dirty="0" smtClean="0"/>
              <a:t>Master</a:t>
            </a:r>
          </a:p>
          <a:p>
            <a:r>
              <a:rPr lang="en-GB" sz="1100" dirty="0" smtClean="0"/>
              <a:t>(has HDMI)</a:t>
            </a:r>
          </a:p>
          <a:p>
            <a:r>
              <a:rPr lang="en-GB" sz="1100" dirty="0"/>
              <a:t>SCEM  07.89.00.005.9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242120" y="4433256"/>
            <a:ext cx="449560" cy="20005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563888" y="4202423"/>
            <a:ext cx="1047082" cy="60016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100" dirty="0" smtClean="0"/>
              <a:t>Slave</a:t>
            </a:r>
          </a:p>
          <a:p>
            <a:r>
              <a:rPr lang="en-GB" sz="1100" dirty="0"/>
              <a:t>n</a:t>
            </a:r>
            <a:r>
              <a:rPr lang="en-GB" sz="1100" dirty="0" smtClean="0"/>
              <a:t>o HDMI</a:t>
            </a:r>
          </a:p>
          <a:p>
            <a:r>
              <a:rPr lang="en-GB" sz="1100" dirty="0"/>
              <a:t>07.89.00.010.2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456936" y="2492896"/>
            <a:ext cx="122020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000" dirty="0" smtClean="0"/>
              <a:t>Gas connector</a:t>
            </a:r>
          </a:p>
          <a:p>
            <a:r>
              <a:rPr lang="en-GB" sz="1000" dirty="0"/>
              <a:t>c</a:t>
            </a:r>
            <a:r>
              <a:rPr lang="en-GB" sz="1000" dirty="0" smtClean="0"/>
              <a:t>areful, may break !</a:t>
            </a:r>
            <a:endParaRPr lang="en-GB" sz="1000" dirty="0"/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5004048" y="2893006"/>
            <a:ext cx="62991" cy="17595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592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755576" y="1340768"/>
            <a:ext cx="7772400" cy="1470025"/>
          </a:xfrm>
        </p:spPr>
        <p:txBody>
          <a:bodyPr/>
          <a:lstStyle/>
          <a:p>
            <a:r>
              <a:rPr lang="en-GB" dirty="0" smtClean="0"/>
              <a:t>More SRS projects waiting for completion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331640" y="3645024"/>
            <a:ext cx="6400800" cy="1752600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 manpower and contributions are welcome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910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VFAT  hybrid</a:t>
            </a:r>
            <a:br>
              <a:rPr lang="en-GB" dirty="0" smtClean="0"/>
            </a:br>
            <a:r>
              <a:rPr lang="en-GB" sz="3100" dirty="0" smtClean="0">
                <a:solidFill>
                  <a:srgbClr val="FF0000"/>
                </a:solidFill>
              </a:rPr>
              <a:t>=&gt; revision, commissioning, firmware</a:t>
            </a:r>
            <a:br>
              <a:rPr lang="en-GB" sz="3100" dirty="0" smtClean="0">
                <a:solidFill>
                  <a:srgbClr val="FF0000"/>
                </a:solidFill>
              </a:rPr>
            </a:b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pic>
        <p:nvPicPr>
          <p:cNvPr id="7170" name="Picture 2" descr="C:\Hans\R&amp;D\rd51\WG52\Production files SRS\VFAT\VFAT SRS-hybri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92896"/>
            <a:ext cx="1988181" cy="2007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26</a:t>
            </a:fld>
            <a:endParaRPr lang="en-GB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6341647"/>
              </p:ext>
            </p:extLst>
          </p:nvPr>
        </p:nvGraphicFramePr>
        <p:xfrm>
          <a:off x="2847508" y="1484783"/>
          <a:ext cx="6131847" cy="5221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949"/>
                <a:gridCol w="2043949"/>
                <a:gridCol w="2043949"/>
              </a:tblGrid>
              <a:tr h="144016"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VFAT hybrid, 128 </a:t>
                      </a:r>
                      <a:r>
                        <a:rPr lang="en-GB" sz="1400" baseline="0" dirty="0" err="1" smtClean="0"/>
                        <a:t>ch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prototype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started</a:t>
                      </a:r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applies  to: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MPGD</a:t>
                      </a:r>
                      <a:r>
                        <a:rPr lang="en-GB" sz="1400" baseline="0" dirty="0" smtClean="0"/>
                        <a:t> detectors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digital  peak readout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Design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started 2011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RD51</a:t>
                      </a:r>
                      <a:r>
                        <a:rPr lang="en-GB" sz="1400" baseline="0" dirty="0" smtClean="0"/>
                        <a:t> CERN, </a:t>
                      </a:r>
                      <a:r>
                        <a:rPr lang="en-GB" sz="1400" baseline="0" dirty="0" err="1" smtClean="0"/>
                        <a:t>S.Martoiu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PCB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</a:t>
                      </a:r>
                      <a:r>
                        <a:rPr lang="en-GB" sz="1400" baseline="0" dirty="0" smtClean="0"/>
                        <a:t> layer ENIG, </a:t>
                      </a:r>
                      <a:r>
                        <a:rPr lang="en-GB" sz="1400" baseline="0" dirty="0" err="1" smtClean="0"/>
                        <a:t>microvia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ELTOS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Material</a:t>
                      </a:r>
                      <a:r>
                        <a:rPr lang="en-GB" sz="1400" baseline="0" dirty="0" smtClean="0"/>
                        <a:t> list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available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EDMS  EDA-02509-V1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VFAT -2ASICS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Available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Contact </a:t>
                      </a:r>
                      <a:r>
                        <a:rPr lang="en-GB" sz="1400" dirty="0" err="1" smtClean="0"/>
                        <a:t>P.Aspell</a:t>
                      </a:r>
                      <a:r>
                        <a:rPr lang="en-GB" sz="1400" dirty="0" smtClean="0"/>
                        <a:t> </a:t>
                      </a:r>
                      <a:endParaRPr lang="en-GB" sz="1400" dirty="0"/>
                    </a:p>
                  </a:txBody>
                  <a:tcPr/>
                </a:tc>
              </a:tr>
              <a:tr h="41488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Prototyping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started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CERN RD51, CMS GEM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Firmware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to</a:t>
                      </a:r>
                      <a:r>
                        <a:rPr lang="en-GB" sz="1400" baseline="0" dirty="0" smtClean="0">
                          <a:solidFill>
                            <a:srgbClr val="FF0000"/>
                          </a:solidFill>
                        </a:rPr>
                        <a:t> be  started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For SRS</a:t>
                      </a:r>
                      <a:r>
                        <a:rPr lang="en-GB" sz="1400" baseline="0" dirty="0" smtClean="0"/>
                        <a:t> repository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Production, Bonding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Prototypes</a:t>
                      </a:r>
                      <a:r>
                        <a:rPr lang="en-GB" sz="1400" baseline="0" dirty="0" smtClean="0"/>
                        <a:t> OK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Hybrid</a:t>
                      </a:r>
                      <a:r>
                        <a:rPr lang="en-GB" sz="1400" baseline="0" dirty="0" smtClean="0"/>
                        <a:t> S.A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Availability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</a:t>
                      </a:r>
                      <a:r>
                        <a:rPr lang="en-GB" sz="1400" baseline="0" dirty="0" smtClean="0"/>
                        <a:t> pre-prototypes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Later: CERN store</a:t>
                      </a:r>
                    </a:p>
                    <a:p>
                      <a:r>
                        <a:rPr lang="en-GB" sz="1400" dirty="0" smtClean="0"/>
                        <a:t>Distribution via ESE</a:t>
                      </a:r>
                      <a:endParaRPr lang="en-GB" sz="1400" dirty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Client</a:t>
                      </a:r>
                      <a:r>
                        <a:rPr lang="en-GB" sz="1400" baseline="0" dirty="0" smtClean="0"/>
                        <a:t> experiment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 CMS GEM, Totem, RD51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 smtClean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Software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 TBD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 </a:t>
                      </a:r>
                      <a:endParaRPr lang="en-GB" sz="1400" dirty="0" smtClean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Test Software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TBD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 smtClean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Documentation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VFAT</a:t>
                      </a:r>
                      <a:r>
                        <a:rPr lang="en-GB" sz="1400" baseline="0" dirty="0" smtClean="0"/>
                        <a:t>  chip manual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 smtClean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Connection</a:t>
                      </a:r>
                      <a:r>
                        <a:rPr lang="en-GB" sz="1400" baseline="0" dirty="0" smtClean="0"/>
                        <a:t>  &amp; power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Micro</a:t>
                      </a:r>
                      <a:r>
                        <a:rPr lang="en-GB" sz="1200" baseline="0" dirty="0" smtClean="0"/>
                        <a:t> HDMI, Panasonic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4964" y="1848973"/>
            <a:ext cx="2632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Photo Version 1 </a:t>
            </a:r>
          </a:p>
          <a:p>
            <a:r>
              <a:rPr lang="en-GB" dirty="0" smtClean="0"/>
              <a:t>without </a:t>
            </a:r>
            <a:r>
              <a:rPr lang="en-GB" dirty="0"/>
              <a:t>protection </a:t>
            </a:r>
            <a:r>
              <a:rPr lang="en-GB" dirty="0" smtClean="0"/>
              <a:t>diodes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107504" y="4797152"/>
            <a:ext cx="20392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 longer version with</a:t>
            </a:r>
          </a:p>
          <a:p>
            <a:r>
              <a:rPr lang="en-GB" dirty="0" smtClean="0"/>
              <a:t> </a:t>
            </a:r>
            <a:r>
              <a:rPr lang="en-GB" dirty="0"/>
              <a:t>protection </a:t>
            </a:r>
            <a:r>
              <a:rPr lang="en-GB" dirty="0" smtClean="0"/>
              <a:t>diodes</a:t>
            </a:r>
          </a:p>
          <a:p>
            <a:r>
              <a:rPr lang="en-GB" dirty="0" smtClean="0"/>
              <a:t>exists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822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452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Digital card</a:t>
            </a:r>
            <a:r>
              <a:rPr lang="en-GB" dirty="0"/>
              <a:t/>
            </a:r>
            <a:br>
              <a:rPr lang="en-GB" dirty="0"/>
            </a:br>
            <a:r>
              <a:rPr lang="en-GB" sz="3100" dirty="0" smtClean="0">
                <a:solidFill>
                  <a:srgbClr val="FF0000"/>
                </a:solidFill>
              </a:rPr>
              <a:t>=&gt;</a:t>
            </a:r>
            <a:r>
              <a:rPr lang="en-GB" sz="3100" dirty="0">
                <a:solidFill>
                  <a:srgbClr val="FF0000"/>
                </a:solidFill>
              </a:rPr>
              <a:t> </a:t>
            </a:r>
            <a:r>
              <a:rPr lang="en-GB" sz="3100" dirty="0" smtClean="0">
                <a:solidFill>
                  <a:srgbClr val="FF0000"/>
                </a:solidFill>
              </a:rPr>
              <a:t>component mounting, test,  finalization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Hans.Muller@cern.ch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27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457166"/>
              </p:ext>
            </p:extLst>
          </p:nvPr>
        </p:nvGraphicFramePr>
        <p:xfrm>
          <a:off x="2942515" y="1653186"/>
          <a:ext cx="6131847" cy="3869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949"/>
                <a:gridCol w="2043949"/>
                <a:gridCol w="2043949"/>
              </a:tblGrid>
              <a:tr h="43204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Digital</a:t>
                      </a:r>
                      <a:r>
                        <a:rPr lang="en-GB" sz="1400" baseline="0" dirty="0" smtClean="0"/>
                        <a:t> 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Rev.</a:t>
                      </a:r>
                      <a:r>
                        <a:rPr lang="en-GB" sz="1400" baseline="0" dirty="0" smtClean="0"/>
                        <a:t> 0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applies  to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Digital ASICs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VFAT2,</a:t>
                      </a:r>
                      <a:r>
                        <a:rPr lang="en-GB" sz="1400" baseline="0" dirty="0" smtClean="0"/>
                        <a:t> VMM1, ..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Design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started</a:t>
                      </a:r>
                      <a:r>
                        <a:rPr lang="en-GB" sz="1400" baseline="0" dirty="0" smtClean="0"/>
                        <a:t> 2011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RD51</a:t>
                      </a:r>
                      <a:r>
                        <a:rPr lang="en-GB" sz="1400" baseline="0" dirty="0" smtClean="0"/>
                        <a:t> CERN, </a:t>
                      </a:r>
                      <a:r>
                        <a:rPr lang="en-GB" sz="1400" baseline="0" dirty="0" err="1" smtClean="0"/>
                        <a:t>S.Martoiu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PCB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4 layer  FR4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Beta</a:t>
                      </a:r>
                      <a:r>
                        <a:rPr lang="en-GB" sz="1400" baseline="0" dirty="0" smtClean="0"/>
                        <a:t> Layout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Material</a:t>
                      </a:r>
                      <a:r>
                        <a:rPr lang="en-GB" sz="1400" baseline="0" dirty="0" smtClean="0"/>
                        <a:t> list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available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Contact</a:t>
                      </a:r>
                      <a:r>
                        <a:rPr lang="en-GB" sz="1400" baseline="0" dirty="0" smtClean="0"/>
                        <a:t> us</a:t>
                      </a:r>
                      <a:endParaRPr lang="en-GB" sz="1400" dirty="0"/>
                    </a:p>
                  </a:txBody>
                  <a:tcPr/>
                </a:tc>
              </a:tr>
              <a:tr h="41488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Prototyping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Up</a:t>
                      </a:r>
                      <a:r>
                        <a:rPr lang="en-GB" sz="1400" baseline="0" dirty="0" smtClean="0"/>
                        <a:t> to PCB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CERN RD51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Firmware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For FEC,</a:t>
                      </a:r>
                      <a:r>
                        <a:rPr lang="en-GB" sz="1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to</a:t>
                      </a:r>
                      <a:r>
                        <a:rPr lang="en-GB" sz="1400" baseline="0" dirty="0" smtClean="0">
                          <a:solidFill>
                            <a:srgbClr val="FF0000"/>
                          </a:solidFill>
                        </a:rPr>
                        <a:t> be developed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for SRS</a:t>
                      </a:r>
                      <a:r>
                        <a:rPr lang="en-GB" sz="1400" baseline="0" dirty="0" smtClean="0"/>
                        <a:t> repository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Availability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PCB</a:t>
                      </a:r>
                      <a:r>
                        <a:rPr lang="en-GB" sz="1400" baseline="0" dirty="0" smtClean="0"/>
                        <a:t> only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SRS</a:t>
                      </a:r>
                      <a:r>
                        <a:rPr lang="en-GB" sz="1400" baseline="0" dirty="0" smtClean="0"/>
                        <a:t> lab</a:t>
                      </a:r>
                      <a:endParaRPr lang="en-GB" sz="1400" dirty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Serial</a:t>
                      </a:r>
                      <a:r>
                        <a:rPr lang="en-GB" sz="1400" baseline="0" dirty="0" smtClean="0"/>
                        <a:t> No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 (PCB only)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 smtClean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Test Software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solidFill>
                            <a:srgbClr val="FF0000"/>
                          </a:solidFill>
                        </a:rPr>
                        <a:t>Labview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 smtClean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Documentation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To be started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2530" name="Picture 2" descr="C:\Hans\R&amp;D\rd51\WG52\Production files SRS\Digital card\Photos\Digital SRS card PC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434160" y="2708198"/>
            <a:ext cx="3822759" cy="245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Arrow 4"/>
          <p:cNvSpPr/>
          <p:nvPr/>
        </p:nvSpPr>
        <p:spPr>
          <a:xfrm rot="10800000">
            <a:off x="683568" y="3751435"/>
            <a:ext cx="576064" cy="6491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51519" y="1653186"/>
            <a:ext cx="523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FEC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259632" y="1653186"/>
            <a:ext cx="1237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Digital card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634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Beetle  hybrid</a:t>
            </a:r>
            <a:br>
              <a:rPr lang="en-GB" dirty="0" smtClean="0"/>
            </a:br>
            <a:r>
              <a:rPr lang="en-GB" sz="3100" dirty="0" smtClean="0">
                <a:solidFill>
                  <a:srgbClr val="FF0000"/>
                </a:solidFill>
              </a:rPr>
              <a:t>=&gt;   1</a:t>
            </a:r>
            <a:r>
              <a:rPr lang="en-GB" sz="3100" baseline="30000" dirty="0" smtClean="0">
                <a:solidFill>
                  <a:srgbClr val="FF0000"/>
                </a:solidFill>
              </a:rPr>
              <a:t>st</a:t>
            </a:r>
            <a:r>
              <a:rPr lang="en-GB" sz="3100" dirty="0" smtClean="0">
                <a:solidFill>
                  <a:srgbClr val="FF0000"/>
                </a:solidFill>
              </a:rPr>
              <a:t> test , revision and firmware </a:t>
            </a:r>
            <a:br>
              <a:rPr lang="en-GB" sz="3100" dirty="0" smtClean="0">
                <a:solidFill>
                  <a:srgbClr val="FF0000"/>
                </a:solidFill>
              </a:rPr>
            </a:b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28</a:t>
            </a:fld>
            <a:endParaRPr lang="en-GB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062201"/>
              </p:ext>
            </p:extLst>
          </p:nvPr>
        </p:nvGraphicFramePr>
        <p:xfrm>
          <a:off x="2847508" y="1484783"/>
          <a:ext cx="6131847" cy="48074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949"/>
                <a:gridCol w="2043949"/>
                <a:gridCol w="2043949"/>
              </a:tblGrid>
              <a:tr h="144016"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VFAT hybrid, 128 </a:t>
                      </a:r>
                      <a:r>
                        <a:rPr lang="en-GB" sz="1400" baseline="0" dirty="0" err="1" smtClean="0"/>
                        <a:t>ch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prototype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started</a:t>
                      </a:r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applies  to: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MPGD</a:t>
                      </a:r>
                      <a:r>
                        <a:rPr lang="en-GB" sz="1400" baseline="0" dirty="0" smtClean="0"/>
                        <a:t> detectors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Analogue or digital</a:t>
                      </a:r>
                    </a:p>
                    <a:p>
                      <a:r>
                        <a:rPr lang="en-GB" sz="1400" baseline="0" dirty="0" smtClean="0"/>
                        <a:t>Trigger generation</a:t>
                      </a:r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Design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started 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WIS</a:t>
                      </a:r>
                      <a:r>
                        <a:rPr lang="en-GB" sz="1400" baseline="0" dirty="0" smtClean="0"/>
                        <a:t>  L. Levinson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PCB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6 layer ENIG, </a:t>
                      </a:r>
                      <a:r>
                        <a:rPr lang="en-GB" sz="1400" baseline="0" dirty="0" err="1" smtClean="0"/>
                        <a:t>microvia</a:t>
                      </a:r>
                      <a:endParaRPr lang="en-GB" sz="1400" baseline="0" dirty="0" smtClean="0"/>
                    </a:p>
                    <a:p>
                      <a:r>
                        <a:rPr lang="en-GB" sz="1400" baseline="0" dirty="0" smtClean="0"/>
                        <a:t>32 card ordered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ELTOS 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BEETLE</a:t>
                      </a:r>
                      <a:r>
                        <a:rPr lang="en-GB" sz="1400" baseline="0" dirty="0" smtClean="0"/>
                        <a:t> ASICs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1000 available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Export restriction</a:t>
                      </a:r>
                      <a:r>
                        <a:rPr lang="en-GB" sz="1400" baseline="0" dirty="0" smtClean="0"/>
                        <a:t> as for APV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Material</a:t>
                      </a:r>
                      <a:r>
                        <a:rPr lang="en-GB" sz="1400" baseline="0" dirty="0" smtClean="0"/>
                        <a:t> list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Available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Contact 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L. Levinson</a:t>
                      </a:r>
                      <a:r>
                        <a:rPr lang="en-GB" sz="1400" baseline="0" dirty="0" smtClean="0"/>
                        <a:t>, </a:t>
                      </a:r>
                      <a:r>
                        <a:rPr lang="en-GB" sz="1400" dirty="0" smtClean="0"/>
                        <a:t>WIS</a:t>
                      </a:r>
                      <a:endParaRPr lang="en-GB" sz="1400" dirty="0"/>
                    </a:p>
                  </a:txBody>
                  <a:tcPr/>
                </a:tc>
              </a:tr>
              <a:tr h="41488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Prototyping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CERN RD51, CMS GEM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Firmware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to</a:t>
                      </a:r>
                      <a:r>
                        <a:rPr lang="en-GB" sz="1400" baseline="0" dirty="0" smtClean="0">
                          <a:solidFill>
                            <a:srgbClr val="FF0000"/>
                          </a:solidFill>
                        </a:rPr>
                        <a:t> be  started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for SRS</a:t>
                      </a:r>
                      <a:r>
                        <a:rPr lang="en-GB" sz="1400" baseline="0" dirty="0" smtClean="0"/>
                        <a:t> repository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Production, Bonding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Planned</a:t>
                      </a:r>
                      <a:r>
                        <a:rPr lang="en-GB" sz="1400" baseline="0" dirty="0" smtClean="0">
                          <a:solidFill>
                            <a:srgbClr val="FF0000"/>
                          </a:solidFill>
                        </a:rPr>
                        <a:t> , offer exists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Hybrid</a:t>
                      </a:r>
                      <a:r>
                        <a:rPr lang="en-GB" sz="1400" baseline="0" dirty="0" smtClean="0"/>
                        <a:t> S.A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Clients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ALICE FOCAL pads, RD51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</a:t>
                      </a:r>
                      <a:r>
                        <a:rPr lang="en-GB" sz="1400" baseline="0" dirty="0" smtClean="0"/>
                        <a:t> MHz readout and Trigger</a:t>
                      </a:r>
                      <a:endParaRPr lang="en-GB" sz="1400" dirty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Documentation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Beetle</a:t>
                      </a:r>
                      <a:r>
                        <a:rPr lang="en-GB" sz="1400" baseline="0" dirty="0" smtClean="0"/>
                        <a:t>  Thesis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 smtClean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Connection</a:t>
                      </a:r>
                      <a:r>
                        <a:rPr lang="en-GB" sz="1400" baseline="0" dirty="0" smtClean="0"/>
                        <a:t>  &amp; power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Micro</a:t>
                      </a:r>
                      <a:r>
                        <a:rPr lang="en-GB" sz="1200" baseline="0" dirty="0" smtClean="0"/>
                        <a:t> HDMI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9" descr="C:\Hans\R&amp;D\RD51\WG52\Production files SRS\Beetle hybrid\Lorne\Gerber View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17" y="3140968"/>
            <a:ext cx="238972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0817" y="2261806"/>
            <a:ext cx="26003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Gerber plot of WIS design</a:t>
            </a:r>
          </a:p>
          <a:p>
            <a:r>
              <a:rPr lang="en-GB" dirty="0" smtClean="0"/>
              <a:t>Contains CPLD for trigger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523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FEC card V6 (planned)</a:t>
            </a:r>
            <a:br>
              <a:rPr lang="en-GB" dirty="0" smtClean="0"/>
            </a:br>
            <a:r>
              <a:rPr lang="en-GB" sz="3600" dirty="0" smtClean="0">
                <a:solidFill>
                  <a:srgbClr val="FF0000"/>
                </a:solidFill>
              </a:rPr>
              <a:t>=&gt; 20 KFs needed for  routing and 4 </a:t>
            </a:r>
            <a:r>
              <a:rPr lang="en-GB" sz="3600" dirty="0" err="1" smtClean="0">
                <a:solidFill>
                  <a:srgbClr val="FF0000"/>
                </a:solidFill>
              </a:rPr>
              <a:t>protos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29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3860887"/>
              </p:ext>
            </p:extLst>
          </p:nvPr>
        </p:nvGraphicFramePr>
        <p:xfrm>
          <a:off x="2843808" y="2060848"/>
          <a:ext cx="6131847" cy="441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949"/>
                <a:gridCol w="2043949"/>
                <a:gridCol w="2043949"/>
              </a:tblGrid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FEC V6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Revision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Virtex-6</a:t>
                      </a:r>
                      <a:r>
                        <a:rPr lang="en-GB" sz="1400" baseline="0" dirty="0" smtClean="0"/>
                        <a:t> FPGA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applies to: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all</a:t>
                      </a:r>
                      <a:r>
                        <a:rPr lang="en-GB" sz="1400" baseline="0" dirty="0" smtClean="0"/>
                        <a:t> 19”  SRS systems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Euro + </a:t>
                      </a:r>
                      <a:r>
                        <a:rPr lang="en-GB" sz="1400" dirty="0" err="1" smtClean="0"/>
                        <a:t>Minicrate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Design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 finished 2011</a:t>
                      </a:r>
                      <a:r>
                        <a:rPr lang="en-GB" sz="1400" baseline="0" dirty="0" smtClean="0"/>
                        <a:t>, Cadence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UPV Valencia,  </a:t>
                      </a:r>
                      <a:r>
                        <a:rPr lang="en-GB" sz="1400" dirty="0" err="1" smtClean="0"/>
                        <a:t>J.Toledo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PCB routing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Offer exists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Intrasys</a:t>
                      </a:r>
                      <a:r>
                        <a:rPr lang="en-GB" sz="1400" dirty="0" smtClean="0"/>
                        <a:t>  Design</a:t>
                      </a:r>
                      <a:r>
                        <a:rPr lang="en-GB" sz="1400" baseline="0" dirty="0" smtClean="0"/>
                        <a:t> LTD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PCB (planned)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12-</a:t>
                      </a:r>
                      <a:r>
                        <a:rPr lang="en-GB" sz="1400" baseline="0" dirty="0" smtClean="0"/>
                        <a:t> layer NELCO 4000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Lab Circuits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Firmware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Upgrade</a:t>
                      </a:r>
                      <a:r>
                        <a:rPr lang="en-GB" sz="1400" baseline="0" dirty="0" smtClean="0">
                          <a:solidFill>
                            <a:srgbClr val="FF0000"/>
                          </a:solidFill>
                        </a:rPr>
                        <a:t> from V3  </a:t>
                      </a:r>
                      <a:r>
                        <a:rPr lang="en-GB" sz="1400" baseline="0" dirty="0" err="1" smtClean="0">
                          <a:solidFill>
                            <a:srgbClr val="FF0000"/>
                          </a:solidFill>
                        </a:rPr>
                        <a:t>tbd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SRS</a:t>
                      </a:r>
                      <a:r>
                        <a:rPr lang="en-GB" sz="1400" baseline="0" dirty="0" smtClean="0"/>
                        <a:t> repository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Production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Planned</a:t>
                      </a:r>
                      <a:r>
                        <a:rPr lang="en-GB" sz="1400" baseline="0" dirty="0" smtClean="0"/>
                        <a:t>  by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Prisma</a:t>
                      </a:r>
                      <a:r>
                        <a:rPr lang="en-GB" sz="1400" dirty="0" smtClean="0"/>
                        <a:t> Electronics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Availability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YES, SCEM 07.89.00.100.1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CERN store</a:t>
                      </a:r>
                      <a:endParaRPr lang="en-GB" sz="1400" dirty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Serial</a:t>
                      </a:r>
                      <a:r>
                        <a:rPr lang="en-GB" sz="1400" baseline="0" dirty="0" smtClean="0"/>
                        <a:t> No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&gt; 50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Mac address derived </a:t>
                      </a:r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Online Software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DATE,</a:t>
                      </a:r>
                      <a:r>
                        <a:rPr lang="en-GB" sz="1400" baseline="0" dirty="0" smtClean="0"/>
                        <a:t> MMDAQ, RCDAQ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See</a:t>
                      </a:r>
                      <a:r>
                        <a:rPr lang="en-GB" sz="1400" baseline="0" dirty="0" smtClean="0"/>
                        <a:t> RD51 talks</a:t>
                      </a:r>
                      <a:endParaRPr lang="en-GB" sz="1400" dirty="0" smtClean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Test Software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Labview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See RD51 talks</a:t>
                      </a:r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Documentation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DATE for SRS, SRS-</a:t>
                      </a:r>
                      <a:r>
                        <a:rPr lang="en-GB" sz="1400" dirty="0" err="1" smtClean="0"/>
                        <a:t>Labview</a:t>
                      </a:r>
                      <a:r>
                        <a:rPr lang="en-GB" sz="1400" dirty="0" smtClean="0"/>
                        <a:t>, </a:t>
                      </a:r>
                      <a:r>
                        <a:rPr lang="en-GB" sz="1400" dirty="0" err="1" smtClean="0"/>
                        <a:t>writeups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Contact us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4578" name="Picture 2" descr="C:\Hans\R&amp;D\RD51\WG52\Production files SRS\FEC V6\Views\FEC-V61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5" t="7605" r="8623" b="9266"/>
          <a:stretch/>
        </p:blipFill>
        <p:spPr bwMode="auto">
          <a:xfrm>
            <a:off x="179511" y="2132856"/>
            <a:ext cx="2557169" cy="168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6578" y="3933056"/>
            <a:ext cx="221105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More FPGA resources</a:t>
            </a:r>
          </a:p>
          <a:p>
            <a:r>
              <a:rPr lang="en-GB" dirty="0" smtClean="0"/>
              <a:t>higher speed</a:t>
            </a:r>
          </a:p>
          <a:p>
            <a:endParaRPr lang="en-GB" dirty="0"/>
          </a:p>
          <a:p>
            <a:r>
              <a:rPr lang="en-GB" dirty="0" smtClean="0"/>
              <a:t>Dual SFP  </a:t>
            </a:r>
            <a:r>
              <a:rPr lang="en-GB" dirty="0" err="1" smtClean="0"/>
              <a:t>ethernet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DDR memory plugin</a:t>
            </a:r>
          </a:p>
          <a:p>
            <a:endParaRPr lang="en-GB" dirty="0" smtClean="0"/>
          </a:p>
          <a:p>
            <a:r>
              <a:rPr lang="en-GB" dirty="0" smtClean="0"/>
              <a:t>I/O connector for 3 U</a:t>
            </a:r>
          </a:p>
          <a:p>
            <a:r>
              <a:rPr lang="en-GB" dirty="0" err="1" smtClean="0"/>
              <a:t>Subrack</a:t>
            </a:r>
            <a:r>
              <a:rPr lang="en-GB" dirty="0" smtClean="0"/>
              <a:t> cards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168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3538538" cy="99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dirty="0" smtClean="0"/>
              <a:t>SRS frontends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700" y="1600200"/>
            <a:ext cx="4394200" cy="1900238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rtlCol="0">
            <a:normAutofit/>
          </a:bodyPr>
          <a:lstStyle/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dirty="0" smtClean="0"/>
              <a:t>APV25 (128 </a:t>
            </a:r>
            <a:r>
              <a:rPr lang="en-GB" sz="1800" dirty="0" err="1" smtClean="0"/>
              <a:t>ch</a:t>
            </a:r>
            <a:r>
              <a:rPr lang="en-GB" sz="1800" dirty="0" smtClean="0"/>
              <a:t>, </a:t>
            </a:r>
            <a:r>
              <a:rPr lang="en-GB" sz="1800" dirty="0" err="1" smtClean="0"/>
              <a:t>analog</a:t>
            </a:r>
            <a:r>
              <a:rPr lang="en-GB" sz="1800" dirty="0" smtClean="0"/>
              <a:t>) (CERN store )</a:t>
            </a:r>
            <a:endParaRPr lang="en-GB" sz="1800" dirty="0"/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dirty="0" smtClean="0"/>
              <a:t>VFAT </a:t>
            </a:r>
            <a:r>
              <a:rPr lang="en-GB" sz="1800" dirty="0" smtClean="0"/>
              <a:t>(</a:t>
            </a:r>
            <a:r>
              <a:rPr lang="en-GB" sz="1800" dirty="0" smtClean="0">
                <a:solidFill>
                  <a:srgbClr val="FF0000"/>
                </a:solidFill>
              </a:rPr>
              <a:t>128</a:t>
            </a:r>
            <a:r>
              <a:rPr lang="en-GB" sz="1800" dirty="0" smtClean="0"/>
              <a:t> </a:t>
            </a:r>
            <a:r>
              <a:rPr lang="en-GB" sz="1800" dirty="0" err="1" smtClean="0"/>
              <a:t>ch</a:t>
            </a:r>
            <a:r>
              <a:rPr lang="en-GB" sz="1800" dirty="0" smtClean="0"/>
              <a:t>, digital) CMS/Totem</a:t>
            </a:r>
            <a:endParaRPr lang="en-GB" sz="1800" dirty="0"/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dirty="0" smtClean="0"/>
              <a:t>Beetle (128 </a:t>
            </a:r>
            <a:r>
              <a:rPr lang="en-GB" sz="1800" dirty="0" err="1" smtClean="0"/>
              <a:t>ch,a+d</a:t>
            </a:r>
            <a:r>
              <a:rPr lang="en-GB" sz="1800" dirty="0" smtClean="0"/>
              <a:t>) Focal, WIS</a:t>
            </a:r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dirty="0" err="1" smtClean="0"/>
              <a:t>VMMx</a:t>
            </a:r>
            <a:r>
              <a:rPr lang="en-GB" sz="1800" dirty="0" smtClean="0"/>
              <a:t> (64 </a:t>
            </a:r>
            <a:r>
              <a:rPr lang="en-GB" sz="1800" dirty="0" err="1" smtClean="0"/>
              <a:t>ch</a:t>
            </a:r>
            <a:r>
              <a:rPr lang="en-GB" sz="1800" dirty="0" smtClean="0"/>
              <a:t>, digital ZS ) ATLAS NSW</a:t>
            </a:r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dirty="0" err="1" smtClean="0"/>
              <a:t>Timepix</a:t>
            </a:r>
            <a:r>
              <a:rPr lang="en-GB" sz="1800" dirty="0" smtClean="0"/>
              <a:t> R&amp;D proto for ILC TPC  Bonn</a:t>
            </a:r>
            <a:endParaRPr lang="en-GB" sz="18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0" y="549275"/>
            <a:ext cx="3929063" cy="9906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000" dirty="0" smtClean="0"/>
              <a:t>SRS system cards</a:t>
            </a:r>
            <a:endParaRPr lang="en-GB" sz="30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887297" y="1628800"/>
            <a:ext cx="3933175" cy="179779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>
            <a:normAutofit fontScale="550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800" dirty="0"/>
              <a:t>a</a:t>
            </a:r>
            <a:r>
              <a:rPr lang="en-GB" sz="1800" dirty="0" smtClean="0"/>
              <a:t>nalogue  adapter  (16 x ADC 12 bit) ( CERN store)</a:t>
            </a:r>
          </a:p>
          <a:p>
            <a:pPr>
              <a:defRPr/>
            </a:pPr>
            <a:r>
              <a:rPr lang="en-GB" sz="1800" dirty="0"/>
              <a:t>d</a:t>
            </a:r>
            <a:r>
              <a:rPr lang="en-GB" sz="1800" dirty="0" smtClean="0"/>
              <a:t>igital adapter ( 16 x HDMI-&gt;FPGA) (VFAT CMS)</a:t>
            </a:r>
          </a:p>
          <a:p>
            <a:pPr>
              <a:defRPr/>
            </a:pPr>
            <a:r>
              <a:rPr lang="en-GB" sz="1800" dirty="0"/>
              <a:t>CTF  clock-trigger </a:t>
            </a:r>
            <a:r>
              <a:rPr lang="en-GB" sz="1800" dirty="0" err="1" smtClean="0"/>
              <a:t>fanout</a:t>
            </a:r>
            <a:r>
              <a:rPr lang="en-GB" sz="1800" dirty="0" smtClean="0"/>
              <a:t> (INFN </a:t>
            </a:r>
            <a:r>
              <a:rPr lang="en-GB" sz="1800" dirty="0" err="1" smtClean="0"/>
              <a:t>Napels</a:t>
            </a:r>
            <a:r>
              <a:rPr lang="en-GB" sz="1800" dirty="0" smtClean="0"/>
              <a:t>)</a:t>
            </a:r>
          </a:p>
          <a:p>
            <a:pPr>
              <a:defRPr/>
            </a:pPr>
            <a:r>
              <a:rPr lang="en-GB" sz="1800" dirty="0" err="1" smtClean="0"/>
              <a:t>Timepix</a:t>
            </a:r>
            <a:r>
              <a:rPr lang="en-GB" sz="1800" dirty="0" smtClean="0"/>
              <a:t> adapter 3U ( Bonn )</a:t>
            </a:r>
          </a:p>
          <a:p>
            <a:pPr>
              <a:defRPr/>
            </a:pPr>
            <a:r>
              <a:rPr lang="en-GB" sz="1800" dirty="0" smtClean="0"/>
              <a:t>HV card 3U  ( RD51)</a:t>
            </a:r>
          </a:p>
          <a:p>
            <a:pPr>
              <a:defRPr/>
            </a:pPr>
            <a:r>
              <a:rPr lang="en-GB" sz="1800" dirty="0" err="1" smtClean="0"/>
              <a:t>Optocard</a:t>
            </a:r>
            <a:r>
              <a:rPr lang="en-GB" sz="1800" dirty="0" smtClean="0"/>
              <a:t>  VFAT 6U (Totem)</a:t>
            </a:r>
          </a:p>
          <a:p>
            <a:pPr>
              <a:defRPr/>
            </a:pPr>
            <a:r>
              <a:rPr lang="en-GB" sz="1800" dirty="0" smtClean="0"/>
              <a:t>FEC  ( CERN store)	</a:t>
            </a:r>
          </a:p>
          <a:p>
            <a:pPr>
              <a:defRPr/>
            </a:pPr>
            <a:r>
              <a:rPr lang="en-GB" sz="1800" dirty="0" smtClean="0"/>
              <a:t>SRU (common, RD51 &amp; </a:t>
            </a:r>
            <a:r>
              <a:rPr lang="en-GB" sz="1800" dirty="0" err="1" smtClean="0"/>
              <a:t>EMCal</a:t>
            </a:r>
            <a:r>
              <a:rPr lang="en-GB" sz="1800" dirty="0" smtClean="0"/>
              <a:t>)</a:t>
            </a:r>
          </a:p>
          <a:p>
            <a:pPr>
              <a:defRPr/>
            </a:pPr>
            <a:r>
              <a:rPr lang="en-GB" sz="1800" dirty="0" smtClean="0"/>
              <a:t>FEC-ATCA (new, dual FEC)</a:t>
            </a:r>
          </a:p>
          <a:p>
            <a:pPr>
              <a:defRPr/>
            </a:pPr>
            <a:r>
              <a:rPr lang="en-GB" sz="1800" dirty="0" smtClean="0"/>
              <a:t>ADC-ATCA mezzanine</a:t>
            </a:r>
          </a:p>
          <a:p>
            <a:pPr>
              <a:defRPr/>
            </a:pPr>
            <a:r>
              <a:rPr lang="en-GB" sz="1800" dirty="0" smtClean="0"/>
              <a:t>octal SFP optical ATCA mezzanine (UPV)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95288" y="3716338"/>
            <a:ext cx="4032250" cy="9906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200" dirty="0" smtClean="0"/>
              <a:t>SRS Online via UDP</a:t>
            </a:r>
            <a:endParaRPr lang="en-GB" sz="32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93307" y="4519761"/>
            <a:ext cx="3394720" cy="193357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 smtClean="0"/>
              <a:t>DATE (default)</a:t>
            </a:r>
          </a:p>
          <a:p>
            <a:pPr>
              <a:defRPr/>
            </a:pPr>
            <a:r>
              <a:rPr lang="en-GB" dirty="0" smtClean="0"/>
              <a:t>MMDAQ (ATLAS MM)</a:t>
            </a:r>
          </a:p>
          <a:p>
            <a:pPr>
              <a:defRPr/>
            </a:pPr>
            <a:r>
              <a:rPr lang="en-GB" dirty="0" smtClean="0"/>
              <a:t>RCDAQ  ( RHIC)</a:t>
            </a:r>
          </a:p>
          <a:p>
            <a:pPr>
              <a:defRPr/>
            </a:pPr>
            <a:r>
              <a:rPr lang="en-GB" dirty="0" err="1" smtClean="0"/>
              <a:t>Labview</a:t>
            </a:r>
            <a:r>
              <a:rPr lang="en-GB" dirty="0" smtClean="0"/>
              <a:t> SRS ( testing)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468813" y="3716338"/>
            <a:ext cx="4032250" cy="9906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200" dirty="0"/>
              <a:t> </a:t>
            </a:r>
            <a:r>
              <a:rPr lang="en-GB" sz="3200" dirty="0" smtClean="0"/>
              <a:t>Slow controls via IP</a:t>
            </a:r>
            <a:endParaRPr lang="en-GB" sz="32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887297" y="4513821"/>
            <a:ext cx="3761894" cy="193357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 smtClean="0"/>
              <a:t>SDC  (standard )</a:t>
            </a:r>
          </a:p>
          <a:p>
            <a:pPr>
              <a:defRPr/>
            </a:pPr>
            <a:r>
              <a:rPr lang="en-GB" dirty="0"/>
              <a:t>s</a:t>
            </a:r>
            <a:r>
              <a:rPr lang="en-GB" dirty="0" smtClean="0"/>
              <a:t>cripts via Linux/DATE</a:t>
            </a:r>
          </a:p>
          <a:p>
            <a:pPr>
              <a:defRPr/>
            </a:pPr>
            <a:r>
              <a:rPr lang="en-GB" dirty="0" err="1" smtClean="0"/>
              <a:t>Labview</a:t>
            </a:r>
            <a:r>
              <a:rPr lang="en-GB" dirty="0" smtClean="0"/>
              <a:t> (testing)</a:t>
            </a:r>
          </a:p>
        </p:txBody>
      </p:sp>
      <p:pic>
        <p:nvPicPr>
          <p:cNvPr id="17424" name="Picture 2" descr="C:\Hans\R&amp;D\RD51\WG52\Production files SRS\APV Hybrid V4\Photos\MMCX mount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235325"/>
            <a:ext cx="1358900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5" name="Picture 3" descr="C:\Hans\R&amp;D\RD51\WG52\Production files SRS\FEC V1.3\Photos\FEC-V3-smal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363" y="2179638"/>
            <a:ext cx="839787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6" name="Date Placeholder 12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rgbClr val="FFFFFF"/>
                </a:solidFill>
              </a:rPr>
              <a:t>20.09.2012</a:t>
            </a:r>
            <a:endParaRPr lang="fr-FR" altLang="en-US" smtClean="0">
              <a:solidFill>
                <a:srgbClr val="FFFFFF"/>
              </a:solidFill>
            </a:endParaRPr>
          </a:p>
        </p:txBody>
      </p:sp>
      <p:sp>
        <p:nvSpPr>
          <p:cNvPr id="17427" name="Footer Placeholder 1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mtClean="0">
                <a:solidFill>
                  <a:srgbClr val="FFFFFF"/>
                </a:solidFill>
              </a:rPr>
              <a:t>Common SRS  Readout  Gas detectors</a:t>
            </a:r>
            <a:endParaRPr lang="fr-FR" altLang="en-US" smtClean="0">
              <a:solidFill>
                <a:srgbClr val="FFFFFF"/>
              </a:solidFill>
            </a:endParaRPr>
          </a:p>
        </p:txBody>
      </p:sp>
      <p:sp>
        <p:nvSpPr>
          <p:cNvPr id="17428" name="Slide Number Placeholder 1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3936E0B-0855-4B0F-A966-DECC295AA1B4}" type="slidenum">
              <a:rPr lang="fr-FR" altLang="en-US" smtClean="0">
                <a:solidFill>
                  <a:srgbClr val="FFFFFF"/>
                </a:solidFill>
              </a:rPr>
              <a:pPr eaLnBrk="1" hangingPunct="1"/>
              <a:t>3</a:t>
            </a:fld>
            <a:endParaRPr lang="fr-FR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78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53752"/>
            <a:ext cx="8229600" cy="1143000"/>
          </a:xfrm>
        </p:spPr>
        <p:txBody>
          <a:bodyPr/>
          <a:lstStyle/>
          <a:p>
            <a:r>
              <a:rPr lang="en-GB" dirty="0" smtClean="0"/>
              <a:t>HV card ( 3U) Prototype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30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669774"/>
              </p:ext>
            </p:extLst>
          </p:nvPr>
        </p:nvGraphicFramePr>
        <p:xfrm>
          <a:off x="2847508" y="1340768"/>
          <a:ext cx="6131847" cy="33065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949"/>
                <a:gridCol w="2043949"/>
                <a:gridCol w="2043949"/>
              </a:tblGrid>
              <a:tr h="43204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HV-B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Prototype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applies  to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Eurocrates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baseline="0" dirty="0" smtClean="0"/>
                        <a:t> HP-SR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Clock</a:t>
                      </a:r>
                      <a:r>
                        <a:rPr lang="en-GB" sz="1400" baseline="0" dirty="0" smtClean="0"/>
                        <a:t> and trigger 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Design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2011, </a:t>
                      </a:r>
                      <a:r>
                        <a:rPr lang="en-GB" sz="1400" baseline="0" dirty="0" err="1" smtClean="0"/>
                        <a:t>Altium</a:t>
                      </a:r>
                      <a:r>
                        <a:rPr lang="en-GB" sz="1400" baseline="0" dirty="0" smtClean="0"/>
                        <a:t> 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RD51,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H.Muller</a:t>
                      </a:r>
                      <a:endParaRPr lang="en-GB" sz="1400" baseline="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PCB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2 layer  FR4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Beta</a:t>
                      </a:r>
                      <a:r>
                        <a:rPr lang="en-GB" sz="1400" baseline="0" dirty="0" smtClean="0"/>
                        <a:t> Layout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PCB layout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Altium</a:t>
                      </a:r>
                      <a:r>
                        <a:rPr lang="en-GB" sz="1400" dirty="0" smtClean="0"/>
                        <a:t>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N. </a:t>
                      </a:r>
                      <a:r>
                        <a:rPr lang="en-GB" sz="1400" dirty="0" err="1" smtClean="0"/>
                        <a:t>Weingartz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Material</a:t>
                      </a:r>
                      <a:r>
                        <a:rPr lang="en-GB" sz="1400" baseline="0" dirty="0" smtClean="0"/>
                        <a:t> list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available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Contact</a:t>
                      </a:r>
                      <a:r>
                        <a:rPr lang="en-GB" sz="1400" baseline="0" dirty="0" smtClean="0"/>
                        <a:t> us</a:t>
                      </a:r>
                      <a:endParaRPr lang="en-GB" sz="1400" dirty="0"/>
                    </a:p>
                  </a:txBody>
                  <a:tcPr/>
                </a:tc>
              </a:tr>
              <a:tr h="41488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Prototyping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Waiting</a:t>
                      </a:r>
                      <a:r>
                        <a:rPr lang="en-GB" sz="1400" baseline="0" dirty="0" smtClean="0"/>
                        <a:t> for manpower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Production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after</a:t>
                      </a:r>
                      <a:r>
                        <a:rPr lang="en-GB" sz="1400" baseline="0" dirty="0" smtClean="0"/>
                        <a:t> revision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Availability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</a:t>
                      </a:r>
                      <a:r>
                        <a:rPr lang="en-GB" sz="1400" baseline="0" dirty="0" smtClean="0"/>
                        <a:t> prototype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SRS</a:t>
                      </a:r>
                      <a:r>
                        <a:rPr lang="en-GB" sz="1400" baseline="0" dirty="0" smtClean="0"/>
                        <a:t> lab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5602" name="Picture 2" descr="C:\Hans\R&amp;D\RD51\WG52\Production files SRS\HV-B-card\Photos\HV-B-car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37" y="1340768"/>
            <a:ext cx="2537263" cy="2901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21296" y="4653136"/>
            <a:ext cx="543629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Programmable  via  FEC Slow controls</a:t>
            </a:r>
          </a:p>
          <a:p>
            <a:r>
              <a:rPr lang="en-GB" dirty="0" smtClean="0"/>
              <a:t>2 channels  200-600 V in 10 bit steps ( </a:t>
            </a:r>
            <a:r>
              <a:rPr lang="en-GB" dirty="0" err="1" smtClean="0"/>
              <a:t>MicroMega</a:t>
            </a:r>
            <a:r>
              <a:rPr lang="en-GB" dirty="0" smtClean="0"/>
              <a:t>  only )</a:t>
            </a:r>
          </a:p>
          <a:p>
            <a:r>
              <a:rPr lang="en-GB" b="1" u="sng" dirty="0" smtClean="0"/>
              <a:t>Project: </a:t>
            </a:r>
          </a:p>
          <a:p>
            <a:r>
              <a:rPr lang="en-GB" dirty="0" smtClean="0"/>
              <a:t>Revised  2000V generator  modules (draft available)</a:t>
            </a:r>
          </a:p>
          <a:p>
            <a:r>
              <a:rPr lang="en-GB" dirty="0" smtClean="0"/>
              <a:t>increase  linear  control   to  2000V </a:t>
            </a:r>
          </a:p>
          <a:p>
            <a:r>
              <a:rPr lang="en-GB" dirty="0" smtClean="0"/>
              <a:t>Add current  monitoring  in range 1mA-1 </a:t>
            </a:r>
            <a:r>
              <a:rPr lang="en-GB" dirty="0" err="1" smtClean="0"/>
              <a:t>pA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305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537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Shaper card ( 3U)</a:t>
            </a:r>
            <a:br>
              <a:rPr lang="en-GB" dirty="0" smtClean="0"/>
            </a:br>
            <a:r>
              <a:rPr lang="en-GB" dirty="0" smtClean="0"/>
              <a:t>open project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31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9943150"/>
              </p:ext>
            </p:extLst>
          </p:nvPr>
        </p:nvGraphicFramePr>
        <p:xfrm>
          <a:off x="3030537" y="1370507"/>
          <a:ext cx="5933949" cy="24479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7983"/>
                <a:gridCol w="1977983"/>
                <a:gridCol w="1977983"/>
              </a:tblGrid>
              <a:tr h="43204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shaper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planned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applies  to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Trigger</a:t>
                      </a:r>
                      <a:r>
                        <a:rPr lang="en-GB" sz="1400" baseline="0" dirty="0" smtClean="0"/>
                        <a:t> pickup +</a:t>
                      </a:r>
                    </a:p>
                    <a:p>
                      <a:r>
                        <a:rPr lang="en-GB" sz="1400" baseline="0" dirty="0" smtClean="0"/>
                        <a:t>Trigger generation</a:t>
                      </a:r>
                    </a:p>
                    <a:p>
                      <a:r>
                        <a:rPr lang="en-GB" sz="1400" baseline="0" dirty="0" smtClean="0"/>
                        <a:t>within SRS 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GEM,</a:t>
                      </a:r>
                      <a:r>
                        <a:rPr lang="en-GB" sz="1400" baseline="0" dirty="0" smtClean="0"/>
                        <a:t> MM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Design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3U SRS card,  </a:t>
                      </a:r>
                      <a:r>
                        <a:rPr lang="en-GB" sz="1400" baseline="0" dirty="0" err="1" smtClean="0"/>
                        <a:t>tbd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err="1" smtClean="0"/>
                        <a:t>tbd</a:t>
                      </a:r>
                      <a:endParaRPr lang="en-GB" sz="1400" baseline="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PCB layout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Based on HV-B</a:t>
                      </a:r>
                      <a:r>
                        <a:rPr lang="en-GB" sz="1400" baseline="0" dirty="0" smtClean="0"/>
                        <a:t> </a:t>
                      </a:r>
                    </a:p>
                    <a:p>
                      <a:r>
                        <a:rPr lang="en-GB" sz="1400" baseline="0" dirty="0" err="1" smtClean="0"/>
                        <a:t>Altium</a:t>
                      </a:r>
                      <a:r>
                        <a:rPr lang="en-GB" sz="1400" baseline="0" dirty="0" smtClean="0"/>
                        <a:t>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</a:tr>
              <a:tr h="41488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Prototyping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 manpower needed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5296" y="3789040"/>
            <a:ext cx="575048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Input from Pickup preamplifier box</a:t>
            </a:r>
          </a:p>
          <a:p>
            <a:r>
              <a:rPr lang="en-GB" dirty="0" smtClean="0"/>
              <a:t>Programmable shaping times and gains</a:t>
            </a:r>
          </a:p>
          <a:p>
            <a:r>
              <a:rPr lang="en-GB" dirty="0" smtClean="0"/>
              <a:t>Programmable trigger threshold</a:t>
            </a:r>
          </a:p>
          <a:p>
            <a:endParaRPr lang="en-GB" dirty="0"/>
          </a:p>
          <a:p>
            <a:r>
              <a:rPr lang="en-GB" dirty="0" smtClean="0"/>
              <a:t> </a:t>
            </a:r>
            <a:r>
              <a:rPr lang="en-GB" b="1" u="sng" dirty="0" smtClean="0"/>
              <a:t>Project: </a:t>
            </a:r>
          </a:p>
          <a:p>
            <a:r>
              <a:rPr lang="en-GB" dirty="0" smtClean="0"/>
              <a:t>Design shaper according existing  2</a:t>
            </a:r>
            <a:r>
              <a:rPr lang="en-GB" baseline="30000" dirty="0" smtClean="0"/>
              <a:t>nd</a:t>
            </a:r>
            <a:r>
              <a:rPr lang="en-GB" dirty="0" smtClean="0"/>
              <a:t> order shaper principle</a:t>
            </a:r>
          </a:p>
          <a:p>
            <a:r>
              <a:rPr lang="en-GB" dirty="0" smtClean="0"/>
              <a:t>Design peak trigger with programmable threshold</a:t>
            </a:r>
          </a:p>
          <a:p>
            <a:r>
              <a:rPr lang="en-GB" dirty="0" smtClean="0"/>
              <a:t>Card layout in ALTIUM</a:t>
            </a:r>
          </a:p>
          <a:p>
            <a:r>
              <a:rPr lang="en-GB" dirty="0" smtClean="0"/>
              <a:t>Configuration via  SRS slow control</a:t>
            </a:r>
          </a:p>
        </p:txBody>
      </p:sp>
      <p:pic>
        <p:nvPicPr>
          <p:cNvPr id="26626" name="Picture 2" descr="C:\Hans\R&amp;D\RD51\WG52\Production files SRS\Shaper\Views\Shaper panel view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37" r="31735"/>
          <a:stretch/>
        </p:blipFill>
        <p:spPr bwMode="auto">
          <a:xfrm>
            <a:off x="0" y="692696"/>
            <a:ext cx="2772000" cy="2926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0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SRS -ATCA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Just starting…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74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GB" dirty="0" smtClean="0"/>
              <a:t>SRS -ATCA standard</a:t>
            </a:r>
            <a:r>
              <a:rPr lang="en-GB" dirty="0"/>
              <a:t> </a:t>
            </a:r>
            <a:r>
              <a:rPr lang="en-GB" dirty="0" smtClean="0"/>
              <a:t>(New)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33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252685"/>
              </p:ext>
            </p:extLst>
          </p:nvPr>
        </p:nvGraphicFramePr>
        <p:xfrm>
          <a:off x="2675223" y="2610814"/>
          <a:ext cx="6131847" cy="34197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949"/>
                <a:gridCol w="2043949"/>
                <a:gridCol w="2043949"/>
              </a:tblGrid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SRS-ATCA</a:t>
                      </a:r>
                      <a:r>
                        <a:rPr lang="en-GB" sz="1400" baseline="0" dirty="0" smtClean="0"/>
                        <a:t> blade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Revision </a:t>
                      </a:r>
                      <a:r>
                        <a:rPr lang="en-GB" sz="1400" baseline="0" dirty="0" smtClean="0"/>
                        <a:t> 1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applies to: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ATCA</a:t>
                      </a:r>
                      <a:r>
                        <a:rPr lang="en-GB" sz="1400" baseline="0" dirty="0" smtClean="0"/>
                        <a:t> readout systems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LHC experiments</a:t>
                      </a:r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Design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 on-going by </a:t>
                      </a:r>
                      <a:r>
                        <a:rPr lang="en-GB" sz="1400" dirty="0" err="1" smtClean="0"/>
                        <a:t>EiCSYS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GmBH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J.Toledo</a:t>
                      </a:r>
                      <a:r>
                        <a:rPr lang="en-GB" sz="1400" dirty="0" smtClean="0"/>
                        <a:t> , </a:t>
                      </a:r>
                      <a:r>
                        <a:rPr lang="en-GB" sz="1400" dirty="0" err="1" smtClean="0"/>
                        <a:t>S.Martoiu</a:t>
                      </a:r>
                      <a:r>
                        <a:rPr lang="en-GB" sz="1400" dirty="0" smtClean="0"/>
                        <a:t>,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H.Muller</a:t>
                      </a:r>
                      <a:r>
                        <a:rPr lang="en-GB" sz="1400" baseline="0" dirty="0" smtClean="0"/>
                        <a:t>  as </a:t>
                      </a:r>
                      <a:r>
                        <a:rPr lang="en-GB" sz="1400" dirty="0" smtClean="0"/>
                        <a:t>reviewers</a:t>
                      </a:r>
                    </a:p>
                  </a:txBody>
                  <a:tcPr/>
                </a:tc>
              </a:tr>
              <a:tr h="41488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Client</a:t>
                      </a:r>
                      <a:r>
                        <a:rPr lang="en-GB" sz="1400" baseline="0" dirty="0" smtClean="0"/>
                        <a:t> Experiments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NEXT,</a:t>
                      </a:r>
                      <a:r>
                        <a:rPr lang="en-GB" sz="1400" baseline="0" dirty="0" smtClean="0"/>
                        <a:t> MAMMA, FOCAL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CERN</a:t>
                      </a:r>
                      <a:r>
                        <a:rPr lang="en-GB" sz="1400" baseline="0" dirty="0" smtClean="0"/>
                        <a:t> SRS team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Firmware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Derived</a:t>
                      </a:r>
                      <a:r>
                        <a:rPr lang="en-GB" sz="1400" baseline="0" dirty="0" smtClean="0"/>
                        <a:t> from SRS firmware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SRS</a:t>
                      </a:r>
                      <a:r>
                        <a:rPr lang="en-GB" sz="1400" baseline="0" dirty="0" smtClean="0"/>
                        <a:t> repository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Production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 expected  Q1,  2013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EICSYS</a:t>
                      </a:r>
                      <a:r>
                        <a:rPr lang="en-GB" sz="1400" baseline="0" dirty="0" smtClean="0"/>
                        <a:t> GmbH</a:t>
                      </a:r>
                      <a:endParaRPr lang="en-GB" sz="1400" dirty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Online Software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DATE,</a:t>
                      </a:r>
                      <a:r>
                        <a:rPr lang="en-GB" sz="1400" baseline="0" dirty="0" smtClean="0"/>
                        <a:t> MMDAQ, RCDAQ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planned</a:t>
                      </a:r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Test Software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Labview</a:t>
                      </a:r>
                      <a:r>
                        <a:rPr lang="en-GB" sz="1400" dirty="0" smtClean="0"/>
                        <a:t> ?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 smtClean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Documentation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To</a:t>
                      </a:r>
                      <a:r>
                        <a:rPr lang="en-GB" sz="1400" baseline="0" dirty="0" smtClean="0"/>
                        <a:t> be started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3" descr="C:\Hans\R&amp;D\rd51\WG52\Production files SRS\SRS system\Views\Blade with RTM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28" r="25689"/>
          <a:stretch/>
        </p:blipFill>
        <p:spPr bwMode="auto">
          <a:xfrm>
            <a:off x="16201" y="2376102"/>
            <a:ext cx="2428234" cy="1944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Hans\R&amp;D\rd51\WG52\Production files SRS\SRS-ATCA\views 2slot ATCA crate\2-slot ATCA crate with 1 SRS-ATCA and 1 blind ventstop pane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89" y="5085184"/>
            <a:ext cx="2273848" cy="1427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1484784"/>
            <a:ext cx="30793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ATCA blade</a:t>
            </a:r>
          </a:p>
          <a:p>
            <a:r>
              <a:rPr lang="en-GB" dirty="0" smtClean="0"/>
              <a:t>     SRS mezzanines     RTM card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4653136"/>
            <a:ext cx="2399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ATCA  </a:t>
            </a:r>
            <a:r>
              <a:rPr lang="en-GB" dirty="0" err="1" smtClean="0"/>
              <a:t>Minicrate</a:t>
            </a:r>
            <a:r>
              <a:rPr lang="en-GB" dirty="0" smtClean="0"/>
              <a:t> (ELMA)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1940379" y="2131115"/>
            <a:ext cx="504056" cy="10098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827584" y="2131115"/>
            <a:ext cx="288032" cy="10098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251520" y="1807949"/>
            <a:ext cx="144016" cy="11890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355977" y="1202049"/>
            <a:ext cx="2776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=&gt; See talk by </a:t>
            </a:r>
            <a:r>
              <a:rPr lang="en-GB" sz="2400" b="1" dirty="0" err="1" smtClean="0"/>
              <a:t>EicSys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18472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Analogue SRS-ATCA  mezzanine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34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8542905"/>
              </p:ext>
            </p:extLst>
          </p:nvPr>
        </p:nvGraphicFramePr>
        <p:xfrm>
          <a:off x="2627784" y="1772816"/>
          <a:ext cx="6131847" cy="2781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949"/>
                <a:gridCol w="2043949"/>
                <a:gridCol w="2043949"/>
              </a:tblGrid>
              <a:tr h="351379"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SRS-AADC- TCA 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 under design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applies to: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Analogue ASICS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APV,</a:t>
                      </a:r>
                      <a:r>
                        <a:rPr lang="en-GB" sz="1400" baseline="0" dirty="0" smtClean="0"/>
                        <a:t> Beetle, ..</a:t>
                      </a:r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Design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 planned</a:t>
                      </a:r>
                      <a:r>
                        <a:rPr lang="en-GB" sz="1400" baseline="0" dirty="0" smtClean="0"/>
                        <a:t>  2012/13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EicSys</a:t>
                      </a:r>
                      <a:r>
                        <a:rPr lang="en-GB" sz="1400" baseline="0" dirty="0" smtClean="0"/>
                        <a:t> , </a:t>
                      </a:r>
                      <a:r>
                        <a:rPr lang="en-GB" sz="1400" baseline="0" dirty="0" err="1" smtClean="0"/>
                        <a:t>S.Martoiu</a:t>
                      </a:r>
                      <a:endParaRPr lang="en-GB" sz="1400" dirty="0" smtClean="0"/>
                    </a:p>
                  </a:txBody>
                  <a:tcPr/>
                </a:tc>
              </a:tr>
              <a:tr h="41488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Client</a:t>
                      </a:r>
                      <a:r>
                        <a:rPr lang="en-GB" sz="1400" baseline="0" dirty="0" smtClean="0"/>
                        <a:t> Experiments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NEXT,</a:t>
                      </a:r>
                      <a:r>
                        <a:rPr lang="en-GB" sz="1400" baseline="0" dirty="0" smtClean="0"/>
                        <a:t> NSW, ALICE, CMS 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Firmware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Upgrade  existing FW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S.Martoiu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Production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2013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EICSYS</a:t>
                      </a:r>
                      <a:r>
                        <a:rPr lang="en-GB" sz="1400" baseline="0" dirty="0" smtClean="0"/>
                        <a:t> GmbH</a:t>
                      </a:r>
                      <a:endParaRPr lang="en-GB" sz="1400" dirty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Test Software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Labview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planned</a:t>
                      </a:r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Documentation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tbd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3527" y="5326255"/>
            <a:ext cx="2172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SRS-ATCA mezzanine </a:t>
            </a:r>
          </a:p>
          <a:p>
            <a:r>
              <a:rPr lang="en-GB" dirty="0" smtClean="0"/>
              <a:t>with 12 HDMI ports</a:t>
            </a:r>
            <a:endParaRPr lang="en-GB" dirty="0"/>
          </a:p>
        </p:txBody>
      </p:sp>
      <p:pic>
        <p:nvPicPr>
          <p:cNvPr id="3" name="Picture 2" descr="C:\Hans\R&amp;D\RD51\WG52\Production files SRS\SRS-ATCA\view mezzanine cards\SRS-ATCA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3" r="10587"/>
          <a:stretch/>
        </p:blipFill>
        <p:spPr bwMode="auto">
          <a:xfrm>
            <a:off x="8505" y="1916832"/>
            <a:ext cx="2584873" cy="1721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526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Optical SRS-ATCA  mezzanine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35</a:t>
            </a:fld>
            <a:endParaRPr lang="en-GB"/>
          </a:p>
        </p:txBody>
      </p:sp>
      <p:pic>
        <p:nvPicPr>
          <p:cNvPr id="2050" name="Picture 2" descr="C:\Hans\R&amp;D\RD51\WG52\Production files SRS\SRS-ATCA\view mezzanine cards\optical  ATAC  mezzanin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82" r="15913"/>
          <a:stretch/>
        </p:blipFill>
        <p:spPr bwMode="auto">
          <a:xfrm>
            <a:off x="179512" y="1452336"/>
            <a:ext cx="2756640" cy="2657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06479"/>
              </p:ext>
            </p:extLst>
          </p:nvPr>
        </p:nvGraphicFramePr>
        <p:xfrm>
          <a:off x="2627784" y="1772816"/>
          <a:ext cx="6131847" cy="33283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949"/>
                <a:gridCol w="2043949"/>
                <a:gridCol w="2043949"/>
              </a:tblGrid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Optical</a:t>
                      </a:r>
                      <a:r>
                        <a:rPr lang="en-GB" sz="1400" baseline="0" dirty="0" smtClean="0"/>
                        <a:t> SRS-ATCA 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 planned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 smtClean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applies to: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Optical Frontend</a:t>
                      </a:r>
                      <a:r>
                        <a:rPr lang="en-GB" sz="1400" baseline="0" dirty="0" smtClean="0"/>
                        <a:t> readout</a:t>
                      </a:r>
                    </a:p>
                    <a:p>
                      <a:r>
                        <a:rPr lang="en-GB" sz="1400" dirty="0" smtClean="0"/>
                        <a:t>Data, Trigger, Clock,</a:t>
                      </a:r>
                      <a:r>
                        <a:rPr lang="en-GB" sz="1400" baseline="0" dirty="0" smtClean="0"/>
                        <a:t> Control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LHC experiments</a:t>
                      </a:r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Design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 planned</a:t>
                      </a:r>
                      <a:r>
                        <a:rPr lang="en-GB" sz="1400" baseline="0" dirty="0" smtClean="0"/>
                        <a:t>  2012/13 Cadence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 UPV Valencia</a:t>
                      </a:r>
                    </a:p>
                    <a:p>
                      <a:r>
                        <a:rPr lang="en-GB" sz="1400" dirty="0" err="1" smtClean="0"/>
                        <a:t>J.Toledo</a:t>
                      </a:r>
                      <a:r>
                        <a:rPr lang="en-GB" sz="1400" dirty="0" smtClean="0"/>
                        <a:t> </a:t>
                      </a:r>
                    </a:p>
                  </a:txBody>
                  <a:tcPr/>
                </a:tc>
              </a:tr>
              <a:tr h="41488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Client</a:t>
                      </a:r>
                      <a:r>
                        <a:rPr lang="en-GB" sz="1400" baseline="0" dirty="0" smtClean="0"/>
                        <a:t> Experiments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NEXT,</a:t>
                      </a:r>
                      <a:r>
                        <a:rPr lang="en-GB" sz="1400" baseline="0" dirty="0" smtClean="0"/>
                        <a:t> NSW ? , ALICE 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CERN</a:t>
                      </a:r>
                      <a:r>
                        <a:rPr lang="en-GB" sz="1400" baseline="0" dirty="0" smtClean="0"/>
                        <a:t> SRS team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Firmware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to be developed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Based on DTCC for SRU</a:t>
                      </a:r>
                      <a:endParaRPr lang="en-GB" sz="1400" dirty="0"/>
                    </a:p>
                  </a:txBody>
                  <a:tcPr/>
                </a:tc>
              </a:tr>
              <a:tr h="3513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Production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2013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EICSYS</a:t>
                      </a:r>
                      <a:r>
                        <a:rPr lang="en-GB" sz="1400" baseline="0" dirty="0" smtClean="0"/>
                        <a:t> GmbH</a:t>
                      </a:r>
                      <a:endParaRPr lang="en-GB" sz="1400" dirty="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Test Software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Labview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planned</a:t>
                      </a:r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Documentation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N.A.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3527" y="5326255"/>
            <a:ext cx="38800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SRS-ATCA mezzanine </a:t>
            </a:r>
          </a:p>
          <a:p>
            <a:r>
              <a:rPr lang="en-GB" dirty="0" smtClean="0"/>
              <a:t>with 8 SFP ports for optical transceivers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955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Other electronics</a:t>
            </a:r>
            <a:endParaRPr lang="en-GB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for </a:t>
            </a:r>
            <a:r>
              <a:rPr lang="en-GB" dirty="0" smtClean="0"/>
              <a:t>R&amp;D on MPGD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543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045" y="85110"/>
            <a:ext cx="8229600" cy="1143000"/>
          </a:xfrm>
        </p:spPr>
        <p:txBody>
          <a:bodyPr/>
          <a:lstStyle/>
          <a:p>
            <a:r>
              <a:rPr lang="en-GB" dirty="0" smtClean="0"/>
              <a:t>A.  Quad Signal amplifier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37</a:t>
            </a:fld>
            <a:endParaRPr lang="en-GB"/>
          </a:p>
        </p:txBody>
      </p:sp>
      <p:pic>
        <p:nvPicPr>
          <p:cNvPr id="5122" name="Picture 2" descr="C:\Hans\R&amp;D\rd51\WG52\Production files SRS\10x10MMchamber\Quad Preamp\Views\quadboard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0" t="17258" r="30350" b="8436"/>
          <a:stretch/>
        </p:blipFill>
        <p:spPr bwMode="auto">
          <a:xfrm>
            <a:off x="5523909" y="1182636"/>
            <a:ext cx="3602484" cy="25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Hans\R&amp;D\rd51\WG52\Production files SRS\10x10MMchamber\Detector signals\Oscilloscope MM\wf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477" y="4328434"/>
            <a:ext cx="3024336" cy="226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Hans\R&amp;D\RD51\WG52\Production files SRS\10x10MMchamber\Quad Preamp\Simulation pream Alfonso\frequency_simulatio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129" y="4657776"/>
            <a:ext cx="3890516" cy="171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9437" y="3503068"/>
            <a:ext cx="38046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Signal from MM with </a:t>
            </a:r>
          </a:p>
          <a:p>
            <a:r>
              <a:rPr lang="en-GB" dirty="0" smtClean="0"/>
              <a:t>1 Channel  </a:t>
            </a:r>
            <a:r>
              <a:rPr lang="en-GB" dirty="0" smtClean="0"/>
              <a:t>-14 </a:t>
            </a:r>
            <a:r>
              <a:rPr lang="en-GB" dirty="0" err="1" smtClean="0"/>
              <a:t>db</a:t>
            </a:r>
            <a:r>
              <a:rPr lang="en-GB" dirty="0" smtClean="0"/>
              <a:t>  amplifier prototype </a:t>
            </a:r>
          </a:p>
          <a:p>
            <a:r>
              <a:rPr lang="en-GB" dirty="0" smtClean="0"/>
              <a:t>( </a:t>
            </a:r>
            <a:r>
              <a:rPr lang="en-GB" dirty="0" smtClean="0"/>
              <a:t>Manik Aima</a:t>
            </a:r>
            <a:r>
              <a:rPr lang="en-GB" dirty="0" smtClean="0"/>
              <a:t>, Summer 2012)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956121" y="3964733"/>
            <a:ext cx="5351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Nov 2012, </a:t>
            </a:r>
            <a:r>
              <a:rPr lang="en-GB" dirty="0" err="1" smtClean="0"/>
              <a:t>Altium</a:t>
            </a:r>
            <a:r>
              <a:rPr lang="en-GB" dirty="0" smtClean="0"/>
              <a:t> design started  by </a:t>
            </a:r>
            <a:r>
              <a:rPr lang="en-GB" dirty="0" err="1" smtClean="0"/>
              <a:t>A.Rusu</a:t>
            </a:r>
            <a:endParaRPr lang="en-GB" dirty="0"/>
          </a:p>
          <a:p>
            <a:r>
              <a:rPr lang="en-GB" dirty="0" smtClean="0"/>
              <a:t>2 pF input, </a:t>
            </a:r>
            <a:r>
              <a:rPr lang="en-GB" dirty="0" smtClean="0"/>
              <a:t>10MHz</a:t>
            </a:r>
            <a:r>
              <a:rPr lang="en-GB" dirty="0" smtClean="0"/>
              <a:t>-&gt;2.4 </a:t>
            </a:r>
            <a:r>
              <a:rPr lang="en-GB" dirty="0" smtClean="0"/>
              <a:t>GHz BW, 28 dB ( factor 25 V/V)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255177" y="5513440"/>
            <a:ext cx="256140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Simulation dual Amplifier</a:t>
            </a:r>
          </a:p>
          <a:p>
            <a:r>
              <a:rPr lang="en-GB" dirty="0"/>
              <a:t>b</a:t>
            </a:r>
            <a:r>
              <a:rPr lang="en-GB" dirty="0" smtClean="0"/>
              <a:t>y </a:t>
            </a:r>
            <a:r>
              <a:rPr lang="en-GB" dirty="0" err="1" smtClean="0"/>
              <a:t>A.Tarazona</a:t>
            </a:r>
            <a:endParaRPr lang="en-GB" dirty="0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493" y="1394857"/>
            <a:ext cx="2409384" cy="2108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823129" y="1228110"/>
            <a:ext cx="21868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dirty="0" smtClean="0"/>
              <a:t>lugs on MM or GEM</a:t>
            </a:r>
          </a:p>
          <a:p>
            <a:r>
              <a:rPr lang="en-GB" dirty="0" smtClean="0"/>
              <a:t>like  a  hybrid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823129" y="3068960"/>
            <a:ext cx="1415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 x 50 OHM</a:t>
            </a:r>
          </a:p>
          <a:p>
            <a:r>
              <a:rPr lang="en-GB" dirty="0"/>
              <a:t>s</a:t>
            </a:r>
            <a:r>
              <a:rPr lang="en-GB" dirty="0" smtClean="0"/>
              <a:t>ignal output</a:t>
            </a:r>
            <a:endParaRPr lang="en-GB" dirty="0"/>
          </a:p>
        </p:txBody>
      </p:sp>
      <p:sp>
        <p:nvSpPr>
          <p:cNvPr id="12" name="Right Arrow 11"/>
          <p:cNvSpPr/>
          <p:nvPr/>
        </p:nvSpPr>
        <p:spPr>
          <a:xfrm>
            <a:off x="3653208" y="2984497"/>
            <a:ext cx="1028187" cy="7572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816584" y="3209786"/>
            <a:ext cx="11560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Wideband</a:t>
            </a:r>
          </a:p>
          <a:p>
            <a:r>
              <a:rPr lang="en-GB" dirty="0" smtClean="0"/>
              <a:t>amplifiers</a:t>
            </a:r>
            <a:endParaRPr lang="en-GB" dirty="0"/>
          </a:p>
        </p:txBody>
      </p:sp>
      <p:cxnSp>
        <p:nvCxnSpPr>
          <p:cNvPr id="15" name="Straight Arrow Connector 14"/>
          <p:cNvCxnSpPr>
            <a:stCxn id="13" idx="0"/>
          </p:cNvCxnSpPr>
          <p:nvPr/>
        </p:nvCxnSpPr>
        <p:spPr>
          <a:xfrm flipH="1" flipV="1">
            <a:off x="8028384" y="2448962"/>
            <a:ext cx="366243" cy="7608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27584" y="6146052"/>
            <a:ext cx="166532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Electrons   -ions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429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903" y="163758"/>
            <a:ext cx="8229600" cy="1143000"/>
          </a:xfrm>
        </p:spPr>
        <p:txBody>
          <a:bodyPr/>
          <a:lstStyle/>
          <a:p>
            <a:r>
              <a:rPr lang="en-GB" dirty="0" smtClean="0"/>
              <a:t>Quad pickup application target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38</a:t>
            </a:fld>
            <a:endParaRPr lang="en-GB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396" y="1925340"/>
            <a:ext cx="2036428" cy="1426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51396" y="3465187"/>
            <a:ext cx="2637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DRS-4 , 4 x 1 GHz  via USB </a:t>
            </a:r>
            <a:endParaRPr lang="en-GB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30051"/>
            <a:ext cx="2602704" cy="173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11922" y="1171133"/>
            <a:ext cx="2501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 GHz  , low cost  option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300254" y="1170261"/>
            <a:ext cx="2408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 GHz,  high cost option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115652" y="3471250"/>
            <a:ext cx="1527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R&amp;S  RTO1044</a:t>
            </a:r>
            <a:endParaRPr lang="en-GB" dirty="0"/>
          </a:p>
        </p:txBody>
      </p:sp>
      <p:pic>
        <p:nvPicPr>
          <p:cNvPr id="11" name="Picture 2" descr="C:\Hans\R&amp;D\rd51\WG52\Production files SRS\10x10MMchamber\Quad Preamp\Views\quadboard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0" t="17258" r="30350" b="8436"/>
          <a:stretch/>
        </p:blipFill>
        <p:spPr bwMode="auto">
          <a:xfrm rot="8299998">
            <a:off x="3384007" y="3225182"/>
            <a:ext cx="1528894" cy="1074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ight Arrow 9"/>
          <p:cNvSpPr/>
          <p:nvPr/>
        </p:nvSpPr>
        <p:spPr>
          <a:xfrm rot="12830091" flipV="1">
            <a:off x="3139308" y="2877298"/>
            <a:ext cx="792088" cy="138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Arrow 12"/>
          <p:cNvSpPr/>
          <p:nvPr/>
        </p:nvSpPr>
        <p:spPr>
          <a:xfrm rot="8769909" flipH="1" flipV="1">
            <a:off x="4322806" y="2877296"/>
            <a:ext cx="792088" cy="138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474903" y="4509120"/>
            <a:ext cx="86255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C++ software  for display  of pickup signal in 3  time domains in prep </a:t>
            </a:r>
            <a:r>
              <a:rPr lang="en-GB" sz="2000" b="1" dirty="0"/>
              <a:t> </a:t>
            </a:r>
            <a:r>
              <a:rPr lang="en-GB" sz="2000" b="1" dirty="0" smtClean="0"/>
              <a:t>(</a:t>
            </a:r>
            <a:r>
              <a:rPr lang="en-GB" sz="2000" b="1" dirty="0" err="1" smtClean="0"/>
              <a:t>A.Manik</a:t>
            </a:r>
            <a:r>
              <a:rPr lang="en-GB" sz="2000" b="1" dirty="0" smtClean="0"/>
              <a:t>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691680" y="4878452"/>
            <a:ext cx="4536504" cy="15028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>
            <a:off x="1652008" y="5877272"/>
            <a:ext cx="45365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652008" y="5373216"/>
            <a:ext cx="45365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reeform 28"/>
          <p:cNvSpPr/>
          <p:nvPr/>
        </p:nvSpPr>
        <p:spPr>
          <a:xfrm>
            <a:off x="2270234" y="6049288"/>
            <a:ext cx="2443656" cy="242234"/>
          </a:xfrm>
          <a:custGeom>
            <a:avLst/>
            <a:gdLst>
              <a:gd name="connsiteX0" fmla="*/ 0 w 2443656"/>
              <a:gd name="connsiteY0" fmla="*/ 36202 h 242234"/>
              <a:gd name="connsiteX1" fmla="*/ 331076 w 2443656"/>
              <a:gd name="connsiteY1" fmla="*/ 36202 h 242234"/>
              <a:gd name="connsiteX2" fmla="*/ 425669 w 2443656"/>
              <a:gd name="connsiteY2" fmla="*/ 241153 h 242234"/>
              <a:gd name="connsiteX3" fmla="*/ 504497 w 2443656"/>
              <a:gd name="connsiteY3" fmla="*/ 115029 h 242234"/>
              <a:gd name="connsiteX4" fmla="*/ 1103587 w 2443656"/>
              <a:gd name="connsiteY4" fmla="*/ 67733 h 242234"/>
              <a:gd name="connsiteX5" fmla="*/ 1497725 w 2443656"/>
              <a:gd name="connsiteY5" fmla="*/ 4671 h 242234"/>
              <a:gd name="connsiteX6" fmla="*/ 2443656 w 2443656"/>
              <a:gd name="connsiteY6" fmla="*/ 4671 h 242234"/>
              <a:gd name="connsiteX7" fmla="*/ 2443656 w 2443656"/>
              <a:gd name="connsiteY7" fmla="*/ 4671 h 242234"/>
              <a:gd name="connsiteX8" fmla="*/ 2443656 w 2443656"/>
              <a:gd name="connsiteY8" fmla="*/ 4671 h 242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3656" h="242234">
                <a:moveTo>
                  <a:pt x="0" y="36202"/>
                </a:moveTo>
                <a:cubicBezTo>
                  <a:pt x="130065" y="19122"/>
                  <a:pt x="260131" y="2043"/>
                  <a:pt x="331076" y="36202"/>
                </a:cubicBezTo>
                <a:cubicBezTo>
                  <a:pt x="402021" y="70361"/>
                  <a:pt x="396766" y="228015"/>
                  <a:pt x="425669" y="241153"/>
                </a:cubicBezTo>
                <a:cubicBezTo>
                  <a:pt x="454572" y="254291"/>
                  <a:pt x="391511" y="143932"/>
                  <a:pt x="504497" y="115029"/>
                </a:cubicBezTo>
                <a:cubicBezTo>
                  <a:pt x="617483" y="86126"/>
                  <a:pt x="938049" y="86126"/>
                  <a:pt x="1103587" y="67733"/>
                </a:cubicBezTo>
                <a:cubicBezTo>
                  <a:pt x="1269125" y="49340"/>
                  <a:pt x="1274380" y="15181"/>
                  <a:pt x="1497725" y="4671"/>
                </a:cubicBezTo>
                <a:cubicBezTo>
                  <a:pt x="1721070" y="-5839"/>
                  <a:pt x="2443656" y="4671"/>
                  <a:pt x="2443656" y="4671"/>
                </a:cubicBezTo>
                <a:lnTo>
                  <a:pt x="2443656" y="4671"/>
                </a:lnTo>
                <a:lnTo>
                  <a:pt x="2443656" y="4671"/>
                </a:lnTo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648" name="Elbow Connector 27647"/>
          <p:cNvCxnSpPr/>
          <p:nvPr/>
        </p:nvCxnSpPr>
        <p:spPr>
          <a:xfrm flipV="1">
            <a:off x="2270234" y="5553236"/>
            <a:ext cx="1265118" cy="180020"/>
          </a:xfrm>
          <a:prstGeom prst="bentConnector3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3" name="Freeform 27652"/>
          <p:cNvSpPr/>
          <p:nvPr/>
        </p:nvSpPr>
        <p:spPr>
          <a:xfrm>
            <a:off x="2900855" y="4917136"/>
            <a:ext cx="2695904" cy="407150"/>
          </a:xfrm>
          <a:custGeom>
            <a:avLst/>
            <a:gdLst>
              <a:gd name="connsiteX0" fmla="*/ 0 w 2695904"/>
              <a:gd name="connsiteY0" fmla="*/ 380078 h 407150"/>
              <a:gd name="connsiteX1" fmla="*/ 488731 w 2695904"/>
              <a:gd name="connsiteY1" fmla="*/ 364312 h 407150"/>
              <a:gd name="connsiteX2" fmla="*/ 835573 w 2695904"/>
              <a:gd name="connsiteY2" fmla="*/ 33236 h 407150"/>
              <a:gd name="connsiteX3" fmla="*/ 1166648 w 2695904"/>
              <a:gd name="connsiteY3" fmla="*/ 49002 h 407150"/>
              <a:gd name="connsiteX4" fmla="*/ 1639614 w 2695904"/>
              <a:gd name="connsiteY4" fmla="*/ 364312 h 407150"/>
              <a:gd name="connsiteX5" fmla="*/ 2695904 w 2695904"/>
              <a:gd name="connsiteY5" fmla="*/ 395843 h 40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95904" h="407150">
                <a:moveTo>
                  <a:pt x="0" y="380078"/>
                </a:moveTo>
                <a:cubicBezTo>
                  <a:pt x="174734" y="401098"/>
                  <a:pt x="349469" y="422119"/>
                  <a:pt x="488731" y="364312"/>
                </a:cubicBezTo>
                <a:cubicBezTo>
                  <a:pt x="627993" y="306505"/>
                  <a:pt x="722587" y="85788"/>
                  <a:pt x="835573" y="33236"/>
                </a:cubicBezTo>
                <a:cubicBezTo>
                  <a:pt x="948559" y="-19316"/>
                  <a:pt x="1032641" y="-6177"/>
                  <a:pt x="1166648" y="49002"/>
                </a:cubicBezTo>
                <a:cubicBezTo>
                  <a:pt x="1300655" y="104181"/>
                  <a:pt x="1384738" y="306505"/>
                  <a:pt x="1639614" y="364312"/>
                </a:cubicBezTo>
                <a:cubicBezTo>
                  <a:pt x="1894490" y="422119"/>
                  <a:pt x="2295197" y="408981"/>
                  <a:pt x="2695904" y="39584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654" name="TextBox 27653"/>
          <p:cNvSpPr txBox="1"/>
          <p:nvPr/>
        </p:nvSpPr>
        <p:spPr>
          <a:xfrm>
            <a:off x="6642865" y="5985739"/>
            <a:ext cx="1154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Q(t)  (raw)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655" name="TextBox 27654"/>
              <p:cNvSpPr txBox="1"/>
              <p:nvPr/>
            </p:nvSpPr>
            <p:spPr>
              <a:xfrm>
                <a:off x="6607005" y="5423808"/>
                <a:ext cx="1895262" cy="412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CSA ( V =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GB" i="1" smtClean="0"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r>
                          <a:rPr lang="en-GB" b="0" i="1" smtClean="0">
                            <a:latin typeface="Cambria Math"/>
                          </a:rPr>
                          <m:t>𝑑𝑄</m:t>
                        </m:r>
                        <m:r>
                          <a:rPr lang="en-GB" b="0" i="1" smtClean="0">
                            <a:latin typeface="Cambria Math"/>
                          </a:rPr>
                          <m:t> </m:t>
                        </m:r>
                        <m:r>
                          <a:rPr lang="en-GB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r>
                  <a:rPr lang="en-GB" dirty="0" smtClean="0"/>
                  <a:t>)</a:t>
                </a:r>
                <a:endParaRPr lang="en-GB" dirty="0"/>
              </a:p>
            </p:txBody>
          </p:sp>
        </mc:Choice>
        <mc:Fallback xmlns="">
          <p:sp>
            <p:nvSpPr>
              <p:cNvPr id="27655" name="TextBox 276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7005" y="5423808"/>
                <a:ext cx="1895262" cy="412164"/>
              </a:xfrm>
              <a:prstGeom prst="rect">
                <a:avLst/>
              </a:prstGeom>
              <a:blipFill rotWithShape="1">
                <a:blip r:embed="rId5"/>
                <a:stretch>
                  <a:fillRect l="-2894" t="-134328" r="-3537" b="-195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656" name="TextBox 27655"/>
          <p:cNvSpPr txBox="1"/>
          <p:nvPr/>
        </p:nvSpPr>
        <p:spPr>
          <a:xfrm>
            <a:off x="6526909" y="4936045"/>
            <a:ext cx="207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Shaper ( A</a:t>
            </a:r>
            <a:r>
              <a:rPr lang="en-GB" baseline="-25000" dirty="0" smtClean="0"/>
              <a:t>max </a:t>
            </a:r>
            <a:r>
              <a:rPr lang="en-GB" dirty="0"/>
              <a:t>~</a:t>
            </a:r>
            <a:r>
              <a:rPr lang="en-GB" dirty="0" smtClean="0"/>
              <a:t> </a:t>
            </a:r>
            <a:r>
              <a:rPr lang="en-GB" dirty="0" smtClean="0"/>
              <a:t>Q </a:t>
            </a:r>
            <a:r>
              <a:rPr lang="en-GB" baseline="-25000" dirty="0" smtClean="0"/>
              <a:t>tot</a:t>
            </a:r>
            <a:r>
              <a:rPr lang="en-GB" dirty="0" smtClean="0"/>
              <a:t>)</a:t>
            </a:r>
            <a:endParaRPr lang="en-GB" dirty="0"/>
          </a:p>
        </p:txBody>
      </p:sp>
      <p:cxnSp>
        <p:nvCxnSpPr>
          <p:cNvPr id="27658" name="Straight Connector 27657"/>
          <p:cNvCxnSpPr>
            <a:stCxn id="16" idx="0"/>
            <a:endCxn id="16" idx="2"/>
          </p:cNvCxnSpPr>
          <p:nvPr/>
        </p:nvCxnSpPr>
        <p:spPr>
          <a:xfrm>
            <a:off x="3959932" y="4878452"/>
            <a:ext cx="0" cy="150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5076796" y="4852195"/>
            <a:ext cx="0" cy="150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2900855" y="4882917"/>
            <a:ext cx="0" cy="150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537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B. Trigger Pickup box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39</a:t>
            </a:fld>
            <a:endParaRPr lang="en-GB"/>
          </a:p>
        </p:txBody>
      </p:sp>
      <p:pic>
        <p:nvPicPr>
          <p:cNvPr id="8195" name="Picture 3" descr="H:\Hans\R&amp;D\RD51\WG52\Production files SRS\Trigger Pickup box\Photo\Trigger Bo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6055878" cy="4264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:\Hans\R&amp;D\RD51\WG52\Production files SRS\10x10MMchamber\Detector signals\Oscilloscope MM\wf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537" y="4221088"/>
            <a:ext cx="2502682" cy="1877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4367" y="5774934"/>
            <a:ext cx="34603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 boxes under test</a:t>
            </a:r>
          </a:p>
          <a:p>
            <a:r>
              <a:rPr lang="en-GB" dirty="0"/>
              <a:t>f</a:t>
            </a:r>
            <a:r>
              <a:rPr lang="en-GB" dirty="0" smtClean="0"/>
              <a:t>eedback by users being evaluated 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4355976" y="3284984"/>
            <a:ext cx="2232248" cy="18816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588224" y="3231174"/>
            <a:ext cx="1337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Preamplifier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7596336" y="3717032"/>
            <a:ext cx="329305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910857" y="3717032"/>
            <a:ext cx="10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CSP –out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963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3538538" cy="99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dirty="0" smtClean="0"/>
              <a:t>frontend links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63675"/>
            <a:ext cx="3970338" cy="1757363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rtlCol="0">
            <a:normAutofit fontScale="77500" lnSpcReduction="20000"/>
          </a:bodyPr>
          <a:lstStyle/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HDMI cables ( CERN store)</a:t>
            </a:r>
            <a:endParaRPr lang="en-GB" dirty="0"/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optical SFP ( in prep@ UPV)</a:t>
            </a:r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E-link via </a:t>
            </a:r>
            <a:r>
              <a:rPr lang="en-GB" dirty="0" err="1" smtClean="0"/>
              <a:t>kapton</a:t>
            </a:r>
            <a:r>
              <a:rPr lang="en-GB" dirty="0"/>
              <a:t> </a:t>
            </a:r>
            <a:r>
              <a:rPr lang="en-GB" dirty="0" smtClean="0"/>
              <a:t>(proposal)</a:t>
            </a:r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0" y="549275"/>
            <a:ext cx="3929063" cy="9906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000" dirty="0" smtClean="0"/>
              <a:t>Crate environment</a:t>
            </a:r>
            <a:endParaRPr lang="en-GB" sz="30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788024" y="1539280"/>
            <a:ext cx="4176464" cy="181771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000" dirty="0" err="1" smtClean="0"/>
              <a:t>Minicrate</a:t>
            </a:r>
            <a:r>
              <a:rPr lang="en-GB" sz="2000" dirty="0" smtClean="0"/>
              <a:t> 19” 3U (CERN store)</a:t>
            </a:r>
          </a:p>
          <a:p>
            <a:pPr>
              <a:defRPr/>
            </a:pPr>
            <a:r>
              <a:rPr lang="en-GB" sz="2000" dirty="0" err="1" smtClean="0"/>
              <a:t>Eurocrate</a:t>
            </a:r>
            <a:r>
              <a:rPr lang="en-GB" sz="2000" dirty="0" smtClean="0"/>
              <a:t> 19” 6U (CERN store)</a:t>
            </a:r>
          </a:p>
          <a:p>
            <a:pPr>
              <a:defRPr/>
            </a:pPr>
            <a:r>
              <a:rPr lang="en-GB" sz="2000" dirty="0" smtClean="0"/>
              <a:t>ATCA </a:t>
            </a:r>
            <a:r>
              <a:rPr lang="en-GB" sz="2000" dirty="0" err="1" smtClean="0"/>
              <a:t>Minicrate</a:t>
            </a:r>
            <a:r>
              <a:rPr lang="en-GB" sz="2000" dirty="0" smtClean="0"/>
              <a:t> (ELMA )</a:t>
            </a:r>
          </a:p>
          <a:p>
            <a:pPr>
              <a:defRPr/>
            </a:pPr>
            <a:r>
              <a:rPr lang="en-GB" sz="2000" dirty="0" smtClean="0"/>
              <a:t>ATCA 14 slot full crate (ELMA)	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95288" y="3716338"/>
            <a:ext cx="4032250" cy="9906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200" dirty="0" smtClean="0"/>
              <a:t>Readout Units</a:t>
            </a:r>
            <a:endParaRPr lang="en-GB" sz="32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93306" y="4519761"/>
            <a:ext cx="3890662" cy="121349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600" dirty="0" smtClean="0"/>
              <a:t>Network switch ( </a:t>
            </a:r>
            <a:r>
              <a:rPr lang="en-GB" sz="1600" dirty="0" err="1" smtClean="0"/>
              <a:t>NETGear</a:t>
            </a:r>
            <a:r>
              <a:rPr lang="en-GB" sz="1600" dirty="0" smtClean="0"/>
              <a:t>)</a:t>
            </a:r>
          </a:p>
          <a:p>
            <a:pPr>
              <a:defRPr/>
            </a:pPr>
            <a:r>
              <a:rPr lang="en-GB" sz="1600" dirty="0" smtClean="0"/>
              <a:t>SRU ( default, large systems)</a:t>
            </a:r>
          </a:p>
          <a:p>
            <a:pPr>
              <a:defRPr/>
            </a:pPr>
            <a:r>
              <a:rPr lang="en-GB" sz="1600" dirty="0" smtClean="0"/>
              <a:t>SRU-ATCA (slot 1, 40-100 GB  planned)</a:t>
            </a:r>
          </a:p>
          <a:p>
            <a:pPr>
              <a:defRPr/>
            </a:pPr>
            <a:r>
              <a:rPr lang="en-GB" sz="1600" dirty="0" smtClean="0"/>
              <a:t>SRU-e ( e-link &lt;-&gt; 10 GBE emulation )</a:t>
            </a:r>
          </a:p>
          <a:p>
            <a:pPr>
              <a:defRPr/>
            </a:pPr>
            <a:endParaRPr lang="en-GB" sz="2000" dirty="0" smtClean="0"/>
          </a:p>
          <a:p>
            <a:pPr>
              <a:defRPr/>
            </a:pPr>
            <a:endParaRPr lang="en-GB" dirty="0" smtClean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21200" y="3716338"/>
            <a:ext cx="4032250" cy="9906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200" dirty="0"/>
              <a:t> </a:t>
            </a:r>
            <a:r>
              <a:rPr lang="en-GB" sz="3200" dirty="0" smtClean="0"/>
              <a:t>SRS firmware</a:t>
            </a:r>
            <a:endParaRPr lang="en-GB" sz="32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887296" y="4513821"/>
            <a:ext cx="4005183" cy="193357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>
            <a:normAutofit fontScale="550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000" dirty="0" smtClean="0"/>
              <a:t>Common FEC  ( SRS resource repository) </a:t>
            </a:r>
          </a:p>
          <a:p>
            <a:pPr>
              <a:defRPr/>
            </a:pPr>
            <a:r>
              <a:rPr lang="en-GB" sz="2000" dirty="0" smtClean="0"/>
              <a:t>core 1 GBE Virtex5 </a:t>
            </a:r>
          </a:p>
          <a:p>
            <a:pPr>
              <a:defRPr/>
            </a:pPr>
            <a:r>
              <a:rPr lang="en-GB" sz="2000" dirty="0"/>
              <a:t>a</a:t>
            </a:r>
            <a:r>
              <a:rPr lang="en-GB" sz="2000" dirty="0" smtClean="0"/>
              <a:t>nalogue module APV readout</a:t>
            </a:r>
          </a:p>
          <a:p>
            <a:pPr>
              <a:defRPr/>
            </a:pPr>
            <a:r>
              <a:rPr lang="en-GB" sz="2000" dirty="0"/>
              <a:t>c</a:t>
            </a:r>
            <a:r>
              <a:rPr lang="en-GB" sz="2000" dirty="0" smtClean="0"/>
              <a:t>ommon mode/pedestal correction</a:t>
            </a:r>
          </a:p>
          <a:p>
            <a:pPr>
              <a:defRPr/>
            </a:pPr>
            <a:r>
              <a:rPr lang="en-GB" sz="2000" dirty="0" smtClean="0"/>
              <a:t>Zero Suppression APV</a:t>
            </a:r>
          </a:p>
          <a:p>
            <a:pPr>
              <a:defRPr/>
            </a:pPr>
            <a:r>
              <a:rPr lang="en-GB" sz="2000" dirty="0" smtClean="0"/>
              <a:t>10 </a:t>
            </a:r>
            <a:r>
              <a:rPr lang="en-GB" sz="2000" dirty="0" err="1" smtClean="0"/>
              <a:t>Gbit</a:t>
            </a:r>
            <a:r>
              <a:rPr lang="en-GB" sz="2000" dirty="0" smtClean="0"/>
              <a:t> core  Virtex6 XAUI ( SRU)</a:t>
            </a:r>
          </a:p>
          <a:p>
            <a:pPr>
              <a:defRPr/>
            </a:pPr>
            <a:r>
              <a:rPr lang="en-GB" sz="2000" dirty="0" smtClean="0"/>
              <a:t>DDL core ALICE </a:t>
            </a:r>
          </a:p>
          <a:p>
            <a:pPr>
              <a:defRPr/>
            </a:pPr>
            <a:r>
              <a:rPr lang="en-GB" sz="2000" dirty="0" smtClean="0"/>
              <a:t>Slink core ATLAS</a:t>
            </a:r>
          </a:p>
          <a:p>
            <a:pPr>
              <a:defRPr/>
            </a:pPr>
            <a:r>
              <a:rPr lang="en-GB" sz="2000" dirty="0" smtClean="0"/>
              <a:t>TTC </a:t>
            </a:r>
            <a:r>
              <a:rPr lang="en-GB" sz="2000" dirty="0" err="1" smtClean="0"/>
              <a:t>rx</a:t>
            </a:r>
            <a:r>
              <a:rPr lang="en-GB" sz="2000" dirty="0" smtClean="0"/>
              <a:t>  module Virtex-6 (SRU)</a:t>
            </a:r>
          </a:p>
          <a:p>
            <a:pPr>
              <a:defRPr/>
            </a:pPr>
            <a:r>
              <a:rPr lang="en-GB" sz="2000" dirty="0" smtClean="0"/>
              <a:t>TTC </a:t>
            </a:r>
            <a:r>
              <a:rPr lang="en-GB" sz="2000" dirty="0" err="1" smtClean="0"/>
              <a:t>rx</a:t>
            </a:r>
            <a:r>
              <a:rPr lang="en-GB" sz="2000" dirty="0" smtClean="0"/>
              <a:t> emulator SFP Virtex6 (SRU) </a:t>
            </a:r>
          </a:p>
          <a:p>
            <a:pPr>
              <a:defRPr/>
            </a:pPr>
            <a:endParaRPr lang="en-GB" sz="2000" dirty="0" smtClean="0"/>
          </a:p>
          <a:p>
            <a:pPr>
              <a:defRPr/>
            </a:pPr>
            <a:endParaRPr lang="en-GB" sz="2000" dirty="0" smtClean="0"/>
          </a:p>
        </p:txBody>
      </p:sp>
      <p:pic>
        <p:nvPicPr>
          <p:cNvPr id="18448" name="Picture 2" descr="C:\Hans\R&amp;D\RD51\WG52\Production files SRS\APV Hybrid V4\Views\Detector link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63" y="3049588"/>
            <a:ext cx="1728787" cy="96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9" name="Picture 3" descr="C:\Hans\R&amp;D\RD51\WG52\Production files SRS\Minicrate\Views\3U Minicrate front side , cover plates remov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3221038"/>
            <a:ext cx="1730375" cy="79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0" name="Picture 4" descr="C:\Hans\R&amp;D\RD51\WG52\Production files SRS\SRU\SRU-3\Views\Readout Unit with link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5732463"/>
            <a:ext cx="2771775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1" name="Picture 5" descr="C:\Hans\R&amp;D\RD51\WG52\Production files SRS\SRS-ATCA\Views general\2-slot ATCA carte with 2 SRS card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128963"/>
            <a:ext cx="1693863" cy="88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2" name="Picture 6" descr="C:\Hans\R&amp;D\RD51\WG52\Production files SRS\SRS-ATCA\view mezzanine cards\optical  ATAC  mezzanine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3001963"/>
            <a:ext cx="1673225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53" name="Date Placeholder 12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rgbClr val="FFFFFF"/>
                </a:solidFill>
              </a:rPr>
              <a:t>20.09.2012</a:t>
            </a:r>
            <a:endParaRPr lang="fr-FR" altLang="en-US" smtClean="0">
              <a:solidFill>
                <a:srgbClr val="FFFFFF"/>
              </a:solidFill>
            </a:endParaRPr>
          </a:p>
        </p:txBody>
      </p:sp>
      <p:sp>
        <p:nvSpPr>
          <p:cNvPr id="18454" name="Footer Placeholder 1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mtClean="0">
                <a:solidFill>
                  <a:srgbClr val="FFFFFF"/>
                </a:solidFill>
              </a:rPr>
              <a:t>Common SRS  Readout  Gas detectors</a:t>
            </a:r>
            <a:endParaRPr lang="fr-FR" altLang="en-US" smtClean="0">
              <a:solidFill>
                <a:srgbClr val="FFFFFF"/>
              </a:solidFill>
            </a:endParaRPr>
          </a:p>
        </p:txBody>
      </p:sp>
      <p:sp>
        <p:nvSpPr>
          <p:cNvPr id="18455" name="Slide Number Placeholder 1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0E7D241-2E04-43BB-BBD6-C2E32DCE5294}" type="slidenum">
              <a:rPr lang="fr-FR" altLang="en-US" smtClean="0">
                <a:solidFill>
                  <a:srgbClr val="FFFFFF"/>
                </a:solidFill>
              </a:rPr>
              <a:pPr eaLnBrk="1" hangingPunct="1"/>
              <a:t>4</a:t>
            </a:fld>
            <a:endParaRPr lang="fr-FR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59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C. Flexible copper links for </a:t>
            </a:r>
            <a:br>
              <a:rPr lang="en-GB" dirty="0" smtClean="0"/>
            </a:br>
            <a:r>
              <a:rPr lang="en-GB" dirty="0" smtClean="0"/>
              <a:t>frontend ASICs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40</a:t>
            </a:fld>
            <a:endParaRPr lang="en-GB"/>
          </a:p>
        </p:txBody>
      </p:sp>
      <p:pic>
        <p:nvPicPr>
          <p:cNvPr id="6147" name="Picture 3" descr="C:\Hans\R&amp;D\rd51\WG52\Production files SRS\SRU\SRU-e\Views\Overvie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15965"/>
            <a:ext cx="6247954" cy="3030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Hans\R&amp;D\rd51\WG52\Production files SRS\SRU\SRU-e\Views\Flexible E-link stri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457843"/>
            <a:ext cx="2920317" cy="1455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Hans\R&amp;D\rd51\WG52\Production files SRS\SRU\SRU-e\Views\E-link port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146249"/>
            <a:ext cx="2777307" cy="1647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092280" y="3631107"/>
            <a:ext cx="173329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Length  required</a:t>
            </a:r>
          </a:p>
          <a:p>
            <a:r>
              <a:rPr lang="en-GB" dirty="0" smtClean="0"/>
              <a:t>2-4 m </a:t>
            </a:r>
          </a:p>
          <a:p>
            <a:endParaRPr lang="en-GB" dirty="0"/>
          </a:p>
          <a:p>
            <a:r>
              <a:rPr lang="en-GB" dirty="0" smtClean="0"/>
              <a:t>-</a:t>
            </a:r>
            <a:r>
              <a:rPr lang="en-GB" dirty="0" err="1" smtClean="0"/>
              <a:t>Kapton</a:t>
            </a:r>
            <a:endParaRPr lang="en-GB" dirty="0" smtClean="0"/>
          </a:p>
          <a:p>
            <a:r>
              <a:rPr lang="en-GB" dirty="0" smtClean="0"/>
              <a:t>-Micro-coax</a:t>
            </a:r>
          </a:p>
          <a:p>
            <a:r>
              <a:rPr lang="en-GB" dirty="0" smtClean="0"/>
              <a:t>--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63529" y="5589240"/>
            <a:ext cx="46832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Future Readout Unit  emulation  via SRU-e</a:t>
            </a:r>
          </a:p>
          <a:p>
            <a:r>
              <a:rPr lang="en-GB" sz="2000" b="1" dirty="0" smtClean="0"/>
              <a:t>( </a:t>
            </a:r>
            <a:r>
              <a:rPr lang="en-GB" sz="2000" b="1" dirty="0" smtClean="0"/>
              <a:t>working </a:t>
            </a:r>
            <a:r>
              <a:rPr lang="en-GB" sz="2000" b="1" dirty="0" smtClean="0"/>
              <a:t>on SEU mitigation  </a:t>
            </a:r>
            <a:r>
              <a:rPr lang="en-GB" sz="2000" b="1" dirty="0" smtClean="0"/>
              <a:t>of FPGA )</a:t>
            </a:r>
            <a:endParaRPr lang="en-GB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1480687"/>
            <a:ext cx="49805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ASICs  in  radiation  environment =&gt; FPGA readout  </a:t>
            </a:r>
          </a:p>
          <a:p>
            <a:r>
              <a:rPr lang="en-GB" dirty="0" smtClean="0"/>
              <a:t>at several m distance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855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712968" cy="4968552"/>
          </a:xfrm>
        </p:spPr>
        <p:txBody>
          <a:bodyPr>
            <a:noAutofit/>
          </a:bodyPr>
          <a:lstStyle/>
          <a:p>
            <a:r>
              <a:rPr lang="en-GB" sz="2400" dirty="0" smtClean="0"/>
              <a:t>SRS  electronics  at the end of 2012 looks (finally) stable</a:t>
            </a:r>
          </a:p>
          <a:p>
            <a:r>
              <a:rPr lang="en-GB" sz="2400" dirty="0" smtClean="0"/>
              <a:t>Purchase rules  for SRS have been clarified </a:t>
            </a:r>
          </a:p>
          <a:p>
            <a:r>
              <a:rPr lang="en-GB" sz="2400" dirty="0" smtClean="0"/>
              <a:t>Letter of compliance and Export </a:t>
            </a:r>
            <a:r>
              <a:rPr lang="en-GB" sz="2400" dirty="0"/>
              <a:t>restrictions for  SRS hybrids </a:t>
            </a:r>
            <a:endParaRPr lang="en-GB" sz="2400" dirty="0" smtClean="0"/>
          </a:p>
          <a:p>
            <a:r>
              <a:rPr lang="en-GB" sz="2400" dirty="0"/>
              <a:t>C</a:t>
            </a:r>
            <a:r>
              <a:rPr lang="en-GB" sz="2400" dirty="0" smtClean="0"/>
              <a:t>omplete  set of  SCEM numbers for SRS  now  in CERN store</a:t>
            </a:r>
          </a:p>
          <a:p>
            <a:r>
              <a:rPr lang="en-GB" sz="2400" dirty="0" smtClean="0"/>
              <a:t>Basic  SRS </a:t>
            </a:r>
            <a:r>
              <a:rPr lang="en-GB" sz="2400" dirty="0"/>
              <a:t> </a:t>
            </a:r>
            <a:r>
              <a:rPr lang="en-GB" sz="2400" dirty="0" smtClean="0"/>
              <a:t>and Accessories now considered standard</a:t>
            </a:r>
          </a:p>
          <a:p>
            <a:r>
              <a:rPr lang="en-GB" sz="2400" dirty="0" smtClean="0"/>
              <a:t>Some  versions  of  modules and crate versions  to be completed </a:t>
            </a:r>
          </a:p>
          <a:p>
            <a:r>
              <a:rPr lang="en-GB" sz="2400" dirty="0" smtClean="0"/>
              <a:t>Several  open projects ( hybrids,  system cards ) require more manpower / money</a:t>
            </a:r>
          </a:p>
          <a:p>
            <a:r>
              <a:rPr lang="en-GB" sz="2400" dirty="0" smtClean="0"/>
              <a:t>SRS-ATCA   on the way for LHC experiments</a:t>
            </a:r>
          </a:p>
          <a:p>
            <a:r>
              <a:rPr lang="en-GB" sz="2400" dirty="0" smtClean="0"/>
              <a:t>Electronics for R&amp;D  on MPGDs </a:t>
            </a:r>
          </a:p>
          <a:p>
            <a:r>
              <a:rPr lang="en-GB" sz="2400" dirty="0" smtClean="0"/>
              <a:t>Participation in all levels welcome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Content Placeholder 3"/>
          <p:cNvGrpSpPr>
            <a:grpSpLocks noGrp="1"/>
          </p:cNvGrpSpPr>
          <p:nvPr/>
        </p:nvGrpSpPr>
        <p:grpSpPr bwMode="auto">
          <a:xfrm>
            <a:off x="5303838" y="1022350"/>
            <a:ext cx="3132137" cy="1592263"/>
            <a:chOff x="288" y="1074"/>
            <a:chExt cx="5184" cy="2719"/>
          </a:xfrm>
        </p:grpSpPr>
        <p:pic>
          <p:nvPicPr>
            <p:cNvPr id="19474" name="Picture 4" descr="srs_unit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1074"/>
              <a:ext cx="5184" cy="2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75" name="Text Box 5"/>
            <p:cNvSpPr txBox="1">
              <a:spLocks noChangeArrowheads="1"/>
            </p:cNvSpPr>
            <p:nvPr/>
          </p:nvSpPr>
          <p:spPr bwMode="auto">
            <a:xfrm>
              <a:off x="374" y="1175"/>
              <a:ext cx="284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>
                <a:latin typeface="Calibri" pitchFamily="34" charset="0"/>
              </a:endParaRPr>
            </a:p>
          </p:txBody>
        </p:sp>
      </p:grp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520700" y="249009"/>
            <a:ext cx="8229600" cy="99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Coming: ATCA-SRS* for LHC experiments </a:t>
            </a:r>
            <a:endParaRPr lang="en-US" sz="3200" dirty="0"/>
          </a:p>
        </p:txBody>
      </p:sp>
      <p:sp>
        <p:nvSpPr>
          <p:cNvPr id="1946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rgbClr val="FFFFFF"/>
                </a:solidFill>
              </a:rPr>
              <a:t>20.09.2012</a:t>
            </a:r>
          </a:p>
        </p:txBody>
      </p:sp>
      <p:sp>
        <p:nvSpPr>
          <p:cNvPr id="1946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mtClean="0">
                <a:solidFill>
                  <a:srgbClr val="FFFFFF"/>
                </a:solidFill>
              </a:rPr>
              <a:t>Common SRS  Readout  Gas detectors</a:t>
            </a: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1946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0613FB5-F2C5-49FB-84D4-F3384EC47A54}" type="slidenum">
              <a:rPr lang="en-US" smtClean="0">
                <a:solidFill>
                  <a:srgbClr val="FFFFFF"/>
                </a:solidFill>
              </a:rPr>
              <a:pPr eaLnBrk="1" hangingPunct="1"/>
              <a:t>5</a:t>
            </a:fld>
            <a:endParaRPr lang="en-US" dirty="0" smtClean="0">
              <a:solidFill>
                <a:srgbClr val="FFFFFF"/>
              </a:solidFill>
            </a:endParaRPr>
          </a:p>
        </p:txBody>
      </p:sp>
      <p:graphicFrame>
        <p:nvGraphicFramePr>
          <p:cNvPr id="19463" name="Object 3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4741863" y="2801938"/>
          <a:ext cx="3097212" cy="2549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Bitmap Image" r:id="rId4" imgW="3914286" imgH="3753374" progId="Paint.Picture">
                  <p:embed/>
                </p:oleObj>
              </mc:Choice>
              <mc:Fallback>
                <p:oleObj name="Bitmap Image" r:id="rId4" imgW="3914286" imgH="3753374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1863" y="2801938"/>
                        <a:ext cx="3097212" cy="2549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4" name="Object 4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0" y="3927475"/>
          <a:ext cx="2484438" cy="136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Bitmap Image" r:id="rId6" imgW="7268590" imgH="3809524" progId="Paint.Picture">
                  <p:embed/>
                </p:oleObj>
              </mc:Choice>
              <mc:Fallback>
                <p:oleObj name="Bitmap Image" r:id="rId6" imgW="7268590" imgH="3809524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927475"/>
                        <a:ext cx="2484438" cy="1365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5" name="Object 24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0" y="1196975"/>
          <a:ext cx="2487613" cy="288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Bitmap Image" r:id="rId8" imgW="4933333" imgH="5458587" progId="Paint.Picture">
                  <p:embed/>
                </p:oleObj>
              </mc:Choice>
              <mc:Fallback>
                <p:oleObj name="Bitmap Image" r:id="rId8" imgW="4933333" imgH="5458587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196975"/>
                        <a:ext cx="2487613" cy="2884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6" name="Text Box 14"/>
          <p:cNvSpPr txBox="1">
            <a:spLocks noChangeArrowheads="1"/>
          </p:cNvSpPr>
          <p:nvPr/>
        </p:nvSpPr>
        <p:spPr bwMode="auto">
          <a:xfrm>
            <a:off x="7750175" y="3135313"/>
            <a:ext cx="1368425" cy="143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600" b="1"/>
              <a:t>RTM</a:t>
            </a:r>
            <a:r>
              <a:rPr lang="en-US" sz="1600"/>
              <a:t>:</a:t>
            </a:r>
          </a:p>
          <a:p>
            <a:pPr eaLnBrk="1" hangingPunct="1">
              <a:buFontTx/>
              <a:buChar char="•"/>
            </a:pPr>
            <a:r>
              <a:rPr lang="en-US" sz="1600"/>
              <a:t>Ethernet</a:t>
            </a:r>
          </a:p>
          <a:p>
            <a:pPr eaLnBrk="1" hangingPunct="1">
              <a:buFontTx/>
              <a:buChar char="•"/>
            </a:pPr>
            <a:r>
              <a:rPr lang="en-US" sz="1600"/>
              <a:t>SFP</a:t>
            </a:r>
          </a:p>
          <a:p>
            <a:pPr eaLnBrk="1" hangingPunct="1">
              <a:buFontTx/>
              <a:buChar char="•"/>
            </a:pPr>
            <a:r>
              <a:rPr lang="en-US" sz="1600"/>
              <a:t>DTC</a:t>
            </a:r>
          </a:p>
          <a:p>
            <a:pPr eaLnBrk="1" hangingPunct="1"/>
            <a:r>
              <a:rPr lang="en-US" sz="1200" i="1"/>
              <a:t>(for stand-alone applications)</a:t>
            </a:r>
          </a:p>
        </p:txBody>
      </p:sp>
      <p:sp>
        <p:nvSpPr>
          <p:cNvPr id="19467" name="Line 15"/>
          <p:cNvSpPr>
            <a:spLocks noChangeShapeType="1"/>
          </p:cNvSpPr>
          <p:nvPr/>
        </p:nvSpPr>
        <p:spPr bwMode="auto">
          <a:xfrm flipH="1">
            <a:off x="7164388" y="3357563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468" name="Text Box 16"/>
          <p:cNvSpPr txBox="1">
            <a:spLocks noChangeArrowheads="1"/>
          </p:cNvSpPr>
          <p:nvPr/>
        </p:nvSpPr>
        <p:spPr bwMode="auto">
          <a:xfrm>
            <a:off x="2914650" y="3500438"/>
            <a:ext cx="1868488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600" b="1"/>
              <a:t>Mezzanines:</a:t>
            </a:r>
          </a:p>
          <a:p>
            <a:pPr eaLnBrk="1" hangingPunct="1">
              <a:buFontTx/>
              <a:buChar char="•"/>
            </a:pPr>
            <a:r>
              <a:rPr lang="en-US" sz="1600"/>
              <a:t>HDMI ADC</a:t>
            </a:r>
          </a:p>
          <a:p>
            <a:pPr eaLnBrk="1" hangingPunct="1">
              <a:buFontTx/>
              <a:buChar char="•"/>
            </a:pPr>
            <a:r>
              <a:rPr lang="en-US" sz="1600"/>
              <a:t>HDMI Digital (HS)</a:t>
            </a:r>
          </a:p>
          <a:p>
            <a:pPr eaLnBrk="1" hangingPunct="1">
              <a:buFontTx/>
              <a:buChar char="•"/>
            </a:pPr>
            <a:r>
              <a:rPr lang="en-US" sz="1600"/>
              <a:t>Optical interface</a:t>
            </a:r>
          </a:p>
        </p:txBody>
      </p:sp>
      <p:sp>
        <p:nvSpPr>
          <p:cNvPr id="19469" name="Text Box 17"/>
          <p:cNvSpPr txBox="1">
            <a:spLocks noChangeArrowheads="1"/>
          </p:cNvSpPr>
          <p:nvPr/>
        </p:nvSpPr>
        <p:spPr bwMode="auto">
          <a:xfrm>
            <a:off x="2771775" y="2492375"/>
            <a:ext cx="186372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600" b="1"/>
              <a:t>ATCA-FEC blade</a:t>
            </a:r>
            <a:r>
              <a:rPr lang="en-US" sz="1600"/>
              <a:t>:</a:t>
            </a:r>
          </a:p>
          <a:p>
            <a:pPr eaLnBrk="1" hangingPunct="1">
              <a:buFontTx/>
              <a:buChar char="•"/>
            </a:pPr>
            <a:r>
              <a:rPr lang="en-US" sz="1600"/>
              <a:t> 2 x FEC</a:t>
            </a:r>
          </a:p>
          <a:p>
            <a:pPr eaLnBrk="1" hangingPunct="1">
              <a:buFontTx/>
              <a:buChar char="•"/>
            </a:pPr>
            <a:r>
              <a:rPr lang="en-US" sz="1600"/>
              <a:t> upgraded FPGA</a:t>
            </a:r>
          </a:p>
        </p:txBody>
      </p:sp>
      <p:sp>
        <p:nvSpPr>
          <p:cNvPr id="19470" name="TextBox 14"/>
          <p:cNvSpPr txBox="1">
            <a:spLocks noChangeArrowheads="1"/>
          </p:cNvSpPr>
          <p:nvPr/>
        </p:nvSpPr>
        <p:spPr bwMode="auto">
          <a:xfrm>
            <a:off x="588963" y="5300663"/>
            <a:ext cx="759631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600" b="1" dirty="0">
                <a:latin typeface="Calibri" pitchFamily="34" charset="0"/>
              </a:rPr>
              <a:t>1.) higher channel integration  =&gt;  reduce cost/channel for large systems</a:t>
            </a:r>
          </a:p>
          <a:p>
            <a:pPr eaLnBrk="1" hangingPunct="1"/>
            <a:r>
              <a:rPr lang="en-GB" sz="1600" b="1" dirty="0">
                <a:latin typeface="Calibri" pitchFamily="34" charset="0"/>
              </a:rPr>
              <a:t>2.) certified crate standard            3.) replace DTCC cables by ATCA backplane </a:t>
            </a:r>
          </a:p>
          <a:p>
            <a:pPr eaLnBrk="1" hangingPunct="1"/>
            <a:r>
              <a:rPr lang="en-GB" sz="1600" b="1" dirty="0">
                <a:latin typeface="Calibri" pitchFamily="34" charset="0"/>
              </a:rPr>
              <a:t>4.) start with 2-slot ATCA  crate  that can be read out via </a:t>
            </a:r>
            <a:r>
              <a:rPr lang="en-GB" sz="1600" b="1" dirty="0" smtClean="0">
                <a:latin typeface="Calibri" pitchFamily="34" charset="0"/>
              </a:rPr>
              <a:t>SRU box through DTCC </a:t>
            </a:r>
            <a:r>
              <a:rPr lang="en-GB" sz="1600" b="1" dirty="0">
                <a:latin typeface="Calibri" pitchFamily="34" charset="0"/>
              </a:rPr>
              <a:t> </a:t>
            </a:r>
            <a:r>
              <a:rPr lang="en-GB" sz="1600" b="1" dirty="0" smtClean="0">
                <a:latin typeface="Calibri" pitchFamily="34" charset="0"/>
              </a:rPr>
              <a:t>on </a:t>
            </a:r>
            <a:r>
              <a:rPr lang="en-GB" sz="1600" b="1" dirty="0" smtClean="0">
                <a:latin typeface="Calibri" pitchFamily="34" charset="0"/>
              </a:rPr>
              <a:t>RTM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00113" y="6167438"/>
            <a:ext cx="6011862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  <a:defRPr/>
            </a:pPr>
            <a:r>
              <a:rPr lang="en-GB" sz="1200" dirty="0"/>
              <a:t>Commercial production for NEXT, </a:t>
            </a:r>
            <a:r>
              <a:rPr lang="en-GB" sz="1200" dirty="0" err="1"/>
              <a:t>EMCaL</a:t>
            </a:r>
            <a:r>
              <a:rPr lang="en-GB" sz="1200" dirty="0"/>
              <a:t>, ATLAS NSW :  </a:t>
            </a:r>
            <a:r>
              <a:rPr lang="en-GB" sz="1200" dirty="0" err="1"/>
              <a:t>EicSys</a:t>
            </a:r>
            <a:r>
              <a:rPr lang="en-GB" sz="1200" dirty="0"/>
              <a:t> GmbH </a:t>
            </a:r>
          </a:p>
          <a:p>
            <a:pPr>
              <a:defRPr/>
            </a:pPr>
            <a:r>
              <a:rPr lang="en-GB" sz="1200" dirty="0"/>
              <a:t>     (ATCA =  </a:t>
            </a:r>
            <a:r>
              <a:rPr lang="en-GB" sz="1200" dirty="0" err="1"/>
              <a:t>AdvancedTCA</a:t>
            </a:r>
            <a:r>
              <a:rPr lang="en-GB" sz="1200" dirty="0"/>
              <a:t> =  </a:t>
            </a:r>
            <a:r>
              <a:rPr lang="en-GB" sz="1200" dirty="0" err="1"/>
              <a:t>Adcanced</a:t>
            </a:r>
            <a:r>
              <a:rPr lang="en-GB" sz="1200" dirty="0"/>
              <a:t> Telecommunication Computing Architecture) </a:t>
            </a:r>
          </a:p>
        </p:txBody>
      </p:sp>
      <p:sp>
        <p:nvSpPr>
          <p:cNvPr id="3" name="Down Arrow 2"/>
          <p:cNvSpPr/>
          <p:nvPr/>
        </p:nvSpPr>
        <p:spPr>
          <a:xfrm rot="1852910">
            <a:off x="7150100" y="1973263"/>
            <a:ext cx="360363" cy="13350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1" name="Down Arrow 20"/>
          <p:cNvSpPr/>
          <p:nvPr/>
        </p:nvSpPr>
        <p:spPr>
          <a:xfrm rot="1852910">
            <a:off x="6457950" y="2193925"/>
            <a:ext cx="360363" cy="920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13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SRS </a:t>
            </a:r>
            <a:r>
              <a:rPr lang="en-GB" dirty="0" err="1" smtClean="0"/>
              <a:t>inhouse</a:t>
            </a:r>
            <a:r>
              <a:rPr lang="en-GB" dirty="0" smtClean="0"/>
              <a:t> purchase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Final procedures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545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842" y="4043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Export restrictions </a:t>
            </a:r>
            <a:r>
              <a:rPr lang="en-GB" dirty="0" err="1" smtClean="0"/>
              <a:t>radhard</a:t>
            </a:r>
            <a:r>
              <a:rPr lang="en-GB" dirty="0" smtClean="0"/>
              <a:t> electronics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7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402119" y="1556792"/>
            <a:ext cx="7951792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SRS hybrids  contain </a:t>
            </a:r>
            <a:r>
              <a:rPr lang="en-GB" dirty="0" err="1" smtClean="0"/>
              <a:t>radhard</a:t>
            </a:r>
            <a:r>
              <a:rPr lang="en-GB" dirty="0" smtClean="0"/>
              <a:t> ASICs ,  hence purchase is subject to:</a:t>
            </a:r>
          </a:p>
          <a:p>
            <a:endParaRPr lang="en-GB" dirty="0" smtClean="0"/>
          </a:p>
          <a:p>
            <a:r>
              <a:rPr lang="en-GB" dirty="0" smtClean="0"/>
              <a:t>a.)  your institute must have signed the “letter of compliance”  available by RD51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/>
              <a:t>b.) Special export permit  is needed </a:t>
            </a:r>
            <a:r>
              <a:rPr lang="en-GB" dirty="0" smtClean="0"/>
              <a:t>for a number of countries</a:t>
            </a:r>
          </a:p>
          <a:p>
            <a:r>
              <a:rPr lang="en-GB" sz="1600" dirty="0" smtClean="0">
                <a:hlinkClick r:id="rId2"/>
              </a:rPr>
              <a:t>http</a:t>
            </a:r>
            <a:r>
              <a:rPr lang="en-GB" sz="1600" dirty="0">
                <a:hlinkClick r:id="rId2"/>
              </a:rPr>
              <a:t>://</a:t>
            </a:r>
            <a:r>
              <a:rPr lang="en-GB" sz="1600" dirty="0" smtClean="0">
                <a:hlinkClick r:id="rId2"/>
              </a:rPr>
              <a:t>www.ecfr.gov/cgi-bin/text-idx?c=ecfr&amp;sid=59ee1d5eeb8f1d444ba88927fa1eaaff&amp;rgn</a:t>
            </a:r>
            <a:r>
              <a:rPr lang="en-GB" sz="1600" dirty="0" smtClean="0"/>
              <a:t>=</a:t>
            </a:r>
          </a:p>
          <a:p>
            <a:r>
              <a:rPr lang="en-GB" sz="1600" u="sng" dirty="0" smtClean="0">
                <a:solidFill>
                  <a:srgbClr val="7030A0"/>
                </a:solidFill>
              </a:rPr>
              <a:t>div9&amp;view=</a:t>
            </a:r>
            <a:r>
              <a:rPr lang="en-GB" sz="1600" u="sng" dirty="0" err="1" smtClean="0">
                <a:solidFill>
                  <a:srgbClr val="7030A0"/>
                </a:solidFill>
              </a:rPr>
              <a:t>text&amp;node</a:t>
            </a:r>
            <a:r>
              <a:rPr lang="en-GB" sz="1600" u="sng" dirty="0" smtClean="0">
                <a:solidFill>
                  <a:srgbClr val="7030A0"/>
                </a:solidFill>
              </a:rPr>
              <a:t>=15:2.1.3.4.24.0.1.5.27&amp;idno=15</a:t>
            </a:r>
          </a:p>
          <a:p>
            <a:endParaRPr lang="en-GB" sz="1600" dirty="0" smtClean="0"/>
          </a:p>
        </p:txBody>
      </p:sp>
      <p:pic>
        <p:nvPicPr>
          <p:cNvPr id="10242" name="Picture 2" descr="C:\Hans\R&amp;D\rd51\Deep Submicron Memo RD51\Letter of Compliance\Head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564904"/>
            <a:ext cx="2405864" cy="2107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Hans\R&amp;D\rd51\Deep Submicron Memo RD51\Letter of Compliance\signatur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642" y="2780928"/>
            <a:ext cx="2088232" cy="2055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2195735" y="2972169"/>
            <a:ext cx="23831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ESE group has exclusive</a:t>
            </a:r>
          </a:p>
          <a:p>
            <a:r>
              <a:rPr lang="en-GB" dirty="0"/>
              <a:t>d</a:t>
            </a:r>
            <a:r>
              <a:rPr lang="en-GB" dirty="0" smtClean="0"/>
              <a:t>istribution right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5591758" y="4063837"/>
            <a:ext cx="3562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Director of Institution</a:t>
            </a:r>
          </a:p>
          <a:p>
            <a:r>
              <a:rPr lang="en-GB" dirty="0"/>
              <a:t>n</a:t>
            </a:r>
            <a:r>
              <a:rPr lang="en-GB" dirty="0" smtClean="0"/>
              <a:t>eeds to sign for use and conditions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22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Procedure SRS orders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8</a:t>
            </a:fld>
            <a:endParaRPr lang="en-GB"/>
          </a:p>
        </p:txBody>
      </p:sp>
      <p:sp>
        <p:nvSpPr>
          <p:cNvPr id="5" name="Right Arrow 4"/>
          <p:cNvSpPr/>
          <p:nvPr/>
        </p:nvSpPr>
        <p:spPr>
          <a:xfrm>
            <a:off x="323528" y="3309168"/>
            <a:ext cx="28803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Arrow 5"/>
          <p:cNvSpPr/>
          <p:nvPr/>
        </p:nvSpPr>
        <p:spPr>
          <a:xfrm>
            <a:off x="338277" y="2204864"/>
            <a:ext cx="28803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>
            <a:off x="306480" y="4386692"/>
            <a:ext cx="28803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043608" y="3212976"/>
            <a:ext cx="64066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Click on “BUY”  to create an EDH Material request in your Browser</a:t>
            </a:r>
          </a:p>
          <a:p>
            <a:r>
              <a:rPr lang="en-GB" dirty="0" smtClean="0"/>
              <a:t>You need  a budget code  and CERN delivery location</a:t>
            </a:r>
          </a:p>
          <a:p>
            <a:r>
              <a:rPr lang="en-GB" dirty="0" smtClean="0"/>
              <a:t>Normally the budget code is a CERN Team account code *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4512" y="5877272"/>
            <a:ext cx="4904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1200" dirty="0" smtClean="0"/>
              <a:t>RD51 membership authorizes  opening  of a CERN team account</a:t>
            </a:r>
          </a:p>
          <a:p>
            <a:r>
              <a:rPr lang="en-GB" sz="1200" dirty="0" smtClean="0">
                <a:hlinkClick r:id="rId2"/>
              </a:rPr>
              <a:t>   https</a:t>
            </a:r>
            <a:r>
              <a:rPr lang="en-GB" sz="1200" dirty="0">
                <a:hlinkClick r:id="rId2"/>
              </a:rPr>
              <a:t>://</a:t>
            </a:r>
            <a:r>
              <a:rPr lang="en-GB" sz="1200" dirty="0" smtClean="0">
                <a:hlinkClick r:id="rId2"/>
              </a:rPr>
              <a:t>espace.cern.ch/team-accounting/Procedures/Pages/Opening.aspx</a:t>
            </a:r>
            <a:endParaRPr lang="en-GB" sz="1200" dirty="0" smtClean="0"/>
          </a:p>
          <a:p>
            <a:pPr marL="285750" indent="-285750">
              <a:buFont typeface="Arial" charset="0"/>
              <a:buChar char="•"/>
            </a:pP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989615" y="2065252"/>
            <a:ext cx="78190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use CERN EDH purchase system:  </a:t>
            </a:r>
            <a:r>
              <a:rPr lang="en-GB" b="1" dirty="0" smtClean="0"/>
              <a:t>edh.cern.ch</a:t>
            </a:r>
            <a:r>
              <a:rPr lang="en-GB" dirty="0" smtClean="0"/>
              <a:t>  ( CERN computer account needed !)</a:t>
            </a:r>
          </a:p>
          <a:p>
            <a:r>
              <a:rPr lang="en-GB" dirty="0" smtClean="0"/>
              <a:t>go to material request (STORE) and click on  CERN Stores icon</a:t>
            </a:r>
          </a:p>
          <a:p>
            <a:r>
              <a:rPr lang="en-GB" dirty="0" smtClean="0"/>
              <a:t>Enter keyword “SRS”  to opens a list of SRS items  with SCEM numbers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043608" y="4293096"/>
            <a:ext cx="8100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When Material request is complete and saved,  check total cost in CHF  &amp; click SEND 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306480" y="1916832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23528" y="1412776"/>
            <a:ext cx="8906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For all SRS items, before placing the order, check with CERN store if the material is available</a:t>
            </a:r>
          </a:p>
          <a:p>
            <a:endParaRPr lang="en-GB" dirty="0"/>
          </a:p>
        </p:txBody>
      </p:sp>
      <p:sp>
        <p:nvSpPr>
          <p:cNvPr id="14" name="Right Arrow 13"/>
          <p:cNvSpPr/>
          <p:nvPr/>
        </p:nvSpPr>
        <p:spPr>
          <a:xfrm>
            <a:off x="323528" y="4941168"/>
            <a:ext cx="28803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1142201" y="4864514"/>
            <a:ext cx="62755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Delivery of standard material  to CERN address </a:t>
            </a:r>
          </a:p>
          <a:p>
            <a:r>
              <a:rPr lang="en-GB" dirty="0" smtClean="0"/>
              <a:t>Hybrids require pickup:  contact ESE group </a:t>
            </a:r>
            <a:r>
              <a:rPr lang="en-GB" dirty="0" err="1" smtClean="0"/>
              <a:t>Alessandro.Marchioro</a:t>
            </a:r>
            <a:endParaRPr lang="en-GB" dirty="0" smtClean="0"/>
          </a:p>
          <a:p>
            <a:r>
              <a:rPr lang="en-GB" dirty="0" smtClean="0"/>
              <a:t>Serial numbers ( see photo) will be registered under your name </a:t>
            </a:r>
            <a:endParaRPr lang="en-GB" dirty="0"/>
          </a:p>
        </p:txBody>
      </p:sp>
      <p:pic>
        <p:nvPicPr>
          <p:cNvPr id="11266" name="Picture 2" descr="C:\Hans\R&amp;D\rd51\Deep Submicron Memo RD51\Letter of Compliance\serial numb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7583" y="4821907"/>
            <a:ext cx="1624928" cy="1300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868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SRS SCEMs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Hans.Muller@cern.ch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9</a:t>
            </a:fld>
            <a:endParaRPr lang="en-GB"/>
          </a:p>
        </p:txBody>
      </p:sp>
      <p:pic>
        <p:nvPicPr>
          <p:cNvPr id="1026" name="Picture 2" descr="C:\Hans\R&amp;D\RD51\WG52\Production files SRS\Costings\CERN Store\SRS Store items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40768"/>
            <a:ext cx="7200900" cy="361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27584" y="5229200"/>
            <a:ext cx="363708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Minicrate</a:t>
            </a:r>
            <a:r>
              <a:rPr lang="en-GB" sz="1600" dirty="0"/>
              <a:t> </a:t>
            </a:r>
            <a:r>
              <a:rPr lang="en-GB" sz="1600" dirty="0" smtClean="0"/>
              <a:t>A      SCEM 07.89.00.020.0</a:t>
            </a:r>
          </a:p>
          <a:p>
            <a:r>
              <a:rPr lang="en-GB" sz="1600" dirty="0" err="1" smtClean="0"/>
              <a:t>Eurocrate</a:t>
            </a:r>
            <a:r>
              <a:rPr lang="en-GB" sz="1600" dirty="0" smtClean="0"/>
              <a:t>  HP  </a:t>
            </a:r>
            <a:r>
              <a:rPr lang="en-GB" sz="1600" dirty="0"/>
              <a:t>SCEM  </a:t>
            </a:r>
            <a:r>
              <a:rPr lang="en-GB" sz="1600" dirty="0" smtClean="0"/>
              <a:t>07.89.00.030.8</a:t>
            </a:r>
          </a:p>
          <a:p>
            <a:r>
              <a:rPr lang="en-GB" sz="1600" dirty="0" smtClean="0"/>
              <a:t>MMCX  </a:t>
            </a:r>
            <a:r>
              <a:rPr lang="en-GB" sz="1600" dirty="0"/>
              <a:t>on detector SCEM </a:t>
            </a:r>
            <a:r>
              <a:rPr lang="en-GB" sz="1600" dirty="0" smtClean="0"/>
              <a:t>07.89.00.200.8</a:t>
            </a:r>
          </a:p>
          <a:p>
            <a:r>
              <a:rPr lang="en-GB" sz="1600" dirty="0" smtClean="0"/>
              <a:t>MMCX </a:t>
            </a:r>
            <a:r>
              <a:rPr lang="en-GB" sz="1600" dirty="0"/>
              <a:t>on hybrid SCEM  07.89.00.205.3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63379" y="5229200"/>
            <a:ext cx="478938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1 </a:t>
            </a:r>
            <a:r>
              <a:rPr lang="en-GB" sz="1600" dirty="0" err="1" smtClean="0"/>
              <a:t>Gbit</a:t>
            </a:r>
            <a:r>
              <a:rPr lang="en-GB" sz="1600" dirty="0" smtClean="0"/>
              <a:t> PCI card for PC     </a:t>
            </a:r>
            <a:r>
              <a:rPr lang="en-GB" sz="1600" dirty="0"/>
              <a:t>SCEM 80.02.08.007.1</a:t>
            </a:r>
          </a:p>
          <a:p>
            <a:r>
              <a:rPr lang="en-GB" sz="1600" dirty="0" smtClean="0"/>
              <a:t>130 pin connector for hybrid  </a:t>
            </a:r>
            <a:r>
              <a:rPr lang="en-GB" sz="1600" dirty="0"/>
              <a:t>SCEM  </a:t>
            </a:r>
            <a:r>
              <a:rPr lang="en-GB" sz="1600" dirty="0" smtClean="0"/>
              <a:t>09.55.42.400.3</a:t>
            </a:r>
            <a:endParaRPr lang="en-GB" sz="1600" dirty="0"/>
          </a:p>
          <a:p>
            <a:r>
              <a:rPr lang="en-GB" sz="1600" dirty="0" smtClean="0"/>
              <a:t>130 pin connector </a:t>
            </a:r>
            <a:r>
              <a:rPr lang="en-GB" sz="1600" dirty="0"/>
              <a:t>for detector SCEM 09.55.42.410.6</a:t>
            </a:r>
            <a:endParaRPr lang="en-GB" sz="1600" dirty="0" smtClean="0"/>
          </a:p>
          <a:p>
            <a:r>
              <a:rPr lang="en-GB" sz="1600" dirty="0" smtClean="0"/>
              <a:t>NUP4114 quad </a:t>
            </a:r>
            <a:r>
              <a:rPr lang="en-GB" sz="1600" dirty="0"/>
              <a:t>protection diode SCEM 07.89.00.999.3  </a:t>
            </a:r>
          </a:p>
        </p:txBody>
      </p:sp>
    </p:spTree>
    <p:extLst>
      <p:ext uri="{BB962C8B-B14F-4D97-AF65-F5344CB8AC3E}">
        <p14:creationId xmlns:p14="http://schemas.microsoft.com/office/powerpoint/2010/main" val="354761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5237</TotalTime>
  <Words>3305</Words>
  <Application>Microsoft Office PowerPoint</Application>
  <PresentationFormat>On-screen Show (4:3)</PresentationFormat>
  <Paragraphs>1080</Paragraphs>
  <Slides>41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3" baseType="lpstr">
      <vt:lpstr>Office Theme</vt:lpstr>
      <vt:lpstr>Bitmap Image</vt:lpstr>
      <vt:lpstr>SRS electronics 2012 overview   </vt:lpstr>
      <vt:lpstr>SRS status </vt:lpstr>
      <vt:lpstr>SRS frontends</vt:lpstr>
      <vt:lpstr>frontend links</vt:lpstr>
      <vt:lpstr>Coming: ATCA-SRS* for LHC experiments </vt:lpstr>
      <vt:lpstr>SRS inhouse purchase</vt:lpstr>
      <vt:lpstr>Export restrictions radhard electronics</vt:lpstr>
      <vt:lpstr>Procedure SRS orders</vt:lpstr>
      <vt:lpstr>SRS SCEMs</vt:lpstr>
      <vt:lpstr>SRS standard 19”</vt:lpstr>
      <vt:lpstr>FEC card V3 (standard)</vt:lpstr>
      <vt:lpstr>ADC digitizer card (standard)</vt:lpstr>
      <vt:lpstr>APV hybrid (standard)</vt:lpstr>
      <vt:lpstr>ATX adapter (standard)</vt:lpstr>
      <vt:lpstr>Minicrate A (standard)</vt:lpstr>
      <vt:lpstr>CTF  (Clock Trigger Fanout)</vt:lpstr>
      <vt:lpstr>Eurocrate HP (standard)</vt:lpstr>
      <vt:lpstr>Special versions </vt:lpstr>
      <vt:lpstr>Eurocrate FP (proto only)</vt:lpstr>
      <vt:lpstr>Eurocrate HP-SR (Proto)</vt:lpstr>
      <vt:lpstr>SRU (becoming standard)</vt:lpstr>
      <vt:lpstr>SRS accessories </vt:lpstr>
      <vt:lpstr>Available in CERN store</vt:lpstr>
      <vt:lpstr>SRS hybrids and accessoirs  for MPGD detectors</vt:lpstr>
      <vt:lpstr>More SRS projects waiting for completion</vt:lpstr>
      <vt:lpstr>VFAT  hybrid =&gt; revision, commissioning, firmware </vt:lpstr>
      <vt:lpstr>Digital card =&gt; component mounting, test,  finalization </vt:lpstr>
      <vt:lpstr>Beetle  hybrid =&gt;   1st test , revision and firmware  </vt:lpstr>
      <vt:lpstr>FEC card V6 (planned) =&gt; 20 KFs needed for  routing and 4 protos</vt:lpstr>
      <vt:lpstr>HV card ( 3U) Prototype</vt:lpstr>
      <vt:lpstr>Shaper card ( 3U) open project</vt:lpstr>
      <vt:lpstr>SRS -ATCA</vt:lpstr>
      <vt:lpstr>SRS -ATCA standard (New)</vt:lpstr>
      <vt:lpstr>Analogue SRS-ATCA  mezzanine</vt:lpstr>
      <vt:lpstr>Optical SRS-ATCA  mezzanine</vt:lpstr>
      <vt:lpstr>Other electronics</vt:lpstr>
      <vt:lpstr>A.  Quad Signal amplifier </vt:lpstr>
      <vt:lpstr>Quad pickup application target</vt:lpstr>
      <vt:lpstr>B. Trigger Pickup box</vt:lpstr>
      <vt:lpstr>C. Flexible copper links for  frontend ASICs 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Hans Muller</dc:creator>
  <cp:lastModifiedBy>Hans Muller</cp:lastModifiedBy>
  <cp:revision>292</cp:revision>
  <dcterms:created xsi:type="dcterms:W3CDTF">2012-08-03T10:40:46Z</dcterms:created>
  <dcterms:modified xsi:type="dcterms:W3CDTF">2012-12-04T09:55:04Z</dcterms:modified>
</cp:coreProperties>
</file>