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9" r:id="rId18"/>
    <p:sldId id="274" r:id="rId19"/>
    <p:sldId id="281" r:id="rId20"/>
    <p:sldId id="275" r:id="rId21"/>
    <p:sldId id="276" r:id="rId22"/>
    <p:sldId id="278" r:id="rId23"/>
    <p:sldId id="264" r:id="rId24"/>
    <p:sldId id="263" r:id="rId2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FF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FA9D4C-1449-D449-943E-8388F5EF09D3}" type="datetimeFigureOut">
              <a:rPr kumimoji="1" lang="ja-JP" altLang="en-US" smtClean="0"/>
              <a:t>12/12/03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6A588A-F330-3648-921B-CD1ADD18D5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227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7F59F-CB0E-BE42-AEE1-CB154835944E}" type="datetimeFigureOut">
              <a:rPr kumimoji="1" lang="ja-JP" altLang="en-US" smtClean="0"/>
              <a:t>12/12/03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1601FC-8A7F-C240-82B6-998D1D575A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00902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FCE6-AE6C-D04B-9FEB-A493D16955C0}" type="datetime1">
              <a:rPr kumimoji="1" lang="ja-JP" altLang="en-US" smtClean="0"/>
              <a:t>12/12/03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8580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95DA4-E73B-3A44-8972-4AC61200721B}" type="datetime1">
              <a:rPr kumimoji="1" lang="ja-JP" altLang="en-US" smtClean="0"/>
              <a:t>12/12/03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1694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DB7D-48F4-CB42-A3EE-452AAF267A6F}" type="datetime1">
              <a:rPr kumimoji="1" lang="ja-JP" altLang="en-US" smtClean="0"/>
              <a:t>12/12/03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2115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B9BC0-19C4-5C41-86DD-98E1629CC875}" type="datetime1">
              <a:rPr kumimoji="1" lang="ja-JP" altLang="en-US" smtClean="0"/>
              <a:t>12/12/03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8123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F656C-EE1E-5847-BC60-3C3537E0333A}" type="datetime1">
              <a:rPr kumimoji="1" lang="ja-JP" altLang="en-US" smtClean="0"/>
              <a:t>12/12/03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6994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407B-B5BE-3E4D-B67D-A53633DE7C9F}" type="datetime1">
              <a:rPr kumimoji="1" lang="ja-JP" altLang="en-US" smtClean="0"/>
              <a:t>12/12/03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4943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5B45E-11E9-264E-A852-DFA72D906310}" type="datetime1">
              <a:rPr kumimoji="1" lang="ja-JP" altLang="en-US" smtClean="0"/>
              <a:t>12/12/03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285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ADC9-146A-C941-BFFD-90AC38D71A76}" type="datetime1">
              <a:rPr kumimoji="1" lang="ja-JP" altLang="en-US" smtClean="0"/>
              <a:t>12/12/03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065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44C4-85BD-8941-BB9C-9CDA2484B344}" type="datetime1">
              <a:rPr kumimoji="1" lang="ja-JP" altLang="en-US" smtClean="0"/>
              <a:t>12/12/03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769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98BB-ED68-204C-BDFF-5F56E5A9BCB1}" type="datetime1">
              <a:rPr kumimoji="1" lang="ja-JP" altLang="en-US" smtClean="0"/>
              <a:t>12/12/03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8419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61A34-374D-E043-B756-82EDCC16976C}" type="datetime1">
              <a:rPr kumimoji="1" lang="ja-JP" altLang="en-US" smtClean="0"/>
              <a:t>12/12/03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3328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1004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178895"/>
            <a:ext cx="8229600" cy="51774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0AA26-70CC-094B-A764-65434D866DA0}" type="datetime1">
              <a:rPr kumimoji="1" lang="ja-JP" altLang="en-US" smtClean="0"/>
              <a:t>12/12/03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10400" y="1608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4D9AD947-A547-104E-A6B9-AB5E0AF854A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11693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Century Gothic"/>
          <a:ea typeface="+mj-ea"/>
          <a:cs typeface="Century Gothic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Century Gothic"/>
          <a:ea typeface="+mn-ea"/>
          <a:cs typeface="Century Gothic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Century Gothic"/>
          <a:ea typeface="+mn-ea"/>
          <a:cs typeface="Century Gothic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Century Gothic"/>
          <a:ea typeface="+mn-ea"/>
          <a:cs typeface="Century Gothic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Century Gothic"/>
          <a:ea typeface="+mn-ea"/>
          <a:cs typeface="Century Gothic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Century Gothic"/>
          <a:ea typeface="+mn-ea"/>
          <a:cs typeface="Century Gothic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Relationship Id="rId3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Relationship Id="rId3" Type="http://schemas.openxmlformats.org/officeDocument/2006/relationships/image" Target="../media/image20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gif"/><Relationship Id="rId3" Type="http://schemas.openxmlformats.org/officeDocument/2006/relationships/image" Target="../media/image23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gif"/><Relationship Id="rId3" Type="http://schemas.openxmlformats.org/officeDocument/2006/relationships/image" Target="../media/image25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gif"/><Relationship Id="rId3" Type="http://schemas.openxmlformats.org/officeDocument/2006/relationships/image" Target="../media/image27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4" Type="http://schemas.openxmlformats.org/officeDocument/2006/relationships/image" Target="../media/image30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web.cern.ch/record/1475243/files/LHCC-I-022.pdf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gif"/><Relationship Id="rId3" Type="http://schemas.openxmlformats.org/officeDocument/2006/relationships/image" Target="../media/image13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620517"/>
            <a:ext cx="7772400" cy="1979933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R&amp;</a:t>
            </a:r>
            <a:r>
              <a:rPr lang="en-US" altLang="ja-JP" dirty="0" smtClean="0"/>
              <a:t>D and simulations </a:t>
            </a:r>
            <a:r>
              <a:rPr lang="en-US" altLang="ja-JP" dirty="0"/>
              <a:t>on </a:t>
            </a:r>
            <a:r>
              <a:rPr lang="en-US" altLang="ja-JP" dirty="0" smtClean="0"/>
              <a:t>gain stability and IBF for </a:t>
            </a:r>
            <a:r>
              <a:rPr lang="en-US" altLang="ja-JP" dirty="0"/>
              <a:t>the ALICE </a:t>
            </a:r>
            <a:r>
              <a:rPr lang="en-US" altLang="ja-JP" dirty="0" smtClean="0"/>
              <a:t>GEM-TPC upgrade</a:t>
            </a:r>
            <a:endParaRPr kumimoji="1" lang="ja-JP" altLang="en-US" dirty="0">
              <a:latin typeface="Century Gothic"/>
              <a:cs typeface="Century Gothic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93674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i="1" dirty="0" smtClean="0">
                <a:latin typeface="Century Gothic"/>
                <a:cs typeface="Century Gothic"/>
              </a:rPr>
              <a:t>Taku Gunji</a:t>
            </a:r>
          </a:p>
          <a:p>
            <a:r>
              <a:rPr lang="en-US" altLang="ja-JP" i="1" dirty="0" smtClean="0">
                <a:latin typeface="Century Gothic"/>
                <a:cs typeface="Century Gothic"/>
              </a:rPr>
              <a:t>Center for Nuclear Study </a:t>
            </a:r>
          </a:p>
          <a:p>
            <a:r>
              <a:rPr kumimoji="1" lang="en-US" altLang="ja-JP" i="1" dirty="0" smtClean="0">
                <a:latin typeface="Century Gothic"/>
                <a:cs typeface="Century Gothic"/>
              </a:rPr>
              <a:t>The University of Tokyo</a:t>
            </a:r>
          </a:p>
          <a:p>
            <a:r>
              <a:rPr lang="en-US" altLang="ja-JP" i="1" dirty="0" smtClean="0">
                <a:latin typeface="Century Gothic"/>
                <a:cs typeface="Century Gothic"/>
              </a:rPr>
              <a:t>For the ALICE </a:t>
            </a:r>
            <a:r>
              <a:rPr lang="en-US" altLang="ja-JP" i="1" dirty="0" smtClean="0">
                <a:latin typeface="Century Gothic"/>
                <a:cs typeface="Century Gothic"/>
              </a:rPr>
              <a:t>TPC Upgrade Collaboration </a:t>
            </a:r>
            <a:endParaRPr kumimoji="1" lang="ja-JP" altLang="en-US" i="1" dirty="0">
              <a:latin typeface="Century Gothic"/>
              <a:cs typeface="Century Gothic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349691" y="6511268"/>
            <a:ext cx="4622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>
                <a:latin typeface="Century Gothic"/>
                <a:cs typeface="Century Gothic"/>
              </a:rPr>
              <a:t>RD51 mini week at CERN, Dec. 3-5, 2012 </a:t>
            </a:r>
            <a:endParaRPr kumimoji="1" lang="ja-JP" altLang="en-US" i="1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95689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1966" y="10042"/>
            <a:ext cx="8642184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i="1" u="sng" dirty="0" smtClean="0"/>
              <a:t>Measurement at CERN/TUM/CNS 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35098"/>
            <a:ext cx="8686800" cy="5580559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>
                <a:solidFill>
                  <a:srgbClr val="000000"/>
                </a:solidFill>
              </a:rPr>
              <a:t>Systematic measurement of IBF</a:t>
            </a:r>
          </a:p>
          <a:p>
            <a:pPr lvl="1"/>
            <a:r>
              <a:rPr lang="en-US" altLang="ja-JP" sz="2000" dirty="0" smtClean="0">
                <a:solidFill>
                  <a:srgbClr val="000000"/>
                </a:solidFill>
              </a:rPr>
              <a:t>Using 3 layers of standard GEMs </a:t>
            </a:r>
          </a:p>
          <a:p>
            <a:pPr lvl="1"/>
            <a:r>
              <a:rPr lang="en-US" altLang="ja-JP" sz="2000" dirty="0" smtClean="0">
                <a:solidFill>
                  <a:srgbClr val="000000"/>
                </a:solidFill>
              </a:rPr>
              <a:t>Rate and  gain dependence under various field configurations </a:t>
            </a:r>
          </a:p>
          <a:p>
            <a:r>
              <a:rPr lang="en-US" altLang="ja-JP" sz="2400" dirty="0" smtClean="0">
                <a:solidFill>
                  <a:srgbClr val="000000"/>
                </a:solidFill>
              </a:rPr>
              <a:t>Setup at CERN (RD51-Lab.), TUM, and CNS</a:t>
            </a:r>
          </a:p>
          <a:p>
            <a:pPr lvl="1"/>
            <a:r>
              <a:rPr lang="en-US" altLang="ja-JP" sz="2000" dirty="0" smtClean="0">
                <a:solidFill>
                  <a:srgbClr val="000000"/>
                </a:solidFill>
              </a:rPr>
              <a:t>Various rate of </a:t>
            </a:r>
            <a:r>
              <a:rPr kumimoji="1" lang="en-US" altLang="ja-JP" sz="2000" dirty="0" smtClean="0">
                <a:solidFill>
                  <a:srgbClr val="000000"/>
                </a:solidFill>
              </a:rPr>
              <a:t>X-ray gun</a:t>
            </a:r>
          </a:p>
          <a:p>
            <a:pPr lvl="1"/>
            <a:r>
              <a:rPr lang="en-US" altLang="ja-JP" sz="2000" dirty="0" smtClean="0">
                <a:solidFill>
                  <a:srgbClr val="000000"/>
                </a:solidFill>
              </a:rPr>
              <a:t>Simultaneous measurement of IBF/energy resolution (TUM/CNS)</a:t>
            </a:r>
          </a:p>
          <a:p>
            <a:pPr lvl="1"/>
            <a:r>
              <a:rPr lang="en-US" altLang="ja-JP" sz="2000" dirty="0" smtClean="0">
                <a:solidFill>
                  <a:srgbClr val="000000"/>
                </a:solidFill>
              </a:rPr>
              <a:t>Readout currents from all electrodes (TUM)</a:t>
            </a:r>
            <a:endParaRPr kumimoji="1" lang="ja-JP" altLang="en-US" sz="2000" dirty="0">
              <a:solidFill>
                <a:srgbClr val="00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530" y="3870432"/>
            <a:ext cx="3021844" cy="30021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1481" y="4711911"/>
            <a:ext cx="5294127" cy="2160688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5582238" y="3906617"/>
            <a:ext cx="3503370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TUM: Technical University </a:t>
            </a:r>
            <a:r>
              <a:rPr kumimoji="1" lang="en-US" altLang="ja-JP" sz="1400" dirty="0" err="1" smtClean="0"/>
              <a:t>Munchen</a:t>
            </a:r>
            <a:endParaRPr kumimoji="1" lang="en-US" altLang="ja-JP" sz="1400" dirty="0" smtClean="0"/>
          </a:p>
          <a:p>
            <a:r>
              <a:rPr lang="en-US" altLang="ja-JP" sz="1400" dirty="0" smtClean="0"/>
              <a:t>CNS: Center for Nuclear Study, Univ. of Tokyo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742886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1966" y="10042"/>
            <a:ext cx="8642184" cy="1143000"/>
          </a:xfrm>
        </p:spPr>
        <p:txBody>
          <a:bodyPr>
            <a:normAutofit/>
          </a:bodyPr>
          <a:lstStyle/>
          <a:p>
            <a:r>
              <a:rPr kumimoji="1" lang="en-US" altLang="ja-JP" i="1" u="sng" dirty="0" smtClean="0"/>
              <a:t>Rate dependence of IBF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35098"/>
            <a:ext cx="8686800" cy="5580559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>
                <a:solidFill>
                  <a:srgbClr val="000000"/>
                </a:solidFill>
              </a:rPr>
              <a:t>Changing X-ray tube current and absorber filter</a:t>
            </a:r>
          </a:p>
          <a:p>
            <a:pPr lvl="1"/>
            <a:r>
              <a:rPr lang="en-US" altLang="ja-JP" sz="2000" dirty="0" smtClean="0">
                <a:solidFill>
                  <a:srgbClr val="000000"/>
                </a:solidFill>
              </a:rPr>
              <a:t>Covering charge density= 1000-40000nA/(10cm</a:t>
            </a:r>
            <a:r>
              <a:rPr lang="en-US" altLang="ja-JP" sz="2000" baseline="30000" dirty="0" smtClean="0">
                <a:solidFill>
                  <a:srgbClr val="000000"/>
                </a:solidFill>
              </a:rPr>
              <a:t>2</a:t>
            </a:r>
            <a:r>
              <a:rPr lang="en-US" altLang="ja-JP" sz="2000" dirty="0" smtClean="0">
                <a:solidFill>
                  <a:srgbClr val="000000"/>
                </a:solidFill>
              </a:rPr>
              <a:t>)</a:t>
            </a:r>
            <a:endParaRPr lang="en-US" altLang="ja-JP" sz="2000" dirty="0">
              <a:solidFill>
                <a:srgbClr val="000000"/>
              </a:solidFill>
            </a:endParaRPr>
          </a:p>
          <a:p>
            <a:r>
              <a:rPr lang="en-US" altLang="ja-JP" sz="2400" dirty="0" smtClean="0">
                <a:solidFill>
                  <a:srgbClr val="000000"/>
                </a:solidFill>
              </a:rPr>
              <a:t>Clear rate dependence on IBF (0.1%~1%)</a:t>
            </a:r>
          </a:p>
          <a:p>
            <a:pPr lvl="1"/>
            <a:r>
              <a:rPr lang="en-US" altLang="ja-JP" sz="2000" dirty="0" smtClean="0">
                <a:solidFill>
                  <a:srgbClr val="000000"/>
                </a:solidFill>
              </a:rPr>
              <a:t>Absorption of ions at GEM3 gets larger for higher rate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11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966" y="2850238"/>
            <a:ext cx="3084564" cy="400776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1808" y="2890595"/>
            <a:ext cx="3065228" cy="3967405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3224" y="4963735"/>
            <a:ext cx="2298589" cy="1518334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6362158" y="2784493"/>
            <a:ext cx="279548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ja-JP" i="1" dirty="0" smtClean="0">
                <a:latin typeface="Century Gothic"/>
                <a:cs typeface="Century Gothic"/>
              </a:rPr>
              <a:t>D</a:t>
            </a:r>
            <a:r>
              <a:rPr kumimoji="1" lang="en-US" altLang="ja-JP" i="1" dirty="0" smtClean="0">
                <a:latin typeface="Century Gothic"/>
                <a:cs typeface="Century Gothic"/>
              </a:rPr>
              <a:t>ue to </a:t>
            </a:r>
            <a:r>
              <a:rPr lang="en-US" altLang="ja-JP" i="1" dirty="0" smtClean="0">
                <a:latin typeface="Century Gothic"/>
                <a:cs typeface="Century Gothic"/>
              </a:rPr>
              <a:t>s</a:t>
            </a:r>
            <a:r>
              <a:rPr kumimoji="1" lang="en-US" altLang="ja-JP" i="1" dirty="0" smtClean="0">
                <a:latin typeface="Century Gothic"/>
                <a:cs typeface="Century Gothic"/>
              </a:rPr>
              <a:t>pace charge?</a:t>
            </a:r>
            <a:endParaRPr kumimoji="1" lang="ja-JP" altLang="en-US" i="1" dirty="0">
              <a:latin typeface="Century Gothic"/>
              <a:cs typeface="Century Gothic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893614" y="4594403"/>
            <a:ext cx="1589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Ar</a:t>
            </a:r>
            <a:r>
              <a:rPr kumimoji="1" lang="en-US" altLang="ja-JP" dirty="0" smtClean="0"/>
              <a:t>(70)/CO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(30)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301207" y="3328631"/>
            <a:ext cx="1720355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entury Gothic"/>
                <a:cs typeface="Century Gothic"/>
              </a:rPr>
              <a:t>Y. Yamaguchi</a:t>
            </a:r>
          </a:p>
          <a:p>
            <a:r>
              <a:rPr lang="en-US" altLang="ja-JP" dirty="0" smtClean="0">
                <a:latin typeface="Century Gothic"/>
                <a:cs typeface="Century Gothic"/>
              </a:rPr>
              <a:t>C. </a:t>
            </a:r>
            <a:r>
              <a:rPr lang="en-US" altLang="ja-JP" dirty="0" err="1" smtClean="0">
                <a:latin typeface="Century Gothic"/>
                <a:cs typeface="Century Gothic"/>
              </a:rPr>
              <a:t>Garabatos</a:t>
            </a:r>
            <a:endParaRPr lang="en-US" altLang="ja-JP" dirty="0" smtClean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17699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781" y="2606964"/>
            <a:ext cx="3009464" cy="4251036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520" y="2890652"/>
            <a:ext cx="2993232" cy="3981947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2135877" y="2602489"/>
            <a:ext cx="666242" cy="381217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394048" y="5680026"/>
            <a:ext cx="1909873" cy="665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Rate dependence </a:t>
            </a:r>
          </a:p>
          <a:p>
            <a:r>
              <a:rPr kumimoji="1" lang="en-US" altLang="ja-JP" dirty="0" smtClean="0"/>
              <a:t>for 4cm case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1966" y="10042"/>
            <a:ext cx="8642184" cy="1143000"/>
          </a:xfrm>
        </p:spPr>
        <p:txBody>
          <a:bodyPr>
            <a:normAutofit/>
          </a:bodyPr>
          <a:lstStyle/>
          <a:p>
            <a:r>
              <a:rPr kumimoji="1" lang="en-US" altLang="ja-JP" i="1" u="sng" dirty="0" smtClean="0"/>
              <a:t>X-ray positio</a:t>
            </a:r>
            <a:r>
              <a:rPr lang="en-US" altLang="ja-JP" i="1" u="sng" dirty="0" smtClean="0"/>
              <a:t>n dependence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35098"/>
            <a:ext cx="8686800" cy="5580559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>
                <a:solidFill>
                  <a:srgbClr val="000000"/>
                </a:solidFill>
              </a:rPr>
              <a:t>Changing X-ray position from top of GEM1</a:t>
            </a:r>
          </a:p>
          <a:p>
            <a:pPr lvl="1"/>
            <a:r>
              <a:rPr lang="en-US" altLang="ja-JP" sz="2000" dirty="0" smtClean="0">
                <a:solidFill>
                  <a:srgbClr val="000000"/>
                </a:solidFill>
              </a:rPr>
              <a:t>Different local charge density due to diffusion</a:t>
            </a:r>
          </a:p>
          <a:p>
            <a:r>
              <a:rPr kumimoji="1" lang="en-US" altLang="ja-JP" sz="2400" dirty="0" smtClean="0">
                <a:solidFill>
                  <a:srgbClr val="000000"/>
                </a:solidFill>
              </a:rPr>
              <a:t>IBF gets better for smaller distance between X-ray and GEM1 top  (</a:t>
            </a:r>
            <a:r>
              <a:rPr kumimoji="1" lang="en-US" altLang="ja-JP" sz="2400" dirty="0" smtClean="0">
                <a:solidFill>
                  <a:srgbClr val="000000"/>
                </a:solidFill>
                <a:sym typeface="Wingdings"/>
              </a:rPr>
              <a:t></a:t>
            </a:r>
            <a:r>
              <a:rPr kumimoji="1" lang="en-US" altLang="ja-JP" sz="2400" dirty="0" smtClean="0">
                <a:solidFill>
                  <a:srgbClr val="000000"/>
                </a:solidFill>
              </a:rPr>
              <a:t>larger local charge density).</a:t>
            </a:r>
            <a:endParaRPr kumimoji="1" lang="en-US" altLang="ja-JP" sz="2000" dirty="0" smtClean="0">
              <a:solidFill>
                <a:srgbClr val="00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362158" y="2784493"/>
            <a:ext cx="279548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ja-JP" i="1" dirty="0" smtClean="0">
                <a:latin typeface="Century Gothic"/>
                <a:cs typeface="Century Gothic"/>
              </a:rPr>
              <a:t>D</a:t>
            </a:r>
            <a:r>
              <a:rPr kumimoji="1" lang="en-US" altLang="ja-JP" i="1" dirty="0" smtClean="0">
                <a:latin typeface="Century Gothic"/>
                <a:cs typeface="Century Gothic"/>
              </a:rPr>
              <a:t>ue to </a:t>
            </a:r>
            <a:r>
              <a:rPr lang="en-US" altLang="ja-JP" i="1" dirty="0" smtClean="0">
                <a:latin typeface="Century Gothic"/>
                <a:cs typeface="Century Gothic"/>
              </a:rPr>
              <a:t>s</a:t>
            </a:r>
            <a:r>
              <a:rPr kumimoji="1" lang="en-US" altLang="ja-JP" i="1" dirty="0" smtClean="0">
                <a:latin typeface="Century Gothic"/>
                <a:cs typeface="Century Gothic"/>
              </a:rPr>
              <a:t>pace charge?</a:t>
            </a:r>
            <a:endParaRPr kumimoji="1" lang="ja-JP" altLang="en-US" i="1" dirty="0">
              <a:latin typeface="Century Gothic"/>
              <a:cs typeface="Century Gothic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344427" y="4544719"/>
            <a:ext cx="1589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Ar</a:t>
            </a:r>
            <a:r>
              <a:rPr kumimoji="1" lang="en-US" altLang="ja-JP" dirty="0" smtClean="0"/>
              <a:t>(70)/CO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(30)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95789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1966" y="10042"/>
            <a:ext cx="8642184" cy="1143000"/>
          </a:xfrm>
        </p:spPr>
        <p:txBody>
          <a:bodyPr>
            <a:normAutofit/>
          </a:bodyPr>
          <a:lstStyle/>
          <a:p>
            <a:r>
              <a:rPr kumimoji="1" lang="en-US" altLang="ja-JP" i="1" u="sng" dirty="0" smtClean="0"/>
              <a:t>Drift space dependence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35098"/>
            <a:ext cx="8686800" cy="5580559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>
                <a:solidFill>
                  <a:srgbClr val="000000"/>
                </a:solidFill>
              </a:rPr>
              <a:t>Changing drift space from </a:t>
            </a:r>
            <a:r>
              <a:rPr kumimoji="1" lang="en-US" altLang="ja-JP" sz="2400" dirty="0" smtClean="0">
                <a:solidFill>
                  <a:srgbClr val="000000"/>
                </a:solidFill>
              </a:rPr>
              <a:t>80mm </a:t>
            </a:r>
            <a:r>
              <a:rPr kumimoji="1" lang="en-US" altLang="ja-JP" sz="2400" dirty="0" smtClean="0">
                <a:solidFill>
                  <a:srgbClr val="000000"/>
                </a:solidFill>
              </a:rPr>
              <a:t>to 3mm.</a:t>
            </a:r>
          </a:p>
          <a:p>
            <a:pPr lvl="1"/>
            <a:r>
              <a:rPr lang="en-US" altLang="ja-JP" sz="2000" dirty="0" smtClean="0">
                <a:solidFill>
                  <a:srgbClr val="000000"/>
                </a:solidFill>
              </a:rPr>
              <a:t>Different </a:t>
            </a:r>
            <a:r>
              <a:rPr lang="en-US" altLang="ja-JP" sz="2000" dirty="0" smtClean="0">
                <a:solidFill>
                  <a:srgbClr val="000000"/>
                </a:solidFill>
              </a:rPr>
              <a:t>interaction </a:t>
            </a:r>
            <a:r>
              <a:rPr lang="en-US" altLang="ja-JP" sz="2000" dirty="0" smtClean="0">
                <a:solidFill>
                  <a:srgbClr val="000000"/>
                </a:solidFill>
              </a:rPr>
              <a:t>rate</a:t>
            </a:r>
          </a:p>
          <a:p>
            <a:r>
              <a:rPr kumimoji="1" lang="en-US" altLang="ja-JP" sz="2400" dirty="0" smtClean="0">
                <a:solidFill>
                  <a:srgbClr val="000000"/>
                </a:solidFill>
              </a:rPr>
              <a:t>Clear </a:t>
            </a:r>
            <a:r>
              <a:rPr lang="en-US" altLang="ja-JP" sz="2400" dirty="0" smtClean="0">
                <a:solidFill>
                  <a:srgbClr val="000000"/>
                </a:solidFill>
              </a:rPr>
              <a:t>difference in IBF due to different interaction rate.</a:t>
            </a:r>
          </a:p>
          <a:p>
            <a:pPr lvl="1"/>
            <a:r>
              <a:rPr kumimoji="1" lang="en-US" altLang="ja-JP" sz="2000" dirty="0" smtClean="0">
                <a:solidFill>
                  <a:srgbClr val="000000"/>
                </a:solidFill>
              </a:rPr>
              <a:t>IBF gets better for larger interaction </a:t>
            </a:r>
            <a:r>
              <a:rPr kumimoji="1" lang="en-US" altLang="ja-JP" sz="2000" dirty="0" smtClean="0">
                <a:solidFill>
                  <a:srgbClr val="000000"/>
                </a:solidFill>
              </a:rPr>
              <a:t>rate</a:t>
            </a:r>
            <a:r>
              <a:rPr kumimoji="1" lang="en-US" altLang="ja-JP" sz="2000" dirty="0" smtClean="0">
                <a:solidFill>
                  <a:srgbClr val="000000"/>
                </a:solidFill>
                <a:sym typeface="Wingdings"/>
              </a:rPr>
              <a:t>. </a:t>
            </a:r>
          </a:p>
          <a:p>
            <a:pPr lvl="1"/>
            <a:r>
              <a:rPr kumimoji="1" lang="en-US" altLang="ja-JP" sz="2000" dirty="0" smtClean="0">
                <a:solidFill>
                  <a:srgbClr val="000000"/>
                </a:solidFill>
                <a:sym typeface="Wingdings"/>
              </a:rPr>
              <a:t>IBF</a:t>
            </a:r>
            <a:r>
              <a:rPr kumimoji="1" lang="en-US" altLang="ja-JP" sz="2000" dirty="0" smtClean="0">
                <a:solidFill>
                  <a:srgbClr val="000000"/>
                </a:solidFill>
                <a:sym typeface="Wingdings"/>
              </a:rPr>
              <a:t>=2~5% for lower </a:t>
            </a:r>
            <a:r>
              <a:rPr kumimoji="1" lang="en-US" altLang="ja-JP" sz="2000" dirty="0" smtClean="0">
                <a:solidFill>
                  <a:srgbClr val="000000"/>
                </a:solidFill>
                <a:sym typeface="Wingdings"/>
              </a:rPr>
              <a:t>rate (not so much </a:t>
            </a:r>
            <a:r>
              <a:rPr kumimoji="1" lang="en-US" altLang="ja-JP" sz="2000" dirty="0" err="1" smtClean="0">
                <a:solidFill>
                  <a:srgbClr val="000000"/>
                </a:solidFill>
                <a:sym typeface="Wingdings"/>
              </a:rPr>
              <a:t>dependeing</a:t>
            </a:r>
            <a:r>
              <a:rPr kumimoji="1" lang="en-US" altLang="ja-JP" sz="2000" dirty="0" smtClean="0">
                <a:solidFill>
                  <a:srgbClr val="000000"/>
                </a:solidFill>
                <a:sym typeface="Wingdings"/>
              </a:rPr>
              <a:t> on rate). </a:t>
            </a:r>
            <a:endParaRPr kumimoji="1" lang="en-US" altLang="ja-JP" sz="2000" dirty="0" smtClean="0">
              <a:solidFill>
                <a:srgbClr val="00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13</a:t>
            </a:fld>
            <a:endParaRPr kumimoji="1" lang="ja-JP" altLang="en-US"/>
          </a:p>
        </p:txBody>
      </p:sp>
      <p:pic>
        <p:nvPicPr>
          <p:cNvPr id="5" name="図 4" descr="comp_drift_length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61607"/>
            <a:ext cx="9144000" cy="3796393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7344427" y="5717783"/>
            <a:ext cx="1589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Ar</a:t>
            </a:r>
            <a:r>
              <a:rPr kumimoji="1" lang="en-US" altLang="ja-JP" dirty="0" smtClean="0"/>
              <a:t>(70)/CO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(30)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84626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1966" y="10042"/>
            <a:ext cx="8642184" cy="1143000"/>
          </a:xfrm>
        </p:spPr>
        <p:txBody>
          <a:bodyPr>
            <a:normAutofit/>
          </a:bodyPr>
          <a:lstStyle/>
          <a:p>
            <a:r>
              <a:rPr kumimoji="1" lang="en-US" altLang="ja-JP" i="1" u="sng" dirty="0" smtClean="0"/>
              <a:t>V</a:t>
            </a:r>
            <a:r>
              <a:rPr kumimoji="1" lang="en-US" altLang="ja-JP" i="1" u="sng" baseline="-25000" dirty="0" smtClean="0"/>
              <a:t>GEM</a:t>
            </a:r>
            <a:r>
              <a:rPr kumimoji="1" lang="en-US" altLang="ja-JP" i="1" u="sng" dirty="0" smtClean="0"/>
              <a:t> dependence</a:t>
            </a:r>
            <a:endParaRPr kumimoji="1" lang="ja-JP" altLang="en-US" i="1" u="sng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14</a:t>
            </a:fld>
            <a:endParaRPr kumimoji="1" lang="ja-JP" altLang="en-US"/>
          </a:p>
        </p:txBody>
      </p:sp>
      <p:pic>
        <p:nvPicPr>
          <p:cNvPr id="6" name="図 5" descr="comp_vgem_dep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92" y="2788458"/>
            <a:ext cx="6520019" cy="4069542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2277" y="5162513"/>
            <a:ext cx="1992334" cy="1210068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6297335" y="2896936"/>
            <a:ext cx="284666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i="1" dirty="0" smtClean="0">
                <a:latin typeface="Century Gothic"/>
                <a:cs typeface="Century Gothic"/>
              </a:rPr>
              <a:t>Due to </a:t>
            </a:r>
            <a:r>
              <a:rPr lang="en-US" altLang="ja-JP" i="1" dirty="0" smtClean="0">
                <a:latin typeface="Century Gothic"/>
                <a:cs typeface="Century Gothic"/>
              </a:rPr>
              <a:t>s</a:t>
            </a:r>
            <a:r>
              <a:rPr kumimoji="1" lang="en-US" altLang="ja-JP" i="1" dirty="0" smtClean="0">
                <a:latin typeface="Century Gothic"/>
                <a:cs typeface="Century Gothic"/>
              </a:rPr>
              <a:t>pace charge?</a:t>
            </a:r>
            <a:endParaRPr kumimoji="1" lang="ja-JP" altLang="en-US" i="1" dirty="0">
              <a:latin typeface="Century Gothic"/>
              <a:cs typeface="Century Gothic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893614" y="4360053"/>
            <a:ext cx="1589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Ar</a:t>
            </a:r>
            <a:r>
              <a:rPr kumimoji="1" lang="en-US" altLang="ja-JP" dirty="0" smtClean="0"/>
              <a:t>(70)/CO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(30)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35098"/>
            <a:ext cx="8686800" cy="5580559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>
                <a:solidFill>
                  <a:srgbClr val="000000"/>
                </a:solidFill>
              </a:rPr>
              <a:t>V</a:t>
            </a:r>
            <a:r>
              <a:rPr kumimoji="1" lang="en-US" altLang="ja-JP" sz="2400" baseline="-25000" dirty="0" smtClean="0">
                <a:solidFill>
                  <a:srgbClr val="000000"/>
                </a:solidFill>
              </a:rPr>
              <a:t>GEM</a:t>
            </a:r>
            <a:r>
              <a:rPr kumimoji="1" lang="en-US" altLang="ja-JP" sz="2400" dirty="0" smtClean="0">
                <a:solidFill>
                  <a:srgbClr val="000000"/>
                </a:solidFill>
              </a:rPr>
              <a:t> dependence for different drift space</a:t>
            </a:r>
          </a:p>
          <a:p>
            <a:r>
              <a:rPr lang="en-US" altLang="ja-JP" sz="2400" dirty="0" smtClean="0">
                <a:solidFill>
                  <a:srgbClr val="000000"/>
                </a:solidFill>
              </a:rPr>
              <a:t>IBF </a:t>
            </a:r>
            <a:r>
              <a:rPr lang="en-US" altLang="ja-JP" sz="2400" dirty="0" smtClean="0">
                <a:solidFill>
                  <a:srgbClr val="000000"/>
                </a:solidFill>
              </a:rPr>
              <a:t>depends on </a:t>
            </a:r>
            <a:r>
              <a:rPr lang="en-US" altLang="ja-JP" sz="2400" dirty="0" smtClean="0">
                <a:solidFill>
                  <a:srgbClr val="000000"/>
                </a:solidFill>
              </a:rPr>
              <a:t>V</a:t>
            </a:r>
            <a:r>
              <a:rPr lang="en-US" altLang="ja-JP" sz="2400" baseline="-25000" dirty="0" smtClean="0">
                <a:solidFill>
                  <a:srgbClr val="000000"/>
                </a:solidFill>
              </a:rPr>
              <a:t>GEM</a:t>
            </a:r>
            <a:r>
              <a:rPr lang="en-US" altLang="ja-JP" sz="2400" dirty="0" smtClean="0">
                <a:solidFill>
                  <a:srgbClr val="000000"/>
                </a:solidFill>
              </a:rPr>
              <a:t>.  </a:t>
            </a:r>
            <a:endParaRPr lang="en-US" altLang="ja-JP" sz="2400" dirty="0">
              <a:solidFill>
                <a:srgbClr val="000000"/>
              </a:solidFill>
            </a:endParaRPr>
          </a:p>
          <a:p>
            <a:pPr lvl="1"/>
            <a:r>
              <a:rPr lang="en-US" altLang="ja-JP" sz="2000" dirty="0" smtClean="0">
                <a:solidFill>
                  <a:srgbClr val="000000"/>
                </a:solidFill>
              </a:rPr>
              <a:t>Steeper dependence for 80mm case.</a:t>
            </a:r>
          </a:p>
          <a:p>
            <a:pPr lvl="1"/>
            <a:r>
              <a:rPr lang="en-US" altLang="ja-JP" sz="1800" dirty="0" smtClean="0">
                <a:solidFill>
                  <a:srgbClr val="000000"/>
                </a:solidFill>
              </a:rPr>
              <a:t>(even if rate dependence is small for 3mm, V</a:t>
            </a:r>
            <a:r>
              <a:rPr lang="en-US" altLang="ja-JP" sz="1800" baseline="-25000" dirty="0" smtClean="0">
                <a:solidFill>
                  <a:srgbClr val="000000"/>
                </a:solidFill>
              </a:rPr>
              <a:t>GEM</a:t>
            </a:r>
            <a:r>
              <a:rPr lang="en-US" altLang="ja-JP" sz="1800" dirty="0" smtClean="0">
                <a:solidFill>
                  <a:srgbClr val="000000"/>
                </a:solidFill>
              </a:rPr>
              <a:t> dependence is visible..)</a:t>
            </a:r>
            <a:endParaRPr lang="en-US" altLang="ja-JP" sz="18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44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 descr="gain_ibf_space_500_600um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07" y="2979844"/>
            <a:ext cx="8061169" cy="3855341"/>
          </a:xfrm>
          <a:prstGeom prst="rect">
            <a:avLst/>
          </a:prstGeom>
        </p:spPr>
      </p:pic>
      <p:grpSp>
        <p:nvGrpSpPr>
          <p:cNvPr id="5" name="図形グループ 4"/>
          <p:cNvGrpSpPr/>
          <p:nvPr/>
        </p:nvGrpSpPr>
        <p:grpSpPr>
          <a:xfrm>
            <a:off x="-3841922" y="2926576"/>
            <a:ext cx="8476949" cy="3923550"/>
            <a:chOff x="457200" y="2812927"/>
            <a:chExt cx="8586055" cy="4045073"/>
          </a:xfrm>
        </p:grpSpPr>
        <p:pic>
          <p:nvPicPr>
            <p:cNvPr id="7" name="図 6" descr="gain_ibf_space_charge2_prim_sub.g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2812927"/>
              <a:ext cx="8457881" cy="4045073"/>
            </a:xfrm>
            <a:prstGeom prst="rect">
              <a:avLst/>
            </a:prstGeom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8025028" y="3903368"/>
              <a:ext cx="1018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err="1" smtClean="0">
                  <a:solidFill>
                    <a:srgbClr val="0000FF"/>
                  </a:solidFill>
                </a:rPr>
                <a:t>N</a:t>
              </a:r>
              <a:r>
                <a:rPr kumimoji="1" lang="en-US" altLang="ja-JP" baseline="-25000" dirty="0" err="1" smtClean="0">
                  <a:solidFill>
                    <a:srgbClr val="0000FF"/>
                  </a:solidFill>
                </a:rPr>
                <a:t>ions</a:t>
              </a:r>
              <a:r>
                <a:rPr kumimoji="1" lang="en-US" altLang="ja-JP" dirty="0" smtClean="0">
                  <a:solidFill>
                    <a:srgbClr val="0000FF"/>
                  </a:solidFill>
                </a:rPr>
                <a:t>=10</a:t>
              </a:r>
              <a:r>
                <a:rPr kumimoji="1" lang="en-US" altLang="ja-JP" baseline="30000" dirty="0" smtClean="0">
                  <a:solidFill>
                    <a:srgbClr val="0000FF"/>
                  </a:solidFill>
                </a:rPr>
                <a:t>4</a:t>
              </a:r>
              <a:endParaRPr kumimoji="1" lang="ja-JP" altLang="en-US" baseline="30000" dirty="0">
                <a:solidFill>
                  <a:srgbClr val="0000FF"/>
                </a:solidFill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8025028" y="5434338"/>
              <a:ext cx="10181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err="1" smtClean="0">
                  <a:solidFill>
                    <a:schemeClr val="bg1">
                      <a:lumMod val="50000"/>
                    </a:schemeClr>
                  </a:solidFill>
                </a:rPr>
                <a:t>N</a:t>
              </a:r>
              <a:r>
                <a:rPr kumimoji="1" lang="en-US" altLang="ja-JP" baseline="-25000" dirty="0" err="1" smtClean="0">
                  <a:solidFill>
                    <a:schemeClr val="bg1">
                      <a:lumMod val="50000"/>
                    </a:schemeClr>
                  </a:solidFill>
                </a:rPr>
                <a:t>ions</a:t>
              </a:r>
              <a:r>
                <a:rPr kumimoji="1" lang="en-US" altLang="ja-JP" dirty="0" smtClean="0">
                  <a:solidFill>
                    <a:schemeClr val="bg1">
                      <a:lumMod val="50000"/>
                    </a:schemeClr>
                  </a:solidFill>
                </a:rPr>
                <a:t>=10</a:t>
              </a:r>
              <a:r>
                <a:rPr lang="en-US" altLang="ja-JP" baseline="30000" dirty="0">
                  <a:solidFill>
                    <a:schemeClr val="bg1">
                      <a:lumMod val="50000"/>
                    </a:schemeClr>
                  </a:solidFill>
                </a:rPr>
                <a:t>5</a:t>
              </a:r>
              <a:endParaRPr kumimoji="1" lang="ja-JP" altLang="en-US" baseline="30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10" name="直線矢印コネクタ 9"/>
            <p:cNvCxnSpPr>
              <a:endCxn id="9" idx="0"/>
            </p:cNvCxnSpPr>
            <p:nvPr/>
          </p:nvCxnSpPr>
          <p:spPr>
            <a:xfrm flipH="1">
              <a:off x="8534092" y="4272700"/>
              <a:ext cx="50" cy="116163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1966" y="10042"/>
            <a:ext cx="8642184" cy="1143000"/>
          </a:xfrm>
        </p:spPr>
        <p:txBody>
          <a:bodyPr>
            <a:normAutofit/>
          </a:bodyPr>
          <a:lstStyle/>
          <a:p>
            <a:r>
              <a:rPr kumimoji="1" lang="en-US" altLang="ja-JP" i="1" u="sng" dirty="0" smtClean="0"/>
              <a:t>Space charge and IBF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35098"/>
            <a:ext cx="8686800" cy="5580559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>
                <a:solidFill>
                  <a:srgbClr val="000000"/>
                </a:solidFill>
              </a:rPr>
              <a:t>Simulation study by </a:t>
            </a:r>
            <a:r>
              <a:rPr kumimoji="1" lang="en-US" altLang="ja-JP" sz="2400" dirty="0" err="1" smtClean="0">
                <a:solidFill>
                  <a:srgbClr val="000000"/>
                </a:solidFill>
              </a:rPr>
              <a:t>garfield</a:t>
            </a:r>
            <a:r>
              <a:rPr lang="en-US" altLang="ja-JP" sz="2400" dirty="0">
                <a:solidFill>
                  <a:srgbClr val="000000"/>
                </a:solidFill>
              </a:rPr>
              <a:t> </a:t>
            </a:r>
            <a:r>
              <a:rPr lang="en-US" altLang="ja-JP" sz="2400" dirty="0" smtClean="0">
                <a:solidFill>
                  <a:srgbClr val="000000"/>
                </a:solidFill>
              </a:rPr>
              <a:t>simulation.</a:t>
            </a:r>
            <a:endParaRPr kumimoji="1" lang="en-US" altLang="ja-JP" sz="2400" dirty="0" smtClean="0">
              <a:solidFill>
                <a:srgbClr val="000000"/>
              </a:solidFill>
            </a:endParaRPr>
          </a:p>
          <a:p>
            <a:pPr lvl="1"/>
            <a:r>
              <a:rPr lang="en-US" altLang="ja-JP" sz="2000" dirty="0" smtClean="0">
                <a:solidFill>
                  <a:srgbClr val="000000"/>
                </a:solidFill>
              </a:rPr>
              <a:t>Presented at the last RD51 meeting on Oct. 2012.</a:t>
            </a:r>
          </a:p>
          <a:p>
            <a:r>
              <a:rPr lang="en-US" altLang="ja-JP" sz="2400" dirty="0" smtClean="0"/>
              <a:t>Put many Ions above GEM1 (Ed=0.4kV/cm)</a:t>
            </a:r>
          </a:p>
          <a:p>
            <a:r>
              <a:rPr lang="en-US" altLang="ja-JP" sz="2400" dirty="0" smtClean="0"/>
              <a:t>IBF strongly depends on </a:t>
            </a:r>
            <a:r>
              <a:rPr lang="en-US" altLang="ja-JP" sz="2400" dirty="0" err="1" smtClean="0"/>
              <a:t>N</a:t>
            </a:r>
            <a:r>
              <a:rPr lang="en-US" altLang="ja-JP" sz="2400" baseline="-25000" dirty="0" err="1" smtClean="0"/>
              <a:t>ions</a:t>
            </a:r>
            <a:r>
              <a:rPr lang="en-US" altLang="ja-JP" sz="2400" dirty="0" smtClean="0"/>
              <a:t> (&gt;10</a:t>
            </a:r>
            <a:r>
              <a:rPr lang="en-US" altLang="ja-JP" sz="2400" baseline="30000" dirty="0" smtClean="0"/>
              <a:t>4</a:t>
            </a:r>
            <a:r>
              <a:rPr lang="en-US" altLang="ja-JP" sz="2400" dirty="0" smtClean="0"/>
              <a:t>). Space charge may play an important role for IBF.</a:t>
            </a:r>
            <a:endParaRPr lang="en-US" altLang="ja-JP" sz="2000" baseline="3000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408706" y="5282909"/>
            <a:ext cx="21210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 err="1" smtClean="0"/>
              <a:t>N</a:t>
            </a:r>
            <a:r>
              <a:rPr kumimoji="1" lang="en-US" altLang="ja-JP" sz="2200" baseline="-25000" dirty="0" err="1" smtClean="0"/>
              <a:t>ions</a:t>
            </a:r>
            <a:r>
              <a:rPr kumimoji="1" lang="en-US" altLang="ja-JP" sz="2200" dirty="0" smtClean="0"/>
              <a:t>=0, </a:t>
            </a:r>
            <a:r>
              <a:rPr kumimoji="1" lang="en-US" altLang="ja-JP" sz="2200" dirty="0" smtClean="0">
                <a:solidFill>
                  <a:srgbClr val="FF0000"/>
                </a:solidFill>
              </a:rPr>
              <a:t>10</a:t>
            </a:r>
            <a:r>
              <a:rPr kumimoji="1" lang="en-US" altLang="ja-JP" sz="2200" baseline="30000" dirty="0" smtClean="0">
                <a:solidFill>
                  <a:srgbClr val="FF0000"/>
                </a:solidFill>
              </a:rPr>
              <a:t>2</a:t>
            </a:r>
            <a:r>
              <a:rPr kumimoji="1" lang="en-US" altLang="ja-JP" sz="2200" dirty="0" smtClean="0"/>
              <a:t>, </a:t>
            </a:r>
            <a:r>
              <a:rPr kumimoji="1" lang="en-US" altLang="ja-JP" sz="2200" dirty="0" smtClean="0">
                <a:solidFill>
                  <a:srgbClr val="00FF00"/>
                </a:solidFill>
              </a:rPr>
              <a:t>10</a:t>
            </a:r>
            <a:r>
              <a:rPr kumimoji="1" lang="en-US" altLang="ja-JP" sz="2200" baseline="30000" dirty="0" smtClean="0">
                <a:solidFill>
                  <a:srgbClr val="00FF00"/>
                </a:solidFill>
              </a:rPr>
              <a:t>3</a:t>
            </a:r>
            <a:r>
              <a:rPr kumimoji="1" lang="en-US" altLang="ja-JP" sz="2200" dirty="0" smtClean="0"/>
              <a:t>,</a:t>
            </a:r>
          </a:p>
          <a:p>
            <a:r>
              <a:rPr lang="en-US" altLang="ja-JP" sz="2200" dirty="0"/>
              <a:t> </a:t>
            </a:r>
            <a:r>
              <a:rPr lang="en-US" altLang="ja-JP" sz="2200" dirty="0" smtClean="0"/>
              <a:t>           </a:t>
            </a:r>
            <a:r>
              <a:rPr kumimoji="1" lang="en-US" altLang="ja-JP" sz="2200" dirty="0" smtClean="0">
                <a:solidFill>
                  <a:srgbClr val="0000FF"/>
                </a:solidFill>
              </a:rPr>
              <a:t>10</a:t>
            </a:r>
            <a:r>
              <a:rPr kumimoji="1" lang="en-US" altLang="ja-JP" sz="2200" baseline="30000" dirty="0" smtClean="0">
                <a:solidFill>
                  <a:srgbClr val="0000FF"/>
                </a:solidFill>
              </a:rPr>
              <a:t>4</a:t>
            </a:r>
            <a:r>
              <a:rPr kumimoji="1" lang="en-US" altLang="ja-JP" sz="2200" dirty="0" smtClean="0"/>
              <a:t>, </a:t>
            </a:r>
            <a:r>
              <a:rPr kumimoji="1" lang="en-US" altLang="ja-JP" sz="2200" dirty="0" smtClean="0">
                <a:solidFill>
                  <a:srgbClr val="FF00FF"/>
                </a:solidFill>
              </a:rPr>
              <a:t>2x10</a:t>
            </a:r>
            <a:r>
              <a:rPr kumimoji="1" lang="en-US" altLang="ja-JP" sz="2200" baseline="30000" dirty="0" smtClean="0">
                <a:solidFill>
                  <a:srgbClr val="FF00FF"/>
                </a:solidFill>
              </a:rPr>
              <a:t>4</a:t>
            </a:r>
            <a:endParaRPr kumimoji="1" lang="ja-JP" altLang="en-US" sz="2200" baseline="30000" dirty="0">
              <a:solidFill>
                <a:srgbClr val="FF00FF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044466" y="3302001"/>
            <a:ext cx="18933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Ions at [0, 100um] </a:t>
            </a:r>
          </a:p>
          <a:p>
            <a:r>
              <a:rPr kumimoji="1" lang="en-US" altLang="ja-JP" dirty="0" smtClean="0"/>
              <a:t>above GEM1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964225" y="1640278"/>
            <a:ext cx="969925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entury Gothic"/>
                <a:cs typeface="Century Gothic"/>
              </a:rPr>
              <a:t>T. Gunji</a:t>
            </a:r>
            <a:endParaRPr kumimoji="1" lang="ja-JP" altLang="en-US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17469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1966" y="10042"/>
            <a:ext cx="8642184" cy="1143000"/>
          </a:xfrm>
        </p:spPr>
        <p:txBody>
          <a:bodyPr>
            <a:normAutofit/>
          </a:bodyPr>
          <a:lstStyle/>
          <a:p>
            <a:r>
              <a:rPr kumimoji="1" lang="en-US" altLang="ja-JP" i="1" u="sng" dirty="0" smtClean="0"/>
              <a:t>Space charge and IBF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35098"/>
            <a:ext cx="8686800" cy="5580559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>
                <a:solidFill>
                  <a:srgbClr val="000000"/>
                </a:solidFill>
              </a:rPr>
              <a:t>More dynamical simulations by </a:t>
            </a:r>
            <a:r>
              <a:rPr kumimoji="1" lang="en-US" altLang="ja-JP" sz="2400" dirty="0" err="1" smtClean="0">
                <a:solidFill>
                  <a:srgbClr val="000000"/>
                </a:solidFill>
              </a:rPr>
              <a:t>garfield</a:t>
            </a:r>
            <a:r>
              <a:rPr kumimoji="1" lang="en-US" altLang="ja-JP" sz="2400" dirty="0" smtClean="0">
                <a:solidFill>
                  <a:srgbClr val="000000"/>
                </a:solidFill>
              </a:rPr>
              <a:t> (2 GEMs).</a:t>
            </a:r>
          </a:p>
          <a:p>
            <a:pPr lvl="1"/>
            <a:r>
              <a:rPr lang="en-US" altLang="ja-JP" sz="2000" dirty="0" smtClean="0">
                <a:solidFill>
                  <a:srgbClr val="000000"/>
                </a:solidFill>
              </a:rPr>
              <a:t>Presented at the last RD51 meeting on Oct. 2012.</a:t>
            </a:r>
          </a:p>
          <a:p>
            <a:r>
              <a:rPr kumimoji="1" lang="en-US" altLang="ja-JP" sz="2400" dirty="0" smtClean="0">
                <a:solidFill>
                  <a:srgbClr val="000000"/>
                </a:solidFill>
              </a:rPr>
              <a:t>Make </a:t>
            </a:r>
            <a:r>
              <a:rPr lang="en-US" altLang="ja-JP" sz="2400" dirty="0" smtClean="0">
                <a:solidFill>
                  <a:srgbClr val="000000"/>
                </a:solidFill>
              </a:rPr>
              <a:t>spatial </a:t>
            </a:r>
            <a:r>
              <a:rPr kumimoji="1" lang="en-US" altLang="ja-JP" sz="2400" dirty="0" smtClean="0">
                <a:solidFill>
                  <a:srgbClr val="000000"/>
                </a:solidFill>
              </a:rPr>
              <a:t>profiles of </a:t>
            </a:r>
            <a:r>
              <a:rPr lang="en-US" altLang="ja-JP" sz="2400" dirty="0" smtClean="0">
                <a:solidFill>
                  <a:srgbClr val="000000"/>
                </a:solidFill>
              </a:rPr>
              <a:t>ions created</a:t>
            </a:r>
            <a:r>
              <a:rPr kumimoji="1" lang="en-US" altLang="ja-JP" sz="2400" dirty="0" smtClean="0">
                <a:solidFill>
                  <a:srgbClr val="000000"/>
                </a:solidFill>
              </a:rPr>
              <a:t> by avalanches for 10usec (100kHz) and 100usec (10kHz) </a:t>
            </a:r>
            <a:r>
              <a:rPr lang="en-US" altLang="ja-JP" sz="2400" dirty="0" smtClean="0"/>
              <a:t>separated seeds.</a:t>
            </a:r>
          </a:p>
          <a:p>
            <a:endParaRPr kumimoji="1" lang="en-US" altLang="ja-JP" sz="2400" dirty="0" smtClean="0">
              <a:solidFill>
                <a:srgbClr val="000000"/>
              </a:solidFill>
            </a:endParaRPr>
          </a:p>
          <a:p>
            <a:endParaRPr kumimoji="1" lang="en-US" altLang="ja-JP" sz="2400" dirty="0" smtClean="0">
              <a:solidFill>
                <a:srgbClr val="00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16</a:t>
            </a:fld>
            <a:endParaRPr kumimoji="1" lang="ja-JP" altLang="en-US"/>
          </a:p>
        </p:txBody>
      </p:sp>
      <p:pic>
        <p:nvPicPr>
          <p:cNvPr id="5" name="図 4" descr="ions_10usec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581260"/>
            <a:ext cx="4766234" cy="3232273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73987" y="2979637"/>
            <a:ext cx="6012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entury Gothic"/>
                <a:cs typeface="Century Gothic"/>
              </a:rPr>
              <a:t>Ion profile per one seed (</a:t>
            </a:r>
            <a:r>
              <a:rPr kumimoji="1" lang="en-US" altLang="ja-JP" dirty="0" err="1" smtClean="0">
                <a:latin typeface="Century Gothic"/>
                <a:cs typeface="Century Gothic"/>
              </a:rPr>
              <a:t>Ar</a:t>
            </a:r>
            <a:r>
              <a:rPr kumimoji="1" lang="en-US" altLang="ja-JP" dirty="0" smtClean="0">
                <a:latin typeface="Century Gothic"/>
                <a:cs typeface="Century Gothic"/>
              </a:rPr>
              <a:t>/CO</a:t>
            </a:r>
            <a:r>
              <a:rPr kumimoji="1" lang="en-US" altLang="ja-JP" baseline="-25000" dirty="0" smtClean="0">
                <a:latin typeface="Century Gothic"/>
                <a:cs typeface="Century Gothic"/>
              </a:rPr>
              <a:t>2</a:t>
            </a:r>
            <a:r>
              <a:rPr kumimoji="1" lang="en-US" altLang="ja-JP" dirty="0" smtClean="0">
                <a:latin typeface="Century Gothic"/>
                <a:cs typeface="Century Gothic"/>
              </a:rPr>
              <a:t>=70/30, Gain~1000)</a:t>
            </a:r>
            <a:endParaRPr kumimoji="1" lang="ja-JP" altLang="en-US" dirty="0">
              <a:latin typeface="Century Gothic"/>
              <a:cs typeface="Century Gothic"/>
            </a:endParaRPr>
          </a:p>
        </p:txBody>
      </p:sp>
      <p:pic>
        <p:nvPicPr>
          <p:cNvPr id="7" name="図 6" descr="ions_100usec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763" y="3581260"/>
            <a:ext cx="4766235" cy="3232274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1811277" y="3494043"/>
            <a:ext cx="1040964" cy="3400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/>
          <p:cNvCxnSpPr/>
          <p:nvPr/>
        </p:nvCxnSpPr>
        <p:spPr>
          <a:xfrm>
            <a:off x="580225" y="3775784"/>
            <a:ext cx="1838304" cy="59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正方形/長方形 9"/>
          <p:cNvSpPr/>
          <p:nvPr/>
        </p:nvSpPr>
        <p:spPr>
          <a:xfrm>
            <a:off x="479096" y="3834080"/>
            <a:ext cx="101129" cy="2663055"/>
          </a:xfrm>
          <a:prstGeom prst="rect">
            <a:avLst/>
          </a:prstGeom>
          <a:solidFill>
            <a:schemeClr val="accent6">
              <a:lumMod val="60000"/>
              <a:lumOff val="40000"/>
              <a:alpha val="5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2418529" y="3834080"/>
            <a:ext cx="101129" cy="2663055"/>
          </a:xfrm>
          <a:prstGeom prst="rect">
            <a:avLst/>
          </a:prstGeom>
          <a:solidFill>
            <a:schemeClr val="accent6">
              <a:lumMod val="60000"/>
              <a:lumOff val="40000"/>
              <a:alpha val="5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95631" y="3457388"/>
            <a:ext cx="1318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Et = 3kV/cm</a:t>
            </a:r>
            <a:endParaRPr kumimoji="1" lang="ja-JP" altLang="en-US" dirty="0"/>
          </a:p>
        </p:txBody>
      </p:sp>
      <p:cxnSp>
        <p:nvCxnSpPr>
          <p:cNvPr id="13" name="直線コネクタ 12"/>
          <p:cNvCxnSpPr/>
          <p:nvPr/>
        </p:nvCxnSpPr>
        <p:spPr>
          <a:xfrm>
            <a:off x="2537526" y="3775784"/>
            <a:ext cx="1771204" cy="59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2726332" y="3456798"/>
            <a:ext cx="1537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Ed = 0.4kV/cm</a:t>
            </a:r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6177085" y="3494043"/>
            <a:ext cx="1040964" cy="3400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コネクタ 15"/>
          <p:cNvCxnSpPr/>
          <p:nvPr/>
        </p:nvCxnSpPr>
        <p:spPr>
          <a:xfrm>
            <a:off x="4946033" y="3775784"/>
            <a:ext cx="1838304" cy="59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4844904" y="3834080"/>
            <a:ext cx="101129" cy="2663055"/>
          </a:xfrm>
          <a:prstGeom prst="rect">
            <a:avLst/>
          </a:prstGeom>
          <a:solidFill>
            <a:schemeClr val="accent6">
              <a:lumMod val="60000"/>
              <a:lumOff val="40000"/>
              <a:alpha val="5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6784337" y="3834080"/>
            <a:ext cx="101129" cy="2663055"/>
          </a:xfrm>
          <a:prstGeom prst="rect">
            <a:avLst/>
          </a:prstGeom>
          <a:solidFill>
            <a:schemeClr val="accent6">
              <a:lumMod val="60000"/>
              <a:lumOff val="40000"/>
              <a:alpha val="5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161439" y="3457388"/>
            <a:ext cx="1318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Et = 3kV/cm</a:t>
            </a:r>
            <a:endParaRPr kumimoji="1" lang="ja-JP" altLang="en-US" dirty="0"/>
          </a:p>
        </p:txBody>
      </p:sp>
      <p:cxnSp>
        <p:nvCxnSpPr>
          <p:cNvPr id="20" name="直線コネクタ 19"/>
          <p:cNvCxnSpPr/>
          <p:nvPr/>
        </p:nvCxnSpPr>
        <p:spPr>
          <a:xfrm>
            <a:off x="6915596" y="3765027"/>
            <a:ext cx="1771204" cy="59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104402" y="3446041"/>
            <a:ext cx="1537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Ed = 0.4kV/cm</a:t>
            </a:r>
            <a:endParaRPr kumimoji="1" lang="ja-JP" altLang="en-US" dirty="0"/>
          </a:p>
        </p:txBody>
      </p:sp>
      <p:sp>
        <p:nvSpPr>
          <p:cNvPr id="22" name="左矢印 21"/>
          <p:cNvSpPr/>
          <p:nvPr/>
        </p:nvSpPr>
        <p:spPr>
          <a:xfrm>
            <a:off x="7761363" y="5692588"/>
            <a:ext cx="1126827" cy="702601"/>
          </a:xfrm>
          <a:prstGeom prst="leftArrow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922436" y="5817490"/>
            <a:ext cx="965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electron</a:t>
            </a:r>
            <a:endParaRPr kumimoji="1" lang="ja-JP" altLang="en-US" dirty="0"/>
          </a:p>
        </p:txBody>
      </p:sp>
      <p:sp>
        <p:nvSpPr>
          <p:cNvPr id="24" name="左矢印 23"/>
          <p:cNvSpPr/>
          <p:nvPr/>
        </p:nvSpPr>
        <p:spPr>
          <a:xfrm>
            <a:off x="3400374" y="5698931"/>
            <a:ext cx="1126827" cy="702601"/>
          </a:xfrm>
          <a:prstGeom prst="leftArrow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561447" y="5823833"/>
            <a:ext cx="965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electron</a:t>
            </a:r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666144" y="4576197"/>
            <a:ext cx="15975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10usec spacing</a:t>
            </a:r>
          </a:p>
          <a:p>
            <a:r>
              <a:rPr lang="en-US" altLang="ja-JP" dirty="0"/>
              <a:t>f</a:t>
            </a:r>
            <a:r>
              <a:rPr lang="en-US" altLang="ja-JP" dirty="0" smtClean="0"/>
              <a:t>or avalanches</a:t>
            </a:r>
            <a:endParaRPr kumimoji="1"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035679" y="4576197"/>
            <a:ext cx="17144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100usec spacing</a:t>
            </a:r>
          </a:p>
          <a:p>
            <a:r>
              <a:rPr lang="en-US" altLang="ja-JP" dirty="0"/>
              <a:t>f</a:t>
            </a:r>
            <a:r>
              <a:rPr lang="en-US" altLang="ja-JP" dirty="0" smtClean="0"/>
              <a:t>or avalanches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41777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図形グループ 33"/>
          <p:cNvGrpSpPr/>
          <p:nvPr/>
        </p:nvGrpSpPr>
        <p:grpSpPr>
          <a:xfrm>
            <a:off x="457200" y="3109640"/>
            <a:ext cx="8533203" cy="3704563"/>
            <a:chOff x="109818" y="2779058"/>
            <a:chExt cx="9034181" cy="4078942"/>
          </a:xfrm>
        </p:grpSpPr>
        <p:pic>
          <p:nvPicPr>
            <p:cNvPr id="28" name="図 27" descr="ibf_seed3.g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818" y="2779059"/>
              <a:ext cx="3149027" cy="4078941"/>
            </a:xfrm>
            <a:prstGeom prst="rect">
              <a:avLst/>
            </a:prstGeom>
          </p:spPr>
        </p:pic>
        <p:pic>
          <p:nvPicPr>
            <p:cNvPr id="29" name="図 28" descr="ibf_seed10.g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6276" y="2779059"/>
              <a:ext cx="3149026" cy="4078940"/>
            </a:xfrm>
            <a:prstGeom prst="rect">
              <a:avLst/>
            </a:prstGeom>
          </p:spPr>
        </p:pic>
        <p:pic>
          <p:nvPicPr>
            <p:cNvPr id="30" name="図 29" descr="ibf_seed25.gi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94972" y="2779058"/>
              <a:ext cx="3149027" cy="4078941"/>
            </a:xfrm>
            <a:prstGeom prst="rect">
              <a:avLst/>
            </a:prstGeom>
          </p:spPr>
        </p:pic>
        <p:sp>
          <p:nvSpPr>
            <p:cNvPr id="31" name="テキスト ボックス 30"/>
            <p:cNvSpPr txBox="1"/>
            <p:nvPr/>
          </p:nvSpPr>
          <p:spPr>
            <a:xfrm>
              <a:off x="437763" y="3149362"/>
              <a:ext cx="13736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Seed/hole=3</a:t>
              </a:r>
              <a:endParaRPr kumimoji="1" lang="ja-JP" altLang="en-US" dirty="0"/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3285749" y="3138823"/>
              <a:ext cx="14906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Seed/hole=10</a:t>
              </a:r>
              <a:endParaRPr kumimoji="1" lang="ja-JP" altLang="en-US" dirty="0"/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6297470" y="3130115"/>
              <a:ext cx="14906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Seed/hole=25</a:t>
              </a:r>
              <a:endParaRPr kumimoji="1" lang="ja-JP" altLang="en-US" dirty="0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1966" y="10042"/>
            <a:ext cx="8642184" cy="1143000"/>
          </a:xfrm>
        </p:spPr>
        <p:txBody>
          <a:bodyPr>
            <a:normAutofit/>
          </a:bodyPr>
          <a:lstStyle/>
          <a:p>
            <a:r>
              <a:rPr kumimoji="1" lang="en-US" altLang="ja-JP" i="1" u="sng" dirty="0" smtClean="0"/>
              <a:t>Space charge and IBF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35098"/>
            <a:ext cx="8686800" cy="5580559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>
                <a:solidFill>
                  <a:srgbClr val="000000"/>
                </a:solidFill>
              </a:rPr>
              <a:t>IBF vs. rate (time separation between 2 coming seeds)</a:t>
            </a:r>
          </a:p>
          <a:p>
            <a:pPr lvl="1"/>
            <a:r>
              <a:rPr lang="en-US" altLang="ja-JP" sz="2000" dirty="0" smtClean="0">
                <a:solidFill>
                  <a:srgbClr val="000000"/>
                </a:solidFill>
              </a:rPr>
              <a:t>Rate/hole=10-50kHz in the lab. and less than 1kHz for LHC </a:t>
            </a:r>
            <a:r>
              <a:rPr lang="en-US" altLang="ja-JP" sz="2000" dirty="0" err="1" smtClean="0">
                <a:solidFill>
                  <a:srgbClr val="000000"/>
                </a:solidFill>
              </a:rPr>
              <a:t>Pb-Pb</a:t>
            </a:r>
            <a:r>
              <a:rPr lang="en-US" altLang="ja-JP" sz="2000" dirty="0" smtClean="0">
                <a:solidFill>
                  <a:srgbClr val="000000"/>
                </a:solidFill>
              </a:rPr>
              <a:t> 50kHz collisions</a:t>
            </a:r>
          </a:p>
          <a:p>
            <a:r>
              <a:rPr kumimoji="1" lang="en-US" altLang="ja-JP" sz="2400" dirty="0" smtClean="0">
                <a:solidFill>
                  <a:srgbClr val="000000"/>
                </a:solidFill>
              </a:rPr>
              <a:t>IBF strongly depends on rate, gain, and # of seeds/hole in case of high rate operations.</a:t>
            </a:r>
          </a:p>
          <a:p>
            <a:pPr lvl="1"/>
            <a:r>
              <a:rPr lang="en-US" altLang="ja-JP" sz="2000" dirty="0" smtClean="0">
                <a:solidFill>
                  <a:srgbClr val="000000"/>
                </a:solidFill>
              </a:rPr>
              <a:t>Qualitatively consistent with the measurements.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3362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983" y="3493783"/>
            <a:ext cx="8788167" cy="330946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1966" y="10042"/>
            <a:ext cx="8642184" cy="1143000"/>
          </a:xfrm>
        </p:spPr>
        <p:txBody>
          <a:bodyPr>
            <a:normAutofit/>
          </a:bodyPr>
          <a:lstStyle/>
          <a:p>
            <a:r>
              <a:rPr kumimoji="1" lang="en-US" altLang="ja-JP" i="1" u="sng" dirty="0" smtClean="0"/>
              <a:t>IBF from TUM (lower rate)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35098"/>
            <a:ext cx="8686800" cy="5580559"/>
          </a:xfrm>
        </p:spPr>
        <p:txBody>
          <a:bodyPr>
            <a:normAutofit/>
          </a:bodyPr>
          <a:lstStyle/>
          <a:p>
            <a:r>
              <a:rPr lang="en-US" altLang="ja-JP" sz="2400" dirty="0">
                <a:solidFill>
                  <a:srgbClr val="000000"/>
                </a:solidFill>
              </a:rPr>
              <a:t>R</a:t>
            </a:r>
            <a:r>
              <a:rPr kumimoji="1" lang="en-US" altLang="ja-JP" sz="2400" dirty="0" smtClean="0">
                <a:solidFill>
                  <a:srgbClr val="000000"/>
                </a:solidFill>
              </a:rPr>
              <a:t>eading currents from all electrodes.</a:t>
            </a:r>
          </a:p>
          <a:p>
            <a:r>
              <a:rPr kumimoji="1" lang="en-US" altLang="ja-JP" sz="2400" dirty="0" smtClean="0">
                <a:solidFill>
                  <a:srgbClr val="000000"/>
                </a:solidFill>
              </a:rPr>
              <a:t>3mm as drift space. </a:t>
            </a:r>
            <a:r>
              <a:rPr lang="en-US" altLang="ja-JP" sz="2400" dirty="0">
                <a:solidFill>
                  <a:srgbClr val="000000"/>
                </a:solidFill>
              </a:rPr>
              <a:t> </a:t>
            </a:r>
            <a:r>
              <a:rPr kumimoji="1" lang="en-US" altLang="ja-JP" sz="2400" u="sng" dirty="0" smtClean="0">
                <a:solidFill>
                  <a:srgbClr val="000000"/>
                </a:solidFill>
              </a:rPr>
              <a:t>X-ray tube with 2mm collimator.</a:t>
            </a:r>
          </a:p>
          <a:p>
            <a:r>
              <a:rPr lang="en-US" altLang="ja-JP" sz="2400" dirty="0">
                <a:solidFill>
                  <a:srgbClr val="000000"/>
                </a:solidFill>
              </a:rPr>
              <a:t>P</a:t>
            </a:r>
            <a:r>
              <a:rPr kumimoji="1" lang="en-US" altLang="ja-JP" sz="2400" dirty="0" smtClean="0">
                <a:solidFill>
                  <a:srgbClr val="000000"/>
                </a:solidFill>
              </a:rPr>
              <a:t>ad current ~ 5uA(&lt;&lt;</a:t>
            </a:r>
            <a:r>
              <a:rPr kumimoji="1" lang="en-US" altLang="ja-JP" sz="2400" dirty="0" smtClean="0">
                <a:solidFill>
                  <a:srgbClr val="000000"/>
                </a:solidFill>
                <a:sym typeface="Wingdings"/>
              </a:rPr>
              <a:t> current at CERN measurements.</a:t>
            </a:r>
            <a:r>
              <a:rPr kumimoji="1" lang="en-US" altLang="ja-JP" sz="2400" dirty="0" smtClean="0">
                <a:solidFill>
                  <a:srgbClr val="000000"/>
                </a:solidFill>
              </a:rPr>
              <a:t>) </a:t>
            </a:r>
          </a:p>
          <a:p>
            <a:r>
              <a:rPr lang="en-US" altLang="ja-JP" sz="2400" dirty="0" smtClean="0">
                <a:solidFill>
                  <a:srgbClr val="000000"/>
                </a:solidFill>
              </a:rPr>
              <a:t>No strong rate dependence (may be due </a:t>
            </a:r>
          </a:p>
          <a:p>
            <a:pPr marL="0" indent="0">
              <a:buNone/>
            </a:pPr>
            <a:r>
              <a:rPr lang="en-US" altLang="ja-JP" sz="2400" dirty="0" smtClean="0">
                <a:solidFill>
                  <a:srgbClr val="000000"/>
                </a:solidFill>
              </a:rPr>
              <a:t>to low rate and less space charge).  IBF = 2-4%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893614" y="4360053"/>
            <a:ext cx="1589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Ar</a:t>
            </a:r>
            <a:r>
              <a:rPr kumimoji="1" lang="en-US" altLang="ja-JP" dirty="0" smtClean="0"/>
              <a:t>(70)/CO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(30)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47248" y="2453659"/>
            <a:ext cx="1379968" cy="14773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entury Gothic"/>
                <a:cs typeface="Century Gothic"/>
              </a:rPr>
              <a:t>A, </a:t>
            </a:r>
            <a:r>
              <a:rPr kumimoji="1" lang="en-US" altLang="ja-JP" dirty="0" err="1" smtClean="0">
                <a:latin typeface="Century Gothic"/>
                <a:cs typeface="Century Gothic"/>
              </a:rPr>
              <a:t>Honle</a:t>
            </a:r>
            <a:endParaRPr kumimoji="1" lang="en-US" altLang="ja-JP" dirty="0" smtClean="0">
              <a:latin typeface="Century Gothic"/>
              <a:cs typeface="Century Gothic"/>
            </a:endParaRPr>
          </a:p>
          <a:p>
            <a:r>
              <a:rPr lang="en-US" altLang="ja-JP" dirty="0" smtClean="0">
                <a:latin typeface="Century Gothic"/>
                <a:cs typeface="Century Gothic"/>
              </a:rPr>
              <a:t>K. </a:t>
            </a:r>
            <a:r>
              <a:rPr lang="en-US" altLang="ja-JP" dirty="0" smtClean="0">
                <a:latin typeface="Century Gothic"/>
                <a:cs typeface="Century Gothic"/>
              </a:rPr>
              <a:t>Eckstein</a:t>
            </a:r>
          </a:p>
          <a:p>
            <a:r>
              <a:rPr lang="en-US" altLang="ja-JP" dirty="0" smtClean="0">
                <a:latin typeface="Century Gothic"/>
                <a:cs typeface="Century Gothic"/>
              </a:rPr>
              <a:t>M. Ball</a:t>
            </a:r>
          </a:p>
          <a:p>
            <a:r>
              <a:rPr lang="en-US" altLang="ja-JP" dirty="0" smtClean="0">
                <a:latin typeface="Century Gothic"/>
                <a:cs typeface="Century Gothic"/>
              </a:rPr>
              <a:t>S. </a:t>
            </a:r>
            <a:r>
              <a:rPr lang="en-US" altLang="ja-JP" dirty="0" err="1" smtClean="0">
                <a:latin typeface="Century Gothic"/>
                <a:cs typeface="Century Gothic"/>
              </a:rPr>
              <a:t>Dorheim</a:t>
            </a:r>
            <a:endParaRPr lang="en-US" altLang="ja-JP" dirty="0" smtClean="0">
              <a:latin typeface="Century Gothic"/>
              <a:cs typeface="Century Gothic"/>
            </a:endParaRPr>
          </a:p>
          <a:p>
            <a:r>
              <a:rPr lang="en-US" altLang="ja-JP" dirty="0" smtClean="0">
                <a:latin typeface="Century Gothic"/>
                <a:cs typeface="Century Gothic"/>
              </a:rPr>
              <a:t>B. </a:t>
            </a:r>
            <a:r>
              <a:rPr lang="en-US" altLang="ja-JP" dirty="0" err="1" smtClean="0">
                <a:latin typeface="Century Gothic"/>
                <a:cs typeface="Century Gothic"/>
              </a:rPr>
              <a:t>Ketzer</a:t>
            </a:r>
            <a:r>
              <a:rPr lang="en-US" altLang="ja-JP" dirty="0" smtClean="0">
                <a:latin typeface="Century Gothic"/>
                <a:cs typeface="Century Gothic"/>
              </a:rPr>
              <a:t> </a:t>
            </a:r>
            <a:endParaRPr kumimoji="1" lang="ja-JP" altLang="en-US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78441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1966" y="10042"/>
            <a:ext cx="8642184" cy="1143000"/>
          </a:xfrm>
        </p:spPr>
        <p:txBody>
          <a:bodyPr>
            <a:normAutofit/>
          </a:bodyPr>
          <a:lstStyle/>
          <a:p>
            <a:r>
              <a:rPr kumimoji="1" lang="en-US" altLang="ja-JP" i="1" u="sng" dirty="0" smtClean="0"/>
              <a:t>IBF from TUM (lower rate)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35098"/>
            <a:ext cx="8686800" cy="5580559"/>
          </a:xfrm>
        </p:spPr>
        <p:txBody>
          <a:bodyPr>
            <a:normAutofit/>
          </a:bodyPr>
          <a:lstStyle/>
          <a:p>
            <a:r>
              <a:rPr lang="en-US" altLang="ja-JP" sz="2400" dirty="0">
                <a:solidFill>
                  <a:srgbClr val="000000"/>
                </a:solidFill>
              </a:rPr>
              <a:t>R</a:t>
            </a:r>
            <a:r>
              <a:rPr kumimoji="1" lang="en-US" altLang="ja-JP" sz="2400" dirty="0" smtClean="0">
                <a:solidFill>
                  <a:srgbClr val="000000"/>
                </a:solidFill>
              </a:rPr>
              <a:t>eading currents from all electrodes.</a:t>
            </a:r>
          </a:p>
          <a:p>
            <a:r>
              <a:rPr kumimoji="1" lang="en-US" altLang="ja-JP" sz="2400" dirty="0" smtClean="0">
                <a:solidFill>
                  <a:srgbClr val="000000"/>
                </a:solidFill>
              </a:rPr>
              <a:t>3mm as drift space. </a:t>
            </a:r>
            <a:r>
              <a:rPr kumimoji="1" lang="en-US" altLang="ja-JP" sz="2400" u="sng" dirty="0" smtClean="0">
                <a:solidFill>
                  <a:srgbClr val="000000"/>
                </a:solidFill>
              </a:rPr>
              <a:t>No collimator.</a:t>
            </a:r>
          </a:p>
          <a:p>
            <a:r>
              <a:rPr lang="en-US" altLang="ja-JP" sz="2400" dirty="0" smtClean="0">
                <a:solidFill>
                  <a:srgbClr val="000000"/>
                </a:solidFill>
              </a:rPr>
              <a:t>No strong rate dependence (might be due to lower rate, much less </a:t>
            </a:r>
            <a:r>
              <a:rPr lang="en-US" altLang="ja-JP" sz="2400" dirty="0" smtClean="0">
                <a:solidFill>
                  <a:srgbClr val="000000"/>
                </a:solidFill>
              </a:rPr>
              <a:t>space</a:t>
            </a:r>
            <a:r>
              <a:rPr lang="en-US" altLang="ja-JP" sz="2400" dirty="0" smtClean="0">
                <a:solidFill>
                  <a:srgbClr val="000000"/>
                </a:solidFill>
              </a:rPr>
              <a:t>-charge). </a:t>
            </a:r>
          </a:p>
          <a:p>
            <a:r>
              <a:rPr lang="en-US" altLang="ja-JP" sz="2400" dirty="0" smtClean="0">
                <a:solidFill>
                  <a:srgbClr val="000000"/>
                </a:solidFill>
              </a:rPr>
              <a:t> IBF = 7%</a:t>
            </a:r>
            <a:endParaRPr kumimoji="1" lang="en-US" altLang="ja-JP" sz="2400" dirty="0" smtClean="0">
              <a:solidFill>
                <a:srgbClr val="00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981204" y="16086"/>
            <a:ext cx="2133600" cy="365125"/>
          </a:xfrm>
        </p:spPr>
        <p:txBody>
          <a:bodyPr/>
          <a:lstStyle/>
          <a:p>
            <a:fld id="{4D9AD947-A547-104E-A6B9-AB5E0AF854A1}" type="slidenum">
              <a:rPr kumimoji="1" lang="ja-JP" altLang="en-US" smtClean="0"/>
              <a:t>19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966" y="3697847"/>
            <a:ext cx="8554009" cy="307620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7010400" y="5571791"/>
            <a:ext cx="1589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Ar</a:t>
            </a:r>
            <a:r>
              <a:rPr kumimoji="1" lang="en-US" altLang="ja-JP" dirty="0" smtClean="0"/>
              <a:t>(70)/CO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(30)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877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i="1" u="sng" dirty="0" smtClean="0"/>
              <a:t>Outline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31464"/>
            <a:ext cx="8229600" cy="5177455"/>
          </a:xfrm>
        </p:spPr>
        <p:txBody>
          <a:bodyPr/>
          <a:lstStyle/>
          <a:p>
            <a:r>
              <a:rPr kumimoji="1" lang="en-US" altLang="ja-JP" i="1" dirty="0" smtClean="0"/>
              <a:t>ALICE GEM-TPC upgrade</a:t>
            </a:r>
          </a:p>
          <a:p>
            <a:r>
              <a:rPr lang="en-US" altLang="ja-JP" i="1" dirty="0" smtClean="0"/>
              <a:t>R&amp;D Status of g</a:t>
            </a:r>
            <a:r>
              <a:rPr kumimoji="1" lang="en-US" altLang="ja-JP" i="1" dirty="0" smtClean="0"/>
              <a:t>ain stability </a:t>
            </a:r>
          </a:p>
          <a:p>
            <a:r>
              <a:rPr lang="en-US" altLang="ja-JP" i="1" dirty="0" smtClean="0"/>
              <a:t>R&amp;D Status of Ion back Flow  </a:t>
            </a:r>
          </a:p>
          <a:p>
            <a:r>
              <a:rPr lang="en-US" altLang="ja-JP" i="1" dirty="0" smtClean="0"/>
              <a:t>Simulation study of Ion Back Flow</a:t>
            </a:r>
          </a:p>
          <a:p>
            <a:r>
              <a:rPr lang="en-US" altLang="ja-JP" i="1" dirty="0" smtClean="0"/>
              <a:t>Summary and Outlook</a:t>
            </a:r>
            <a:endParaRPr lang="en-US" altLang="ja-JP" i="1" dirty="0" smtClean="0"/>
          </a:p>
          <a:p>
            <a:pPr lvl="1"/>
            <a:endParaRPr kumimoji="1" lang="ja-JP" altLang="en-US" i="1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430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042" y="3593293"/>
            <a:ext cx="4247008" cy="326470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1966" y="10042"/>
            <a:ext cx="8642184" cy="1143000"/>
          </a:xfrm>
        </p:spPr>
        <p:txBody>
          <a:bodyPr>
            <a:normAutofit/>
          </a:bodyPr>
          <a:lstStyle/>
          <a:p>
            <a:r>
              <a:rPr kumimoji="1" lang="en-US" altLang="ja-JP" i="1" u="sng" dirty="0" smtClean="0"/>
              <a:t>Different field configurations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35098"/>
            <a:ext cx="8686800" cy="5580559"/>
          </a:xfrm>
        </p:spPr>
        <p:txBody>
          <a:bodyPr>
            <a:normAutofit/>
          </a:bodyPr>
          <a:lstStyle/>
          <a:p>
            <a:r>
              <a:rPr lang="en-US" altLang="ja-JP" sz="2400" dirty="0" smtClean="0">
                <a:solidFill>
                  <a:srgbClr val="000000"/>
                </a:solidFill>
              </a:rPr>
              <a:t>Lowering E</a:t>
            </a:r>
            <a:r>
              <a:rPr lang="en-US" altLang="ja-JP" sz="2400" baseline="-25000" dirty="0" smtClean="0">
                <a:solidFill>
                  <a:srgbClr val="000000"/>
                </a:solidFill>
              </a:rPr>
              <a:t>T2</a:t>
            </a:r>
            <a:r>
              <a:rPr lang="en-US" altLang="ja-JP" sz="2400" dirty="0" smtClean="0">
                <a:solidFill>
                  <a:srgbClr val="000000"/>
                </a:solidFill>
              </a:rPr>
              <a:t> and high E</a:t>
            </a:r>
            <a:r>
              <a:rPr lang="en-US" altLang="ja-JP" sz="2400" baseline="-25000" dirty="0" smtClean="0">
                <a:solidFill>
                  <a:srgbClr val="000000"/>
                </a:solidFill>
              </a:rPr>
              <a:t>T1</a:t>
            </a:r>
          </a:p>
          <a:p>
            <a:pPr lvl="1"/>
            <a:r>
              <a:rPr lang="en-US" altLang="ja-JP" sz="2000" dirty="0" smtClean="0">
                <a:solidFill>
                  <a:srgbClr val="000000"/>
                </a:solidFill>
              </a:rPr>
              <a:t>0.8% of </a:t>
            </a:r>
            <a:r>
              <a:rPr lang="en-US" altLang="ja-JP" sz="2000" dirty="0" smtClean="0">
                <a:solidFill>
                  <a:srgbClr val="000000"/>
                </a:solidFill>
              </a:rPr>
              <a:t>IBF</a:t>
            </a:r>
            <a:r>
              <a:rPr lang="en-US" altLang="ja-JP" sz="2000" dirty="0">
                <a:solidFill>
                  <a:srgbClr val="000000"/>
                </a:solidFill>
              </a:rPr>
              <a:t> </a:t>
            </a:r>
            <a:r>
              <a:rPr lang="en-US" altLang="ja-JP" sz="2000" dirty="0" smtClean="0">
                <a:solidFill>
                  <a:srgbClr val="000000"/>
                </a:solidFill>
              </a:rPr>
              <a:t>in </a:t>
            </a:r>
            <a:r>
              <a:rPr lang="en-US" altLang="ja-JP" sz="2000" dirty="0" err="1" smtClean="0">
                <a:solidFill>
                  <a:srgbClr val="000000"/>
                </a:solidFill>
              </a:rPr>
              <a:t>Ar</a:t>
            </a:r>
            <a:r>
              <a:rPr lang="en-US" altLang="ja-JP" sz="2000" dirty="0" smtClean="0">
                <a:solidFill>
                  <a:srgbClr val="000000"/>
                </a:solidFill>
              </a:rPr>
              <a:t>/CO</a:t>
            </a:r>
            <a:r>
              <a:rPr lang="en-US" altLang="ja-JP" sz="2000" baseline="-25000" dirty="0" smtClean="0">
                <a:solidFill>
                  <a:srgbClr val="000000"/>
                </a:solidFill>
              </a:rPr>
              <a:t>2</a:t>
            </a:r>
            <a:r>
              <a:rPr lang="en-US" altLang="ja-JP" sz="2000" dirty="0" smtClean="0">
                <a:solidFill>
                  <a:srgbClr val="000000"/>
                </a:solidFill>
              </a:rPr>
              <a:t> with E</a:t>
            </a:r>
            <a:r>
              <a:rPr lang="en-US" altLang="ja-JP" sz="2000" baseline="-25000" dirty="0" smtClean="0">
                <a:solidFill>
                  <a:srgbClr val="000000"/>
                </a:solidFill>
              </a:rPr>
              <a:t>T2</a:t>
            </a:r>
            <a:r>
              <a:rPr lang="en-US" altLang="ja-JP" sz="2000" dirty="0" smtClean="0">
                <a:solidFill>
                  <a:srgbClr val="000000"/>
                </a:solidFill>
              </a:rPr>
              <a:t>=0.16kV/cm and E</a:t>
            </a:r>
            <a:r>
              <a:rPr lang="en-US" altLang="ja-JP" sz="2000" baseline="-25000" dirty="0" smtClean="0">
                <a:solidFill>
                  <a:srgbClr val="000000"/>
                </a:solidFill>
              </a:rPr>
              <a:t>T1</a:t>
            </a:r>
            <a:r>
              <a:rPr lang="en-US" altLang="ja-JP" sz="2000" dirty="0">
                <a:solidFill>
                  <a:srgbClr val="000000"/>
                </a:solidFill>
              </a:rPr>
              <a:t> </a:t>
            </a:r>
            <a:r>
              <a:rPr lang="en-US" altLang="ja-JP" sz="2000" dirty="0" smtClean="0">
                <a:solidFill>
                  <a:srgbClr val="000000"/>
                </a:solidFill>
              </a:rPr>
              <a:t>= 6kV/cm (E</a:t>
            </a:r>
            <a:r>
              <a:rPr lang="en-US" altLang="ja-JP" sz="2000" baseline="-25000" dirty="0" smtClean="0">
                <a:solidFill>
                  <a:srgbClr val="000000"/>
                </a:solidFill>
              </a:rPr>
              <a:t>d</a:t>
            </a:r>
            <a:r>
              <a:rPr lang="en-US" altLang="ja-JP" sz="2000" dirty="0" smtClean="0">
                <a:solidFill>
                  <a:srgbClr val="000000"/>
                </a:solidFill>
              </a:rPr>
              <a:t>=0.25kV/cm)</a:t>
            </a:r>
            <a:endParaRPr lang="en-US" altLang="ja-JP" sz="2000" baseline="-25000" dirty="0" smtClean="0">
              <a:solidFill>
                <a:srgbClr val="000000"/>
              </a:solidFill>
            </a:endParaRPr>
          </a:p>
          <a:p>
            <a:r>
              <a:rPr lang="en-US" altLang="ja-JP" sz="2400" dirty="0" smtClean="0">
                <a:solidFill>
                  <a:srgbClr val="000000"/>
                </a:solidFill>
              </a:rPr>
              <a:t>IBF=3-5% for Ne/CO</a:t>
            </a:r>
            <a:r>
              <a:rPr lang="en-US" altLang="ja-JP" sz="2400" baseline="-25000" dirty="0" smtClean="0">
                <a:solidFill>
                  <a:srgbClr val="000000"/>
                </a:solidFill>
              </a:rPr>
              <a:t>2</a:t>
            </a:r>
          </a:p>
          <a:p>
            <a:pPr lvl="1"/>
            <a:r>
              <a:rPr kumimoji="1" lang="en-US" altLang="ja-JP" sz="2000" dirty="0" smtClean="0">
                <a:solidFill>
                  <a:srgbClr val="000000"/>
                </a:solidFill>
              </a:rPr>
              <a:t>E</a:t>
            </a:r>
            <a:r>
              <a:rPr kumimoji="1" lang="en-US" altLang="ja-JP" sz="2000" baseline="-25000" dirty="0" smtClean="0">
                <a:solidFill>
                  <a:srgbClr val="000000"/>
                </a:solidFill>
              </a:rPr>
              <a:t>T1</a:t>
            </a:r>
            <a:r>
              <a:rPr kumimoji="1" lang="en-US" altLang="ja-JP" sz="2000" dirty="0" smtClean="0">
                <a:solidFill>
                  <a:srgbClr val="000000"/>
                </a:solidFill>
              </a:rPr>
              <a:t> cannot be so high.</a:t>
            </a:r>
          </a:p>
          <a:p>
            <a:pPr lvl="2"/>
            <a:r>
              <a:rPr lang="en-US" altLang="ja-JP" sz="1600" dirty="0" smtClean="0">
                <a:solidFill>
                  <a:srgbClr val="000000"/>
                </a:solidFill>
              </a:rPr>
              <a:t>Adding </a:t>
            </a:r>
            <a:r>
              <a:rPr lang="en-US" altLang="ja-JP" sz="1600" dirty="0" smtClean="0">
                <a:solidFill>
                  <a:srgbClr val="000000"/>
                </a:solidFill>
              </a:rPr>
              <a:t>N</a:t>
            </a:r>
            <a:r>
              <a:rPr lang="en-US" altLang="ja-JP" sz="1600" baseline="-25000" dirty="0" smtClean="0">
                <a:solidFill>
                  <a:srgbClr val="000000"/>
                </a:solidFill>
              </a:rPr>
              <a:t>2</a:t>
            </a:r>
            <a:r>
              <a:rPr lang="en-US" altLang="ja-JP" sz="1600" dirty="0">
                <a:solidFill>
                  <a:srgbClr val="000000"/>
                </a:solidFill>
              </a:rPr>
              <a:t> </a:t>
            </a:r>
            <a:r>
              <a:rPr lang="en-US" altLang="ja-JP" sz="1600" dirty="0" smtClean="0">
                <a:solidFill>
                  <a:srgbClr val="000000"/>
                </a:solidFill>
              </a:rPr>
              <a:t>to achieve </a:t>
            </a:r>
          </a:p>
          <a:p>
            <a:pPr marL="914400" lvl="2" indent="0">
              <a:buNone/>
            </a:pPr>
            <a:r>
              <a:rPr lang="en-US" altLang="ja-JP" sz="1600" dirty="0" smtClean="0">
                <a:solidFill>
                  <a:srgbClr val="000000"/>
                </a:solidFill>
              </a:rPr>
              <a:t>high E</a:t>
            </a:r>
            <a:r>
              <a:rPr lang="en-US" altLang="ja-JP" sz="1600" baseline="-25000" dirty="0" smtClean="0">
                <a:solidFill>
                  <a:srgbClr val="000000"/>
                </a:solidFill>
              </a:rPr>
              <a:t>T1</a:t>
            </a:r>
            <a:r>
              <a:rPr lang="en-US" altLang="ja-JP" sz="1600" dirty="0" smtClean="0">
                <a:solidFill>
                  <a:srgbClr val="000000"/>
                </a:solidFill>
              </a:rPr>
              <a:t>?</a:t>
            </a:r>
            <a:endParaRPr kumimoji="1" lang="en-US" altLang="ja-JP" sz="1600" dirty="0" smtClean="0">
              <a:solidFill>
                <a:srgbClr val="000000"/>
              </a:solidFill>
            </a:endParaRPr>
          </a:p>
          <a:p>
            <a:endParaRPr kumimoji="1" lang="en-US" altLang="ja-JP" sz="2400" baseline="-25000" dirty="0" smtClean="0">
              <a:solidFill>
                <a:srgbClr val="00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20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7795" y="3691300"/>
            <a:ext cx="4165209" cy="31667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5763" y="2643493"/>
            <a:ext cx="4838237" cy="1077005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2500182" y="6070625"/>
            <a:ext cx="1805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gain=600~2000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087267" y="6080103"/>
            <a:ext cx="1911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gain=2000~6000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981309" y="5284930"/>
            <a:ext cx="10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Scale=1.0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615347" y="5252664"/>
            <a:ext cx="1190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Scale=1.07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06065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ibf_rd51_v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6" y="1337708"/>
            <a:ext cx="5708494" cy="553637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1966" y="10042"/>
            <a:ext cx="8642184" cy="1143000"/>
          </a:xfrm>
        </p:spPr>
        <p:txBody>
          <a:bodyPr>
            <a:normAutofit fontScale="90000"/>
          </a:bodyPr>
          <a:lstStyle/>
          <a:p>
            <a:r>
              <a:rPr lang="en-US" altLang="ja-JP" i="1" u="sng" dirty="0" smtClean="0"/>
              <a:t>IBF for various GEM configurations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35098"/>
            <a:ext cx="8686800" cy="5580559"/>
          </a:xfrm>
        </p:spPr>
        <p:txBody>
          <a:bodyPr>
            <a:normAutofit/>
          </a:bodyPr>
          <a:lstStyle/>
          <a:p>
            <a:r>
              <a:rPr lang="en-US" altLang="ja-JP" sz="2400" dirty="0" smtClean="0">
                <a:solidFill>
                  <a:srgbClr val="000000"/>
                </a:solidFill>
              </a:rPr>
              <a:t>Search for optimal solutions for IBF by simulations</a:t>
            </a:r>
            <a:endParaRPr kumimoji="1" lang="en-US" altLang="ja-JP" sz="2400" dirty="0" smtClean="0">
              <a:solidFill>
                <a:srgbClr val="00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21</a:t>
            </a:fld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174075" y="968376"/>
            <a:ext cx="969925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entury Gothic"/>
                <a:cs typeface="Century Gothic"/>
              </a:rPr>
              <a:t>T. Gunji</a:t>
            </a:r>
            <a:endParaRPr kumimoji="1" lang="ja-JP" altLang="en-US" dirty="0">
              <a:latin typeface="Century Gothic"/>
              <a:cs typeface="Century Gothic"/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5342976" y="1839508"/>
            <a:ext cx="204376" cy="18978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561952" y="1718361"/>
            <a:ext cx="3460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entury Gothic"/>
                <a:cs typeface="Century Gothic"/>
              </a:rPr>
              <a:t>2GEM standard (same GEMs)</a:t>
            </a:r>
            <a:endParaRPr kumimoji="1" lang="ja-JP" altLang="en-US" dirty="0">
              <a:latin typeface="Century Gothic"/>
              <a:cs typeface="Century Gothic"/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5349396" y="2123299"/>
            <a:ext cx="204376" cy="18978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568372" y="2002152"/>
            <a:ext cx="1921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Century Gothic"/>
                <a:cs typeface="Century Gothic"/>
              </a:rPr>
              <a:t>3</a:t>
            </a:r>
            <a:r>
              <a:rPr kumimoji="1" lang="en-US" altLang="ja-JP" dirty="0" smtClean="0">
                <a:latin typeface="Century Gothic"/>
                <a:cs typeface="Century Gothic"/>
              </a:rPr>
              <a:t>GEM standard</a:t>
            </a:r>
            <a:endParaRPr kumimoji="1" lang="ja-JP" altLang="en-US" dirty="0">
              <a:latin typeface="Century Gothic"/>
              <a:cs typeface="Century Gothic"/>
            </a:endParaRPr>
          </a:p>
        </p:txBody>
      </p:sp>
      <p:sp>
        <p:nvSpPr>
          <p:cNvPr id="14" name="円/楕円 13"/>
          <p:cNvSpPr/>
          <p:nvPr/>
        </p:nvSpPr>
        <p:spPr>
          <a:xfrm>
            <a:off x="5349396" y="2444477"/>
            <a:ext cx="204376" cy="18978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568372" y="2323330"/>
            <a:ext cx="2751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entury Gothic"/>
                <a:cs typeface="Century Gothic"/>
              </a:rPr>
              <a:t>2GEM, low Et (50V/cm) </a:t>
            </a:r>
            <a:endParaRPr kumimoji="1" lang="ja-JP" altLang="en-US" dirty="0">
              <a:latin typeface="Century Gothic"/>
              <a:cs typeface="Century Gothic"/>
            </a:endParaRPr>
          </a:p>
        </p:txBody>
      </p:sp>
      <p:sp>
        <p:nvSpPr>
          <p:cNvPr id="16" name="円/楕円 15"/>
          <p:cNvSpPr/>
          <p:nvPr/>
        </p:nvSpPr>
        <p:spPr>
          <a:xfrm>
            <a:off x="5355816" y="2728268"/>
            <a:ext cx="204376" cy="189789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574792" y="2607121"/>
            <a:ext cx="37875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Century Gothic"/>
                <a:cs typeface="Century Gothic"/>
              </a:rPr>
              <a:t>3</a:t>
            </a:r>
            <a:r>
              <a:rPr kumimoji="1" lang="en-US" altLang="ja-JP" dirty="0" smtClean="0">
                <a:latin typeface="Century Gothic"/>
                <a:cs typeface="Century Gothic"/>
              </a:rPr>
              <a:t>GEM, low Et2 (50V/cm</a:t>
            </a:r>
            <a:r>
              <a:rPr kumimoji="1" lang="en-US" altLang="ja-JP" dirty="0" smtClean="0">
                <a:latin typeface="Century Gothic"/>
                <a:cs typeface="Century Gothic"/>
              </a:rPr>
              <a:t>)</a:t>
            </a:r>
            <a:r>
              <a:rPr lang="en-US" altLang="ja-JP" dirty="0" smtClean="0">
                <a:latin typeface="Century Gothic"/>
                <a:cs typeface="Century Gothic"/>
              </a:rPr>
              <a:t>&amp;</a:t>
            </a:r>
            <a:r>
              <a:rPr kumimoji="1" lang="en-US" altLang="ja-JP" dirty="0" smtClean="0">
                <a:latin typeface="Century Gothic"/>
                <a:cs typeface="Century Gothic"/>
              </a:rPr>
              <a:t>V</a:t>
            </a:r>
            <a:r>
              <a:rPr kumimoji="1" lang="en-US" altLang="ja-JP" baseline="-25000" dirty="0" smtClean="0">
                <a:latin typeface="Century Gothic"/>
                <a:cs typeface="Century Gothic"/>
              </a:rPr>
              <a:t>GEM2 </a:t>
            </a:r>
          </a:p>
          <a:p>
            <a:r>
              <a:rPr kumimoji="1" lang="en-US" altLang="ja-JP" dirty="0" smtClean="0">
                <a:latin typeface="Century Gothic"/>
                <a:cs typeface="Century Gothic"/>
              </a:rPr>
              <a:t>(for various V</a:t>
            </a:r>
            <a:r>
              <a:rPr kumimoji="1" lang="en-US" altLang="ja-JP" baseline="-25000" dirty="0" smtClean="0">
                <a:latin typeface="Century Gothic"/>
                <a:cs typeface="Century Gothic"/>
              </a:rPr>
              <a:t>GEM1</a:t>
            </a:r>
            <a:r>
              <a:rPr kumimoji="1" lang="en-US" altLang="ja-JP" dirty="0" smtClean="0">
                <a:latin typeface="Century Gothic"/>
                <a:cs typeface="Century Gothic"/>
              </a:rPr>
              <a:t>/V</a:t>
            </a:r>
            <a:r>
              <a:rPr kumimoji="1" lang="en-US" altLang="ja-JP" baseline="-25000" dirty="0" smtClean="0">
                <a:latin typeface="Century Gothic"/>
                <a:cs typeface="Century Gothic"/>
              </a:rPr>
              <a:t>GEM3</a:t>
            </a:r>
            <a:r>
              <a:rPr kumimoji="1" lang="en-US" altLang="ja-JP" dirty="0" smtClean="0">
                <a:latin typeface="Century Gothic"/>
                <a:cs typeface="Century Gothic"/>
              </a:rPr>
              <a:t>)</a:t>
            </a:r>
            <a:endParaRPr kumimoji="1" lang="ja-JP" altLang="en-US" dirty="0">
              <a:latin typeface="Century Gothic"/>
              <a:cs typeface="Century Gothic"/>
            </a:endParaRPr>
          </a:p>
        </p:txBody>
      </p:sp>
      <p:sp>
        <p:nvSpPr>
          <p:cNvPr id="18" name="円/楕円 17"/>
          <p:cNvSpPr/>
          <p:nvPr/>
        </p:nvSpPr>
        <p:spPr>
          <a:xfrm>
            <a:off x="5355816" y="3516614"/>
            <a:ext cx="204376" cy="189789"/>
          </a:xfrm>
          <a:prstGeom prst="ellipse">
            <a:avLst/>
          </a:prstGeom>
          <a:solidFill>
            <a:srgbClr val="FF00FF"/>
          </a:solidFill>
          <a:ln>
            <a:solidFill>
              <a:srgbClr val="FF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574792" y="3368831"/>
            <a:ext cx="35288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entury Gothic"/>
                <a:cs typeface="Century Gothic"/>
              </a:rPr>
              <a:t>Large pitc</a:t>
            </a:r>
            <a:r>
              <a:rPr lang="en-US" altLang="ja-JP" dirty="0" smtClean="0">
                <a:latin typeface="Century Gothic"/>
                <a:cs typeface="Century Gothic"/>
              </a:rPr>
              <a:t>h GEM1 +  standard </a:t>
            </a:r>
          </a:p>
          <a:p>
            <a:r>
              <a:rPr lang="en-US" altLang="ja-JP" dirty="0" smtClean="0">
                <a:latin typeface="Century Gothic"/>
                <a:cs typeface="Century Gothic"/>
              </a:rPr>
              <a:t>GEM2</a:t>
            </a:r>
            <a:r>
              <a:rPr lang="en-US" altLang="ja-JP" dirty="0">
                <a:latin typeface="Century Gothic"/>
                <a:cs typeface="Century Gothic"/>
              </a:rPr>
              <a:t> </a:t>
            </a:r>
            <a:r>
              <a:rPr kumimoji="1" lang="en-US" altLang="ja-JP" dirty="0" smtClean="0">
                <a:latin typeface="Century Gothic"/>
                <a:cs typeface="Century Gothic"/>
              </a:rPr>
              <a:t>(Flower GEM structure)</a:t>
            </a:r>
            <a:endParaRPr kumimoji="1" lang="ja-JP" altLang="en-US" dirty="0">
              <a:latin typeface="Century Gothic"/>
              <a:cs typeface="Century Gothic"/>
            </a:endParaRPr>
          </a:p>
        </p:txBody>
      </p:sp>
      <p:sp>
        <p:nvSpPr>
          <p:cNvPr id="20" name="円/楕円 19"/>
          <p:cNvSpPr/>
          <p:nvPr/>
        </p:nvSpPr>
        <p:spPr>
          <a:xfrm>
            <a:off x="5362236" y="3990192"/>
            <a:ext cx="204376" cy="189789"/>
          </a:xfrm>
          <a:prstGeom prst="ellipse">
            <a:avLst/>
          </a:prstGeom>
          <a:solidFill>
            <a:schemeClr val="bg1"/>
          </a:solidFill>
          <a:ln>
            <a:solidFill>
              <a:srgbClr val="FF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574792" y="3917197"/>
            <a:ext cx="35288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entury Gothic"/>
                <a:cs typeface="Century Gothic"/>
              </a:rPr>
              <a:t>Large pitc</a:t>
            </a:r>
            <a:r>
              <a:rPr lang="en-US" altLang="ja-JP" dirty="0" smtClean="0">
                <a:latin typeface="Century Gothic"/>
                <a:cs typeface="Century Gothic"/>
              </a:rPr>
              <a:t>h GEM1 +  standard </a:t>
            </a:r>
          </a:p>
          <a:p>
            <a:r>
              <a:rPr lang="en-US" altLang="ja-JP" dirty="0" smtClean="0">
                <a:latin typeface="Century Gothic"/>
                <a:cs typeface="Century Gothic"/>
              </a:rPr>
              <a:t>GEM2</a:t>
            </a:r>
            <a:r>
              <a:rPr lang="en-US" altLang="ja-JP" dirty="0">
                <a:latin typeface="Century Gothic"/>
                <a:cs typeface="Century Gothic"/>
              </a:rPr>
              <a:t> </a:t>
            </a:r>
            <a:r>
              <a:rPr lang="en-US" altLang="ja-JP" dirty="0" smtClean="0">
                <a:latin typeface="Century Gothic"/>
                <a:cs typeface="Century Gothic"/>
              </a:rPr>
              <a:t>&amp; GEM3</a:t>
            </a:r>
            <a:endParaRPr kumimoji="1" lang="ja-JP" altLang="en-US" dirty="0">
              <a:latin typeface="Century Gothic"/>
              <a:cs typeface="Century Gothic"/>
            </a:endParaRPr>
          </a:p>
        </p:txBody>
      </p:sp>
      <p:sp>
        <p:nvSpPr>
          <p:cNvPr id="23" name="円/楕円 22"/>
          <p:cNvSpPr/>
          <p:nvPr/>
        </p:nvSpPr>
        <p:spPr>
          <a:xfrm>
            <a:off x="5347638" y="4749340"/>
            <a:ext cx="204376" cy="189789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566614" y="4659953"/>
            <a:ext cx="2740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Century Gothic"/>
                <a:cs typeface="Century Gothic"/>
              </a:rPr>
              <a:t>2</a:t>
            </a:r>
            <a:r>
              <a:rPr kumimoji="1" lang="en-US" altLang="ja-JP" dirty="0" smtClean="0">
                <a:latin typeface="Century Gothic"/>
                <a:cs typeface="Century Gothic"/>
              </a:rPr>
              <a:t> layers of cobra GEMs</a:t>
            </a:r>
            <a:endParaRPr kumimoji="1" lang="ja-JP" altLang="en-US" dirty="0">
              <a:latin typeface="Century Gothic"/>
              <a:cs typeface="Century Gothic"/>
            </a:endParaRPr>
          </a:p>
        </p:txBody>
      </p:sp>
      <p:sp>
        <p:nvSpPr>
          <p:cNvPr id="27" name="円/楕円 26"/>
          <p:cNvSpPr/>
          <p:nvPr/>
        </p:nvSpPr>
        <p:spPr>
          <a:xfrm>
            <a:off x="5354058" y="5047730"/>
            <a:ext cx="204376" cy="189789"/>
          </a:xfrm>
          <a:prstGeom prst="ellipse">
            <a:avLst/>
          </a:prstGeom>
          <a:solidFill>
            <a:schemeClr val="bg1"/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558436" y="4943744"/>
            <a:ext cx="2740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Century Gothic"/>
                <a:cs typeface="Century Gothic"/>
              </a:rPr>
              <a:t>3</a:t>
            </a:r>
            <a:r>
              <a:rPr kumimoji="1" lang="en-US" altLang="ja-JP" dirty="0" smtClean="0">
                <a:latin typeface="Century Gothic"/>
                <a:cs typeface="Century Gothic"/>
              </a:rPr>
              <a:t> layers of cobra GEMs</a:t>
            </a:r>
            <a:endParaRPr kumimoji="1" lang="ja-JP" altLang="en-US" dirty="0">
              <a:latin typeface="Century Gothic"/>
              <a:cs typeface="Century Gothic"/>
            </a:endParaRPr>
          </a:p>
        </p:txBody>
      </p:sp>
      <p:cxnSp>
        <p:nvCxnSpPr>
          <p:cNvPr id="33" name="直線コネクタ 32"/>
          <p:cNvCxnSpPr/>
          <p:nvPr/>
        </p:nvCxnSpPr>
        <p:spPr>
          <a:xfrm>
            <a:off x="656923" y="5492112"/>
            <a:ext cx="4642254" cy="0"/>
          </a:xfrm>
          <a:prstGeom prst="line">
            <a:avLst/>
          </a:prstGeom>
          <a:ln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>
            <a:off x="3571623" y="1960895"/>
            <a:ext cx="0" cy="4350577"/>
          </a:xfrm>
          <a:prstGeom prst="line">
            <a:avLst/>
          </a:prstGeom>
          <a:ln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>
          <a:xfrm>
            <a:off x="5479873" y="5527680"/>
            <a:ext cx="34542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>
                <a:latin typeface="Century Gothic"/>
                <a:cs typeface="Century Gothic"/>
              </a:rPr>
              <a:t>More studies are on going.</a:t>
            </a:r>
          </a:p>
          <a:p>
            <a:r>
              <a:rPr lang="en-US" altLang="ja-JP" i="1" dirty="0" smtClean="0">
                <a:latin typeface="Century Gothic"/>
                <a:cs typeface="Century Gothic"/>
              </a:rPr>
              <a:t>(higher gain, combination </a:t>
            </a:r>
          </a:p>
          <a:p>
            <a:r>
              <a:rPr lang="en-US" altLang="ja-JP" i="1" dirty="0" smtClean="0">
                <a:latin typeface="Century Gothic"/>
                <a:cs typeface="Century Gothic"/>
              </a:rPr>
              <a:t>of </a:t>
            </a:r>
            <a:r>
              <a:rPr lang="en-US" altLang="ja-JP" i="1" dirty="0" smtClean="0">
                <a:latin typeface="Century Gothic"/>
                <a:cs typeface="Century Gothic"/>
              </a:rPr>
              <a:t>different </a:t>
            </a:r>
            <a:r>
              <a:rPr lang="en-US" altLang="ja-JP" i="1" dirty="0" smtClean="0">
                <a:latin typeface="Century Gothic"/>
                <a:cs typeface="Century Gothic"/>
              </a:rPr>
              <a:t>geometry</a:t>
            </a:r>
            <a:r>
              <a:rPr lang="en-US" altLang="ja-JP" i="1" dirty="0" smtClean="0">
                <a:latin typeface="Century Gothic"/>
                <a:cs typeface="Century Gothic"/>
              </a:rPr>
              <a:t>, etc…)</a:t>
            </a:r>
            <a:endParaRPr kumimoji="1" lang="ja-JP" altLang="en-US" i="1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459230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7368" y="10042"/>
            <a:ext cx="8642184" cy="1143000"/>
          </a:xfrm>
        </p:spPr>
        <p:txBody>
          <a:bodyPr>
            <a:normAutofit/>
          </a:bodyPr>
          <a:lstStyle/>
          <a:p>
            <a:r>
              <a:rPr kumimoji="1" lang="en-US" altLang="ja-JP" i="1" u="sng" dirty="0" smtClean="0"/>
              <a:t>Summary and Outlook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42602" y="1135098"/>
            <a:ext cx="8686800" cy="5580559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>
                <a:solidFill>
                  <a:srgbClr val="000000"/>
                </a:solidFill>
              </a:rPr>
              <a:t>R&amp;D of gain stability and ion back flow are on-going. </a:t>
            </a:r>
          </a:p>
          <a:p>
            <a:r>
              <a:rPr lang="en-US" altLang="ja-JP" sz="2400" dirty="0" smtClean="0">
                <a:solidFill>
                  <a:srgbClr val="000000"/>
                </a:solidFill>
              </a:rPr>
              <a:t>Gain stability &lt;3% (2 GEMs, higher gain and rate)</a:t>
            </a:r>
          </a:p>
          <a:p>
            <a:pPr lvl="1"/>
            <a:r>
              <a:rPr lang="en-US" altLang="ja-JP" sz="2000" dirty="0" smtClean="0">
                <a:solidFill>
                  <a:srgbClr val="000000"/>
                </a:solidFill>
              </a:rPr>
              <a:t>Stability of 3 GEMs will be studied under Ne/CO</a:t>
            </a:r>
            <a:r>
              <a:rPr lang="en-US" altLang="ja-JP" sz="2000" baseline="-25000" dirty="0" smtClean="0">
                <a:solidFill>
                  <a:srgbClr val="000000"/>
                </a:solidFill>
              </a:rPr>
              <a:t>2</a:t>
            </a:r>
            <a:r>
              <a:rPr lang="en-US" altLang="ja-JP" sz="2000" dirty="0" smtClean="0">
                <a:solidFill>
                  <a:srgbClr val="000000"/>
                </a:solidFill>
              </a:rPr>
              <a:t>.</a:t>
            </a:r>
          </a:p>
          <a:p>
            <a:r>
              <a:rPr kumimoji="1" lang="en-US" altLang="ja-JP" sz="2400" dirty="0" smtClean="0">
                <a:solidFill>
                  <a:srgbClr val="000000"/>
                </a:solidFill>
              </a:rPr>
              <a:t>IBF depends on rate of X-ray, spread of seed electrons (diffusion), and gain of GEM under high rate conditions.</a:t>
            </a:r>
          </a:p>
          <a:p>
            <a:pPr lvl="1"/>
            <a:r>
              <a:rPr lang="en-US" altLang="ja-JP" sz="2000" dirty="0" smtClean="0">
                <a:solidFill>
                  <a:srgbClr val="000000"/>
                </a:solidFill>
              </a:rPr>
              <a:t>Space charge plays an important role for IBF under high rate.</a:t>
            </a:r>
          </a:p>
          <a:p>
            <a:pPr lvl="1"/>
            <a:r>
              <a:rPr kumimoji="1" lang="en-US" altLang="ja-JP" sz="2000" dirty="0" smtClean="0">
                <a:solidFill>
                  <a:srgbClr val="000000"/>
                </a:solidFill>
              </a:rPr>
              <a:t>This is </a:t>
            </a:r>
            <a:r>
              <a:rPr lang="en-US" altLang="ja-JP" sz="2000" dirty="0" smtClean="0">
                <a:solidFill>
                  <a:srgbClr val="000000"/>
                </a:solidFill>
              </a:rPr>
              <a:t>(partially) </a:t>
            </a:r>
            <a:r>
              <a:rPr kumimoji="1" lang="en-US" altLang="ja-JP" sz="2000" dirty="0" smtClean="0">
                <a:solidFill>
                  <a:srgbClr val="000000"/>
                </a:solidFill>
              </a:rPr>
              <a:t>confirmed by </a:t>
            </a:r>
            <a:r>
              <a:rPr kumimoji="1" lang="en-US" altLang="ja-JP" sz="2000" dirty="0" err="1" smtClean="0">
                <a:solidFill>
                  <a:srgbClr val="000000"/>
                </a:solidFill>
              </a:rPr>
              <a:t>garfield</a:t>
            </a:r>
            <a:r>
              <a:rPr kumimoji="1" lang="en-US" altLang="ja-JP" sz="2000" dirty="0" smtClean="0">
                <a:solidFill>
                  <a:srgbClr val="000000"/>
                </a:solidFill>
              </a:rPr>
              <a:t> simulations.</a:t>
            </a:r>
          </a:p>
          <a:p>
            <a:r>
              <a:rPr lang="en-US" altLang="ja-JP" sz="2400" dirty="0" smtClean="0">
                <a:solidFill>
                  <a:srgbClr val="000000"/>
                </a:solidFill>
              </a:rPr>
              <a:t>Under low rate, IBF is 2-5% with 3 </a:t>
            </a:r>
            <a:r>
              <a:rPr lang="en-US" altLang="ja-JP" sz="2400" dirty="0" smtClean="0">
                <a:solidFill>
                  <a:srgbClr val="000000"/>
                </a:solidFill>
              </a:rPr>
              <a:t>standard GEMs</a:t>
            </a:r>
            <a:r>
              <a:rPr lang="en-US" altLang="ja-JP" sz="2400" dirty="0" smtClean="0">
                <a:solidFill>
                  <a:srgbClr val="000000"/>
                </a:solidFill>
              </a:rPr>
              <a:t>.</a:t>
            </a:r>
          </a:p>
          <a:p>
            <a:r>
              <a:rPr lang="en-US" altLang="ja-JP" sz="2400" dirty="0" smtClean="0">
                <a:solidFill>
                  <a:srgbClr val="000000"/>
                </a:solidFill>
              </a:rPr>
              <a:t>Try to reduce IBF further:</a:t>
            </a:r>
          </a:p>
          <a:p>
            <a:pPr lvl="1"/>
            <a:r>
              <a:rPr kumimoji="1" lang="en-US" altLang="ja-JP" sz="2000" dirty="0" smtClean="0">
                <a:solidFill>
                  <a:srgbClr val="000000"/>
                </a:solidFill>
              </a:rPr>
              <a:t>More study </a:t>
            </a:r>
            <a:r>
              <a:rPr lang="en-US" altLang="ja-JP" sz="2000" dirty="0" smtClean="0">
                <a:solidFill>
                  <a:srgbClr val="000000"/>
                </a:solidFill>
              </a:rPr>
              <a:t>on asymmetric f</a:t>
            </a:r>
            <a:r>
              <a:rPr kumimoji="1" lang="en-US" altLang="ja-JP" sz="2000" dirty="0" smtClean="0">
                <a:solidFill>
                  <a:srgbClr val="000000"/>
                </a:solidFill>
              </a:rPr>
              <a:t>ield configurations </a:t>
            </a:r>
          </a:p>
          <a:p>
            <a:pPr lvl="1"/>
            <a:r>
              <a:rPr kumimoji="1" lang="en-US" altLang="ja-JP" sz="2000" dirty="0" smtClean="0">
                <a:solidFill>
                  <a:srgbClr val="000000"/>
                </a:solidFill>
              </a:rPr>
              <a:t>Use standard </a:t>
            </a:r>
            <a:r>
              <a:rPr lang="en-US" altLang="ja-JP" sz="2000" dirty="0" smtClean="0">
                <a:solidFill>
                  <a:srgbClr val="000000"/>
                </a:solidFill>
              </a:rPr>
              <a:t>GEMs with </a:t>
            </a:r>
            <a:r>
              <a:rPr lang="en-US" altLang="ja-JP" sz="2000" dirty="0">
                <a:solidFill>
                  <a:srgbClr val="000000"/>
                </a:solidFill>
              </a:rPr>
              <a:t>d</a:t>
            </a:r>
            <a:r>
              <a:rPr kumimoji="1" lang="en-US" altLang="ja-JP" sz="2000" dirty="0" smtClean="0">
                <a:solidFill>
                  <a:srgbClr val="000000"/>
                </a:solidFill>
              </a:rPr>
              <a:t>ifferent geometry (hole size, pitch)</a:t>
            </a:r>
          </a:p>
          <a:p>
            <a:pPr lvl="1"/>
            <a:r>
              <a:rPr lang="en-US" altLang="ja-JP" sz="2000" dirty="0" smtClean="0">
                <a:solidFill>
                  <a:srgbClr val="000000"/>
                </a:solidFill>
              </a:rPr>
              <a:t>Use exotic GEMs (Thick COBRA GEM, Flower GEM)</a:t>
            </a:r>
          </a:p>
          <a:p>
            <a:r>
              <a:rPr kumimoji="1" lang="en-US" altLang="ja-JP" sz="2400" dirty="0" smtClean="0">
                <a:solidFill>
                  <a:srgbClr val="000000"/>
                </a:solidFill>
              </a:rPr>
              <a:t>Simulation studies are on-going. </a:t>
            </a:r>
          </a:p>
          <a:p>
            <a:endParaRPr kumimoji="1" lang="en-US" altLang="ja-JP" sz="2400" dirty="0" smtClean="0">
              <a:solidFill>
                <a:srgbClr val="00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995802" y="16086"/>
            <a:ext cx="2133600" cy="365125"/>
          </a:xfrm>
        </p:spPr>
        <p:txBody>
          <a:bodyPr/>
          <a:lstStyle/>
          <a:p>
            <a:fld id="{4D9AD947-A547-104E-A6B9-AB5E0AF854A1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900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Backup slides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5727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i="1" u="sng" dirty="0" smtClean="0"/>
              <a:t>R&amp;D of gain stability</a:t>
            </a:r>
            <a:endParaRPr kumimoji="1" lang="ja-JP" altLang="en-US" i="1" u="sng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24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1037451"/>
            <a:ext cx="8462350" cy="5820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573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6458" y="4625523"/>
            <a:ext cx="2837541" cy="223247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i="1" u="sng" dirty="0" smtClean="0"/>
              <a:t>ALICE GEM-TPC Upgrade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53042"/>
            <a:ext cx="8686800" cy="5285230"/>
          </a:xfrm>
        </p:spPr>
        <p:txBody>
          <a:bodyPr>
            <a:normAutofit/>
          </a:bodyPr>
          <a:lstStyle/>
          <a:p>
            <a:r>
              <a:rPr lang="en-US" altLang="ja-JP" sz="2800" dirty="0" err="1"/>
              <a:t>LoI</a:t>
            </a:r>
            <a:r>
              <a:rPr lang="en-US" altLang="ja-JP" sz="2800" dirty="0"/>
              <a:t> of the ALICE upgrade</a:t>
            </a:r>
          </a:p>
          <a:p>
            <a:pPr lvl="1"/>
            <a:r>
              <a:rPr lang="en-US" altLang="ja-JP" sz="2000" dirty="0" smtClean="0">
                <a:hlinkClick r:id="rId3"/>
              </a:rPr>
              <a:t>https://cdsweb.cern.ch/record/1475243/files/LHCC-I-022.</a:t>
            </a:r>
            <a:r>
              <a:rPr lang="en-US" altLang="ja-JP" sz="2000" dirty="0" smtClean="0">
                <a:hlinkClick r:id="rId3"/>
              </a:rPr>
              <a:t>pdf</a:t>
            </a:r>
            <a:endParaRPr lang="en-US" altLang="ja-JP" sz="2000" dirty="0" smtClean="0"/>
          </a:p>
          <a:p>
            <a:pPr lvl="1"/>
            <a:r>
              <a:rPr lang="en-US" altLang="ja-JP" sz="2000" dirty="0" smtClean="0"/>
              <a:t>Endorsed by the LHCC</a:t>
            </a:r>
            <a:endParaRPr lang="en-US" altLang="ja-JP" sz="2000" dirty="0" smtClean="0"/>
          </a:p>
          <a:p>
            <a:r>
              <a:rPr lang="en-US" altLang="ja-JP" sz="2800" dirty="0" smtClean="0"/>
              <a:t>High rate capability </a:t>
            </a:r>
          </a:p>
          <a:p>
            <a:pPr lvl="1"/>
            <a:r>
              <a:rPr lang="en-US" altLang="ja-JP" sz="2400" dirty="0" smtClean="0"/>
              <a:t>Target: 2MHz in p-p and 50kHz in </a:t>
            </a:r>
            <a:r>
              <a:rPr lang="en-US" altLang="ja-JP" sz="2400" dirty="0" err="1" smtClean="0"/>
              <a:t>Pb-Pb</a:t>
            </a:r>
            <a:r>
              <a:rPr lang="en-US" altLang="ja-JP" sz="2400" dirty="0" smtClean="0"/>
              <a:t> collisions</a:t>
            </a:r>
          </a:p>
          <a:p>
            <a:r>
              <a:rPr lang="en-US" altLang="ja-JP" sz="2800" dirty="0" smtClean="0"/>
              <a:t>Plan for the ALICE-TPC upgrade </a:t>
            </a:r>
          </a:p>
          <a:p>
            <a:pPr lvl="1"/>
            <a:r>
              <a:rPr lang="en-US" altLang="ja-JP" sz="2400" dirty="0" smtClean="0"/>
              <a:t>No gating grid and continuous readout</a:t>
            </a:r>
          </a:p>
          <a:p>
            <a:pPr lvl="2"/>
            <a:r>
              <a:rPr lang="en-US" altLang="ja-JP" sz="2000" dirty="0" smtClean="0"/>
              <a:t>Inherited the idea from PANDA GEM-TPC [arXiv:1207.0013]</a:t>
            </a:r>
          </a:p>
          <a:p>
            <a:pPr lvl="1"/>
            <a:r>
              <a:rPr lang="en-US" altLang="ja-JP" sz="2400" dirty="0" smtClean="0"/>
              <a:t>MWPC readout will be </a:t>
            </a:r>
          </a:p>
          <a:p>
            <a:pPr marL="457200" lvl="1" indent="0">
              <a:buNone/>
            </a:pPr>
            <a:r>
              <a:rPr lang="en-US" altLang="ja-JP" sz="2400" dirty="0" smtClean="0"/>
              <a:t>replaced with GEM. </a:t>
            </a:r>
          </a:p>
          <a:p>
            <a:pPr lvl="1"/>
            <a:r>
              <a:rPr lang="en-US" altLang="ja-JP" sz="2400" dirty="0" smtClean="0"/>
              <a:t>Ne(90)/CO</a:t>
            </a:r>
            <a:r>
              <a:rPr lang="en-US" altLang="ja-JP" sz="2400" baseline="-25000" dirty="0" smtClean="0"/>
              <a:t>2</a:t>
            </a:r>
            <a:r>
              <a:rPr lang="en-US" altLang="ja-JP" sz="2400" dirty="0" smtClean="0"/>
              <a:t>(10)</a:t>
            </a:r>
          </a:p>
          <a:p>
            <a:pPr lvl="1"/>
            <a:r>
              <a:rPr lang="en-US" altLang="ja-JP" sz="2400" dirty="0" smtClean="0"/>
              <a:t>E</a:t>
            </a:r>
            <a:r>
              <a:rPr lang="en-US" altLang="ja-JP" sz="2400" baseline="-25000" dirty="0" smtClean="0"/>
              <a:t>d</a:t>
            </a:r>
            <a:r>
              <a:rPr lang="en-US" altLang="ja-JP" sz="2400" dirty="0" smtClean="0"/>
              <a:t>=0.4kV/cm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6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0181" y="5065941"/>
            <a:ext cx="1763324" cy="1719064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8539996" y="6438272"/>
            <a:ext cx="604004" cy="3467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0945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i="1" u="sng" dirty="0" smtClean="0"/>
              <a:t>ALICE GEM-TPC Upgrade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53042"/>
            <a:ext cx="8686800" cy="4861851"/>
          </a:xfrm>
        </p:spPr>
        <p:txBody>
          <a:bodyPr>
            <a:normAutofit/>
          </a:bodyPr>
          <a:lstStyle/>
          <a:p>
            <a:r>
              <a:rPr lang="en-US" altLang="ja-JP" sz="2800" dirty="0" smtClean="0"/>
              <a:t>Major issues for the GEM-TPC upgrade </a:t>
            </a:r>
          </a:p>
          <a:p>
            <a:pPr lvl="1"/>
            <a:r>
              <a:rPr lang="en-US" altLang="ja-JP" sz="2400" dirty="0" err="1" smtClean="0"/>
              <a:t>dE</a:t>
            </a:r>
            <a:r>
              <a:rPr lang="en-US" altLang="ja-JP" sz="2400" dirty="0" smtClean="0"/>
              <a:t>/dx resolution for the particle identification</a:t>
            </a:r>
          </a:p>
          <a:p>
            <a:pPr lvl="2"/>
            <a:r>
              <a:rPr lang="en-US" altLang="ja-JP" sz="2000" dirty="0" smtClean="0"/>
              <a:t>~5% for Kr by PANDA GEM-TPC. </a:t>
            </a:r>
          </a:p>
          <a:p>
            <a:pPr lvl="2"/>
            <a:r>
              <a:rPr lang="en-US" altLang="ja-JP" sz="2000" dirty="0" err="1" smtClean="0"/>
              <a:t>Beamtest</a:t>
            </a:r>
            <a:r>
              <a:rPr lang="en-US" altLang="ja-JP" sz="2000" dirty="0" smtClean="0"/>
              <a:t> of prototype GEM-TPC at CERN PS-T10 </a:t>
            </a:r>
          </a:p>
          <a:p>
            <a:pPr lvl="3"/>
            <a:r>
              <a:rPr lang="en-US" altLang="ja-JP" b="1" i="1" u="sng" dirty="0" smtClean="0"/>
              <a:t>Detailed presentation by P. </a:t>
            </a:r>
            <a:r>
              <a:rPr lang="en-US" altLang="ja-JP" b="1" i="1" u="sng" dirty="0" err="1" smtClean="0"/>
              <a:t>Gasik</a:t>
            </a:r>
            <a:endParaRPr lang="en-US" altLang="ja-JP" b="1" i="1" u="sng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4</a:t>
            </a:fld>
            <a:endParaRPr kumimoji="1" lang="ja-JP" altLang="en-US"/>
          </a:p>
        </p:txBody>
      </p:sp>
      <p:pic>
        <p:nvPicPr>
          <p:cNvPr id="5" name="図 4" descr="IMG_027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82" y="3299432"/>
            <a:ext cx="4743582" cy="3543046"/>
          </a:xfrm>
          <a:prstGeom prst="rect">
            <a:avLst/>
          </a:prstGeom>
        </p:spPr>
      </p:pic>
      <p:pic>
        <p:nvPicPr>
          <p:cNvPr id="6" name="図 5" descr="b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993" y="4512093"/>
            <a:ext cx="3374814" cy="2345907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4723453" y="3442384"/>
            <a:ext cx="4369765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>
                <a:latin typeface="Century Gothic"/>
                <a:cs typeface="Century Gothic"/>
              </a:rPr>
              <a:t>Electronics (PCA16+</a:t>
            </a:r>
            <a:r>
              <a:rPr kumimoji="1" lang="en-US" altLang="ja-JP" i="1" dirty="0" smtClean="0">
                <a:latin typeface="Century Gothic"/>
                <a:cs typeface="Century Gothic"/>
              </a:rPr>
              <a:t>ALTRO: loan from</a:t>
            </a:r>
          </a:p>
          <a:p>
            <a:r>
              <a:rPr lang="en-US" altLang="ja-JP" i="1" dirty="0">
                <a:latin typeface="Century Gothic"/>
                <a:cs typeface="Century Gothic"/>
              </a:rPr>
              <a:t>t</a:t>
            </a:r>
            <a:r>
              <a:rPr lang="en-US" altLang="ja-JP" i="1" dirty="0" smtClean="0">
                <a:latin typeface="Century Gothic"/>
                <a:cs typeface="Century Gothic"/>
              </a:rPr>
              <a:t>he LCTPC. Thanks!!</a:t>
            </a:r>
            <a:r>
              <a:rPr kumimoji="1" lang="en-US" altLang="ja-JP" i="1" dirty="0" smtClean="0">
                <a:latin typeface="Century Gothic"/>
                <a:cs typeface="Century Gothic"/>
              </a:rPr>
              <a:t>) &amp; </a:t>
            </a:r>
            <a:r>
              <a:rPr kumimoji="1" lang="en-US" altLang="ja-JP" i="1" dirty="0" smtClean="0">
                <a:latin typeface="Century Gothic"/>
                <a:cs typeface="Century Gothic"/>
              </a:rPr>
              <a:t>RCU</a:t>
            </a:r>
          </a:p>
          <a:p>
            <a:r>
              <a:rPr lang="en-US" altLang="ja-JP" i="1" dirty="0">
                <a:latin typeface="Century Gothic"/>
                <a:cs typeface="Century Gothic"/>
              </a:rPr>
              <a:t>TPC Gas Vessel </a:t>
            </a:r>
            <a:r>
              <a:rPr lang="en-US" altLang="ja-JP" i="1" dirty="0" smtClean="0">
                <a:latin typeface="Century Gothic"/>
                <a:cs typeface="Century Gothic"/>
              </a:rPr>
              <a:t>&amp; GEM-Stack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 flipH="1">
            <a:off x="3051041" y="3781207"/>
            <a:ext cx="1672412" cy="1109543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flipH="1">
            <a:off x="2934255" y="4219185"/>
            <a:ext cx="1789198" cy="1693513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7310767" y="5178773"/>
            <a:ext cx="1788213" cy="107721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ja-JP" sz="1600" i="1" dirty="0">
                <a:latin typeface="Century Gothic"/>
                <a:cs typeface="Century Gothic"/>
              </a:rPr>
              <a:t>v</a:t>
            </a:r>
            <a:r>
              <a:rPr kumimoji="1" lang="en-US" altLang="ja-JP" sz="1600" i="1" dirty="0" smtClean="0">
                <a:latin typeface="Century Gothic"/>
                <a:cs typeface="Century Gothic"/>
              </a:rPr>
              <a:t>ery preliminary </a:t>
            </a:r>
          </a:p>
          <a:p>
            <a:r>
              <a:rPr lang="en-US" altLang="ja-JP" sz="1600" i="1" dirty="0">
                <a:latin typeface="Century Gothic"/>
                <a:cs typeface="Century Gothic"/>
              </a:rPr>
              <a:t>o</a:t>
            </a:r>
            <a:r>
              <a:rPr lang="en-US" altLang="ja-JP" sz="1600" i="1" dirty="0" smtClean="0">
                <a:latin typeface="Century Gothic"/>
                <a:cs typeface="Century Gothic"/>
              </a:rPr>
              <a:t>f </a:t>
            </a:r>
            <a:r>
              <a:rPr lang="en-US" altLang="ja-JP" sz="1600" i="1" dirty="0" err="1" smtClean="0">
                <a:latin typeface="Century Gothic"/>
                <a:cs typeface="Century Gothic"/>
              </a:rPr>
              <a:t>dE</a:t>
            </a:r>
            <a:r>
              <a:rPr lang="en-US" altLang="ja-JP" sz="1600" i="1" dirty="0" smtClean="0">
                <a:latin typeface="Century Gothic"/>
                <a:cs typeface="Century Gothic"/>
              </a:rPr>
              <a:t>/dx for </a:t>
            </a:r>
            <a:r>
              <a:rPr lang="en-US" altLang="ja-JP" sz="1600" i="1" dirty="0" smtClean="0">
                <a:latin typeface="Symbol" charset="2"/>
                <a:cs typeface="Symbol" charset="2"/>
              </a:rPr>
              <a:t>p</a:t>
            </a:r>
            <a:r>
              <a:rPr lang="en-US" altLang="ja-JP" sz="1600" i="1" dirty="0" smtClean="0">
                <a:latin typeface="Century Gothic"/>
                <a:cs typeface="Century Gothic"/>
              </a:rPr>
              <a:t>/</a:t>
            </a:r>
            <a:r>
              <a:rPr lang="en-US" altLang="ja-JP" sz="1600" i="1" dirty="0" smtClean="0">
                <a:latin typeface="Century Gothic"/>
                <a:cs typeface="Century Gothic"/>
              </a:rPr>
              <a:t>e</a:t>
            </a:r>
          </a:p>
          <a:p>
            <a:r>
              <a:rPr kumimoji="1" lang="en-US" altLang="ja-JP" sz="1600" i="1" dirty="0" smtClean="0">
                <a:latin typeface="Century Gothic"/>
                <a:cs typeface="Century Gothic"/>
              </a:rPr>
              <a:t>(no calibration,</a:t>
            </a:r>
          </a:p>
          <a:p>
            <a:r>
              <a:rPr lang="en-US" altLang="ja-JP" sz="1600" i="1" dirty="0">
                <a:latin typeface="Century Gothic"/>
                <a:cs typeface="Century Gothic"/>
              </a:rPr>
              <a:t>n</a:t>
            </a:r>
            <a:r>
              <a:rPr lang="en-US" altLang="ja-JP" sz="1600" i="1" dirty="0" smtClean="0">
                <a:latin typeface="Century Gothic"/>
                <a:cs typeface="Century Gothic"/>
              </a:rPr>
              <a:t>o tracking</a:t>
            </a:r>
            <a:r>
              <a:rPr kumimoji="1" lang="en-US" altLang="ja-JP" sz="1600" i="1" dirty="0" smtClean="0">
                <a:latin typeface="Century Gothic"/>
                <a:cs typeface="Century Gothic"/>
              </a:rPr>
              <a:t>)</a:t>
            </a:r>
            <a:endParaRPr kumimoji="1" lang="ja-JP" altLang="en-US" sz="1600" i="1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15071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i="1" u="sng" dirty="0" smtClean="0"/>
              <a:t>ALICE GEM-TPC Upgrade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53042"/>
            <a:ext cx="8686800" cy="5066242"/>
          </a:xfrm>
        </p:spPr>
        <p:txBody>
          <a:bodyPr>
            <a:normAutofit/>
          </a:bodyPr>
          <a:lstStyle/>
          <a:p>
            <a:r>
              <a:rPr lang="en-US" altLang="ja-JP" sz="2800" dirty="0" smtClean="0"/>
              <a:t>Major issues for the GEM-TPC upgrade </a:t>
            </a:r>
          </a:p>
          <a:p>
            <a:pPr lvl="1"/>
            <a:r>
              <a:rPr lang="en-US" altLang="ja-JP" sz="2400" dirty="0" smtClean="0"/>
              <a:t>Stability of GEM (gain, charge up, discharge, P/T)</a:t>
            </a:r>
          </a:p>
          <a:p>
            <a:pPr lvl="2"/>
            <a:r>
              <a:rPr lang="en-US" altLang="ja-JP" sz="2000" dirty="0" smtClean="0"/>
              <a:t>Measurements in the lab. </a:t>
            </a:r>
          </a:p>
          <a:p>
            <a:pPr lvl="2"/>
            <a:r>
              <a:rPr lang="en-US" altLang="ja-JP" sz="2000" dirty="0" smtClean="0"/>
              <a:t>Test with the </a:t>
            </a:r>
            <a:r>
              <a:rPr lang="en-US" altLang="ja-JP" sz="2000" dirty="0"/>
              <a:t>p</a:t>
            </a:r>
            <a:r>
              <a:rPr lang="en-US" altLang="ja-JP" sz="2000" dirty="0" smtClean="0"/>
              <a:t>rototype at ALICE cavern in 2013. (p-</a:t>
            </a:r>
            <a:r>
              <a:rPr lang="en-US" altLang="ja-JP" sz="2000" dirty="0" err="1" smtClean="0"/>
              <a:t>Pb</a:t>
            </a:r>
            <a:r>
              <a:rPr lang="en-US" altLang="ja-JP" sz="2000" dirty="0" smtClean="0"/>
              <a:t>)</a:t>
            </a:r>
          </a:p>
          <a:p>
            <a:pPr lvl="1"/>
            <a:r>
              <a:rPr lang="en-US" altLang="ja-JP" sz="2400" dirty="0" smtClean="0"/>
              <a:t>Ion back flow to avoid space-charge distortion</a:t>
            </a:r>
          </a:p>
          <a:p>
            <a:pPr lvl="2"/>
            <a:r>
              <a:rPr lang="en-US" altLang="ja-JP" sz="2000" dirty="0" smtClean="0"/>
              <a:t>Requirement &lt; 0.25%</a:t>
            </a:r>
          </a:p>
          <a:p>
            <a:pPr lvl="2"/>
            <a:r>
              <a:rPr lang="en-US" altLang="ja-JP" sz="2000" dirty="0" smtClean="0"/>
              <a:t>Test bench in CERN, Munich, and </a:t>
            </a:r>
            <a:r>
              <a:rPr lang="en-US" altLang="ja-JP" sz="2000" dirty="0" smtClean="0"/>
              <a:t>Tokyo</a:t>
            </a:r>
          </a:p>
          <a:p>
            <a:pPr lvl="2"/>
            <a:r>
              <a:rPr lang="en-US" altLang="ja-JP" sz="2000" dirty="0" smtClean="0"/>
              <a:t>Simulations </a:t>
            </a:r>
            <a:r>
              <a:rPr lang="en-US" altLang="ja-JP" sz="2000" dirty="0" smtClean="0"/>
              <a:t>to search for the optimal solutions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5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4614" y="4481288"/>
            <a:ext cx="2260325" cy="2303717"/>
          </a:xfrm>
          <a:prstGeom prst="rect">
            <a:avLst/>
          </a:prstGeom>
        </p:spPr>
      </p:pic>
      <p:pic>
        <p:nvPicPr>
          <p:cNvPr id="6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9657" y="5284931"/>
            <a:ext cx="3854343" cy="157307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255" y="4657162"/>
            <a:ext cx="3185949" cy="204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818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i="1" u="sng" dirty="0" smtClean="0"/>
              <a:t>R&amp;D of gain stability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800" dirty="0" smtClean="0"/>
              <a:t>Measurement setup</a:t>
            </a:r>
          </a:p>
          <a:p>
            <a:pPr lvl="1"/>
            <a:r>
              <a:rPr kumimoji="1" lang="en-US" altLang="ja-JP" sz="2400" dirty="0" smtClean="0">
                <a:solidFill>
                  <a:srgbClr val="000000"/>
                </a:solidFill>
              </a:rPr>
              <a:t>Single wire chamber as reference</a:t>
            </a:r>
          </a:p>
          <a:p>
            <a:pPr lvl="1"/>
            <a:r>
              <a:rPr lang="en-US" altLang="ja-JP" sz="2400" dirty="0" smtClean="0">
                <a:solidFill>
                  <a:srgbClr val="000000"/>
                </a:solidFill>
              </a:rPr>
              <a:t>Monitor humidity </a:t>
            </a:r>
            <a:endParaRPr kumimoji="1" lang="ja-JP" altLang="en-US" sz="2400" dirty="0">
              <a:solidFill>
                <a:srgbClr val="00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6</a:t>
            </a:fld>
            <a:endParaRPr kumimoji="1" lang="ja-JP" altLang="en-US"/>
          </a:p>
        </p:txBody>
      </p:sp>
      <p:grpSp>
        <p:nvGrpSpPr>
          <p:cNvPr id="5" name="Group 20"/>
          <p:cNvGrpSpPr/>
          <p:nvPr/>
        </p:nvGrpSpPr>
        <p:grpSpPr>
          <a:xfrm>
            <a:off x="1164385" y="5437138"/>
            <a:ext cx="6745287" cy="1338242"/>
            <a:chOff x="614680" y="4306330"/>
            <a:chExt cx="7297503" cy="1751338"/>
          </a:xfrm>
        </p:grpSpPr>
        <p:sp>
          <p:nvSpPr>
            <p:cNvPr id="6" name="Rectangle 7"/>
            <p:cNvSpPr/>
            <p:nvPr/>
          </p:nvSpPr>
          <p:spPr>
            <a:xfrm>
              <a:off x="614680" y="4306330"/>
              <a:ext cx="7297503" cy="1751338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4"/>
            <p:cNvGrpSpPr/>
            <p:nvPr/>
          </p:nvGrpSpPr>
          <p:grpSpPr>
            <a:xfrm>
              <a:off x="916570" y="4319082"/>
              <a:ext cx="6765789" cy="1634480"/>
              <a:chOff x="162721" y="685512"/>
              <a:chExt cx="8131679" cy="2155907"/>
            </a:xfrm>
          </p:grpSpPr>
          <p:sp>
            <p:nvSpPr>
              <p:cNvPr id="8" name="Rectangle 8"/>
              <p:cNvSpPr>
                <a:spLocks noChangeArrowheads="1"/>
              </p:cNvSpPr>
              <p:nvPr/>
            </p:nvSpPr>
            <p:spPr bwMode="auto">
              <a:xfrm>
                <a:off x="162721" y="816566"/>
                <a:ext cx="1143360" cy="816565"/>
              </a:xfrm>
              <a:prstGeom prst="rect">
                <a:avLst/>
              </a:prstGeom>
              <a:noFill/>
              <a:ln w="360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7967" tIns="71548" rIns="97967" bIns="57147" anchor="ctr"/>
              <a:lstStyle/>
              <a:p>
                <a:pPr algn="ctr">
                  <a:tabLst>
                    <a:tab pos="656650" algn="l"/>
                  </a:tabLst>
                </a:pPr>
                <a:r>
                  <a:rPr lang="en-US" sz="1600" dirty="0">
                    <a:solidFill>
                      <a:srgbClr val="000000"/>
                    </a:solidFill>
                  </a:rPr>
                  <a:t>Mass flow</a:t>
                </a:r>
              </a:p>
              <a:p>
                <a:pPr algn="ctr">
                  <a:tabLst>
                    <a:tab pos="656650" algn="l"/>
                  </a:tabLst>
                </a:pPr>
                <a:r>
                  <a:rPr lang="en-US" sz="1600" dirty="0">
                    <a:solidFill>
                      <a:srgbClr val="000000"/>
                    </a:solidFill>
                  </a:rPr>
                  <a:t>meters</a:t>
                </a:r>
              </a:p>
            </p:txBody>
          </p:sp>
          <p:sp>
            <p:nvSpPr>
              <p:cNvPr id="9" name="Rectangle 9"/>
              <p:cNvSpPr>
                <a:spLocks noChangeArrowheads="1"/>
              </p:cNvSpPr>
              <p:nvPr/>
            </p:nvSpPr>
            <p:spPr bwMode="auto">
              <a:xfrm>
                <a:off x="1797120" y="817286"/>
                <a:ext cx="1143360" cy="816565"/>
              </a:xfrm>
              <a:prstGeom prst="rect">
                <a:avLst/>
              </a:prstGeom>
              <a:noFill/>
              <a:ln w="36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7967" tIns="71548" rIns="97967" bIns="57147" anchor="ctr"/>
              <a:lstStyle/>
              <a:p>
                <a:pPr algn="ctr">
                  <a:tabLst>
                    <a:tab pos="656650" algn="l"/>
                  </a:tabLst>
                </a:pPr>
                <a:r>
                  <a:rPr lang="en-US" dirty="0" smtClean="0">
                    <a:solidFill>
                      <a:srgbClr val="000000"/>
                    </a:solidFill>
                  </a:rPr>
                  <a:t>GEM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" name="Rectangle 10"/>
              <p:cNvSpPr>
                <a:spLocks noChangeArrowheads="1"/>
              </p:cNvSpPr>
              <p:nvPr/>
            </p:nvSpPr>
            <p:spPr bwMode="auto">
              <a:xfrm>
                <a:off x="3395520" y="816566"/>
                <a:ext cx="1143360" cy="816565"/>
              </a:xfrm>
              <a:prstGeom prst="rect">
                <a:avLst/>
              </a:prstGeom>
              <a:noFill/>
              <a:ln w="360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7967" tIns="71548" rIns="97967" bIns="57147" anchor="ctr"/>
              <a:lstStyle/>
              <a:p>
                <a:pPr algn="ctr">
                  <a:tabLst>
                    <a:tab pos="656650" algn="l"/>
                  </a:tabLst>
                </a:pPr>
                <a:r>
                  <a:rPr lang="en-US" sz="1400" dirty="0">
                    <a:solidFill>
                      <a:srgbClr val="000000"/>
                    </a:solidFill>
                  </a:rPr>
                  <a:t>Single-wire</a:t>
                </a:r>
              </a:p>
              <a:p>
                <a:pPr algn="ctr">
                  <a:tabLst>
                    <a:tab pos="656650" algn="l"/>
                  </a:tabLst>
                </a:pPr>
                <a:r>
                  <a:rPr lang="en-US" sz="1400" dirty="0">
                    <a:solidFill>
                      <a:srgbClr val="000000"/>
                    </a:solidFill>
                  </a:rPr>
                  <a:t>chamber</a:t>
                </a:r>
              </a:p>
            </p:txBody>
          </p:sp>
          <p:sp>
            <p:nvSpPr>
              <p:cNvPr id="11" name="Rectangle 11"/>
              <p:cNvSpPr>
                <a:spLocks noChangeArrowheads="1"/>
              </p:cNvSpPr>
              <p:nvPr/>
            </p:nvSpPr>
            <p:spPr bwMode="auto">
              <a:xfrm>
                <a:off x="5355361" y="816566"/>
                <a:ext cx="1143360" cy="816565"/>
              </a:xfrm>
              <a:prstGeom prst="rect">
                <a:avLst/>
              </a:prstGeom>
              <a:noFill/>
              <a:ln w="360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7967" tIns="71548" rIns="97967" bIns="57147" anchor="ctr"/>
              <a:lstStyle/>
              <a:p>
                <a:pPr algn="ctr">
                  <a:tabLst>
                    <a:tab pos="656650" algn="l"/>
                  </a:tabLst>
                </a:pPr>
                <a:r>
                  <a:rPr lang="en-US" sz="1600" dirty="0" err="1" smtClean="0">
                    <a:solidFill>
                      <a:srgbClr val="000000"/>
                    </a:solidFill>
                  </a:rPr>
                  <a:t>Hygro</a:t>
                </a:r>
                <a:r>
                  <a:rPr lang="en-US" sz="1600" dirty="0" smtClean="0">
                    <a:solidFill>
                      <a:srgbClr val="000000"/>
                    </a:solidFill>
                  </a:rPr>
                  <a:t>-</a:t>
                </a:r>
              </a:p>
              <a:p>
                <a:pPr algn="ctr">
                  <a:tabLst>
                    <a:tab pos="656650" algn="l"/>
                  </a:tabLst>
                </a:pPr>
                <a:r>
                  <a:rPr lang="en-US" sz="1600" dirty="0" smtClean="0">
                    <a:solidFill>
                      <a:srgbClr val="000000"/>
                    </a:solidFill>
                  </a:rPr>
                  <a:t>meter</a:t>
                </a:r>
                <a:endParaRPr lang="en-US" sz="20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Rectangle 13"/>
              <p:cNvSpPr>
                <a:spLocks noChangeArrowheads="1"/>
              </p:cNvSpPr>
              <p:nvPr/>
            </p:nvSpPr>
            <p:spPr bwMode="auto">
              <a:xfrm>
                <a:off x="162721" y="2024853"/>
                <a:ext cx="1143360" cy="816566"/>
              </a:xfrm>
              <a:prstGeom prst="rect">
                <a:avLst/>
              </a:prstGeom>
              <a:noFill/>
              <a:ln w="360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7967" tIns="71548" rIns="97967" bIns="57147" anchor="ctr"/>
              <a:lstStyle/>
              <a:p>
                <a:pPr algn="ctr">
                  <a:tabLst>
                    <a:tab pos="656650" algn="l"/>
                  </a:tabLst>
                </a:pPr>
                <a:r>
                  <a:rPr lang="en-US">
                    <a:solidFill>
                      <a:srgbClr val="000000"/>
                    </a:solidFill>
                  </a:rPr>
                  <a:t>PC</a:t>
                </a:r>
              </a:p>
            </p:txBody>
          </p:sp>
          <p:sp>
            <p:nvSpPr>
              <p:cNvPr id="13" name="Rectangle 14"/>
              <p:cNvSpPr>
                <a:spLocks noChangeArrowheads="1"/>
              </p:cNvSpPr>
              <p:nvPr/>
            </p:nvSpPr>
            <p:spPr bwMode="auto">
              <a:xfrm>
                <a:off x="1795681" y="2024853"/>
                <a:ext cx="1143360" cy="816566"/>
              </a:xfrm>
              <a:prstGeom prst="rect">
                <a:avLst/>
              </a:prstGeom>
              <a:noFill/>
              <a:ln w="360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7967" tIns="71548" rIns="97967" bIns="57147" anchor="ctr"/>
              <a:lstStyle/>
              <a:p>
                <a:pPr algn="ctr">
                  <a:tabLst>
                    <a:tab pos="656650" algn="l"/>
                  </a:tabLst>
                </a:pPr>
                <a:r>
                  <a:rPr lang="en-US" dirty="0" smtClean="0">
                    <a:solidFill>
                      <a:srgbClr val="000000"/>
                    </a:solidFill>
                  </a:rPr>
                  <a:t>NIM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Rectangle 15"/>
              <p:cNvSpPr>
                <a:spLocks noChangeArrowheads="1"/>
              </p:cNvSpPr>
              <p:nvPr/>
            </p:nvSpPr>
            <p:spPr bwMode="auto">
              <a:xfrm>
                <a:off x="5355361" y="2024853"/>
                <a:ext cx="1143360" cy="816566"/>
              </a:xfrm>
              <a:prstGeom prst="rect">
                <a:avLst/>
              </a:prstGeom>
              <a:noFill/>
              <a:ln w="360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7967" tIns="71548" rIns="97967" bIns="57147" anchor="ctr"/>
              <a:lstStyle/>
              <a:p>
                <a:pPr algn="ctr">
                  <a:tabLst>
                    <a:tab pos="656650" algn="l"/>
                  </a:tabLst>
                </a:pPr>
                <a:r>
                  <a:rPr lang="en-US" dirty="0" smtClean="0">
                    <a:solidFill>
                      <a:srgbClr val="000000"/>
                    </a:solidFill>
                  </a:rPr>
                  <a:t>CAMAC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Rectangle 16"/>
              <p:cNvSpPr>
                <a:spLocks noChangeArrowheads="1"/>
              </p:cNvSpPr>
              <p:nvPr/>
            </p:nvSpPr>
            <p:spPr bwMode="auto">
              <a:xfrm>
                <a:off x="7151040" y="2024853"/>
                <a:ext cx="1143360" cy="816566"/>
              </a:xfrm>
              <a:prstGeom prst="rect">
                <a:avLst/>
              </a:prstGeom>
              <a:noFill/>
              <a:ln w="360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7967" tIns="71548" rIns="97967" bIns="57147" anchor="ctr"/>
              <a:lstStyle/>
              <a:p>
                <a:pPr algn="ctr">
                  <a:tabLst>
                    <a:tab pos="656650" algn="l"/>
                  </a:tabLst>
                </a:pPr>
                <a:r>
                  <a:rPr lang="en-US" dirty="0">
                    <a:solidFill>
                      <a:srgbClr val="000000"/>
                    </a:solidFill>
                  </a:rPr>
                  <a:t>PC</a:t>
                </a:r>
              </a:p>
            </p:txBody>
          </p:sp>
          <p:sp>
            <p:nvSpPr>
              <p:cNvPr id="16" name="Rectangle 17"/>
              <p:cNvSpPr>
                <a:spLocks noChangeArrowheads="1"/>
              </p:cNvSpPr>
              <p:nvPr/>
            </p:nvSpPr>
            <p:spPr bwMode="auto">
              <a:xfrm>
                <a:off x="1632960" y="685512"/>
                <a:ext cx="3265920" cy="1045550"/>
              </a:xfrm>
              <a:prstGeom prst="rect">
                <a:avLst/>
              </a:prstGeom>
              <a:noFill/>
              <a:ln w="36000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82945" tIns="41473" rIns="82945" bIns="41473" anchor="ctr"/>
              <a:lstStyle/>
              <a:p>
                <a:endParaRPr lang="en-US"/>
              </a:p>
            </p:txBody>
          </p:sp>
          <p:cxnSp>
            <p:nvCxnSpPr>
              <p:cNvPr id="17" name="AutoShape 18"/>
              <p:cNvCxnSpPr>
                <a:cxnSpLocks noChangeShapeType="1"/>
                <a:stCxn id="8" idx="3"/>
                <a:endCxn id="9" idx="1"/>
              </p:cNvCxnSpPr>
              <p:nvPr/>
            </p:nvCxnSpPr>
            <p:spPr bwMode="auto">
              <a:xfrm>
                <a:off x="1306081" y="1224849"/>
                <a:ext cx="491040" cy="720"/>
              </a:xfrm>
              <a:prstGeom prst="bentConnector3">
                <a:avLst>
                  <a:gd name="adj1" fmla="val 50000"/>
                </a:avLst>
              </a:prstGeom>
              <a:noFill/>
              <a:ln w="3600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" name="AutoShape 19"/>
              <p:cNvCxnSpPr>
                <a:cxnSpLocks noChangeShapeType="1"/>
                <a:stCxn id="9" idx="3"/>
                <a:endCxn id="10" idx="1"/>
              </p:cNvCxnSpPr>
              <p:nvPr/>
            </p:nvCxnSpPr>
            <p:spPr bwMode="auto">
              <a:xfrm flipV="1">
                <a:off x="2940480" y="1224849"/>
                <a:ext cx="455040" cy="720"/>
              </a:xfrm>
              <a:prstGeom prst="bentConnector3">
                <a:avLst>
                  <a:gd name="adj1" fmla="val 50000"/>
                </a:avLst>
              </a:prstGeom>
              <a:noFill/>
              <a:ln w="360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" name="AutoShape 20"/>
              <p:cNvCxnSpPr>
                <a:cxnSpLocks noChangeShapeType="1"/>
                <a:stCxn id="10" idx="3"/>
                <a:endCxn id="11" idx="1"/>
              </p:cNvCxnSpPr>
              <p:nvPr/>
            </p:nvCxnSpPr>
            <p:spPr bwMode="auto">
              <a:xfrm>
                <a:off x="4538881" y="1224128"/>
                <a:ext cx="816480" cy="1441"/>
              </a:xfrm>
              <a:prstGeom prst="bentConnector3">
                <a:avLst>
                  <a:gd name="adj1" fmla="val 50000"/>
                </a:avLst>
              </a:prstGeom>
              <a:noFill/>
              <a:ln w="3600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" name="AutoShape 21"/>
              <p:cNvCxnSpPr>
                <a:cxnSpLocks noChangeShapeType="1"/>
                <a:stCxn id="11" idx="3"/>
              </p:cNvCxnSpPr>
              <p:nvPr/>
            </p:nvCxnSpPr>
            <p:spPr bwMode="auto">
              <a:xfrm>
                <a:off x="6498721" y="1224128"/>
                <a:ext cx="653760" cy="1441"/>
              </a:xfrm>
              <a:prstGeom prst="bentConnector3">
                <a:avLst>
                  <a:gd name="adj1" fmla="val 50000"/>
                </a:avLst>
              </a:prstGeom>
              <a:noFill/>
              <a:ln w="3600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" name="AutoShape 22"/>
              <p:cNvCxnSpPr>
                <a:cxnSpLocks noChangeShapeType="1"/>
                <a:stCxn id="8" idx="2"/>
                <a:endCxn id="12" idx="0"/>
              </p:cNvCxnSpPr>
              <p:nvPr/>
            </p:nvCxnSpPr>
            <p:spPr bwMode="auto">
              <a:xfrm>
                <a:off x="734400" y="1633132"/>
                <a:ext cx="1440" cy="391721"/>
              </a:xfrm>
              <a:prstGeom prst="bentConnector3">
                <a:avLst>
                  <a:gd name="adj1" fmla="val 50000"/>
                </a:avLst>
              </a:prstGeom>
              <a:noFill/>
              <a:ln w="3600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" name="AutoShape 23"/>
              <p:cNvCxnSpPr>
                <a:cxnSpLocks noChangeShapeType="1"/>
                <a:stCxn id="9" idx="2"/>
                <a:endCxn id="13" idx="0"/>
              </p:cNvCxnSpPr>
              <p:nvPr/>
            </p:nvCxnSpPr>
            <p:spPr bwMode="auto">
              <a:xfrm rot="5400000">
                <a:off x="2172581" y="1828633"/>
                <a:ext cx="391002" cy="1439"/>
              </a:xfrm>
              <a:prstGeom prst="bentConnector3">
                <a:avLst>
                  <a:gd name="adj1" fmla="val 50000"/>
                </a:avLst>
              </a:prstGeom>
              <a:noFill/>
              <a:ln w="3600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" name="AutoShape 24"/>
              <p:cNvCxnSpPr>
                <a:cxnSpLocks noChangeShapeType="1"/>
              </p:cNvCxnSpPr>
              <p:nvPr/>
            </p:nvCxnSpPr>
            <p:spPr bwMode="auto">
              <a:xfrm rot="10800000" flipV="1">
                <a:off x="2939040" y="1633129"/>
                <a:ext cx="1028162" cy="391723"/>
              </a:xfrm>
              <a:prstGeom prst="bentConnector3">
                <a:avLst>
                  <a:gd name="adj1" fmla="val -2327"/>
                </a:avLst>
              </a:prstGeom>
              <a:noFill/>
              <a:ln w="3600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" name="AutoShape 26"/>
              <p:cNvCxnSpPr>
                <a:cxnSpLocks noChangeShapeType="1"/>
                <a:stCxn id="11" idx="2"/>
                <a:endCxn id="14" idx="0"/>
              </p:cNvCxnSpPr>
              <p:nvPr/>
            </p:nvCxnSpPr>
            <p:spPr bwMode="auto">
              <a:xfrm>
                <a:off x="5927040" y="1633132"/>
                <a:ext cx="1440" cy="391721"/>
              </a:xfrm>
              <a:prstGeom prst="bentConnector3">
                <a:avLst>
                  <a:gd name="adj1" fmla="val 50000"/>
                </a:avLst>
              </a:prstGeom>
              <a:noFill/>
              <a:ln w="36000">
                <a:solidFill>
                  <a:srgbClr val="00008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" name="AutoShape 27"/>
              <p:cNvCxnSpPr>
                <a:cxnSpLocks noChangeShapeType="1"/>
              </p:cNvCxnSpPr>
              <p:nvPr/>
            </p:nvCxnSpPr>
            <p:spPr bwMode="auto">
              <a:xfrm>
                <a:off x="2939041" y="2432416"/>
                <a:ext cx="2416320" cy="1440"/>
              </a:xfrm>
              <a:prstGeom prst="bentConnector3">
                <a:avLst>
                  <a:gd name="adj1" fmla="val 50000"/>
                </a:avLst>
              </a:prstGeom>
              <a:noFill/>
              <a:ln w="3600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" name="AutoShape 28"/>
              <p:cNvCxnSpPr>
                <a:cxnSpLocks noChangeShapeType="1"/>
              </p:cNvCxnSpPr>
              <p:nvPr/>
            </p:nvCxnSpPr>
            <p:spPr bwMode="auto">
              <a:xfrm>
                <a:off x="6498721" y="2432416"/>
                <a:ext cx="653760" cy="1440"/>
              </a:xfrm>
              <a:prstGeom prst="bentConnector3">
                <a:avLst>
                  <a:gd name="adj1" fmla="val 50000"/>
                </a:avLst>
              </a:prstGeom>
              <a:noFill/>
              <a:ln w="3600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cxnSp>
        </p:grpSp>
      </p:grp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734" y="2549711"/>
            <a:ext cx="2612160" cy="1960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081" y="2549189"/>
            <a:ext cx="2612160" cy="1960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798564" y="4469309"/>
            <a:ext cx="2449440" cy="82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55221" rIns="81639" bIns="4082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r>
              <a:rPr lang="en-US" sz="1600" dirty="0"/>
              <a:t>Sealed shielding </a:t>
            </a:r>
            <a:r>
              <a:rPr lang="en-US" sz="1600" dirty="0" smtClean="0"/>
              <a:t>box</a:t>
            </a:r>
            <a:r>
              <a:rPr lang="en-US" sz="1600" dirty="0"/>
              <a:t> </a:t>
            </a:r>
            <a:r>
              <a:rPr lang="en-US" sz="1600" dirty="0" smtClean="0"/>
              <a:t>flushed with N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, containing GEM</a:t>
            </a:r>
            <a:endParaRPr lang="en-US" sz="1600" dirty="0"/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6393917" y="4509235"/>
            <a:ext cx="2612160" cy="700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55221" rIns="81639" bIns="4082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r>
              <a:rPr lang="en-US" sz="1600" dirty="0"/>
              <a:t>Single wire </a:t>
            </a:r>
            <a:r>
              <a:rPr lang="en-US" sz="1600" dirty="0" smtClean="0"/>
              <a:t>chamber used as reference</a:t>
            </a:r>
            <a:endParaRPr lang="en-US" sz="1600" dirty="0"/>
          </a:p>
          <a:p>
            <a:endParaRPr lang="en-US" dirty="0"/>
          </a:p>
        </p:txBody>
      </p:sp>
      <p:pic>
        <p:nvPicPr>
          <p:cNvPr id="31" name="図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179" y="2512634"/>
            <a:ext cx="3309387" cy="2088066"/>
          </a:xfrm>
          <a:prstGeom prst="rect">
            <a:avLst/>
          </a:prstGeom>
        </p:spPr>
      </p:pic>
      <p:sp>
        <p:nvSpPr>
          <p:cNvPr id="32" name="テキスト ボックス 31"/>
          <p:cNvSpPr txBox="1"/>
          <p:nvPr/>
        </p:nvSpPr>
        <p:spPr>
          <a:xfrm>
            <a:off x="1068650" y="4542304"/>
            <a:ext cx="2568131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Single/double GEM</a:t>
            </a:r>
          </a:p>
          <a:p>
            <a:r>
              <a:rPr lang="en-US" altLang="ja-JP" sz="1600" dirty="0"/>
              <a:t>g</a:t>
            </a:r>
            <a:r>
              <a:rPr kumimoji="1" lang="en-US" altLang="ja-JP" sz="1600" dirty="0" smtClean="0"/>
              <a:t>ain~900-2000 </a:t>
            </a:r>
          </a:p>
          <a:p>
            <a:r>
              <a:rPr lang="en-US" altLang="ja-JP" sz="1600" dirty="0" smtClean="0"/>
              <a:t>Current density ~ 2-7nA/cm</a:t>
            </a:r>
            <a:r>
              <a:rPr lang="en-US" altLang="ja-JP" sz="1600" baseline="30000" dirty="0" smtClean="0"/>
              <a:t>2</a:t>
            </a:r>
            <a:r>
              <a:rPr lang="en-US" altLang="ja-JP" sz="1600" dirty="0" smtClean="0"/>
              <a:t> </a:t>
            </a:r>
            <a:endParaRPr kumimoji="1" lang="ja-JP" altLang="en-US" sz="160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7547809" y="1635117"/>
            <a:ext cx="1228371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Century Gothic"/>
                <a:cs typeface="Century Gothic"/>
              </a:rPr>
              <a:t>V. </a:t>
            </a:r>
            <a:r>
              <a:rPr kumimoji="1" lang="en-US" altLang="ja-JP" dirty="0" err="1" smtClean="0">
                <a:latin typeface="Century Gothic"/>
                <a:cs typeface="Century Gothic"/>
              </a:rPr>
              <a:t>Peskov</a:t>
            </a:r>
            <a:endParaRPr kumimoji="1" lang="en-US" altLang="ja-JP" dirty="0" smtClean="0">
              <a:latin typeface="Century Gothic"/>
              <a:cs typeface="Century Gothic"/>
            </a:endParaRPr>
          </a:p>
          <a:p>
            <a:r>
              <a:rPr lang="en-US" altLang="ja-JP" dirty="0" smtClean="0">
                <a:latin typeface="Century Gothic"/>
                <a:cs typeface="Century Gothic"/>
              </a:rPr>
              <a:t>J. </a:t>
            </a:r>
            <a:r>
              <a:rPr lang="en-US" altLang="ja-JP" dirty="0" err="1" smtClean="0">
                <a:latin typeface="Century Gothic"/>
                <a:cs typeface="Century Gothic"/>
              </a:rPr>
              <a:t>Reinink</a:t>
            </a:r>
            <a:endParaRPr kumimoji="1" lang="ja-JP" altLang="en-US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596669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i="1" u="sng" dirty="0"/>
              <a:t>G</a:t>
            </a:r>
            <a:r>
              <a:rPr kumimoji="1" lang="en-US" altLang="ja-JP" i="1" u="sng" dirty="0" smtClean="0"/>
              <a:t>ain stability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78895"/>
            <a:ext cx="8686800" cy="5177455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>
                <a:solidFill>
                  <a:srgbClr val="000000"/>
                </a:solidFill>
              </a:rPr>
              <a:t>2 GEMs (cylindrical holes) in </a:t>
            </a:r>
            <a:r>
              <a:rPr kumimoji="1" lang="en-US" altLang="ja-JP" sz="2400" dirty="0" err="1" smtClean="0">
                <a:solidFill>
                  <a:srgbClr val="000000"/>
                </a:solidFill>
              </a:rPr>
              <a:t>Ar</a:t>
            </a:r>
            <a:r>
              <a:rPr kumimoji="1" lang="en-US" altLang="ja-JP" sz="2400" dirty="0" smtClean="0">
                <a:solidFill>
                  <a:srgbClr val="000000"/>
                </a:solidFill>
              </a:rPr>
              <a:t>/CO</a:t>
            </a:r>
            <a:r>
              <a:rPr kumimoji="1" lang="en-US" altLang="ja-JP" sz="2400" baseline="-25000" dirty="0" smtClean="0">
                <a:solidFill>
                  <a:srgbClr val="000000"/>
                </a:solidFill>
              </a:rPr>
              <a:t>2</a:t>
            </a:r>
            <a:r>
              <a:rPr kumimoji="1" lang="en-US" altLang="ja-JP" sz="2400" dirty="0" smtClean="0">
                <a:solidFill>
                  <a:srgbClr val="000000"/>
                </a:solidFill>
              </a:rPr>
              <a:t>(10). Sr</a:t>
            </a:r>
            <a:r>
              <a:rPr kumimoji="1" lang="en-US" altLang="ja-JP" sz="2400" baseline="30000" dirty="0" smtClean="0">
                <a:solidFill>
                  <a:srgbClr val="000000"/>
                </a:solidFill>
              </a:rPr>
              <a:t>90</a:t>
            </a:r>
            <a:r>
              <a:rPr kumimoji="1" lang="en-US" altLang="ja-JP" sz="2400" dirty="0" smtClean="0">
                <a:solidFill>
                  <a:srgbClr val="000000"/>
                </a:solidFill>
              </a:rPr>
              <a:t> source</a:t>
            </a:r>
          </a:p>
          <a:p>
            <a:pPr lvl="1"/>
            <a:r>
              <a:rPr kumimoji="1" lang="en-US" altLang="ja-JP" sz="2000" dirty="0" smtClean="0">
                <a:solidFill>
                  <a:srgbClr val="000000"/>
                </a:solidFill>
              </a:rPr>
              <a:t>4-5% variation of GEM and wire chambe</a:t>
            </a:r>
            <a:r>
              <a:rPr lang="en-US" altLang="ja-JP" sz="2000" dirty="0" smtClean="0">
                <a:solidFill>
                  <a:srgbClr val="000000"/>
                </a:solidFill>
              </a:rPr>
              <a:t>r current </a:t>
            </a:r>
          </a:p>
          <a:p>
            <a:pPr lvl="2"/>
            <a:r>
              <a:rPr kumimoji="1" lang="en-US" altLang="ja-JP" sz="1600" dirty="0" smtClean="0">
                <a:solidFill>
                  <a:srgbClr val="000000"/>
                </a:solidFill>
              </a:rPr>
              <a:t>4-5% variation </a:t>
            </a:r>
            <a:r>
              <a:rPr lang="en-US" altLang="ja-JP" sz="1600" dirty="0" smtClean="0">
                <a:solidFill>
                  <a:srgbClr val="000000"/>
                </a:solidFill>
              </a:rPr>
              <a:t>was</a:t>
            </a:r>
            <a:r>
              <a:rPr kumimoji="1" lang="en-US" altLang="ja-JP" sz="1600" dirty="0" smtClean="0">
                <a:solidFill>
                  <a:srgbClr val="000000"/>
                </a:solidFill>
              </a:rPr>
              <a:t> compatible with temperature </a:t>
            </a:r>
            <a:r>
              <a:rPr kumimoji="1" lang="en-US" altLang="ja-JP" sz="1600" dirty="0" smtClean="0">
                <a:solidFill>
                  <a:srgbClr val="000000"/>
                </a:solidFill>
              </a:rPr>
              <a:t>variation (T=23~</a:t>
            </a:r>
            <a:r>
              <a:rPr kumimoji="1" lang="en-US" altLang="ja-JP" sz="1600" dirty="0" smtClean="0">
                <a:solidFill>
                  <a:srgbClr val="000000"/>
                </a:solidFill>
              </a:rPr>
              <a:t>24.5).</a:t>
            </a:r>
            <a:endParaRPr kumimoji="1" lang="en-US" altLang="ja-JP" sz="1600" dirty="0" smtClean="0">
              <a:solidFill>
                <a:srgbClr val="000000"/>
              </a:solidFill>
            </a:endParaRPr>
          </a:p>
          <a:p>
            <a:pPr marL="685800" lvl="1"/>
            <a:r>
              <a:rPr lang="en-US" altLang="ja-JP" sz="2000" dirty="0" smtClean="0">
                <a:solidFill>
                  <a:srgbClr val="000000"/>
                </a:solidFill>
              </a:rPr>
              <a:t>Gain stays stable to within 1% after a few hours</a:t>
            </a:r>
          </a:p>
          <a:p>
            <a:pPr marL="685800" lvl="1"/>
            <a:r>
              <a:rPr lang="en-US" altLang="ja-JP" sz="2000" dirty="0" smtClean="0">
                <a:solidFill>
                  <a:srgbClr val="000000"/>
                </a:solidFill>
              </a:rPr>
              <a:t>Humidity: 56-73 ppm. Gain~900 &amp; current density~1.8nA/cm</a:t>
            </a:r>
            <a:r>
              <a:rPr lang="en-US" altLang="ja-JP" sz="2000" baseline="30000" dirty="0" smtClean="0">
                <a:solidFill>
                  <a:srgbClr val="000000"/>
                </a:solidFill>
              </a:rPr>
              <a:t>2</a:t>
            </a:r>
          </a:p>
          <a:p>
            <a:pPr lvl="2"/>
            <a:endParaRPr kumimoji="1" lang="ja-JP" altLang="en-US" sz="2000" dirty="0">
              <a:solidFill>
                <a:srgbClr val="00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7</a:t>
            </a:fld>
            <a:endParaRPr kumimoji="1" lang="ja-JP" altLang="en-US"/>
          </a:p>
        </p:txBody>
      </p:sp>
      <p:grpSp>
        <p:nvGrpSpPr>
          <p:cNvPr id="33" name="Group 5"/>
          <p:cNvGrpSpPr/>
          <p:nvPr/>
        </p:nvGrpSpPr>
        <p:grpSpPr>
          <a:xfrm>
            <a:off x="890528" y="3089806"/>
            <a:ext cx="7488465" cy="3595286"/>
            <a:chOff x="498253" y="2105289"/>
            <a:chExt cx="8156147" cy="4290455"/>
          </a:xfrm>
        </p:grpSpPr>
        <p:pic>
          <p:nvPicPr>
            <p:cNvPr id="34" name="Picture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253" y="2105289"/>
              <a:ext cx="8156147" cy="42904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5" name="TextBox 4"/>
            <p:cNvSpPr txBox="1"/>
            <p:nvPr/>
          </p:nvSpPr>
          <p:spPr>
            <a:xfrm>
              <a:off x="2841966" y="2581835"/>
              <a:ext cx="3874565" cy="440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GEM current/Wire chamber current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03538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i="1" u="sng" dirty="0"/>
              <a:t>G</a:t>
            </a:r>
            <a:r>
              <a:rPr kumimoji="1" lang="en-US" altLang="ja-JP" i="1" u="sng" dirty="0" smtClean="0"/>
              <a:t>ain stability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2400" dirty="0" smtClean="0">
                <a:solidFill>
                  <a:srgbClr val="000000"/>
                </a:solidFill>
              </a:rPr>
              <a:t>Gain~2000 &amp; current density ~ 7nA/cm</a:t>
            </a:r>
            <a:r>
              <a:rPr lang="en-US" altLang="ja-JP" sz="2400" baseline="30000" dirty="0" smtClean="0">
                <a:solidFill>
                  <a:srgbClr val="000000"/>
                </a:solidFill>
              </a:rPr>
              <a:t>2</a:t>
            </a:r>
          </a:p>
          <a:p>
            <a:pPr lvl="1"/>
            <a:r>
              <a:rPr lang="en-US" altLang="ja-JP" sz="2000" dirty="0" smtClean="0">
                <a:solidFill>
                  <a:srgbClr val="000000"/>
                </a:solidFill>
              </a:rPr>
              <a:t>Stability is ~3%</a:t>
            </a:r>
            <a:r>
              <a:rPr lang="en-US" altLang="ja-JP" sz="1600" dirty="0" smtClean="0">
                <a:solidFill>
                  <a:srgbClr val="000000"/>
                </a:solidFill>
              </a:rPr>
              <a:t> </a:t>
            </a:r>
          </a:p>
          <a:p>
            <a:r>
              <a:rPr kumimoji="1" lang="en-US" altLang="ja-JP" sz="2400" dirty="0" smtClean="0">
                <a:solidFill>
                  <a:srgbClr val="000000"/>
                </a:solidFill>
              </a:rPr>
              <a:t>Next is to measure stability with 3 GEMs under Ne/CO</a:t>
            </a:r>
            <a:r>
              <a:rPr kumimoji="1" lang="en-US" altLang="ja-JP" sz="2400" baseline="-25000" dirty="0" smtClean="0">
                <a:solidFill>
                  <a:srgbClr val="000000"/>
                </a:solidFill>
              </a:rPr>
              <a:t>2</a:t>
            </a:r>
            <a:endParaRPr kumimoji="1" lang="ja-JP" altLang="en-US" sz="2400" baseline="-25000" dirty="0">
              <a:solidFill>
                <a:srgbClr val="00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8</a:t>
            </a:fld>
            <a:endParaRPr kumimoji="1" lang="ja-JP" altLang="en-US"/>
          </a:p>
        </p:txBody>
      </p:sp>
      <p:pic>
        <p:nvPicPr>
          <p:cNvPr id="5" name="図 4" descr="gain_sta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61440"/>
            <a:ext cx="4350395" cy="3151524"/>
          </a:xfrm>
          <a:prstGeom prst="rect">
            <a:avLst/>
          </a:prstGeom>
        </p:spPr>
      </p:pic>
      <p:pic>
        <p:nvPicPr>
          <p:cNvPr id="6" name="図 5" descr="gain_sta2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6357" y="3003282"/>
            <a:ext cx="5269451" cy="377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594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i="1" u="sng" dirty="0" smtClean="0"/>
              <a:t>Ion back Flow 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35098"/>
            <a:ext cx="8686800" cy="5177455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High </a:t>
            </a:r>
            <a:r>
              <a:rPr lang="en-US" altLang="ja-JP" sz="2400" dirty="0" smtClean="0"/>
              <a:t>rate </a:t>
            </a:r>
            <a:r>
              <a:rPr lang="en-US" altLang="ja-JP" sz="2400" dirty="0" smtClean="0"/>
              <a:t>operation (50kHz), continuous readout (no gating grid), and online calibration/clustering </a:t>
            </a:r>
          </a:p>
          <a:p>
            <a:pPr lvl="1"/>
            <a:r>
              <a:rPr lang="en-US" altLang="ja-JP" sz="2000" dirty="0" smtClean="0"/>
              <a:t>Need to </a:t>
            </a:r>
            <a:r>
              <a:rPr lang="en-US" altLang="ja-JP" sz="2000" dirty="0" smtClean="0"/>
              <a:t>minimize </a:t>
            </a:r>
            <a:r>
              <a:rPr lang="en-US" altLang="ja-JP" sz="2000" dirty="0" smtClean="0"/>
              <a:t>field distortion by back drifting ions</a:t>
            </a:r>
          </a:p>
          <a:p>
            <a:pPr lvl="1"/>
            <a:r>
              <a:rPr lang="en-US" altLang="ja-JP" sz="2000" dirty="0" smtClean="0"/>
              <a:t>Target: IBF ~ 0.25% at gain 1000-2000</a:t>
            </a:r>
          </a:p>
          <a:p>
            <a:r>
              <a:rPr lang="en-US" altLang="ja-JP" sz="2400" dirty="0" smtClean="0">
                <a:solidFill>
                  <a:srgbClr val="000000"/>
                </a:solidFill>
              </a:rPr>
              <a:t>Direction of IBF R&amp;D</a:t>
            </a:r>
          </a:p>
          <a:p>
            <a:pPr lvl="1"/>
            <a:r>
              <a:rPr lang="en-US" altLang="ja-JP" sz="2000" dirty="0" smtClean="0">
                <a:solidFill>
                  <a:srgbClr val="000000"/>
                </a:solidFill>
              </a:rPr>
              <a:t>Use standard GEMs and optimize by asymmetric electric field</a:t>
            </a:r>
          </a:p>
          <a:p>
            <a:pPr lvl="1"/>
            <a:r>
              <a:rPr lang="en-US" altLang="ja-JP" sz="2000" dirty="0" smtClean="0">
                <a:solidFill>
                  <a:srgbClr val="000000"/>
                </a:solidFill>
              </a:rPr>
              <a:t>Use exotic GEMs (Flower GEM, Cobra GEM, MHSP)</a:t>
            </a:r>
          </a:p>
          <a:p>
            <a:pPr lvl="1"/>
            <a:r>
              <a:rPr kumimoji="1" lang="en-US" altLang="ja-JP" sz="2000" dirty="0" smtClean="0">
                <a:solidFill>
                  <a:srgbClr val="000000"/>
                </a:solidFill>
              </a:rPr>
              <a:t>Simulations to search for optimal solutions</a:t>
            </a:r>
            <a:endParaRPr kumimoji="1" lang="ja-JP" altLang="en-US" sz="2000" dirty="0">
              <a:solidFill>
                <a:srgbClr val="00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D947-A547-104E-A6B9-AB5E0AF854A1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87" y="4301955"/>
            <a:ext cx="8895829" cy="2293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994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7317</TotalTime>
  <Words>1663</Words>
  <Application>Microsoft Macintosh PowerPoint</Application>
  <PresentationFormat>画面に合わせる (4:3)</PresentationFormat>
  <Paragraphs>249</Paragraphs>
  <Slides>24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25" baseType="lpstr">
      <vt:lpstr>ホワイト</vt:lpstr>
      <vt:lpstr>R&amp;D and simulations on gain stability and IBF for the ALICE GEM-TPC upgrade</vt:lpstr>
      <vt:lpstr>Outline</vt:lpstr>
      <vt:lpstr>ALICE GEM-TPC Upgrade</vt:lpstr>
      <vt:lpstr>ALICE GEM-TPC Upgrade</vt:lpstr>
      <vt:lpstr>ALICE GEM-TPC Upgrade</vt:lpstr>
      <vt:lpstr>R&amp;D of gain stability</vt:lpstr>
      <vt:lpstr>Gain stability</vt:lpstr>
      <vt:lpstr>Gain stability</vt:lpstr>
      <vt:lpstr>Ion back Flow </vt:lpstr>
      <vt:lpstr>Measurement at CERN/TUM/CNS </vt:lpstr>
      <vt:lpstr>Rate dependence of IBF</vt:lpstr>
      <vt:lpstr>X-ray position dependence</vt:lpstr>
      <vt:lpstr>Drift space dependence</vt:lpstr>
      <vt:lpstr>VGEM dependence</vt:lpstr>
      <vt:lpstr>Space charge and IBF</vt:lpstr>
      <vt:lpstr>Space charge and IBF</vt:lpstr>
      <vt:lpstr>Space charge and IBF</vt:lpstr>
      <vt:lpstr>IBF from TUM (lower rate)</vt:lpstr>
      <vt:lpstr>IBF from TUM (lower rate)</vt:lpstr>
      <vt:lpstr>Different field configurations</vt:lpstr>
      <vt:lpstr>IBF for various GEM configurations</vt:lpstr>
      <vt:lpstr>Summary and Outlook</vt:lpstr>
      <vt:lpstr>Backup slides</vt:lpstr>
      <vt:lpstr>R&amp;D of gain stability</vt:lpstr>
    </vt:vector>
  </TitlesOfParts>
  <Company>東京大学原子核科学研究センター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R&amp;D of gain stability and ion back flow for the ALICE GEM-TPC upgrade</dc:title>
  <dc:creator>Taku Gunji</dc:creator>
  <cp:lastModifiedBy>Taku Gunji</cp:lastModifiedBy>
  <cp:revision>88</cp:revision>
  <cp:lastPrinted>2012-12-03T12:18:55Z</cp:lastPrinted>
  <dcterms:created xsi:type="dcterms:W3CDTF">2012-11-27T17:04:03Z</dcterms:created>
  <dcterms:modified xsi:type="dcterms:W3CDTF">2012-12-04T07:52:24Z</dcterms:modified>
</cp:coreProperties>
</file>