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9" r:id="rId2"/>
    <p:sldId id="260" r:id="rId3"/>
    <p:sldId id="265" r:id="rId4"/>
    <p:sldId id="266" r:id="rId5"/>
    <p:sldId id="262" r:id="rId6"/>
    <p:sldId id="257" r:id="rId7"/>
    <p:sldId id="258" r:id="rId8"/>
    <p:sldId id="268" r:id="rId9"/>
    <p:sldId id="267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8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Paul\RD51\CommonProjects\copper750lp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Ar95%:iso5%</a:t>
            </a:r>
            <a:r>
              <a:rPr lang="en-US" baseline="0"/>
              <a:t> </a:t>
            </a:r>
          </a:p>
          <a:p>
            <a:pPr>
              <a:defRPr/>
            </a:pPr>
            <a:r>
              <a:rPr lang="en-US" baseline="0"/>
              <a:t>Gap:64µm</a:t>
            </a:r>
            <a:endParaRPr lang="en-US"/>
          </a:p>
        </c:rich>
      </c:tx>
      <c:layout>
        <c:manualLayout>
          <c:xMode val="edge"/>
          <c:yMode val="edge"/>
          <c:x val="0.30713947990543733"/>
          <c:y val="0.1125769569041336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360715548854266"/>
          <c:y val="7.0721265382724247E-2"/>
          <c:w val="0.68055322871875046"/>
          <c:h val="0.68635295258277407"/>
        </c:manualLayout>
      </c:layout>
      <c:scatterChart>
        <c:scatterStyle val="smoothMarker"/>
        <c:varyColors val="0"/>
        <c:ser>
          <c:idx val="0"/>
          <c:order val="0"/>
          <c:tx>
            <c:v>Ar95%:iso5%</c:v>
          </c:tx>
          <c:xVal>
            <c:numRef>
              <c:f>[copper750lpi.xlsx]Feuil2!$B$18:$B$26</c:f>
              <c:numCache>
                <c:formatCode>General</c:formatCode>
                <c:ptCount val="9"/>
                <c:pt idx="0">
                  <c:v>280</c:v>
                </c:pt>
                <c:pt idx="1">
                  <c:v>290</c:v>
                </c:pt>
                <c:pt idx="2">
                  <c:v>300</c:v>
                </c:pt>
                <c:pt idx="3">
                  <c:v>310</c:v>
                </c:pt>
                <c:pt idx="4">
                  <c:v>320</c:v>
                </c:pt>
                <c:pt idx="5">
                  <c:v>330</c:v>
                </c:pt>
                <c:pt idx="6">
                  <c:v>340</c:v>
                </c:pt>
                <c:pt idx="7">
                  <c:v>350</c:v>
                </c:pt>
                <c:pt idx="8">
                  <c:v>360</c:v>
                </c:pt>
              </c:numCache>
            </c:numRef>
          </c:xVal>
          <c:yVal>
            <c:numRef>
              <c:f>[copper750lpi.xlsx]Feuil2!$F$18:$F$26</c:f>
              <c:numCache>
                <c:formatCode>General</c:formatCode>
                <c:ptCount val="9"/>
                <c:pt idx="0">
                  <c:v>310.58147141706928</c:v>
                </c:pt>
                <c:pt idx="1">
                  <c:v>459.97509057971013</c:v>
                </c:pt>
                <c:pt idx="2">
                  <c:v>686.03122483896948</c:v>
                </c:pt>
                <c:pt idx="3">
                  <c:v>961.22999698067622</c:v>
                </c:pt>
                <c:pt idx="4">
                  <c:v>1450.690670289855</c:v>
                </c:pt>
                <c:pt idx="5">
                  <c:v>2079.7164351851852</c:v>
                </c:pt>
                <c:pt idx="6">
                  <c:v>2948.5582729468601</c:v>
                </c:pt>
                <c:pt idx="7">
                  <c:v>4403.1803542673106</c:v>
                </c:pt>
                <c:pt idx="8">
                  <c:v>7312.4245169082124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236032"/>
        <c:axId val="109204224"/>
      </c:scatterChart>
      <c:valAx>
        <c:axId val="70236032"/>
        <c:scaling>
          <c:orientation val="minMax"/>
          <c:min val="260"/>
        </c:scaling>
        <c:delete val="0"/>
        <c:axPos val="b"/>
        <c:numFmt formatCode="General" sourceLinked="1"/>
        <c:majorTickMark val="in"/>
        <c:minorTickMark val="none"/>
        <c:tickLblPos val="nextTo"/>
        <c:crossAx val="109204224"/>
        <c:crosses val="autoZero"/>
        <c:crossBetween val="midCat"/>
      </c:valAx>
      <c:valAx>
        <c:axId val="109204224"/>
        <c:scaling>
          <c:logBase val="10"/>
          <c:orientation val="minMax"/>
          <c:min val="100"/>
        </c:scaling>
        <c:delete val="0"/>
        <c:axPos val="l"/>
        <c:majorGridlines/>
        <c:numFmt formatCode="General" sourceLinked="1"/>
        <c:majorTickMark val="in"/>
        <c:minorTickMark val="in"/>
        <c:tickLblPos val="nextTo"/>
        <c:crossAx val="70236032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0.79787</cdr:x>
      <cdr:y>0.82586</cdr:y>
    </cdr:from>
    <cdr:to>
      <cdr:x>0.93617</cdr:x>
      <cdr:y>0.90501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286251" y="2981326"/>
          <a:ext cx="742950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100" b="0"/>
            <a:t>V</a:t>
          </a:r>
          <a:r>
            <a:rPr lang="fr-FR" sz="1100" strike="noStrike" baseline="-25000"/>
            <a:t>mesh</a:t>
          </a:r>
          <a:r>
            <a:rPr lang="fr-FR" sz="1100" strike="noStrike" baseline="0"/>
            <a:t>(V)</a:t>
          </a:r>
        </a:p>
      </cdr:txBody>
    </cdr:sp>
  </cdr:relSizeAnchor>
  <cdr:relSizeAnchor xmlns:cdr="http://schemas.openxmlformats.org/drawingml/2006/chartDrawing">
    <cdr:from>
      <cdr:x>0.05496</cdr:x>
      <cdr:y>0.05409</cdr:y>
    </cdr:from>
    <cdr:to>
      <cdr:x>0.11702</cdr:x>
      <cdr:y>0.19393</cdr:y>
    </cdr:to>
    <cdr:sp macro="" textlink="">
      <cdr:nvSpPr>
        <cdr:cNvPr id="3" name="ZoneTexte 2"/>
        <cdr:cNvSpPr txBox="1"/>
      </cdr:nvSpPr>
      <cdr:spPr>
        <a:xfrm xmlns:a="http://schemas.openxmlformats.org/drawingml/2006/main" rot="16200000">
          <a:off x="209550" y="280988"/>
          <a:ext cx="504825" cy="333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100"/>
            <a:t>Gain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AAC3F-8E24-4608-AE4C-62DFB7AE0F6B}" type="datetimeFigureOut">
              <a:rPr lang="fr-FR" smtClean="0"/>
              <a:t>03/12/2012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1C442-5491-417F-9DA6-1EE8F971B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224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43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72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164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86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32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74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07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82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77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14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281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DB595-0EF6-4F3A-91B7-6FFCDBF3C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82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Thin</a:t>
            </a:r>
            <a:r>
              <a:rPr lang="fr-FR" dirty="0"/>
              <a:t> and high-pitch laser-</a:t>
            </a:r>
            <a:r>
              <a:rPr lang="fr-FR" dirty="0" err="1"/>
              <a:t>etched</a:t>
            </a:r>
            <a:r>
              <a:rPr lang="fr-FR" dirty="0"/>
              <a:t> </a:t>
            </a:r>
            <a:r>
              <a:rPr lang="fr-FR" dirty="0" err="1"/>
              <a:t>mesh</a:t>
            </a:r>
            <a:r>
              <a:rPr lang="fr-FR" dirty="0"/>
              <a:t> </a:t>
            </a:r>
            <a:r>
              <a:rPr lang="fr-FR" dirty="0" err="1"/>
              <a:t>manufacturing</a:t>
            </a:r>
            <a:r>
              <a:rPr lang="fr-FR" dirty="0"/>
              <a:t> and </a:t>
            </a:r>
            <a:r>
              <a:rPr lang="fr-FR" dirty="0" err="1"/>
              <a:t>bulking</a:t>
            </a:r>
            <a:r>
              <a:rPr lang="fr-FR" dirty="0"/>
              <a:t>"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/>
          <a:lstStyle/>
          <a:p>
            <a:r>
              <a:rPr lang="fr-FR" dirty="0"/>
              <a:t>(INFN Bari, CEA Saclay, CERN)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71600" y="908720"/>
            <a:ext cx="3672408" cy="523220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Common </a:t>
            </a:r>
            <a:r>
              <a:rPr lang="fr-F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835695" y="5048309"/>
            <a:ext cx="5904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V. Berardi, P. Colas, </a:t>
            </a:r>
            <a:r>
              <a:rPr lang="fr-FR" dirty="0" err="1" smtClean="0"/>
              <a:t>Rui</a:t>
            </a:r>
            <a:r>
              <a:rPr lang="fr-FR" dirty="0" smtClean="0"/>
              <a:t> de Oliveira</a:t>
            </a:r>
          </a:p>
          <a:p>
            <a:pPr algn="ctr"/>
            <a:r>
              <a:rPr lang="fr-FR" dirty="0" err="1" smtClean="0"/>
              <a:t>With</a:t>
            </a:r>
            <a:r>
              <a:rPr lang="fr-FR" dirty="0" smtClean="0"/>
              <a:t> help </a:t>
            </a:r>
            <a:r>
              <a:rPr lang="fr-FR" dirty="0" err="1" smtClean="0"/>
              <a:t>from</a:t>
            </a:r>
            <a:r>
              <a:rPr lang="fr-FR" dirty="0" smtClean="0"/>
              <a:t> D. </a:t>
            </a:r>
            <a:r>
              <a:rPr lang="fr-FR" dirty="0" err="1" smtClean="0"/>
              <a:t>Attié</a:t>
            </a:r>
            <a:r>
              <a:rPr lang="fr-FR" dirty="0" smtClean="0"/>
              <a:t>, M. </a:t>
            </a:r>
            <a:r>
              <a:rPr lang="fr-FR" dirty="0" err="1" smtClean="0"/>
              <a:t>Kebbiri</a:t>
            </a:r>
            <a:r>
              <a:rPr lang="fr-FR" dirty="0" smtClean="0"/>
              <a:t>, O. </a:t>
            </a:r>
            <a:r>
              <a:rPr lang="fr-FR" dirty="0" err="1" smtClean="0"/>
              <a:t>Pizzirusso</a:t>
            </a:r>
            <a:r>
              <a:rPr lang="fr-FR" dirty="0" smtClean="0"/>
              <a:t>, W. Wang, and </a:t>
            </a:r>
            <a:r>
              <a:rPr lang="fr-FR" dirty="0" err="1" smtClean="0"/>
              <a:t>A.Ancona</a:t>
            </a:r>
            <a:r>
              <a:rPr lang="fr-FR" dirty="0" smtClean="0"/>
              <a:t>, T. </a:t>
            </a:r>
            <a:r>
              <a:rPr lang="fr-FR" dirty="0" err="1" smtClean="0"/>
              <a:t>Sibillano</a:t>
            </a:r>
            <a:r>
              <a:rPr lang="fr-FR" dirty="0"/>
              <a:t>, </a:t>
            </a:r>
            <a:r>
              <a:rPr lang="fr-FR" dirty="0" smtClean="0"/>
              <a:t>F. </a:t>
            </a:r>
            <a:r>
              <a:rPr lang="fr-FR" dirty="0"/>
              <a:t>Di </a:t>
            </a:r>
            <a:r>
              <a:rPr lang="fr-FR" dirty="0" err="1" smtClean="0"/>
              <a:t>Niso</a:t>
            </a:r>
            <a:r>
              <a:rPr lang="fr-FR" dirty="0" smtClean="0"/>
              <a:t> (CNR)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004048" y="10434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WG 1 – New techniques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3182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95536" y="548680"/>
            <a:ext cx="51845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Project </a:t>
            </a:r>
            <a:r>
              <a:rPr lang="fr-FR" b="1" dirty="0" err="1" smtClean="0"/>
              <a:t>started</a:t>
            </a:r>
            <a:r>
              <a:rPr lang="fr-FR" b="1" dirty="0" smtClean="0"/>
              <a:t> </a:t>
            </a:r>
            <a:r>
              <a:rPr lang="fr-FR" b="1" dirty="0" err="1" smtClean="0"/>
              <a:t>Feb</a:t>
            </a:r>
            <a:r>
              <a:rPr lang="fr-FR" b="1" dirty="0" smtClean="0"/>
              <a:t>. 15, 2012 for an initial duration of one </a:t>
            </a:r>
            <a:r>
              <a:rPr lang="fr-FR" b="1" dirty="0" err="1" smtClean="0"/>
              <a:t>year</a:t>
            </a:r>
            <a:r>
              <a:rPr lang="fr-FR" b="1" dirty="0" smtClean="0"/>
              <a:t>.</a:t>
            </a:r>
          </a:p>
          <a:p>
            <a:endParaRPr lang="fr-FR" dirty="0" smtClean="0"/>
          </a:p>
          <a:p>
            <a:r>
              <a:rPr lang="fr-FR" b="1" dirty="0" smtClean="0"/>
              <a:t>Sharing of the </a:t>
            </a:r>
            <a:r>
              <a:rPr lang="fr-FR" b="1" dirty="0" err="1" smtClean="0"/>
              <a:t>tasks</a:t>
            </a:r>
            <a:r>
              <a:rPr lang="fr-FR" b="1" dirty="0" smtClean="0"/>
              <a:t> </a:t>
            </a:r>
            <a:r>
              <a:rPr lang="fr-FR" dirty="0" smtClean="0"/>
              <a:t>: </a:t>
            </a:r>
            <a:endParaRPr lang="fr-FR" dirty="0"/>
          </a:p>
          <a:p>
            <a:pPr lvl="1"/>
            <a:r>
              <a:rPr lang="fr-FR" dirty="0"/>
              <a:t>Bari : </a:t>
            </a:r>
            <a:r>
              <a:rPr lang="fr-FR" dirty="0" err="1"/>
              <a:t>improve</a:t>
            </a:r>
            <a:r>
              <a:rPr lang="fr-FR" dirty="0"/>
              <a:t> laser </a:t>
            </a:r>
            <a:r>
              <a:rPr lang="fr-FR" dirty="0" err="1"/>
              <a:t>punching</a:t>
            </a:r>
            <a:r>
              <a:rPr lang="fr-FR" dirty="0"/>
              <a:t> technique</a:t>
            </a:r>
          </a:p>
          <a:p>
            <a:pPr lvl="1"/>
            <a:r>
              <a:rPr lang="fr-FR" dirty="0"/>
              <a:t>CEA Saclay : test of </a:t>
            </a:r>
            <a:r>
              <a:rPr lang="fr-FR" dirty="0" err="1"/>
              <a:t>meshes</a:t>
            </a:r>
            <a:r>
              <a:rPr lang="fr-FR" dirty="0"/>
              <a:t>, </a:t>
            </a:r>
            <a:r>
              <a:rPr lang="fr-FR" dirty="0" smtClean="0"/>
              <a:t>gain, </a:t>
            </a:r>
            <a:r>
              <a:rPr lang="fr-FR" dirty="0"/>
              <a:t>ion back-flow</a:t>
            </a:r>
          </a:p>
          <a:p>
            <a:pPr lvl="1"/>
            <a:r>
              <a:rPr lang="fr-FR" dirty="0"/>
              <a:t>CERN: </a:t>
            </a:r>
            <a:r>
              <a:rPr lang="fr-FR" dirty="0" err="1"/>
              <a:t>bulking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various</a:t>
            </a:r>
            <a:r>
              <a:rPr lang="fr-FR" dirty="0"/>
              <a:t> </a:t>
            </a:r>
            <a:r>
              <a:rPr lang="fr-FR" dirty="0" err="1" smtClean="0"/>
              <a:t>meshes</a:t>
            </a:r>
            <a:endParaRPr lang="fr-FR" dirty="0" smtClean="0"/>
          </a:p>
          <a:p>
            <a:pPr lvl="1"/>
            <a:endParaRPr lang="fr-FR" dirty="0"/>
          </a:p>
          <a:p>
            <a:r>
              <a:rPr lang="fr-FR" b="1" dirty="0" err="1" smtClean="0"/>
              <a:t>Funding</a:t>
            </a:r>
            <a:r>
              <a:rPr lang="fr-FR" b="1" dirty="0" smtClean="0"/>
              <a:t> </a:t>
            </a:r>
            <a:r>
              <a:rPr lang="fr-FR" dirty="0" smtClean="0"/>
              <a:t>: </a:t>
            </a:r>
            <a:r>
              <a:rPr lang="fr-FR" dirty="0"/>
              <a:t>19 000 CHF (8  000 Bari, 5000 Saclay, 6000 CERN) </a:t>
            </a:r>
            <a:endParaRPr lang="fr-FR" dirty="0" smtClean="0"/>
          </a:p>
          <a:p>
            <a:endParaRPr lang="fr-FR" dirty="0" smtClean="0"/>
          </a:p>
          <a:p>
            <a:r>
              <a:rPr lang="fr-FR" b="1" dirty="0" smtClean="0"/>
              <a:t>Motivation</a:t>
            </a:r>
            <a:r>
              <a:rPr lang="fr-FR" dirty="0" smtClean="0"/>
              <a:t> : </a:t>
            </a:r>
            <a:r>
              <a:rPr lang="fr-FR" dirty="0" err="1" smtClean="0"/>
              <a:t>extend</a:t>
            </a:r>
            <a:r>
              <a:rPr lang="fr-FR" dirty="0" smtClean="0"/>
              <a:t> the </a:t>
            </a:r>
            <a:r>
              <a:rPr lang="fr-FR" dirty="0" err="1" smtClean="0"/>
              <a:t>bulk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r>
              <a:rPr lang="fr-FR" dirty="0" smtClean="0"/>
              <a:t> (</a:t>
            </a:r>
            <a:r>
              <a:rPr lang="fr-FR" dirty="0" err="1" smtClean="0"/>
              <a:t>so</a:t>
            </a:r>
            <a:r>
              <a:rPr lang="fr-FR" dirty="0" smtClean="0"/>
              <a:t> far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woven</a:t>
            </a:r>
            <a:r>
              <a:rPr lang="fr-FR" dirty="0" smtClean="0"/>
              <a:t> </a:t>
            </a:r>
            <a:r>
              <a:rPr lang="fr-FR" dirty="0" err="1" smtClean="0"/>
              <a:t>meshes</a:t>
            </a:r>
            <a:r>
              <a:rPr lang="fr-FR" dirty="0" smtClean="0"/>
              <a:t>) to </a:t>
            </a:r>
            <a:r>
              <a:rPr lang="fr-FR" dirty="0" err="1" smtClean="0"/>
              <a:t>thinner</a:t>
            </a:r>
            <a:r>
              <a:rPr lang="fr-FR" dirty="0" smtClean="0"/>
              <a:t> and </a:t>
            </a:r>
            <a:r>
              <a:rPr lang="fr-FR" dirty="0" err="1" smtClean="0"/>
              <a:t>higher</a:t>
            </a:r>
            <a:r>
              <a:rPr lang="fr-FR" dirty="0" smtClean="0"/>
              <a:t>-pitch </a:t>
            </a:r>
            <a:r>
              <a:rPr lang="fr-FR" dirty="0" err="1" smtClean="0"/>
              <a:t>meshes</a:t>
            </a:r>
            <a:r>
              <a:rPr lang="fr-FR" dirty="0" smtClean="0"/>
              <a:t>, to </a:t>
            </a:r>
            <a:r>
              <a:rPr lang="fr-FR" dirty="0" err="1" smtClean="0"/>
              <a:t>optimize</a:t>
            </a:r>
            <a:r>
              <a:rPr lang="fr-FR" dirty="0" smtClean="0"/>
              <a:t> ion back-flow, </a:t>
            </a:r>
            <a:r>
              <a:rPr lang="fr-FR" dirty="0" err="1" smtClean="0"/>
              <a:t>electron</a:t>
            </a:r>
            <a:r>
              <a:rPr lang="fr-FR" dirty="0" smtClean="0"/>
              <a:t> collection, and </a:t>
            </a:r>
            <a:r>
              <a:rPr lang="fr-FR" dirty="0" err="1" smtClean="0"/>
              <a:t>resolution</a:t>
            </a:r>
            <a:r>
              <a:rPr lang="fr-FR" dirty="0" smtClean="0"/>
              <a:t>. </a:t>
            </a:r>
            <a:r>
              <a:rPr lang="fr-FR" dirty="0" err="1" smtClean="0"/>
              <a:t>Favor</a:t>
            </a:r>
            <a:r>
              <a:rPr lang="fr-FR" dirty="0" smtClean="0"/>
              <a:t> non-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materials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paths</a:t>
            </a:r>
            <a:r>
              <a:rPr lang="fr-FR" dirty="0" smtClean="0"/>
              <a:t> : laser </a:t>
            </a:r>
            <a:r>
              <a:rPr lang="fr-FR" dirty="0" err="1" smtClean="0"/>
              <a:t>punching</a:t>
            </a:r>
            <a:r>
              <a:rPr lang="fr-FR" dirty="0" smtClean="0"/>
              <a:t> and </a:t>
            </a:r>
            <a:r>
              <a:rPr lang="fr-FR" dirty="0" err="1" smtClean="0"/>
              <a:t>bulking</a:t>
            </a:r>
            <a:r>
              <a:rPr lang="fr-FR" dirty="0" smtClean="0"/>
              <a:t> of new </a:t>
            </a:r>
            <a:r>
              <a:rPr lang="fr-FR" dirty="0" err="1" smtClean="0"/>
              <a:t>electroformed</a:t>
            </a:r>
            <a:r>
              <a:rPr lang="fr-FR" dirty="0" smtClean="0"/>
              <a:t> </a:t>
            </a:r>
            <a:r>
              <a:rPr lang="fr-FR" dirty="0" err="1" smtClean="0"/>
              <a:t>meshes</a:t>
            </a:r>
            <a:endParaRPr lang="fr-FR" dirty="0"/>
          </a:p>
          <a:p>
            <a:endParaRPr lang="fr-FR" dirty="0"/>
          </a:p>
        </p:txBody>
      </p:sp>
      <p:pic>
        <p:nvPicPr>
          <p:cNvPr id="6" name="Picture 4" descr="MicroMesh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609" y="548680"/>
            <a:ext cx="3430381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newbackflow_1500lp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16832"/>
            <a:ext cx="3518791" cy="263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09120"/>
            <a:ext cx="2232248" cy="177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223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143000"/>
          </a:xfrm>
        </p:spPr>
        <p:txBody>
          <a:bodyPr>
            <a:noAutofit/>
          </a:bodyPr>
          <a:lstStyle/>
          <a:p>
            <a:r>
              <a:rPr lang="fr-FR" sz="3200" dirty="0" smtClean="0"/>
              <a:t>Progress in laser-</a:t>
            </a:r>
            <a:r>
              <a:rPr lang="fr-FR" sz="3200" dirty="0" err="1" smtClean="0"/>
              <a:t>etched</a:t>
            </a:r>
            <a:r>
              <a:rPr lang="fr-FR" sz="3200" dirty="0" smtClean="0"/>
              <a:t> </a:t>
            </a:r>
            <a:r>
              <a:rPr lang="fr-FR" sz="3200" dirty="0" err="1" smtClean="0"/>
              <a:t>meshes</a:t>
            </a:r>
            <a:endParaRPr lang="fr-FR" sz="3200" dirty="0"/>
          </a:p>
        </p:txBody>
      </p:sp>
      <p:pic>
        <p:nvPicPr>
          <p:cNvPr id="1026" name="Picture 2" descr="D:\Paul\RD51\CommonProjects\Meshes_SB\array_exit_2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084712" cy="306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Paul\RD51\CommonProjects\Meshes_SB\array_exit_50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013" y="3501008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39552" y="1844824"/>
            <a:ext cx="38884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First </a:t>
            </a:r>
            <a:r>
              <a:rPr lang="fr-FR" dirty="0" err="1" smtClean="0"/>
              <a:t>attempt</a:t>
            </a:r>
            <a:r>
              <a:rPr lang="fr-FR" dirty="0" smtClean="0"/>
              <a:t> in </a:t>
            </a:r>
            <a:r>
              <a:rPr lang="fr-FR" dirty="0" err="1" smtClean="0"/>
              <a:t>February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double-layer of </a:t>
            </a:r>
            <a:r>
              <a:rPr lang="fr-FR" dirty="0" err="1" smtClean="0"/>
              <a:t>copper</a:t>
            </a:r>
            <a:r>
              <a:rPr lang="fr-FR" dirty="0" smtClean="0"/>
              <a:t> -&gt; no signal. The </a:t>
            </a:r>
            <a:r>
              <a:rPr lang="fr-FR" dirty="0" err="1" smtClean="0"/>
              <a:t>holes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not open.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to ‘</a:t>
            </a:r>
            <a:r>
              <a:rPr lang="fr-FR" dirty="0" err="1" smtClean="0"/>
              <a:t>peal</a:t>
            </a:r>
            <a:r>
              <a:rPr lang="fr-FR" dirty="0" smtClean="0"/>
              <a:t>’ the </a:t>
            </a:r>
            <a:r>
              <a:rPr lang="fr-FR" dirty="0" err="1" smtClean="0"/>
              <a:t>mesh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Second </a:t>
            </a:r>
            <a:r>
              <a:rPr lang="fr-FR" dirty="0" err="1" smtClean="0"/>
              <a:t>attempt</a:t>
            </a:r>
            <a:r>
              <a:rPr lang="fr-FR" dirty="0" smtClean="0"/>
              <a:t> (10x10 mm² </a:t>
            </a:r>
            <a:r>
              <a:rPr lang="fr-FR" dirty="0" err="1" smtClean="0"/>
              <a:t>meshes</a:t>
            </a:r>
            <a:r>
              <a:rPr lang="fr-FR" dirty="0" smtClean="0"/>
              <a:t> </a:t>
            </a:r>
            <a:r>
              <a:rPr lang="fr-FR" dirty="0" err="1" smtClean="0"/>
              <a:t>received</a:t>
            </a:r>
            <a:r>
              <a:rPr lang="fr-FR" dirty="0" smtClean="0"/>
              <a:t> in Saclay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Stony</a:t>
            </a:r>
            <a:r>
              <a:rPr lang="fr-FR" dirty="0" smtClean="0"/>
              <a:t> Brook) : </a:t>
            </a:r>
            <a:r>
              <a:rPr lang="fr-FR" dirty="0" err="1" smtClean="0"/>
              <a:t>transparency</a:t>
            </a:r>
            <a:r>
              <a:rPr lang="fr-FR" dirty="0" smtClean="0"/>
              <a:t> OK. </a:t>
            </a:r>
            <a:r>
              <a:rPr lang="fr-FR" dirty="0"/>
              <a:t>T</a:t>
            </a:r>
            <a:r>
              <a:rPr lang="fr-FR" dirty="0" smtClean="0"/>
              <a:t>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in </a:t>
            </a:r>
            <a:r>
              <a:rPr lang="fr-FR" dirty="0" err="1" smtClean="0"/>
              <a:t>gas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present</a:t>
            </a:r>
            <a:r>
              <a:rPr lang="fr-FR" dirty="0" smtClean="0"/>
              <a:t> laser: 10 </a:t>
            </a:r>
            <a:r>
              <a:rPr lang="fr-FR" dirty="0" err="1" smtClean="0"/>
              <a:t>holes</a:t>
            </a:r>
            <a:r>
              <a:rPr lang="fr-FR" dirty="0" smtClean="0"/>
              <a:t>/s.</a:t>
            </a:r>
          </a:p>
          <a:p>
            <a:r>
              <a:rPr lang="fr-FR" dirty="0" smtClean="0"/>
              <a:t>A factor of 5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gained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583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41674"/>
            <a:ext cx="8856984" cy="488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29" y="2492896"/>
            <a:ext cx="8715451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115616" y="1268760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err="1" smtClean="0"/>
              <a:t>Cost</a:t>
            </a:r>
            <a:r>
              <a:rPr lang="fr-FR" dirty="0" smtClean="0"/>
              <a:t> for 8  6’’ x 6’’ </a:t>
            </a:r>
            <a:r>
              <a:rPr lang="fr-FR" dirty="0" err="1" smtClean="0"/>
              <a:t>copper</a:t>
            </a:r>
            <a:r>
              <a:rPr lang="fr-FR" dirty="0" smtClean="0"/>
              <a:t> </a:t>
            </a:r>
            <a:r>
              <a:rPr lang="fr-FR" dirty="0" err="1" smtClean="0"/>
              <a:t>meshes</a:t>
            </a:r>
            <a:r>
              <a:rPr lang="fr-FR" dirty="0" smtClean="0"/>
              <a:t> : 2529 euro </a:t>
            </a:r>
            <a:r>
              <a:rPr lang="fr-FR" dirty="0" err="1" smtClean="0"/>
              <a:t>wo</a:t>
            </a:r>
            <a:r>
              <a:rPr lang="fr-FR" dirty="0" smtClean="0"/>
              <a:t> </a:t>
            </a:r>
            <a:r>
              <a:rPr lang="fr-FR" dirty="0" err="1" smtClean="0"/>
              <a:t>tax</a:t>
            </a:r>
            <a:r>
              <a:rPr lang="fr-FR" dirty="0" smtClean="0"/>
              <a:t>. </a:t>
            </a:r>
            <a:r>
              <a:rPr lang="fr-FR" dirty="0" err="1" smtClean="0"/>
              <a:t>Payed</a:t>
            </a:r>
            <a:r>
              <a:rPr lang="fr-FR" dirty="0" smtClean="0"/>
              <a:t> </a:t>
            </a:r>
            <a:r>
              <a:rPr lang="fr-FR" dirty="0" err="1" smtClean="0"/>
              <a:t>half-half</a:t>
            </a:r>
            <a:r>
              <a:rPr lang="fr-FR" dirty="0" smtClean="0"/>
              <a:t> by Saclay and RD51.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331640" y="400506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Woven</a:t>
            </a:r>
            <a:r>
              <a:rPr lang="fr-FR" dirty="0" smtClean="0"/>
              <a:t> </a:t>
            </a:r>
            <a:r>
              <a:rPr lang="fr-FR" dirty="0" err="1" smtClean="0"/>
              <a:t>meshes</a:t>
            </a:r>
            <a:r>
              <a:rPr lang="fr-FR" dirty="0" smtClean="0"/>
              <a:t> are </a:t>
            </a:r>
            <a:r>
              <a:rPr lang="fr-FR" dirty="0" err="1" smtClean="0"/>
              <a:t>typically</a:t>
            </a:r>
            <a:r>
              <a:rPr lang="fr-FR" dirty="0" smtClean="0"/>
              <a:t> 380-450 </a:t>
            </a:r>
            <a:r>
              <a:rPr lang="fr-FR" dirty="0" err="1" smtClean="0"/>
              <a:t>lpi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162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aul\RD51\CommonProjects\DSCN29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7"/>
            <a:ext cx="3240360" cy="243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Paul\RD51\CommonProjects\DSCN29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6" y="620688"/>
            <a:ext cx="3240358" cy="243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aul\RD51\CommonProjects\DSCN29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3573016"/>
            <a:ext cx="3288956" cy="246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Paul\RD51\CommonProjects\DSCN29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703" y="3573016"/>
            <a:ext cx="3288954" cy="246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581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First </a:t>
            </a:r>
            <a:r>
              <a:rPr lang="fr-FR" dirty="0" err="1"/>
              <a:t>t</a:t>
            </a:r>
            <a:r>
              <a:rPr lang="fr-FR" dirty="0" err="1" smtClean="0"/>
              <a:t>hin-mesh</a:t>
            </a:r>
            <a:r>
              <a:rPr lang="fr-FR" dirty="0" smtClean="0"/>
              <a:t> </a:t>
            </a:r>
            <a:r>
              <a:rPr lang="fr-FR" dirty="0" err="1" smtClean="0"/>
              <a:t>bulk</a:t>
            </a:r>
            <a:endParaRPr lang="fr-FR" dirty="0"/>
          </a:p>
        </p:txBody>
      </p:sp>
      <p:pic>
        <p:nvPicPr>
          <p:cNvPr id="1026" name="Picture 2" descr="D:\Paul\RD51\CommonProjects\20121122_0950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57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Performances </a:t>
            </a:r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Saclay</a:t>
            </a:r>
            <a:endParaRPr lang="fr-FR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6525512"/>
              </p:ext>
            </p:extLst>
          </p:nvPr>
        </p:nvGraphicFramePr>
        <p:xfrm>
          <a:off x="3923928" y="1916832"/>
          <a:ext cx="5585460" cy="3465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 descr="D:\Paul\RD51\CommonProjects\320-520_withCr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7" t="9068" r="42132" b="21040"/>
          <a:stretch/>
        </p:blipFill>
        <p:spPr bwMode="auto">
          <a:xfrm>
            <a:off x="251520" y="1988840"/>
            <a:ext cx="3792303" cy="298955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7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71" y="1663584"/>
            <a:ext cx="3995489" cy="3349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959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Financial report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507560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Currency</a:t>
                      </a:r>
                      <a:r>
                        <a:rPr lang="fr-FR" dirty="0" smtClean="0"/>
                        <a:t>: CHF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Bari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CEA Saclay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CERN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Available</a:t>
                      </a:r>
                      <a:r>
                        <a:rPr lang="fr-FR" baseline="0" dirty="0" smtClean="0"/>
                        <a:t> (</a:t>
                      </a:r>
                      <a:r>
                        <a:rPr lang="fr-FR" dirty="0" err="1" smtClean="0"/>
                        <a:t>Own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3000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Available</a:t>
                      </a:r>
                      <a:r>
                        <a:rPr lang="fr-FR" dirty="0" smtClean="0"/>
                        <a:t> (RD51)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3000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Spent</a:t>
                      </a:r>
                      <a:r>
                        <a:rPr lang="fr-FR" dirty="0" smtClean="0"/>
                        <a:t> (</a:t>
                      </a:r>
                      <a:r>
                        <a:rPr lang="fr-FR" dirty="0" err="1" smtClean="0"/>
                        <a:t>Own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750 (</a:t>
                      </a:r>
                      <a:r>
                        <a:rPr lang="fr-FR" dirty="0" err="1" smtClean="0"/>
                        <a:t>meshes</a:t>
                      </a:r>
                      <a:r>
                        <a:rPr lang="fr-FR" dirty="0" smtClean="0"/>
                        <a:t>)+500 (test,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gas</a:t>
                      </a:r>
                      <a:r>
                        <a:rPr lang="fr-FR" baseline="0" dirty="0" smtClean="0"/>
                        <a:t>, box…)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750(</a:t>
                      </a:r>
                      <a:r>
                        <a:rPr lang="fr-FR" dirty="0" err="1" smtClean="0"/>
                        <a:t>meshes</a:t>
                      </a:r>
                      <a:r>
                        <a:rPr lang="fr-FR" dirty="0" smtClean="0"/>
                        <a:t>)+500 (</a:t>
                      </a:r>
                      <a:r>
                        <a:rPr lang="fr-FR" dirty="0" err="1" smtClean="0"/>
                        <a:t>bulking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Spent</a:t>
                      </a:r>
                      <a:r>
                        <a:rPr lang="fr-FR" dirty="0" smtClean="0"/>
                        <a:t> (RD51)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611560" y="4582869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total, </a:t>
            </a:r>
            <a:r>
              <a:rPr lang="fr-FR" dirty="0" err="1" smtClean="0"/>
              <a:t>only</a:t>
            </a:r>
            <a:r>
              <a:rPr lang="fr-FR" dirty="0" smtClean="0"/>
              <a:t> 4 </a:t>
            </a:r>
            <a:r>
              <a:rPr lang="fr-FR" dirty="0" err="1" smtClean="0"/>
              <a:t>kCHF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spent</a:t>
            </a:r>
            <a:r>
              <a:rPr lang="fr-FR" dirty="0" smtClean="0"/>
              <a:t> out of 19. Bari </a:t>
            </a:r>
            <a:r>
              <a:rPr lang="fr-FR" dirty="0" err="1" smtClean="0"/>
              <a:t>benefited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 </a:t>
            </a:r>
            <a:r>
              <a:rPr lang="fr-FR" dirty="0" err="1" smtClean="0"/>
              <a:t>huge</a:t>
            </a:r>
            <a:r>
              <a:rPr lang="fr-FR" dirty="0" smtClean="0"/>
              <a:t> </a:t>
            </a:r>
            <a:r>
              <a:rPr lang="fr-FR" dirty="0" err="1" smtClean="0"/>
              <a:t>investment</a:t>
            </a:r>
            <a:r>
              <a:rPr lang="fr-FR" dirty="0" smtClean="0"/>
              <a:t> (500 K€ </a:t>
            </a:r>
            <a:r>
              <a:rPr lang="fr-FR" dirty="0" err="1" smtClean="0"/>
              <a:t>from</a:t>
            </a:r>
            <a:r>
              <a:rPr lang="fr-FR" dirty="0" smtClean="0"/>
              <a:t> EU) in the CNR laser lab. 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288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fr-F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Recently</a:t>
            </a:r>
            <a:r>
              <a:rPr lang="fr-FR" dirty="0" smtClean="0"/>
              <a:t> the </a:t>
            </a:r>
            <a:r>
              <a:rPr lang="fr-FR" dirty="0" err="1" smtClean="0"/>
              <a:t>common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on </a:t>
            </a:r>
            <a:r>
              <a:rPr lang="fr-FR" dirty="0" err="1" smtClean="0"/>
              <a:t>meshes</a:t>
            </a:r>
            <a:r>
              <a:rPr lang="fr-FR" dirty="0" smtClean="0"/>
              <a:t> made good </a:t>
            </a:r>
            <a:r>
              <a:rPr lang="fr-FR" dirty="0" err="1" smtClean="0"/>
              <a:t>progress</a:t>
            </a:r>
            <a:r>
              <a:rPr lang="fr-FR" dirty="0" smtClean="0"/>
              <a:t>: First </a:t>
            </a:r>
            <a:r>
              <a:rPr lang="fr-FR" dirty="0" err="1" smtClean="0"/>
              <a:t>thin-mesh</a:t>
            </a:r>
            <a:r>
              <a:rPr lang="fr-FR" dirty="0" smtClean="0"/>
              <a:t> </a:t>
            </a:r>
            <a:r>
              <a:rPr lang="fr-FR" dirty="0" err="1" smtClean="0"/>
              <a:t>bulk</a:t>
            </a:r>
            <a:r>
              <a:rPr lang="fr-FR" dirty="0" smtClean="0"/>
              <a:t> made </a:t>
            </a:r>
            <a:r>
              <a:rPr lang="fr-FR" dirty="0" err="1" smtClean="0"/>
              <a:t>at</a:t>
            </a:r>
            <a:r>
              <a:rPr lang="fr-FR" dirty="0" smtClean="0"/>
              <a:t> CERN.</a:t>
            </a:r>
          </a:p>
          <a:p>
            <a:r>
              <a:rPr lang="fr-FR" dirty="0" smtClean="0"/>
              <a:t>New laser-</a:t>
            </a:r>
            <a:r>
              <a:rPr lang="fr-FR" dirty="0" err="1" smtClean="0"/>
              <a:t>etched</a:t>
            </a:r>
            <a:r>
              <a:rPr lang="fr-FR" dirty="0" smtClean="0"/>
              <a:t> </a:t>
            </a:r>
            <a:r>
              <a:rPr lang="fr-FR" dirty="0" err="1" smtClean="0"/>
              <a:t>meshes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endParaRPr lang="fr-FR" dirty="0" smtClean="0"/>
          </a:p>
          <a:p>
            <a:r>
              <a:rPr lang="fr-FR" dirty="0" smtClean="0"/>
              <a:t>Main goals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attained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initial </a:t>
            </a:r>
            <a:r>
              <a:rPr lang="fr-FR" dirty="0" err="1" smtClean="0"/>
              <a:t>schedule</a:t>
            </a:r>
            <a:r>
              <a:rPr lang="fr-FR" dirty="0" smtClean="0"/>
              <a:t> (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February</a:t>
            </a:r>
            <a:r>
              <a:rPr lang="fr-FR" dirty="0" smtClean="0"/>
              <a:t> 15, 2013)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Thin high-pitch meshes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DB595-0EF6-4F3A-91B7-6FFCDBF3CFE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0008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452</Words>
  <Application>Microsoft Office PowerPoint</Application>
  <PresentationFormat>Affichage à l'écran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Thin and high-pitch laser-etched mesh manufacturing and bulking" </vt:lpstr>
      <vt:lpstr>Présentation PowerPoint</vt:lpstr>
      <vt:lpstr>Progress in laser-etched meshes</vt:lpstr>
      <vt:lpstr>Présentation PowerPoint</vt:lpstr>
      <vt:lpstr>Présentation PowerPoint</vt:lpstr>
      <vt:lpstr>First thin-mesh bulk</vt:lpstr>
      <vt:lpstr>Performances tested at Saclay</vt:lpstr>
      <vt:lpstr>Financial report</vt:lpstr>
      <vt:lpstr>Conclusions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Colas Paul</dc:creator>
  <cp:lastModifiedBy>Colas Paul</cp:lastModifiedBy>
  <cp:revision>14</cp:revision>
  <dcterms:created xsi:type="dcterms:W3CDTF">2012-11-29T21:03:38Z</dcterms:created>
  <dcterms:modified xsi:type="dcterms:W3CDTF">2012-12-03T21:22:56Z</dcterms:modified>
</cp:coreProperties>
</file>