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82" r:id="rId3"/>
    <p:sldId id="259" r:id="rId4"/>
    <p:sldId id="260" r:id="rId5"/>
    <p:sldId id="261" r:id="rId6"/>
    <p:sldId id="262" r:id="rId7"/>
    <p:sldId id="266" r:id="rId8"/>
    <p:sldId id="267" r:id="rId9"/>
    <p:sldId id="268" r:id="rId10"/>
    <p:sldId id="269" r:id="rId11"/>
    <p:sldId id="270" r:id="rId12"/>
    <p:sldId id="271" r:id="rId13"/>
    <p:sldId id="281" r:id="rId14"/>
    <p:sldId id="283" r:id="rId15"/>
    <p:sldId id="284" r:id="rId16"/>
    <p:sldId id="291" r:id="rId17"/>
    <p:sldId id="310" r:id="rId18"/>
    <p:sldId id="308" r:id="rId19"/>
    <p:sldId id="298" r:id="rId20"/>
    <p:sldId id="309" r:id="rId21"/>
    <p:sldId id="292" r:id="rId22"/>
    <p:sldId id="293" r:id="rId23"/>
    <p:sldId id="285" r:id="rId24"/>
    <p:sldId id="289" r:id="rId25"/>
    <p:sldId id="290" r:id="rId26"/>
    <p:sldId id="307" r:id="rId27"/>
    <p:sldId id="272" r:id="rId28"/>
    <p:sldId id="273" r:id="rId29"/>
    <p:sldId id="257" r:id="rId30"/>
    <p:sldId id="258" r:id="rId31"/>
    <p:sldId id="278" r:id="rId32"/>
    <p:sldId id="296" r:id="rId33"/>
    <p:sldId id="312" r:id="rId34"/>
    <p:sldId id="294" r:id="rId35"/>
    <p:sldId id="300" r:id="rId36"/>
    <p:sldId id="301" r:id="rId37"/>
    <p:sldId id="295" r:id="rId38"/>
    <p:sldId id="279" r:id="rId39"/>
    <p:sldId id="280" r:id="rId40"/>
    <p:sldId id="286" r:id="rId41"/>
    <p:sldId id="304" r:id="rId42"/>
    <p:sldId id="305" r:id="rId43"/>
    <p:sldId id="287" r:id="rId44"/>
    <p:sldId id="299" r:id="rId45"/>
    <p:sldId id="311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66FF"/>
    <a:srgbClr val="0000FF"/>
    <a:srgbClr val="FF0066"/>
    <a:srgbClr val="0099FF"/>
    <a:srgbClr val="69DBFF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0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p\peskov\Desktop\Gain%20changes%20with%20tim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0"/>
          <c:order val="0"/>
          <c:xVal>
            <c:numRef>
              <c:f>Sheet1!$A$1:$A$20</c:f>
              <c:numCache>
                <c:formatCode>General</c:formatCode>
                <c:ptCount val="20"/>
                <c:pt idx="0">
                  <c:v>100</c:v>
                </c:pt>
                <c:pt idx="1">
                  <c:v>110</c:v>
                </c:pt>
                <c:pt idx="2">
                  <c:v>120</c:v>
                </c:pt>
                <c:pt idx="3">
                  <c:v>130</c:v>
                </c:pt>
                <c:pt idx="4">
                  <c:v>140</c:v>
                </c:pt>
                <c:pt idx="5">
                  <c:v>150</c:v>
                </c:pt>
                <c:pt idx="6">
                  <c:v>160</c:v>
                </c:pt>
                <c:pt idx="7">
                  <c:v>170</c:v>
                </c:pt>
                <c:pt idx="8">
                  <c:v>180</c:v>
                </c:pt>
                <c:pt idx="9">
                  <c:v>200</c:v>
                </c:pt>
                <c:pt idx="10">
                  <c:v>220</c:v>
                </c:pt>
                <c:pt idx="11">
                  <c:v>240</c:v>
                </c:pt>
                <c:pt idx="12">
                  <c:v>260</c:v>
                </c:pt>
                <c:pt idx="13">
                  <c:v>300</c:v>
                </c:pt>
                <c:pt idx="14">
                  <c:v>350</c:v>
                </c:pt>
                <c:pt idx="15">
                  <c:v>400</c:v>
                </c:pt>
                <c:pt idx="16">
                  <c:v>450</c:v>
                </c:pt>
                <c:pt idx="17">
                  <c:v>500</c:v>
                </c:pt>
                <c:pt idx="18">
                  <c:v>550</c:v>
                </c:pt>
                <c:pt idx="19">
                  <c:v>600</c:v>
                </c:pt>
              </c:numCache>
            </c:numRef>
          </c:xVal>
          <c:yVal>
            <c:numRef>
              <c:f>Sheet1!$B$1:$B$20</c:f>
              <c:numCache>
                <c:formatCode>General</c:formatCode>
                <c:ptCount val="20"/>
                <c:pt idx="0">
                  <c:v>1.1000000000000001</c:v>
                </c:pt>
                <c:pt idx="5">
                  <c:v>1.25</c:v>
                </c:pt>
                <c:pt idx="9">
                  <c:v>1.4</c:v>
                </c:pt>
                <c:pt idx="12">
                  <c:v>1.5</c:v>
                </c:pt>
                <c:pt idx="13">
                  <c:v>1.6</c:v>
                </c:pt>
                <c:pt idx="14">
                  <c:v>1.6500000000000001</c:v>
                </c:pt>
                <c:pt idx="15">
                  <c:v>1.6500000000000001</c:v>
                </c:pt>
                <c:pt idx="16">
                  <c:v>1.6500000000000001</c:v>
                </c:pt>
                <c:pt idx="17">
                  <c:v>1.6500000000000001</c:v>
                </c:pt>
              </c:numCache>
            </c:numRef>
          </c:yVal>
        </c:ser>
        <c:ser>
          <c:idx val="1"/>
          <c:order val="1"/>
          <c:xVal>
            <c:numRef>
              <c:f>Sheet1!$A$1:$A$20</c:f>
              <c:numCache>
                <c:formatCode>General</c:formatCode>
                <c:ptCount val="20"/>
                <c:pt idx="0">
                  <c:v>100</c:v>
                </c:pt>
                <c:pt idx="1">
                  <c:v>110</c:v>
                </c:pt>
                <c:pt idx="2">
                  <c:v>120</c:v>
                </c:pt>
                <c:pt idx="3">
                  <c:v>130</c:v>
                </c:pt>
                <c:pt idx="4">
                  <c:v>140</c:v>
                </c:pt>
                <c:pt idx="5">
                  <c:v>150</c:v>
                </c:pt>
                <c:pt idx="6">
                  <c:v>160</c:v>
                </c:pt>
                <c:pt idx="7">
                  <c:v>170</c:v>
                </c:pt>
                <c:pt idx="8">
                  <c:v>180</c:v>
                </c:pt>
                <c:pt idx="9">
                  <c:v>200</c:v>
                </c:pt>
                <c:pt idx="10">
                  <c:v>220</c:v>
                </c:pt>
                <c:pt idx="11">
                  <c:v>240</c:v>
                </c:pt>
                <c:pt idx="12">
                  <c:v>260</c:v>
                </c:pt>
                <c:pt idx="13">
                  <c:v>300</c:v>
                </c:pt>
                <c:pt idx="14">
                  <c:v>350</c:v>
                </c:pt>
                <c:pt idx="15">
                  <c:v>400</c:v>
                </c:pt>
                <c:pt idx="16">
                  <c:v>450</c:v>
                </c:pt>
                <c:pt idx="17">
                  <c:v>500</c:v>
                </c:pt>
                <c:pt idx="18">
                  <c:v>550</c:v>
                </c:pt>
                <c:pt idx="19">
                  <c:v>600</c:v>
                </c:pt>
              </c:numCache>
            </c:numRef>
          </c:xVal>
          <c:yVal>
            <c:numRef>
              <c:f>Sheet1!$C$1:$C$20</c:f>
              <c:numCache>
                <c:formatCode>General</c:formatCode>
                <c:ptCount val="20"/>
                <c:pt idx="0">
                  <c:v>0.60000000000000064</c:v>
                </c:pt>
                <c:pt idx="1">
                  <c:v>0.65000000000000147</c:v>
                </c:pt>
                <c:pt idx="2">
                  <c:v>0.70000000000000062</c:v>
                </c:pt>
                <c:pt idx="3">
                  <c:v>0.75000000000000133</c:v>
                </c:pt>
                <c:pt idx="4">
                  <c:v>0.75000000000000133</c:v>
                </c:pt>
                <c:pt idx="5">
                  <c:v>0.8</c:v>
                </c:pt>
                <c:pt idx="6">
                  <c:v>0.8</c:v>
                </c:pt>
                <c:pt idx="7">
                  <c:v>0.85000000000000064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1.55</c:v>
                </c:pt>
                <c:pt idx="14">
                  <c:v>2.1</c:v>
                </c:pt>
                <c:pt idx="15">
                  <c:v>2.8</c:v>
                </c:pt>
                <c:pt idx="16">
                  <c:v>3.6</c:v>
                </c:pt>
                <c:pt idx="17">
                  <c:v>4.7</c:v>
                </c:pt>
                <c:pt idx="18">
                  <c:v>7.2</c:v>
                </c:pt>
              </c:numCache>
            </c:numRef>
          </c:yVal>
        </c:ser>
        <c:ser>
          <c:idx val="2"/>
          <c:order val="2"/>
          <c:xVal>
            <c:numRef>
              <c:f>Sheet1!$A$1:$A$20</c:f>
              <c:numCache>
                <c:formatCode>General</c:formatCode>
                <c:ptCount val="20"/>
                <c:pt idx="0">
                  <c:v>100</c:v>
                </c:pt>
                <c:pt idx="1">
                  <c:v>110</c:v>
                </c:pt>
                <c:pt idx="2">
                  <c:v>120</c:v>
                </c:pt>
                <c:pt idx="3">
                  <c:v>130</c:v>
                </c:pt>
                <c:pt idx="4">
                  <c:v>140</c:v>
                </c:pt>
                <c:pt idx="5">
                  <c:v>150</c:v>
                </c:pt>
                <c:pt idx="6">
                  <c:v>160</c:v>
                </c:pt>
                <c:pt idx="7">
                  <c:v>170</c:v>
                </c:pt>
                <c:pt idx="8">
                  <c:v>180</c:v>
                </c:pt>
                <c:pt idx="9">
                  <c:v>200</c:v>
                </c:pt>
                <c:pt idx="10">
                  <c:v>220</c:v>
                </c:pt>
                <c:pt idx="11">
                  <c:v>240</c:v>
                </c:pt>
                <c:pt idx="12">
                  <c:v>260</c:v>
                </c:pt>
                <c:pt idx="13">
                  <c:v>300</c:v>
                </c:pt>
                <c:pt idx="14">
                  <c:v>350</c:v>
                </c:pt>
                <c:pt idx="15">
                  <c:v>400</c:v>
                </c:pt>
                <c:pt idx="16">
                  <c:v>450</c:v>
                </c:pt>
                <c:pt idx="17">
                  <c:v>500</c:v>
                </c:pt>
                <c:pt idx="18">
                  <c:v>550</c:v>
                </c:pt>
                <c:pt idx="19">
                  <c:v>600</c:v>
                </c:pt>
              </c:numCache>
            </c:numRef>
          </c:xVal>
          <c:yVal>
            <c:numRef>
              <c:f>Sheet1!$D$1:$D$20</c:f>
              <c:numCache>
                <c:formatCode>General</c:formatCode>
                <c:ptCount val="20"/>
                <c:pt idx="0">
                  <c:v>0.65000000000000147</c:v>
                </c:pt>
                <c:pt idx="13">
                  <c:v>1.01</c:v>
                </c:pt>
                <c:pt idx="19">
                  <c:v>1.1299999999999972</c:v>
                </c:pt>
              </c:numCache>
            </c:numRef>
          </c:yVal>
        </c:ser>
        <c:ser>
          <c:idx val="3"/>
          <c:order val="3"/>
          <c:xVal>
            <c:numRef>
              <c:f>Sheet1!$A$1:$A$20</c:f>
              <c:numCache>
                <c:formatCode>General</c:formatCode>
                <c:ptCount val="20"/>
                <c:pt idx="0">
                  <c:v>100</c:v>
                </c:pt>
                <c:pt idx="1">
                  <c:v>110</c:v>
                </c:pt>
                <c:pt idx="2">
                  <c:v>120</c:v>
                </c:pt>
                <c:pt idx="3">
                  <c:v>130</c:v>
                </c:pt>
                <c:pt idx="4">
                  <c:v>140</c:v>
                </c:pt>
                <c:pt idx="5">
                  <c:v>150</c:v>
                </c:pt>
                <c:pt idx="6">
                  <c:v>160</c:v>
                </c:pt>
                <c:pt idx="7">
                  <c:v>170</c:v>
                </c:pt>
                <c:pt idx="8">
                  <c:v>180</c:v>
                </c:pt>
                <c:pt idx="9">
                  <c:v>200</c:v>
                </c:pt>
                <c:pt idx="10">
                  <c:v>220</c:v>
                </c:pt>
                <c:pt idx="11">
                  <c:v>240</c:v>
                </c:pt>
                <c:pt idx="12">
                  <c:v>260</c:v>
                </c:pt>
                <c:pt idx="13">
                  <c:v>300</c:v>
                </c:pt>
                <c:pt idx="14">
                  <c:v>350</c:v>
                </c:pt>
                <c:pt idx="15">
                  <c:v>400</c:v>
                </c:pt>
                <c:pt idx="16">
                  <c:v>450</c:v>
                </c:pt>
                <c:pt idx="17">
                  <c:v>500</c:v>
                </c:pt>
                <c:pt idx="18">
                  <c:v>550</c:v>
                </c:pt>
                <c:pt idx="19">
                  <c:v>600</c:v>
                </c:pt>
              </c:numCache>
            </c:numRef>
          </c:xVal>
          <c:yVal>
            <c:numRef>
              <c:f>Sheet1!$E$1:$E$20</c:f>
              <c:numCache>
                <c:formatCode>General</c:formatCode>
                <c:ptCount val="20"/>
                <c:pt idx="0">
                  <c:v>0.30000000000000032</c:v>
                </c:pt>
                <c:pt idx="9">
                  <c:v>1</c:v>
                </c:pt>
                <c:pt idx="12">
                  <c:v>1.6</c:v>
                </c:pt>
                <c:pt idx="13">
                  <c:v>2</c:v>
                </c:pt>
                <c:pt idx="15">
                  <c:v>3.5</c:v>
                </c:pt>
                <c:pt idx="17">
                  <c:v>8.5</c:v>
                </c:pt>
              </c:numCache>
            </c:numRef>
          </c:yVal>
        </c:ser>
        <c:ser>
          <c:idx val="4"/>
          <c:order val="4"/>
          <c:xVal>
            <c:numRef>
              <c:f>Sheet1!$A$1:$A$20</c:f>
              <c:numCache>
                <c:formatCode>General</c:formatCode>
                <c:ptCount val="20"/>
                <c:pt idx="0">
                  <c:v>100</c:v>
                </c:pt>
                <c:pt idx="1">
                  <c:v>110</c:v>
                </c:pt>
                <c:pt idx="2">
                  <c:v>120</c:v>
                </c:pt>
                <c:pt idx="3">
                  <c:v>130</c:v>
                </c:pt>
                <c:pt idx="4">
                  <c:v>140</c:v>
                </c:pt>
                <c:pt idx="5">
                  <c:v>150</c:v>
                </c:pt>
                <c:pt idx="6">
                  <c:v>160</c:v>
                </c:pt>
                <c:pt idx="7">
                  <c:v>170</c:v>
                </c:pt>
                <c:pt idx="8">
                  <c:v>180</c:v>
                </c:pt>
                <c:pt idx="9">
                  <c:v>200</c:v>
                </c:pt>
                <c:pt idx="10">
                  <c:v>220</c:v>
                </c:pt>
                <c:pt idx="11">
                  <c:v>240</c:v>
                </c:pt>
                <c:pt idx="12">
                  <c:v>260</c:v>
                </c:pt>
                <c:pt idx="13">
                  <c:v>300</c:v>
                </c:pt>
                <c:pt idx="14">
                  <c:v>350</c:v>
                </c:pt>
                <c:pt idx="15">
                  <c:v>400</c:v>
                </c:pt>
                <c:pt idx="16">
                  <c:v>450</c:v>
                </c:pt>
                <c:pt idx="17">
                  <c:v>500</c:v>
                </c:pt>
                <c:pt idx="18">
                  <c:v>550</c:v>
                </c:pt>
                <c:pt idx="19">
                  <c:v>600</c:v>
                </c:pt>
              </c:numCache>
            </c:numRef>
          </c:xVal>
          <c:yVal>
            <c:numRef>
              <c:f>Sheet1!$F$1:$F$20</c:f>
              <c:numCache>
                <c:formatCode>General</c:formatCode>
                <c:ptCount val="20"/>
                <c:pt idx="0">
                  <c:v>0.35000000000000031</c:v>
                </c:pt>
                <c:pt idx="15">
                  <c:v>3</c:v>
                </c:pt>
                <c:pt idx="17">
                  <c:v>6.5</c:v>
                </c:pt>
              </c:numCache>
            </c:numRef>
          </c:yVal>
        </c:ser>
        <c:axId val="120546816"/>
        <c:axId val="120624256"/>
      </c:scatterChart>
      <c:valAx>
        <c:axId val="120546816"/>
        <c:scaling>
          <c:orientation val="minMax"/>
        </c:scaling>
        <c:axPos val="b"/>
        <c:numFmt formatCode="General" sourceLinked="1"/>
        <c:tickLblPos val="nextTo"/>
        <c:crossAx val="120624256"/>
        <c:crosses val="autoZero"/>
        <c:crossBetween val="midCat"/>
      </c:valAx>
      <c:valAx>
        <c:axId val="120624256"/>
        <c:scaling>
          <c:orientation val="minMax"/>
        </c:scaling>
        <c:axPos val="l"/>
        <c:majorGridlines/>
        <c:numFmt formatCode="General" sourceLinked="1"/>
        <c:tickLblPos val="nextTo"/>
        <c:crossAx val="12054681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Relationship Id="rId4" Type="http://schemas.openxmlformats.org/officeDocument/2006/relationships/image" Target="../media/image3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5F23561-380A-4A7A-B624-963E17AC4631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866C0B8-CF99-46FC-9B71-50DB007EE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940254-BBBA-4008-AAE2-7A3EDA5B7315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/>
          </a:p>
        </p:txBody>
      </p:sp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smtClean="0"/>
          </a:p>
        </p:txBody>
      </p:sp>
      <p:sp>
        <p:nvSpPr>
          <p:cNvPr id="204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0CEB57F-FD67-4822-BD97-FECD45DE4FAC}" type="slidenum">
              <a:rPr lang="es-MX" sz="1200">
                <a:latin typeface="Calibri" pitchFamily="34" charset="0"/>
              </a:rPr>
              <a:pPr algn="r"/>
              <a:t>6</a:t>
            </a:fld>
            <a:endParaRPr lang="es-MX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DDD33E-2139-4527-A451-EB0BF8478BD2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1813"/>
            <a:ext cx="5486400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8A29BB-F786-46D3-B882-814A812A280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/>
          </a:p>
        </p:txBody>
      </p:sp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49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C452AF7-022A-455C-95A0-F43E1EC21925}" type="slidenum">
              <a:rPr lang="es-MX" sz="1200">
                <a:latin typeface="Calibri" pitchFamily="34" charset="0"/>
              </a:rPr>
              <a:pPr algn="r"/>
              <a:t>27</a:t>
            </a:fld>
            <a:endParaRPr lang="es-MX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A0BAA2-1606-450F-8A8D-96B1398295C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/>
          </a:p>
        </p:txBody>
      </p:sp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A4B7FEC-2218-4687-81B2-96342A37C2B6}" type="slidenum">
              <a:rPr lang="es-MX" sz="1200">
                <a:latin typeface="Calibri" pitchFamily="34" charset="0"/>
              </a:rPr>
              <a:pPr algn="r"/>
              <a:t>28</a:t>
            </a:fld>
            <a:endParaRPr lang="es-MX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18FB4-5937-48BB-B97E-5665F628F542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220EA-C497-4723-BADD-FFF9697D43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88ECF-E816-4B21-B213-B23DEE864856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93033-3612-4E10-AA0E-9E8E11EB4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AAA85-DAE2-4E83-9C0D-60992676E457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5750A-92EA-45D0-BE89-AD37989A9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5431C-490F-4FAF-9C7E-F62FD616530C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EE85C-C902-4988-B9C9-00A9F6E1A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D4581-15EF-4299-88CB-C2B7ED00244D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003D0-429A-46A0-BAE8-6684184E3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E830A-C0DD-441F-A2A9-457C259240BE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AAF52-C63A-4040-A0CB-1D43475B4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FB92B-AD58-41A4-B6A0-2CB67BC4464B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639BA-2624-44EC-A485-7DD5AF48E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42308-12B5-4A5D-8689-3429B1B7E840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2BC3F-0A2E-4543-A54F-68596BCEB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E3E8A-6BD1-46F7-AD51-26B4D33A63ED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89E7A-80D4-4054-B7EF-7C6186094E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DCD1E-98DB-4B37-A40F-579D6023A05C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B8A45-29DC-4DB0-8406-CA3538F7F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7B4CD-4A5B-445D-99C4-AC35AF1B7AFC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B4526-9AC2-4CED-A24B-BB8E18166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3AB738-D2CF-4667-8AA9-E2F7674D2CB5}" type="datetimeFigureOut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D94508-956F-4F34-A9FA-053BAFB82D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Chart2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Chart4.xls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5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Chart6.xls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7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Microsoft_Office_Excel_Chart9.xls"/><Relationship Id="rId4" Type="http://schemas.openxmlformats.org/officeDocument/2006/relationships/oleObject" Target="../embeddings/Microsoft_Office_Excel_Chart8.xls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0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Microsoft_Office_Excel_Chart13.xls"/><Relationship Id="rId5" Type="http://schemas.openxmlformats.org/officeDocument/2006/relationships/oleObject" Target="../embeddings/Microsoft_Office_Excel_Chart12.xls"/><Relationship Id="rId4" Type="http://schemas.openxmlformats.org/officeDocument/2006/relationships/oleObject" Target="../embeddings/Microsoft_Office_Excel_Chart11.xls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4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00FF"/>
                </a:solidFill>
              </a:rPr>
              <a:t>Quantum efficiency enhancement  of </a:t>
            </a:r>
            <a:r>
              <a:rPr lang="en-US" sz="4000" dirty="0" err="1" smtClean="0">
                <a:solidFill>
                  <a:srgbClr val="0000FF"/>
                </a:solidFill>
              </a:rPr>
              <a:t>CsI</a:t>
            </a:r>
            <a:r>
              <a:rPr lang="en-US" sz="4000" smtClean="0">
                <a:solidFill>
                  <a:srgbClr val="0000FF"/>
                </a:solidFill>
              </a:rPr>
              <a:t>-TGEM/RETGEM -based RICH prototype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z="2400" smtClean="0">
                <a:solidFill>
                  <a:schemeClr val="tx1"/>
                </a:solidFill>
              </a:rPr>
              <a:t>M. Adhikari, A. Di Mauro, P. Martinengo</a:t>
            </a:r>
          </a:p>
          <a:p>
            <a:pPr marL="609600" indent="-609600" eaLnBrk="1" hangingPunct="1"/>
            <a:r>
              <a:rPr lang="en-US" sz="2400" smtClean="0">
                <a:solidFill>
                  <a:schemeClr val="tx1"/>
                </a:solidFill>
              </a:rPr>
              <a:t>V. Peskov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052513"/>
            <a:ext cx="4968875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2176463" y="333375"/>
            <a:ext cx="4125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u="sng">
                <a:solidFill>
                  <a:schemeClr val="accent2"/>
                </a:solidFill>
                <a:latin typeface="Calibri" pitchFamily="34" charset="0"/>
              </a:rPr>
              <a:t>Four</a:t>
            </a:r>
            <a:r>
              <a:rPr lang="en-US" sz="2400" b="1">
                <a:solidFill>
                  <a:schemeClr val="accent2"/>
                </a:solidFill>
                <a:latin typeface="Calibri" pitchFamily="34" charset="0"/>
              </a:rPr>
              <a:t> triple TGEMs together</a:t>
            </a: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684213" y="5805488"/>
            <a:ext cx="803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hlink"/>
                </a:solidFill>
                <a:latin typeface="Calibri" pitchFamily="34" charset="0"/>
              </a:rPr>
              <a:t>After corrections on geometry and nonuniformity of the detector response the </a:t>
            </a:r>
          </a:p>
          <a:p>
            <a:r>
              <a:rPr lang="en-GB">
                <a:solidFill>
                  <a:schemeClr val="hlink"/>
                </a:solidFill>
                <a:latin typeface="Calibri" pitchFamily="34" charset="0"/>
              </a:rPr>
              <a:t>estimated </a:t>
            </a:r>
            <a:r>
              <a:rPr lang="en-GB" u="sng">
                <a:solidFill>
                  <a:schemeClr val="hlink"/>
                </a:solidFill>
                <a:latin typeface="Calibri" pitchFamily="34" charset="0"/>
              </a:rPr>
              <a:t>mean</a:t>
            </a:r>
            <a:r>
              <a:rPr lang="en-GB">
                <a:solidFill>
                  <a:schemeClr val="hlink"/>
                </a:solidFill>
                <a:latin typeface="Calibri" pitchFamily="34" charset="0"/>
              </a:rPr>
              <a:t> total number of photoelectrons per event is about  </a:t>
            </a:r>
            <a:r>
              <a:rPr lang="en-GB" b="1">
                <a:solidFill>
                  <a:srgbClr val="336600"/>
                </a:solidFill>
                <a:latin typeface="Calibri" pitchFamily="34" charset="0"/>
              </a:rPr>
              <a:t>10.2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15900"/>
            <a:ext cx="6192837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490538" y="5468938"/>
            <a:ext cx="85185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>
                <a:solidFill>
                  <a:schemeClr val="hlink"/>
                </a:solidFill>
                <a:latin typeface="Calibri" pitchFamily="34" charset="0"/>
              </a:rPr>
              <a:t>How much p.e one can expect in “ideal conditions”:  full surface (without holes) and CH</a:t>
            </a:r>
            <a:r>
              <a:rPr lang="en-GB" sz="1600" baseline="-25000">
                <a:solidFill>
                  <a:schemeClr val="hlink"/>
                </a:solidFill>
                <a:latin typeface="Calibri" pitchFamily="34" charset="0"/>
              </a:rPr>
              <a:t>4</a:t>
            </a:r>
            <a:r>
              <a:rPr lang="en-GB" sz="1600">
                <a:solidFill>
                  <a:schemeClr val="hlink"/>
                </a:solidFill>
                <a:latin typeface="Calibri" pitchFamily="34" charset="0"/>
              </a:rPr>
              <a:t> gas:</a:t>
            </a:r>
          </a:p>
          <a:p>
            <a:pPr algn="ctr"/>
            <a:r>
              <a:rPr lang="en-GB" sz="1600">
                <a:solidFill>
                  <a:schemeClr val="hlink"/>
                </a:solidFill>
                <a:latin typeface="Calibri" pitchFamily="34" charset="0"/>
              </a:rPr>
              <a:t>Corrections: 0.9 (extraction)x0.75=0.68</a:t>
            </a:r>
          </a:p>
          <a:p>
            <a:pPr algn="ctr"/>
            <a:r>
              <a:rPr lang="en-GB" sz="1600">
                <a:solidFill>
                  <a:schemeClr val="hlink"/>
                </a:solidFill>
                <a:latin typeface="Calibri" pitchFamily="34" charset="0"/>
              </a:rPr>
              <a:t>10p.e/0.68</a:t>
            </a:r>
            <a:r>
              <a:rPr lang="en-GB" sz="1600">
                <a:solidFill>
                  <a:schemeClr val="hlink"/>
                </a:solidFill>
                <a:latin typeface="Calibri" pitchFamily="34" charset="0"/>
                <a:cs typeface="Arial" charset="0"/>
              </a:rPr>
              <a:t>~</a:t>
            </a:r>
            <a:r>
              <a:rPr lang="en-GB" sz="1600">
                <a:solidFill>
                  <a:schemeClr val="hlink"/>
                </a:solidFill>
                <a:latin typeface="Calibri" pitchFamily="34" charset="0"/>
              </a:rPr>
              <a:t> </a:t>
            </a:r>
            <a:r>
              <a:rPr lang="en-GB" sz="1600" b="1">
                <a:solidFill>
                  <a:srgbClr val="336600"/>
                </a:solidFill>
                <a:latin typeface="Calibri" pitchFamily="34" charset="0"/>
              </a:rPr>
              <a:t>15pe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052513"/>
            <a:ext cx="36766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1513" y="2420938"/>
            <a:ext cx="4194175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1187450" y="404813"/>
            <a:ext cx="7562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accent2"/>
                </a:solidFill>
                <a:latin typeface="Calibri" pitchFamily="34" charset="0"/>
              </a:rPr>
              <a:t>What was achieved in the past with the CsI-MWPC (radiator 15mm)?</a:t>
            </a:r>
          </a:p>
        </p:txBody>
      </p:sp>
      <p:sp>
        <p:nvSpPr>
          <p:cNvPr id="27654" name="Text Box 7"/>
          <p:cNvSpPr txBox="1">
            <a:spLocks noChangeArrowheads="1"/>
          </p:cNvSpPr>
          <p:nvPr/>
        </p:nvSpPr>
        <p:spPr bwMode="auto">
          <a:xfrm>
            <a:off x="447675" y="6064250"/>
            <a:ext cx="3292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i="1">
                <a:solidFill>
                  <a:schemeClr val="accent2"/>
                </a:solidFill>
                <a:latin typeface="Calibri" pitchFamily="34" charset="0"/>
              </a:rPr>
              <a:t>F. Piuz et al., NIM A433,1999, 178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66FF"/>
                </a:solidFill>
              </a:rPr>
              <a:t>There are several possible ways to increase the efficiency of </a:t>
            </a:r>
            <a:r>
              <a:rPr lang="en-US" dirty="0" err="1" smtClean="0">
                <a:solidFill>
                  <a:srgbClr val="0066FF"/>
                </a:solidFill>
              </a:rPr>
              <a:t>CsI</a:t>
            </a:r>
            <a:r>
              <a:rPr lang="en-US" dirty="0" smtClean="0">
                <a:solidFill>
                  <a:srgbClr val="0066FF"/>
                </a:solidFill>
              </a:rPr>
              <a:t>-TGEM/TEGEM-based RICH detectors: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867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Gas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Geometry optimization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Double </a:t>
            </a:r>
            <a:r>
              <a:rPr lang="en-US" sz="2800" dirty="0" err="1" smtClean="0">
                <a:solidFill>
                  <a:schemeClr val="tx1"/>
                </a:solidFill>
              </a:rPr>
              <a:t>CsI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(?)</a:t>
            </a:r>
            <a:endParaRPr lang="en-US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CsI</a:t>
            </a:r>
            <a:r>
              <a:rPr lang="en-US" sz="2800" dirty="0" smtClean="0">
                <a:solidFill>
                  <a:schemeClr val="tx1"/>
                </a:solidFill>
              </a:rPr>
              <a:t> QE </a:t>
            </a:r>
            <a:r>
              <a:rPr lang="en-US" sz="2800" dirty="0" smtClean="0">
                <a:solidFill>
                  <a:schemeClr val="tx1"/>
                </a:solidFill>
              </a:rPr>
              <a:t>enchantment (?)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333375"/>
            <a:ext cx="7772400" cy="6477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Gas</a:t>
            </a:r>
          </a:p>
        </p:txBody>
      </p:sp>
      <p:pic>
        <p:nvPicPr>
          <p:cNvPr id="296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488" y="1150938"/>
            <a:ext cx="5659437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7596188" y="3573463"/>
            <a:ext cx="1519237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Potential for</a:t>
            </a:r>
          </a:p>
          <a:p>
            <a:r>
              <a:rPr lang="en-US" dirty="0">
                <a:solidFill>
                  <a:srgbClr val="800000"/>
                </a:solidFill>
              </a:rPr>
              <a:t> 5-7% </a:t>
            </a:r>
          </a:p>
          <a:p>
            <a:r>
              <a:rPr lang="en-US" dirty="0"/>
              <a:t>improvement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Optimization of TGEM/RETGEM</a:t>
            </a:r>
            <a:br>
              <a:rPr lang="en-US" dirty="0" smtClean="0"/>
            </a:br>
            <a:r>
              <a:rPr lang="en-US" dirty="0" smtClean="0"/>
              <a:t>geometry</a:t>
            </a:r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25538"/>
            <a:ext cx="412115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765175"/>
            <a:ext cx="468153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395288" y="5229200"/>
            <a:ext cx="453201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Calculations </a:t>
            </a:r>
            <a:r>
              <a:rPr lang="en-US" dirty="0"/>
              <a:t>on the way </a:t>
            </a:r>
            <a:r>
              <a:rPr lang="en-US" dirty="0" smtClean="0"/>
              <a:t>by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R.Veenhof+UNAM</a:t>
            </a:r>
            <a:r>
              <a:rPr lang="en-US" dirty="0" smtClean="0"/>
              <a:t> students</a:t>
            </a:r>
            <a:r>
              <a:rPr lang="en-US" dirty="0"/>
              <a:t>. </a:t>
            </a:r>
          </a:p>
          <a:p>
            <a:r>
              <a:rPr lang="en-US" dirty="0"/>
              <a:t>Not </a:t>
            </a:r>
            <a:r>
              <a:rPr lang="en-US" dirty="0" smtClean="0"/>
              <a:t>ready yet, </a:t>
            </a:r>
            <a:r>
              <a:rPr lang="en-US" dirty="0"/>
              <a:t>but probably another </a:t>
            </a:r>
            <a:r>
              <a:rPr lang="en-US" dirty="0" smtClean="0">
                <a:solidFill>
                  <a:srgbClr val="800000"/>
                </a:solidFill>
              </a:rPr>
              <a:t>5-7%?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0726" name="TextBox 6"/>
          <p:cNvSpPr txBox="1">
            <a:spLocks noChangeArrowheads="1"/>
          </p:cNvSpPr>
          <p:nvPr/>
        </p:nvSpPr>
        <p:spPr bwMode="auto">
          <a:xfrm>
            <a:off x="2555875" y="404813"/>
            <a:ext cx="2492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Geometry optimization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44208" y="5373216"/>
            <a:ext cx="2686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G. </a:t>
            </a:r>
            <a:r>
              <a:rPr lang="en-US" sz="1200" i="1" dirty="0" err="1" smtClean="0"/>
              <a:t>Hamar</a:t>
            </a:r>
            <a:r>
              <a:rPr lang="en-US" sz="1200" i="1" dirty="0" smtClean="0"/>
              <a:t> et al., NIM A694(2012)16</a:t>
            </a:r>
            <a:endParaRPr 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Straight Connector 73"/>
          <p:cNvCxnSpPr/>
          <p:nvPr/>
        </p:nvCxnSpPr>
        <p:spPr>
          <a:xfrm>
            <a:off x="5867400" y="3573463"/>
            <a:ext cx="2089150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940425" y="3213100"/>
            <a:ext cx="1871663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908175" y="3428033"/>
            <a:ext cx="1871663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8" name="Rectangle 2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470025"/>
          </a:xfrm>
        </p:spPr>
        <p:txBody>
          <a:bodyPr/>
          <a:lstStyle/>
          <a:p>
            <a:r>
              <a:rPr lang="en-US" dirty="0" smtClean="0"/>
              <a:t>Double </a:t>
            </a:r>
            <a:r>
              <a:rPr lang="en-US" dirty="0" smtClean="0"/>
              <a:t>CsI</a:t>
            </a:r>
            <a:r>
              <a:rPr lang="en-US" dirty="0" smtClean="0"/>
              <a:t> with </a:t>
            </a:r>
            <a:r>
              <a:rPr lang="en-US" dirty="0" smtClean="0"/>
              <a:t>misaligned </a:t>
            </a:r>
            <a:r>
              <a:rPr lang="en-US" dirty="0" smtClean="0"/>
              <a:t>holes?</a:t>
            </a: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1908175" y="3428033"/>
            <a:ext cx="18716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2051050" y="3356595"/>
            <a:ext cx="73025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2268538" y="3356595"/>
            <a:ext cx="71437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2484438" y="3356595"/>
            <a:ext cx="71437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2700338" y="3283570"/>
            <a:ext cx="71437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1" dirty="0"/>
          </a:p>
        </p:txBody>
      </p:sp>
      <p:sp>
        <p:nvSpPr>
          <p:cNvPr id="31754" name="Rectangle 9"/>
          <p:cNvSpPr>
            <a:spLocks noChangeArrowheads="1"/>
          </p:cNvSpPr>
          <p:nvPr/>
        </p:nvSpPr>
        <p:spPr bwMode="auto">
          <a:xfrm>
            <a:off x="2916238" y="3356595"/>
            <a:ext cx="71437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5" name="Rectangle 9"/>
          <p:cNvSpPr>
            <a:spLocks noChangeArrowheads="1"/>
          </p:cNvSpPr>
          <p:nvPr/>
        </p:nvSpPr>
        <p:spPr bwMode="auto">
          <a:xfrm>
            <a:off x="3132138" y="3283570"/>
            <a:ext cx="71437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6" name="Rectangle 9"/>
          <p:cNvSpPr>
            <a:spLocks noChangeArrowheads="1"/>
          </p:cNvSpPr>
          <p:nvPr/>
        </p:nvSpPr>
        <p:spPr bwMode="auto">
          <a:xfrm>
            <a:off x="3348038" y="3356595"/>
            <a:ext cx="71437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7" name="Rectangle 9"/>
          <p:cNvSpPr>
            <a:spLocks noChangeArrowheads="1"/>
          </p:cNvSpPr>
          <p:nvPr/>
        </p:nvSpPr>
        <p:spPr bwMode="auto">
          <a:xfrm>
            <a:off x="3563938" y="3356595"/>
            <a:ext cx="71437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8" name="Rectangle 4"/>
          <p:cNvSpPr>
            <a:spLocks noChangeArrowheads="1"/>
          </p:cNvSpPr>
          <p:nvPr/>
        </p:nvSpPr>
        <p:spPr bwMode="auto">
          <a:xfrm>
            <a:off x="1908175" y="3859833"/>
            <a:ext cx="18716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59" name="Rectangle 5"/>
          <p:cNvSpPr>
            <a:spLocks noChangeArrowheads="1"/>
          </p:cNvSpPr>
          <p:nvPr/>
        </p:nvSpPr>
        <p:spPr bwMode="auto">
          <a:xfrm>
            <a:off x="2051050" y="385983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0" name="Rectangle 7"/>
          <p:cNvSpPr>
            <a:spLocks noChangeArrowheads="1"/>
          </p:cNvSpPr>
          <p:nvPr/>
        </p:nvSpPr>
        <p:spPr bwMode="auto">
          <a:xfrm>
            <a:off x="2266950" y="385983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1" name="Rectangle 8"/>
          <p:cNvSpPr>
            <a:spLocks noChangeArrowheads="1"/>
          </p:cNvSpPr>
          <p:nvPr/>
        </p:nvSpPr>
        <p:spPr bwMode="auto">
          <a:xfrm>
            <a:off x="2482850" y="385983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2" name="Rectangle 9"/>
          <p:cNvSpPr>
            <a:spLocks noChangeArrowheads="1"/>
          </p:cNvSpPr>
          <p:nvPr/>
        </p:nvSpPr>
        <p:spPr bwMode="auto">
          <a:xfrm>
            <a:off x="2698750" y="385983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1" dirty="0"/>
          </a:p>
        </p:txBody>
      </p:sp>
      <p:sp>
        <p:nvSpPr>
          <p:cNvPr id="31763" name="Rectangle 9"/>
          <p:cNvSpPr>
            <a:spLocks noChangeArrowheads="1"/>
          </p:cNvSpPr>
          <p:nvPr/>
        </p:nvSpPr>
        <p:spPr bwMode="auto">
          <a:xfrm>
            <a:off x="2916238" y="385983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4" name="Rectangle 18"/>
          <p:cNvSpPr>
            <a:spLocks noChangeArrowheads="1"/>
          </p:cNvSpPr>
          <p:nvPr/>
        </p:nvSpPr>
        <p:spPr bwMode="auto">
          <a:xfrm>
            <a:off x="3132138" y="385983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5" name="Rectangle 9"/>
          <p:cNvSpPr>
            <a:spLocks noChangeArrowheads="1"/>
          </p:cNvSpPr>
          <p:nvPr/>
        </p:nvSpPr>
        <p:spPr bwMode="auto">
          <a:xfrm>
            <a:off x="3348038" y="385983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6" name="Rectangle 9"/>
          <p:cNvSpPr>
            <a:spLocks noChangeArrowheads="1"/>
          </p:cNvSpPr>
          <p:nvPr/>
        </p:nvSpPr>
        <p:spPr bwMode="auto">
          <a:xfrm>
            <a:off x="3563938" y="385983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7" name="Rectangle 4"/>
          <p:cNvSpPr>
            <a:spLocks noChangeArrowheads="1"/>
          </p:cNvSpPr>
          <p:nvPr/>
        </p:nvSpPr>
        <p:spPr bwMode="auto">
          <a:xfrm>
            <a:off x="1908175" y="4293220"/>
            <a:ext cx="1871663" cy="2143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8" name="Rectangle 5"/>
          <p:cNvSpPr>
            <a:spLocks noChangeArrowheads="1"/>
          </p:cNvSpPr>
          <p:nvPr/>
        </p:nvSpPr>
        <p:spPr bwMode="auto">
          <a:xfrm>
            <a:off x="2051050" y="4293220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69" name="Rectangle 7"/>
          <p:cNvSpPr>
            <a:spLocks noChangeArrowheads="1"/>
          </p:cNvSpPr>
          <p:nvPr/>
        </p:nvSpPr>
        <p:spPr bwMode="auto">
          <a:xfrm>
            <a:off x="2266950" y="4293220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70" name="Rectangle 8"/>
          <p:cNvSpPr>
            <a:spLocks noChangeArrowheads="1"/>
          </p:cNvSpPr>
          <p:nvPr/>
        </p:nvSpPr>
        <p:spPr bwMode="auto">
          <a:xfrm>
            <a:off x="2482850" y="4293220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71" name="Rectangle 9"/>
          <p:cNvSpPr>
            <a:spLocks noChangeArrowheads="1"/>
          </p:cNvSpPr>
          <p:nvPr/>
        </p:nvSpPr>
        <p:spPr bwMode="auto">
          <a:xfrm>
            <a:off x="2698750" y="4293220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1" dirty="0"/>
          </a:p>
        </p:txBody>
      </p:sp>
      <p:sp>
        <p:nvSpPr>
          <p:cNvPr id="31772" name="Rectangle 9"/>
          <p:cNvSpPr>
            <a:spLocks noChangeArrowheads="1"/>
          </p:cNvSpPr>
          <p:nvPr/>
        </p:nvSpPr>
        <p:spPr bwMode="auto">
          <a:xfrm>
            <a:off x="2916238" y="429163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73" name="Rectangle 27"/>
          <p:cNvSpPr>
            <a:spLocks noChangeArrowheads="1"/>
          </p:cNvSpPr>
          <p:nvPr/>
        </p:nvSpPr>
        <p:spPr bwMode="auto">
          <a:xfrm>
            <a:off x="3132138" y="429163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74" name="Rectangle 9"/>
          <p:cNvSpPr>
            <a:spLocks noChangeArrowheads="1"/>
          </p:cNvSpPr>
          <p:nvPr/>
        </p:nvSpPr>
        <p:spPr bwMode="auto">
          <a:xfrm>
            <a:off x="3348038" y="429163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75" name="Rectangle 9"/>
          <p:cNvSpPr>
            <a:spLocks noChangeArrowheads="1"/>
          </p:cNvSpPr>
          <p:nvPr/>
        </p:nvSpPr>
        <p:spPr bwMode="auto">
          <a:xfrm>
            <a:off x="3563938" y="429163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" name="Right Arrow 30"/>
          <p:cNvSpPr/>
          <p:nvPr/>
        </p:nvSpPr>
        <p:spPr>
          <a:xfrm>
            <a:off x="4572000" y="36449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1777" name="Rectangle 4"/>
          <p:cNvSpPr>
            <a:spLocks noChangeArrowheads="1"/>
          </p:cNvSpPr>
          <p:nvPr/>
        </p:nvSpPr>
        <p:spPr bwMode="auto">
          <a:xfrm>
            <a:off x="5940425" y="3213100"/>
            <a:ext cx="18716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78" name="Rectangle 5"/>
          <p:cNvSpPr>
            <a:spLocks noChangeArrowheads="1"/>
          </p:cNvSpPr>
          <p:nvPr/>
        </p:nvSpPr>
        <p:spPr bwMode="auto">
          <a:xfrm>
            <a:off x="6084888" y="3068638"/>
            <a:ext cx="71437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79" name="Rectangle 7"/>
          <p:cNvSpPr>
            <a:spLocks noChangeArrowheads="1"/>
          </p:cNvSpPr>
          <p:nvPr/>
        </p:nvSpPr>
        <p:spPr bwMode="auto">
          <a:xfrm>
            <a:off x="6300788" y="3140075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80" name="Rectangle 8"/>
          <p:cNvSpPr>
            <a:spLocks noChangeArrowheads="1"/>
          </p:cNvSpPr>
          <p:nvPr/>
        </p:nvSpPr>
        <p:spPr bwMode="auto">
          <a:xfrm>
            <a:off x="6516688" y="3140075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81" name="Rectangle 9"/>
          <p:cNvSpPr>
            <a:spLocks noChangeArrowheads="1"/>
          </p:cNvSpPr>
          <p:nvPr/>
        </p:nvSpPr>
        <p:spPr bwMode="auto">
          <a:xfrm>
            <a:off x="6732588" y="3140075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1" dirty="0"/>
          </a:p>
        </p:txBody>
      </p:sp>
      <p:sp>
        <p:nvSpPr>
          <p:cNvPr id="31782" name="Rectangle 9"/>
          <p:cNvSpPr>
            <a:spLocks noChangeArrowheads="1"/>
          </p:cNvSpPr>
          <p:nvPr/>
        </p:nvSpPr>
        <p:spPr bwMode="auto">
          <a:xfrm>
            <a:off x="6948488" y="3140075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83" name="Rectangle 37"/>
          <p:cNvSpPr>
            <a:spLocks noChangeArrowheads="1"/>
          </p:cNvSpPr>
          <p:nvPr/>
        </p:nvSpPr>
        <p:spPr bwMode="auto">
          <a:xfrm>
            <a:off x="7164388" y="3140075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84" name="Rectangle 9"/>
          <p:cNvSpPr>
            <a:spLocks noChangeArrowheads="1"/>
          </p:cNvSpPr>
          <p:nvPr/>
        </p:nvSpPr>
        <p:spPr bwMode="auto">
          <a:xfrm>
            <a:off x="7380288" y="3140075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85" name="Rectangle 9"/>
          <p:cNvSpPr>
            <a:spLocks noChangeArrowheads="1"/>
          </p:cNvSpPr>
          <p:nvPr/>
        </p:nvSpPr>
        <p:spPr bwMode="auto">
          <a:xfrm>
            <a:off x="7596188" y="3140075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86" name="Rectangle 4"/>
          <p:cNvSpPr>
            <a:spLocks noChangeArrowheads="1"/>
          </p:cNvSpPr>
          <p:nvPr/>
        </p:nvSpPr>
        <p:spPr bwMode="auto">
          <a:xfrm>
            <a:off x="5940425" y="4005263"/>
            <a:ext cx="18716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87" name="Rectangle 5"/>
          <p:cNvSpPr>
            <a:spLocks noChangeArrowheads="1"/>
          </p:cNvSpPr>
          <p:nvPr/>
        </p:nvSpPr>
        <p:spPr bwMode="auto">
          <a:xfrm>
            <a:off x="6083300" y="400526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88" name="Rectangle 7"/>
          <p:cNvSpPr>
            <a:spLocks noChangeArrowheads="1"/>
          </p:cNvSpPr>
          <p:nvPr/>
        </p:nvSpPr>
        <p:spPr bwMode="auto">
          <a:xfrm>
            <a:off x="6299200" y="400526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89" name="Rectangle 8"/>
          <p:cNvSpPr>
            <a:spLocks noChangeArrowheads="1"/>
          </p:cNvSpPr>
          <p:nvPr/>
        </p:nvSpPr>
        <p:spPr bwMode="auto">
          <a:xfrm>
            <a:off x="6515100" y="400526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90" name="Rectangle 9"/>
          <p:cNvSpPr>
            <a:spLocks noChangeArrowheads="1"/>
          </p:cNvSpPr>
          <p:nvPr/>
        </p:nvSpPr>
        <p:spPr bwMode="auto">
          <a:xfrm>
            <a:off x="6731000" y="400526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1" dirty="0"/>
          </a:p>
        </p:txBody>
      </p:sp>
      <p:sp>
        <p:nvSpPr>
          <p:cNvPr id="31791" name="Rectangle 9"/>
          <p:cNvSpPr>
            <a:spLocks noChangeArrowheads="1"/>
          </p:cNvSpPr>
          <p:nvPr/>
        </p:nvSpPr>
        <p:spPr bwMode="auto">
          <a:xfrm>
            <a:off x="6948488" y="400526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92" name="Rectangle 46"/>
          <p:cNvSpPr>
            <a:spLocks noChangeArrowheads="1"/>
          </p:cNvSpPr>
          <p:nvPr/>
        </p:nvSpPr>
        <p:spPr bwMode="auto">
          <a:xfrm>
            <a:off x="7164388" y="400526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93" name="Rectangle 9"/>
          <p:cNvSpPr>
            <a:spLocks noChangeArrowheads="1"/>
          </p:cNvSpPr>
          <p:nvPr/>
        </p:nvSpPr>
        <p:spPr bwMode="auto">
          <a:xfrm>
            <a:off x="7380288" y="400526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94" name="Rectangle 9"/>
          <p:cNvSpPr>
            <a:spLocks noChangeArrowheads="1"/>
          </p:cNvSpPr>
          <p:nvPr/>
        </p:nvSpPr>
        <p:spPr bwMode="auto">
          <a:xfrm>
            <a:off x="7596188" y="400526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95" name="Rectangle 4"/>
          <p:cNvSpPr>
            <a:spLocks noChangeArrowheads="1"/>
          </p:cNvSpPr>
          <p:nvPr/>
        </p:nvSpPr>
        <p:spPr bwMode="auto">
          <a:xfrm>
            <a:off x="5940425" y="4437063"/>
            <a:ext cx="18716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96" name="Rectangle 5"/>
          <p:cNvSpPr>
            <a:spLocks noChangeArrowheads="1"/>
          </p:cNvSpPr>
          <p:nvPr/>
        </p:nvSpPr>
        <p:spPr bwMode="auto">
          <a:xfrm>
            <a:off x="6083300" y="443706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97" name="Rectangle 7"/>
          <p:cNvSpPr>
            <a:spLocks noChangeArrowheads="1"/>
          </p:cNvSpPr>
          <p:nvPr/>
        </p:nvSpPr>
        <p:spPr bwMode="auto">
          <a:xfrm>
            <a:off x="6299200" y="443706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98" name="Rectangle 8"/>
          <p:cNvSpPr>
            <a:spLocks noChangeArrowheads="1"/>
          </p:cNvSpPr>
          <p:nvPr/>
        </p:nvSpPr>
        <p:spPr bwMode="auto">
          <a:xfrm>
            <a:off x="6515100" y="443706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99" name="Rectangle 9"/>
          <p:cNvSpPr>
            <a:spLocks noChangeArrowheads="1"/>
          </p:cNvSpPr>
          <p:nvPr/>
        </p:nvSpPr>
        <p:spPr bwMode="auto">
          <a:xfrm>
            <a:off x="6731000" y="4437063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1" dirty="0"/>
          </a:p>
        </p:txBody>
      </p:sp>
      <p:sp>
        <p:nvSpPr>
          <p:cNvPr id="31800" name="Rectangle 9"/>
          <p:cNvSpPr>
            <a:spLocks noChangeArrowheads="1"/>
          </p:cNvSpPr>
          <p:nvPr/>
        </p:nvSpPr>
        <p:spPr bwMode="auto">
          <a:xfrm>
            <a:off x="6948488" y="443706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01" name="Rectangle 55"/>
          <p:cNvSpPr>
            <a:spLocks noChangeArrowheads="1"/>
          </p:cNvSpPr>
          <p:nvPr/>
        </p:nvSpPr>
        <p:spPr bwMode="auto">
          <a:xfrm>
            <a:off x="7164388" y="443706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02" name="Rectangle 9"/>
          <p:cNvSpPr>
            <a:spLocks noChangeArrowheads="1"/>
          </p:cNvSpPr>
          <p:nvPr/>
        </p:nvSpPr>
        <p:spPr bwMode="auto">
          <a:xfrm>
            <a:off x="7380288" y="443706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03" name="Rectangle 9"/>
          <p:cNvSpPr>
            <a:spLocks noChangeArrowheads="1"/>
          </p:cNvSpPr>
          <p:nvPr/>
        </p:nvSpPr>
        <p:spPr bwMode="auto">
          <a:xfrm>
            <a:off x="7596188" y="4437063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04" name="Rectangle 4"/>
          <p:cNvSpPr>
            <a:spLocks noChangeArrowheads="1"/>
          </p:cNvSpPr>
          <p:nvPr/>
        </p:nvSpPr>
        <p:spPr bwMode="auto">
          <a:xfrm>
            <a:off x="5867400" y="3573463"/>
            <a:ext cx="20891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05" name="Rectangle 5"/>
          <p:cNvSpPr>
            <a:spLocks noChangeArrowheads="1"/>
          </p:cNvSpPr>
          <p:nvPr/>
        </p:nvSpPr>
        <p:spPr bwMode="auto">
          <a:xfrm>
            <a:off x="6229350" y="3500438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06" name="Rectangle 5"/>
          <p:cNvSpPr>
            <a:spLocks noChangeArrowheads="1"/>
          </p:cNvSpPr>
          <p:nvPr/>
        </p:nvSpPr>
        <p:spPr bwMode="auto">
          <a:xfrm>
            <a:off x="6445250" y="3500438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07" name="Rectangle 5"/>
          <p:cNvSpPr>
            <a:spLocks noChangeArrowheads="1"/>
          </p:cNvSpPr>
          <p:nvPr/>
        </p:nvSpPr>
        <p:spPr bwMode="auto">
          <a:xfrm>
            <a:off x="6659563" y="3500438"/>
            <a:ext cx="73025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08" name="Rectangle 5"/>
          <p:cNvSpPr>
            <a:spLocks noChangeArrowheads="1"/>
          </p:cNvSpPr>
          <p:nvPr/>
        </p:nvSpPr>
        <p:spPr bwMode="auto">
          <a:xfrm>
            <a:off x="6877050" y="3500438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09" name="Rectangle 5"/>
          <p:cNvSpPr>
            <a:spLocks noChangeArrowheads="1"/>
          </p:cNvSpPr>
          <p:nvPr/>
        </p:nvSpPr>
        <p:spPr bwMode="auto">
          <a:xfrm>
            <a:off x="7092950" y="3500438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10" name="Rectangle 5"/>
          <p:cNvSpPr>
            <a:spLocks noChangeArrowheads="1"/>
          </p:cNvSpPr>
          <p:nvPr/>
        </p:nvSpPr>
        <p:spPr bwMode="auto">
          <a:xfrm>
            <a:off x="6013450" y="3500438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11" name="Rectangle 5"/>
          <p:cNvSpPr>
            <a:spLocks noChangeArrowheads="1"/>
          </p:cNvSpPr>
          <p:nvPr/>
        </p:nvSpPr>
        <p:spPr bwMode="auto">
          <a:xfrm>
            <a:off x="7308850" y="3500438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12" name="Rectangle 5"/>
          <p:cNvSpPr>
            <a:spLocks noChangeArrowheads="1"/>
          </p:cNvSpPr>
          <p:nvPr/>
        </p:nvSpPr>
        <p:spPr bwMode="auto">
          <a:xfrm>
            <a:off x="7524750" y="3500438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813" name="Rectangle 5"/>
          <p:cNvSpPr>
            <a:spLocks noChangeArrowheads="1"/>
          </p:cNvSpPr>
          <p:nvPr/>
        </p:nvSpPr>
        <p:spPr bwMode="auto">
          <a:xfrm>
            <a:off x="7740650" y="3500438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2267744" y="501317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TGEMs</a:t>
            </a:r>
            <a:endParaRPr lang="en-US" dirty="0"/>
          </a:p>
        </p:txBody>
      </p:sp>
      <p:cxnSp>
        <p:nvCxnSpPr>
          <p:cNvPr id="79" name="Straight Arrow Connector 78"/>
          <p:cNvCxnSpPr/>
          <p:nvPr/>
        </p:nvCxnSpPr>
        <p:spPr>
          <a:xfrm flipV="1">
            <a:off x="2771800" y="4509120"/>
            <a:ext cx="21602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403648" y="299695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C000"/>
                </a:solidFill>
              </a:rPr>
              <a:t>CsI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84" name="Straight Arrow Connector 83"/>
          <p:cNvCxnSpPr>
            <a:stCxn id="81" idx="3"/>
          </p:cNvCxnSpPr>
          <p:nvPr/>
        </p:nvCxnSpPr>
        <p:spPr>
          <a:xfrm>
            <a:off x="1934563" y="3181618"/>
            <a:ext cx="261173" cy="175374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Straight Connector 73"/>
          <p:cNvCxnSpPr/>
          <p:nvPr/>
        </p:nvCxnSpPr>
        <p:spPr>
          <a:xfrm>
            <a:off x="3275013" y="3862388"/>
            <a:ext cx="2089150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348038" y="3502025"/>
            <a:ext cx="1871662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500" name="Rectangle 2"/>
          <p:cNvSpPr>
            <a:spLocks noGrp="1"/>
          </p:cNvSpPr>
          <p:nvPr>
            <p:ph type="ctrTitle" idx="4294967295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en-US" sz="3200" dirty="0" smtClean="0"/>
              <a:t>Schematics of measurements</a:t>
            </a:r>
            <a:endParaRPr lang="en-US" sz="3200" dirty="0" smtClean="0"/>
          </a:p>
        </p:txBody>
      </p:sp>
      <p:sp>
        <p:nvSpPr>
          <p:cNvPr id="106501" name="Rectangle 4"/>
          <p:cNvSpPr>
            <a:spLocks noChangeArrowheads="1"/>
          </p:cNvSpPr>
          <p:nvPr/>
        </p:nvSpPr>
        <p:spPr bwMode="auto">
          <a:xfrm>
            <a:off x="3348038" y="3502025"/>
            <a:ext cx="187166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02" name="Rectangle 5"/>
          <p:cNvSpPr>
            <a:spLocks noChangeArrowheads="1"/>
          </p:cNvSpPr>
          <p:nvPr/>
        </p:nvSpPr>
        <p:spPr bwMode="auto">
          <a:xfrm>
            <a:off x="3492500" y="3357563"/>
            <a:ext cx="71438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3708400" y="3429000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04" name="Rectangle 8"/>
          <p:cNvSpPr>
            <a:spLocks noChangeArrowheads="1"/>
          </p:cNvSpPr>
          <p:nvPr/>
        </p:nvSpPr>
        <p:spPr bwMode="auto">
          <a:xfrm>
            <a:off x="3924300" y="3429000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05" name="Rectangle 9"/>
          <p:cNvSpPr>
            <a:spLocks noChangeArrowheads="1"/>
          </p:cNvSpPr>
          <p:nvPr/>
        </p:nvSpPr>
        <p:spPr bwMode="auto">
          <a:xfrm>
            <a:off x="4140200" y="3429000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1"/>
          </a:p>
        </p:txBody>
      </p:sp>
      <p:sp>
        <p:nvSpPr>
          <p:cNvPr id="106506" name="Rectangle 9"/>
          <p:cNvSpPr>
            <a:spLocks noChangeArrowheads="1"/>
          </p:cNvSpPr>
          <p:nvPr/>
        </p:nvSpPr>
        <p:spPr bwMode="auto">
          <a:xfrm>
            <a:off x="4356100" y="3429000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07" name="Rectangle 37"/>
          <p:cNvSpPr>
            <a:spLocks noChangeArrowheads="1"/>
          </p:cNvSpPr>
          <p:nvPr/>
        </p:nvSpPr>
        <p:spPr bwMode="auto">
          <a:xfrm>
            <a:off x="4572000" y="3429000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08" name="Rectangle 9"/>
          <p:cNvSpPr>
            <a:spLocks noChangeArrowheads="1"/>
          </p:cNvSpPr>
          <p:nvPr/>
        </p:nvSpPr>
        <p:spPr bwMode="auto">
          <a:xfrm>
            <a:off x="4787900" y="3429000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09" name="Rectangle 9"/>
          <p:cNvSpPr>
            <a:spLocks noChangeArrowheads="1"/>
          </p:cNvSpPr>
          <p:nvPr/>
        </p:nvSpPr>
        <p:spPr bwMode="auto">
          <a:xfrm>
            <a:off x="5003800" y="3429000"/>
            <a:ext cx="714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10" name="Rectangle 4"/>
          <p:cNvSpPr>
            <a:spLocks noChangeArrowheads="1"/>
          </p:cNvSpPr>
          <p:nvPr/>
        </p:nvSpPr>
        <p:spPr bwMode="auto">
          <a:xfrm>
            <a:off x="3348038" y="4294188"/>
            <a:ext cx="187166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11" name="Rectangle 5"/>
          <p:cNvSpPr>
            <a:spLocks noChangeArrowheads="1"/>
          </p:cNvSpPr>
          <p:nvPr/>
        </p:nvSpPr>
        <p:spPr bwMode="auto">
          <a:xfrm>
            <a:off x="3490913" y="4294188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12" name="Rectangle 7"/>
          <p:cNvSpPr>
            <a:spLocks noChangeArrowheads="1"/>
          </p:cNvSpPr>
          <p:nvPr/>
        </p:nvSpPr>
        <p:spPr bwMode="auto">
          <a:xfrm>
            <a:off x="3706813" y="4294188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13" name="Rectangle 8"/>
          <p:cNvSpPr>
            <a:spLocks noChangeArrowheads="1"/>
          </p:cNvSpPr>
          <p:nvPr/>
        </p:nvSpPr>
        <p:spPr bwMode="auto">
          <a:xfrm>
            <a:off x="3922713" y="4294188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14" name="Rectangle 9"/>
          <p:cNvSpPr>
            <a:spLocks noChangeArrowheads="1"/>
          </p:cNvSpPr>
          <p:nvPr/>
        </p:nvSpPr>
        <p:spPr bwMode="auto">
          <a:xfrm>
            <a:off x="4138613" y="4294188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1"/>
          </a:p>
        </p:txBody>
      </p:sp>
      <p:sp>
        <p:nvSpPr>
          <p:cNvPr id="106515" name="Rectangle 9"/>
          <p:cNvSpPr>
            <a:spLocks noChangeArrowheads="1"/>
          </p:cNvSpPr>
          <p:nvPr/>
        </p:nvSpPr>
        <p:spPr bwMode="auto">
          <a:xfrm>
            <a:off x="4356100" y="4294188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16" name="Rectangle 46"/>
          <p:cNvSpPr>
            <a:spLocks noChangeArrowheads="1"/>
          </p:cNvSpPr>
          <p:nvPr/>
        </p:nvSpPr>
        <p:spPr bwMode="auto">
          <a:xfrm>
            <a:off x="4572000" y="4294188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17" name="Rectangle 9"/>
          <p:cNvSpPr>
            <a:spLocks noChangeArrowheads="1"/>
          </p:cNvSpPr>
          <p:nvPr/>
        </p:nvSpPr>
        <p:spPr bwMode="auto">
          <a:xfrm>
            <a:off x="4787900" y="4294188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18" name="Rectangle 9"/>
          <p:cNvSpPr>
            <a:spLocks noChangeArrowheads="1"/>
          </p:cNvSpPr>
          <p:nvPr/>
        </p:nvSpPr>
        <p:spPr bwMode="auto">
          <a:xfrm>
            <a:off x="5003800" y="4294188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19" name="Rectangle 4"/>
          <p:cNvSpPr>
            <a:spLocks noChangeArrowheads="1"/>
          </p:cNvSpPr>
          <p:nvPr/>
        </p:nvSpPr>
        <p:spPr bwMode="auto">
          <a:xfrm>
            <a:off x="3348038" y="4725988"/>
            <a:ext cx="187166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20" name="Rectangle 5"/>
          <p:cNvSpPr>
            <a:spLocks noChangeArrowheads="1"/>
          </p:cNvSpPr>
          <p:nvPr/>
        </p:nvSpPr>
        <p:spPr bwMode="auto">
          <a:xfrm>
            <a:off x="3490913" y="4725988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21" name="Rectangle 7"/>
          <p:cNvSpPr>
            <a:spLocks noChangeArrowheads="1"/>
          </p:cNvSpPr>
          <p:nvPr/>
        </p:nvSpPr>
        <p:spPr bwMode="auto">
          <a:xfrm>
            <a:off x="3706813" y="4725988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22" name="Rectangle 8"/>
          <p:cNvSpPr>
            <a:spLocks noChangeArrowheads="1"/>
          </p:cNvSpPr>
          <p:nvPr/>
        </p:nvSpPr>
        <p:spPr bwMode="auto">
          <a:xfrm>
            <a:off x="3922713" y="4725988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23" name="Rectangle 9"/>
          <p:cNvSpPr>
            <a:spLocks noChangeArrowheads="1"/>
          </p:cNvSpPr>
          <p:nvPr/>
        </p:nvSpPr>
        <p:spPr bwMode="auto">
          <a:xfrm>
            <a:off x="4138613" y="4725988"/>
            <a:ext cx="71437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1"/>
          </a:p>
        </p:txBody>
      </p:sp>
      <p:sp>
        <p:nvSpPr>
          <p:cNvPr id="106524" name="Rectangle 9"/>
          <p:cNvSpPr>
            <a:spLocks noChangeArrowheads="1"/>
          </p:cNvSpPr>
          <p:nvPr/>
        </p:nvSpPr>
        <p:spPr bwMode="auto">
          <a:xfrm>
            <a:off x="4356100" y="4725988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25" name="Rectangle 55"/>
          <p:cNvSpPr>
            <a:spLocks noChangeArrowheads="1"/>
          </p:cNvSpPr>
          <p:nvPr/>
        </p:nvSpPr>
        <p:spPr bwMode="auto">
          <a:xfrm>
            <a:off x="4572000" y="4725988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26" name="Rectangle 9"/>
          <p:cNvSpPr>
            <a:spLocks noChangeArrowheads="1"/>
          </p:cNvSpPr>
          <p:nvPr/>
        </p:nvSpPr>
        <p:spPr bwMode="auto">
          <a:xfrm>
            <a:off x="4787900" y="4725988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27" name="Rectangle 9"/>
          <p:cNvSpPr>
            <a:spLocks noChangeArrowheads="1"/>
          </p:cNvSpPr>
          <p:nvPr/>
        </p:nvSpPr>
        <p:spPr bwMode="auto">
          <a:xfrm>
            <a:off x="5003800" y="4725988"/>
            <a:ext cx="714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28" name="Rectangle 4"/>
          <p:cNvSpPr>
            <a:spLocks noChangeArrowheads="1"/>
          </p:cNvSpPr>
          <p:nvPr/>
        </p:nvSpPr>
        <p:spPr bwMode="auto">
          <a:xfrm>
            <a:off x="3275013" y="3862388"/>
            <a:ext cx="20891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29" name="Rectangle 5"/>
          <p:cNvSpPr>
            <a:spLocks noChangeArrowheads="1"/>
          </p:cNvSpPr>
          <p:nvPr/>
        </p:nvSpPr>
        <p:spPr bwMode="auto">
          <a:xfrm>
            <a:off x="3636963" y="3789363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30" name="Rectangle 5"/>
          <p:cNvSpPr>
            <a:spLocks noChangeArrowheads="1"/>
          </p:cNvSpPr>
          <p:nvPr/>
        </p:nvSpPr>
        <p:spPr bwMode="auto">
          <a:xfrm>
            <a:off x="3852863" y="3789363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31" name="Rectangle 5"/>
          <p:cNvSpPr>
            <a:spLocks noChangeArrowheads="1"/>
          </p:cNvSpPr>
          <p:nvPr/>
        </p:nvSpPr>
        <p:spPr bwMode="auto">
          <a:xfrm>
            <a:off x="4067175" y="3789363"/>
            <a:ext cx="73025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32" name="Rectangle 5"/>
          <p:cNvSpPr>
            <a:spLocks noChangeArrowheads="1"/>
          </p:cNvSpPr>
          <p:nvPr/>
        </p:nvSpPr>
        <p:spPr bwMode="auto">
          <a:xfrm>
            <a:off x="4284663" y="3789363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33" name="Rectangle 5"/>
          <p:cNvSpPr>
            <a:spLocks noChangeArrowheads="1"/>
          </p:cNvSpPr>
          <p:nvPr/>
        </p:nvSpPr>
        <p:spPr bwMode="auto">
          <a:xfrm>
            <a:off x="4500563" y="3789363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34" name="Rectangle 5"/>
          <p:cNvSpPr>
            <a:spLocks noChangeArrowheads="1"/>
          </p:cNvSpPr>
          <p:nvPr/>
        </p:nvSpPr>
        <p:spPr bwMode="auto">
          <a:xfrm>
            <a:off x="3421063" y="3789363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35" name="Rectangle 5"/>
          <p:cNvSpPr>
            <a:spLocks noChangeArrowheads="1"/>
          </p:cNvSpPr>
          <p:nvPr/>
        </p:nvSpPr>
        <p:spPr bwMode="auto">
          <a:xfrm>
            <a:off x="4716463" y="3789363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36" name="Rectangle 5"/>
          <p:cNvSpPr>
            <a:spLocks noChangeArrowheads="1"/>
          </p:cNvSpPr>
          <p:nvPr/>
        </p:nvSpPr>
        <p:spPr bwMode="auto">
          <a:xfrm>
            <a:off x="4932363" y="3789363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37" name="Rectangle 5"/>
          <p:cNvSpPr>
            <a:spLocks noChangeArrowheads="1"/>
          </p:cNvSpPr>
          <p:nvPr/>
        </p:nvSpPr>
        <p:spPr bwMode="auto">
          <a:xfrm>
            <a:off x="5148263" y="3789363"/>
            <a:ext cx="714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538" name="TextBox 82"/>
          <p:cNvSpPr txBox="1">
            <a:spLocks noChangeArrowheads="1"/>
          </p:cNvSpPr>
          <p:nvPr/>
        </p:nvSpPr>
        <p:spPr bwMode="auto">
          <a:xfrm>
            <a:off x="5610453" y="4366845"/>
            <a:ext cx="7617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3 </a:t>
            </a:r>
            <a:r>
              <a:rPr lang="en-US" dirty="0" smtClean="0"/>
              <a:t>mm</a:t>
            </a:r>
          </a:p>
          <a:p>
            <a:r>
              <a:rPr lang="en-US" dirty="0" smtClean="0"/>
              <a:t>gaps</a:t>
            </a:r>
            <a:endParaRPr lang="en-US" dirty="0"/>
          </a:p>
        </p:txBody>
      </p:sp>
      <p:sp>
        <p:nvSpPr>
          <p:cNvPr id="106539" name="Line 76"/>
          <p:cNvSpPr>
            <a:spLocks noChangeShapeType="1"/>
          </p:cNvSpPr>
          <p:nvPr/>
        </p:nvSpPr>
        <p:spPr bwMode="auto">
          <a:xfrm>
            <a:off x="3059113" y="3068638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0" name="Line 77"/>
          <p:cNvSpPr>
            <a:spLocks noChangeShapeType="1"/>
          </p:cNvSpPr>
          <p:nvPr/>
        </p:nvSpPr>
        <p:spPr bwMode="auto">
          <a:xfrm>
            <a:off x="5219700" y="350043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1" name="Line 78"/>
          <p:cNvSpPr>
            <a:spLocks noChangeShapeType="1"/>
          </p:cNvSpPr>
          <p:nvPr/>
        </p:nvSpPr>
        <p:spPr bwMode="auto">
          <a:xfrm>
            <a:off x="5364163" y="386080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2" name="Line 79"/>
          <p:cNvSpPr>
            <a:spLocks noChangeShapeType="1"/>
          </p:cNvSpPr>
          <p:nvPr/>
        </p:nvSpPr>
        <p:spPr bwMode="auto">
          <a:xfrm>
            <a:off x="5364162" y="4076700"/>
            <a:ext cx="503981" cy="3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3" name="Oval 47"/>
          <p:cNvSpPr>
            <a:spLocks noChangeArrowheads="1"/>
          </p:cNvSpPr>
          <p:nvPr/>
        </p:nvSpPr>
        <p:spPr bwMode="auto">
          <a:xfrm>
            <a:off x="5508625" y="2997200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544" name="Line 48"/>
          <p:cNvSpPr>
            <a:spLocks noChangeShapeType="1"/>
          </p:cNvSpPr>
          <p:nvPr/>
        </p:nvSpPr>
        <p:spPr bwMode="auto">
          <a:xfrm>
            <a:off x="5219700" y="3716338"/>
            <a:ext cx="648444" cy="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Oval 47"/>
          <p:cNvSpPr>
            <a:spLocks noChangeArrowheads="1"/>
          </p:cNvSpPr>
          <p:nvPr/>
        </p:nvSpPr>
        <p:spPr bwMode="auto">
          <a:xfrm>
            <a:off x="5508104" y="3428553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Oval 47"/>
          <p:cNvSpPr>
            <a:spLocks noChangeArrowheads="1"/>
          </p:cNvSpPr>
          <p:nvPr/>
        </p:nvSpPr>
        <p:spPr bwMode="auto">
          <a:xfrm>
            <a:off x="5869285" y="3644577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Oval 47"/>
          <p:cNvSpPr>
            <a:spLocks noChangeArrowheads="1"/>
          </p:cNvSpPr>
          <p:nvPr/>
        </p:nvSpPr>
        <p:spPr bwMode="auto">
          <a:xfrm>
            <a:off x="5508104" y="3788593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Oval 47"/>
          <p:cNvSpPr>
            <a:spLocks noChangeArrowheads="1"/>
          </p:cNvSpPr>
          <p:nvPr/>
        </p:nvSpPr>
        <p:spPr bwMode="auto">
          <a:xfrm>
            <a:off x="5869285" y="4004617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Oval 47"/>
          <p:cNvSpPr>
            <a:spLocks noChangeArrowheads="1"/>
          </p:cNvSpPr>
          <p:nvPr/>
        </p:nvSpPr>
        <p:spPr bwMode="auto">
          <a:xfrm>
            <a:off x="5797277" y="3068960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5" name="Straight Connector 54"/>
          <p:cNvCxnSpPr>
            <a:stCxn id="53" idx="6"/>
          </p:cNvCxnSpPr>
          <p:nvPr/>
        </p:nvCxnSpPr>
        <p:spPr>
          <a:xfrm>
            <a:off x="5940152" y="3141192"/>
            <a:ext cx="720080" cy="4318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6660232" y="3284984"/>
            <a:ext cx="504056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6732240" y="4653136"/>
            <a:ext cx="360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660232" y="341970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</a:t>
            </a:r>
            <a:endParaRPr lang="en-US" dirty="0"/>
          </a:p>
        </p:txBody>
      </p:sp>
      <p:sp>
        <p:nvSpPr>
          <p:cNvPr id="65" name="Oval 47"/>
          <p:cNvSpPr>
            <a:spLocks noChangeArrowheads="1"/>
          </p:cNvSpPr>
          <p:nvPr/>
        </p:nvSpPr>
        <p:spPr bwMode="auto">
          <a:xfrm>
            <a:off x="2915816" y="2996952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>
            <a:off x="3059832" y="3501008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987824" y="3861048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699792" y="3717032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699792" y="4077072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47"/>
          <p:cNvSpPr>
            <a:spLocks noChangeArrowheads="1"/>
          </p:cNvSpPr>
          <p:nvPr/>
        </p:nvSpPr>
        <p:spPr bwMode="auto">
          <a:xfrm>
            <a:off x="2987824" y="3428553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Oval 47"/>
          <p:cNvSpPr>
            <a:spLocks noChangeArrowheads="1"/>
          </p:cNvSpPr>
          <p:nvPr/>
        </p:nvSpPr>
        <p:spPr bwMode="auto">
          <a:xfrm>
            <a:off x="2627784" y="3644577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83" name="Straight Connector 82"/>
          <p:cNvCxnSpPr/>
          <p:nvPr/>
        </p:nvCxnSpPr>
        <p:spPr>
          <a:xfrm>
            <a:off x="6948264" y="4437112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val 47"/>
          <p:cNvSpPr>
            <a:spLocks noChangeArrowheads="1"/>
          </p:cNvSpPr>
          <p:nvPr/>
        </p:nvSpPr>
        <p:spPr bwMode="auto">
          <a:xfrm>
            <a:off x="2915816" y="3788593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Oval 47"/>
          <p:cNvSpPr>
            <a:spLocks noChangeArrowheads="1"/>
          </p:cNvSpPr>
          <p:nvPr/>
        </p:nvSpPr>
        <p:spPr bwMode="auto">
          <a:xfrm>
            <a:off x="2627784" y="4004617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1414180" y="3573016"/>
            <a:ext cx="106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Voltages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3059832" y="4293096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47"/>
          <p:cNvSpPr>
            <a:spLocks noChangeArrowheads="1"/>
          </p:cNvSpPr>
          <p:nvPr/>
        </p:nvSpPr>
        <p:spPr bwMode="auto">
          <a:xfrm>
            <a:off x="2987824" y="4220641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89" name="Straight Connector 88"/>
          <p:cNvCxnSpPr/>
          <p:nvPr/>
        </p:nvCxnSpPr>
        <p:spPr>
          <a:xfrm>
            <a:off x="3059832" y="4509120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88" idx="4"/>
          </p:cNvCxnSpPr>
          <p:nvPr/>
        </p:nvCxnSpPr>
        <p:spPr>
          <a:xfrm>
            <a:off x="3059262" y="4365104"/>
            <a:ext cx="570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3275856" y="314096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mm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1475656" y="256490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Drift mesh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1475656" y="479715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RETGEMs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 flipV="1">
            <a:off x="2843808" y="4581128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V="1">
            <a:off x="2843808" y="4869160"/>
            <a:ext cx="36004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Down Arrow 98"/>
          <p:cNvSpPr/>
          <p:nvPr/>
        </p:nvSpPr>
        <p:spPr>
          <a:xfrm>
            <a:off x="4283968" y="1484784"/>
            <a:ext cx="216024" cy="864096"/>
          </a:xfrm>
          <a:prstGeom prst="downArrow">
            <a:avLst/>
          </a:prstGeom>
          <a:solidFill>
            <a:srgbClr val="69DBFF"/>
          </a:solidFill>
          <a:ln>
            <a:solidFill>
              <a:srgbClr val="69D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5004048" y="177281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99FF"/>
                </a:solidFill>
              </a:rPr>
              <a:t>UV</a:t>
            </a:r>
            <a:endParaRPr lang="en-US" dirty="0">
              <a:solidFill>
                <a:srgbClr val="0099FF"/>
              </a:solidFill>
            </a:endParaRPr>
          </a:p>
        </p:txBody>
      </p:sp>
      <p:cxnSp>
        <p:nvCxnSpPr>
          <p:cNvPr id="103" name="Straight Connector 102"/>
          <p:cNvCxnSpPr>
            <a:stCxn id="56" idx="4"/>
          </p:cNvCxnSpPr>
          <p:nvPr/>
        </p:nvCxnSpPr>
        <p:spPr>
          <a:xfrm>
            <a:off x="6912260" y="3933056"/>
            <a:ext cx="3600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47"/>
          <p:cNvSpPr>
            <a:spLocks noChangeArrowheads="1"/>
          </p:cNvSpPr>
          <p:nvPr/>
        </p:nvSpPr>
        <p:spPr bwMode="auto">
          <a:xfrm>
            <a:off x="6877397" y="4292649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Oval 47"/>
          <p:cNvSpPr>
            <a:spLocks noChangeArrowheads="1"/>
          </p:cNvSpPr>
          <p:nvPr/>
        </p:nvSpPr>
        <p:spPr bwMode="auto">
          <a:xfrm>
            <a:off x="7092280" y="4076625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08" name="Straight Connector 107"/>
          <p:cNvCxnSpPr>
            <a:stCxn id="106" idx="6"/>
          </p:cNvCxnSpPr>
          <p:nvPr/>
        </p:nvCxnSpPr>
        <p:spPr>
          <a:xfrm>
            <a:off x="7235155" y="4148857"/>
            <a:ext cx="289173" cy="2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596336" y="393305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2" descr="J:\IMG_32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138" y="188913"/>
            <a:ext cx="3962400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6600" y="3298825"/>
            <a:ext cx="384175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436096" y="1196752"/>
            <a:ext cx="18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Test chamber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8" name="Rectangle 3"/>
          <p:cNvSpPr>
            <a:spLocks noGrp="1"/>
          </p:cNvSpPr>
          <p:nvPr>
            <p:ph type="subTitle" idx="1"/>
          </p:nvPr>
        </p:nvSpPr>
        <p:spPr>
          <a:xfrm>
            <a:off x="5260032" y="1124744"/>
            <a:ext cx="3488432" cy="1752600"/>
          </a:xfrm>
        </p:spPr>
        <p:txBody>
          <a:bodyPr/>
          <a:lstStyle/>
          <a:p>
            <a:r>
              <a:rPr lang="en-US" sz="2400" dirty="0" smtClean="0">
                <a:solidFill>
                  <a:srgbClr val="800000"/>
                </a:solidFill>
              </a:rPr>
              <a:t>The </a:t>
            </a:r>
            <a:r>
              <a:rPr lang="en-US" sz="2400" dirty="0" smtClean="0">
                <a:solidFill>
                  <a:srgbClr val="800000"/>
                </a:solidFill>
              </a:rPr>
              <a:t>e</a:t>
            </a:r>
            <a:r>
              <a:rPr lang="en-US" sz="2400" dirty="0" smtClean="0">
                <a:solidFill>
                  <a:srgbClr val="800000"/>
                </a:solidFill>
              </a:rPr>
              <a:t>ffect, of exists, is inside the errors</a:t>
            </a:r>
            <a:endParaRPr lang="en-US" sz="2400" dirty="0" smtClean="0">
              <a:solidFill>
                <a:srgbClr val="800000"/>
              </a:solidFill>
            </a:endParaRPr>
          </a:p>
        </p:txBody>
      </p:sp>
      <p:sp>
        <p:nvSpPr>
          <p:cNvPr id="32779" name="TextBox 7"/>
          <p:cNvSpPr txBox="1">
            <a:spLocks noChangeArrowheads="1"/>
          </p:cNvSpPr>
          <p:nvPr/>
        </p:nvSpPr>
        <p:spPr bwMode="auto">
          <a:xfrm>
            <a:off x="413871" y="4581128"/>
            <a:ext cx="383951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66FF"/>
                </a:solidFill>
              </a:rPr>
              <a:t>Gas Ne+10%CH4.</a:t>
            </a:r>
          </a:p>
          <a:p>
            <a:r>
              <a:rPr lang="en-US" dirty="0" smtClean="0"/>
              <a:t>Extraction fields 200-250v</a:t>
            </a:r>
          </a:p>
          <a:p>
            <a:r>
              <a:rPr lang="en-US" dirty="0" smtClean="0"/>
              <a:t>(not very sensitive to exact value).</a:t>
            </a:r>
          </a:p>
          <a:p>
            <a:r>
              <a:rPr lang="en-US" dirty="0" smtClean="0"/>
              <a:t>Across the GEM in collection mode:</a:t>
            </a:r>
          </a:p>
          <a:p>
            <a:r>
              <a:rPr lang="en-US" dirty="0" smtClean="0"/>
              <a:t>250-300V to make </a:t>
            </a:r>
          </a:p>
          <a:p>
            <a:r>
              <a:rPr lang="en-US" dirty="0" smtClean="0"/>
              <a:t>it transparent for photoelectrons</a:t>
            </a:r>
            <a:endParaRPr lang="en-US" dirty="0"/>
          </a:p>
        </p:txBody>
      </p:sp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250825" y="976883"/>
          <a:ext cx="4667250" cy="2524125"/>
        </p:xfrm>
        <a:graphic>
          <a:graphicData uri="http://schemas.openxmlformats.org/presentationml/2006/ole">
            <p:oleObj spid="_x0000_s32775" name="Graphique" r:id="rId3" imgW="4667402" imgH="2524049" progId="Excel.Chart.8">
              <p:embed/>
            </p:oleObj>
          </a:graphicData>
        </a:graphic>
      </p:graphicFrame>
      <p:graphicFrame>
        <p:nvGraphicFramePr>
          <p:cNvPr id="32781" name="Object 13"/>
          <p:cNvGraphicFramePr>
            <a:graphicFrameLocks noChangeAspect="1"/>
          </p:cNvGraphicFramePr>
          <p:nvPr/>
        </p:nvGraphicFramePr>
        <p:xfrm>
          <a:off x="4988371" y="3186261"/>
          <a:ext cx="4048125" cy="3267075"/>
        </p:xfrm>
        <a:graphic>
          <a:graphicData uri="http://schemas.openxmlformats.org/presentationml/2006/ole">
            <p:oleObj spid="_x0000_s32781" name="Graphique" r:id="rId4" imgW="4048049" imgH="3267151" progId="Excel.Chart.8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43608" y="260648"/>
            <a:ext cx="7455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Low photocurrent measurements</a:t>
            </a:r>
            <a:r>
              <a:rPr lang="en-US" sz="2800" dirty="0" smtClean="0">
                <a:solidFill>
                  <a:schemeClr val="accent5"/>
                </a:solidFill>
              </a:rPr>
              <a:t>. Light at 90°</a:t>
            </a:r>
            <a:endParaRPr lang="en-US" sz="2800" dirty="0">
              <a:solidFill>
                <a:schemeClr val="accent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2240" y="278092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Zoom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29148" y="4005064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TGEM1t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7524328" y="3429000"/>
            <a:ext cx="1404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TGEM1t+TGEN2t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707904" y="177281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66"/>
                </a:solidFill>
              </a:rPr>
              <a:t>TGEM1b</a:t>
            </a:r>
            <a:endParaRPr lang="en-US" sz="1200" dirty="0">
              <a:solidFill>
                <a:srgbClr val="FF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126876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TGEM2b</a:t>
            </a:r>
            <a:endParaRPr lang="en-US" sz="1200" dirty="0">
              <a:solidFill>
                <a:srgbClr val="0099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1700213"/>
            <a:ext cx="7772400" cy="2808287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66FF"/>
                </a:solidFill>
              </a:rPr>
              <a:t>Earlier at RD-51 meetings we already presented </a:t>
            </a:r>
            <a:r>
              <a:rPr lang="en-US" dirty="0" smtClean="0">
                <a:solidFill>
                  <a:srgbClr val="0066FF"/>
                </a:solidFill>
              </a:rPr>
              <a:t>some results </a:t>
            </a:r>
            <a:r>
              <a:rPr lang="en-US" dirty="0" smtClean="0">
                <a:solidFill>
                  <a:srgbClr val="0066FF"/>
                </a:solidFill>
              </a:rPr>
              <a:t>obtained with large-area TGEM/RETGEM-based RICH prototypes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80" name="Object 4"/>
          <p:cNvGraphicFramePr>
            <a:graphicFrameLocks noChangeAspect="1"/>
          </p:cNvGraphicFramePr>
          <p:nvPr/>
        </p:nvGraphicFramePr>
        <p:xfrm>
          <a:off x="539552" y="904875"/>
          <a:ext cx="4667250" cy="2524125"/>
        </p:xfrm>
        <a:graphic>
          <a:graphicData uri="http://schemas.openxmlformats.org/presentationml/2006/ole">
            <p:oleObj spid="_x0000_s75780" name="Graphique" r:id="rId3" imgW="4667402" imgH="2524049" progId="Excel.Chart.8">
              <p:embed/>
            </p:oleObj>
          </a:graphicData>
        </a:graphic>
      </p:graphicFrame>
      <p:graphicFrame>
        <p:nvGraphicFramePr>
          <p:cNvPr id="75783" name="Object 7"/>
          <p:cNvGraphicFramePr>
            <a:graphicFrameLocks noChangeAspect="1"/>
          </p:cNvGraphicFramePr>
          <p:nvPr/>
        </p:nvGraphicFramePr>
        <p:xfrm>
          <a:off x="4553272" y="3857625"/>
          <a:ext cx="4267200" cy="2524125"/>
        </p:xfrm>
        <a:graphic>
          <a:graphicData uri="http://schemas.openxmlformats.org/presentationml/2006/ole">
            <p:oleObj spid="_x0000_s75783" name="Graphique" r:id="rId4" imgW="4267200" imgH="2524049" progId="Excel.Chart.8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59632" y="116632"/>
            <a:ext cx="7402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High photocurrent (to increase the sensitivity)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2204864"/>
            <a:ext cx="3283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Is this an effect or systematic?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6" y="4581128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TGEM1t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164288" y="3933056"/>
            <a:ext cx="1422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TGEM1t+TGEM2t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835696" y="4941168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??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Rectangle 2"/>
          <p:cNvSpPr>
            <a:spLocks noGrp="1"/>
          </p:cNvSpPr>
          <p:nvPr>
            <p:ph type="ctrTitle"/>
          </p:nvPr>
        </p:nvSpPr>
        <p:spPr>
          <a:xfrm>
            <a:off x="685800" y="115889"/>
            <a:ext cx="7772400" cy="115287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5"/>
                </a:solidFill>
              </a:rPr>
              <a:t>Light at 45°</a:t>
            </a:r>
            <a:endParaRPr lang="en-US" sz="2800" dirty="0" smtClean="0">
              <a:solidFill>
                <a:schemeClr val="accent5"/>
              </a:solidFill>
            </a:endParaRP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323850" y="1268760"/>
          <a:ext cx="4829175" cy="2524125"/>
        </p:xfrm>
        <a:graphic>
          <a:graphicData uri="http://schemas.openxmlformats.org/presentationml/2006/ole">
            <p:oleObj spid="_x0000_s33796" name="Graphique" r:id="rId3" imgW="4829251" imgH="2524049" progId="Excel.Chart.8">
              <p:embed/>
            </p:oleObj>
          </a:graphicData>
        </a:graphic>
      </p:graphicFrame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3990975" y="4001219"/>
          <a:ext cx="4829175" cy="2524125"/>
        </p:xfrm>
        <a:graphic>
          <a:graphicData uri="http://schemas.openxmlformats.org/presentationml/2006/ole">
            <p:oleObj spid="_x0000_s33797" name="Graphique" r:id="rId4" imgW="4829251" imgH="2524049" progId="Excel.Chart.8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52120" y="2492896"/>
            <a:ext cx="3271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The effect partially disappear?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4653136"/>
            <a:ext cx="40318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No conclusions</a:t>
            </a:r>
            <a:r>
              <a:rPr lang="en-US" dirty="0" smtClean="0"/>
              <a:t>, except that effect,</a:t>
            </a:r>
          </a:p>
          <a:p>
            <a:r>
              <a:rPr lang="en-US" dirty="0" smtClean="0"/>
              <a:t> if exist,  is not easy to catch with</a:t>
            </a:r>
          </a:p>
          <a:p>
            <a:r>
              <a:rPr lang="en-US" dirty="0" smtClean="0"/>
              <a:t>this method.</a:t>
            </a:r>
          </a:p>
          <a:p>
            <a:r>
              <a:rPr lang="en-US" dirty="0" smtClean="0"/>
              <a:t>Moreover, in the case of RICH one </a:t>
            </a:r>
          </a:p>
          <a:p>
            <a:r>
              <a:rPr lang="en-US" dirty="0" smtClean="0"/>
              <a:t>have to deal with inclined UV beams..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Adsorbed </a:t>
            </a:r>
            <a:r>
              <a:rPr lang="en-US" dirty="0" smtClean="0">
                <a:solidFill>
                  <a:srgbClr val="0000FF"/>
                </a:solidFill>
              </a:rPr>
              <a:t>layer</a:t>
            </a:r>
          </a:p>
        </p:txBody>
      </p:sp>
      <p:sp>
        <p:nvSpPr>
          <p:cNvPr id="78850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44450"/>
            <a:ext cx="7772400" cy="1008063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0066FF"/>
                </a:solidFill>
              </a:rPr>
              <a:t>Enhancement with adsorbed layer</a:t>
            </a:r>
          </a:p>
        </p:txBody>
      </p:sp>
      <p:pic>
        <p:nvPicPr>
          <p:cNvPr id="7987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760413"/>
            <a:ext cx="5613400" cy="605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TextBox 4"/>
          <p:cNvSpPr txBox="1">
            <a:spLocks noChangeArrowheads="1"/>
          </p:cNvSpPr>
          <p:nvPr/>
        </p:nvSpPr>
        <p:spPr bwMode="auto">
          <a:xfrm>
            <a:off x="6444208" y="2276475"/>
            <a:ext cx="239039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Important note:</a:t>
            </a:r>
          </a:p>
          <a:p>
            <a:r>
              <a:rPr lang="en-US" dirty="0">
                <a:solidFill>
                  <a:srgbClr val="800000"/>
                </a:solidFill>
              </a:rPr>
              <a:t>TMAE </a:t>
            </a:r>
            <a:r>
              <a:rPr lang="en-US" dirty="0" smtClean="0">
                <a:solidFill>
                  <a:srgbClr val="800000"/>
                </a:solidFill>
              </a:rPr>
              <a:t>vapors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 were introduced, </a:t>
            </a:r>
            <a:r>
              <a:rPr lang="en-US" dirty="0">
                <a:solidFill>
                  <a:srgbClr val="800000"/>
                </a:solidFill>
              </a:rPr>
              <a:t>but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not in a flushed mode</a:t>
            </a:r>
            <a:endParaRPr lang="en-US" dirty="0">
              <a:solidFill>
                <a:srgbClr val="800000"/>
              </a:solidFill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76256" y="5013176"/>
            <a:ext cx="1888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D. Anderson et al., </a:t>
            </a:r>
          </a:p>
          <a:p>
            <a:r>
              <a:rPr lang="en-US" sz="1400" i="1" dirty="0" smtClean="0">
                <a:solidFill>
                  <a:schemeClr val="tx2"/>
                </a:solidFill>
              </a:rPr>
              <a:t>NIM A323 (1992) 626</a:t>
            </a:r>
            <a:endParaRPr lang="en-US" sz="14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2338" y="714077"/>
            <a:ext cx="4759325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27784" y="260648"/>
            <a:ext cx="3835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66FF"/>
                </a:solidFill>
              </a:rPr>
              <a:t>Similar effect was observed with EF</a:t>
            </a:r>
            <a:endParaRPr lang="en-US" dirty="0">
              <a:solidFill>
                <a:srgbClr val="0066FF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168190" y="2129742"/>
            <a:ext cx="3058990" cy="995423"/>
          </a:xfrm>
          <a:custGeom>
            <a:avLst/>
            <a:gdLst>
              <a:gd name="connsiteX0" fmla="*/ 3273 w 3058990"/>
              <a:gd name="connsiteY0" fmla="*/ 0 h 995423"/>
              <a:gd name="connsiteX1" fmla="*/ 14848 w 3058990"/>
              <a:gd name="connsiteY1" fmla="*/ 46299 h 995423"/>
              <a:gd name="connsiteX2" fmla="*/ 153744 w 3058990"/>
              <a:gd name="connsiteY2" fmla="*/ 57873 h 995423"/>
              <a:gd name="connsiteX3" fmla="*/ 188468 w 3058990"/>
              <a:gd name="connsiteY3" fmla="*/ 69448 h 995423"/>
              <a:gd name="connsiteX4" fmla="*/ 281066 w 3058990"/>
              <a:gd name="connsiteY4" fmla="*/ 138896 h 995423"/>
              <a:gd name="connsiteX5" fmla="*/ 350514 w 3058990"/>
              <a:gd name="connsiteY5" fmla="*/ 162045 h 995423"/>
              <a:gd name="connsiteX6" fmla="*/ 512559 w 3058990"/>
              <a:gd name="connsiteY6" fmla="*/ 185195 h 995423"/>
              <a:gd name="connsiteX7" fmla="*/ 582007 w 3058990"/>
              <a:gd name="connsiteY7" fmla="*/ 231493 h 995423"/>
              <a:gd name="connsiteX8" fmla="*/ 651456 w 3058990"/>
              <a:gd name="connsiteY8" fmla="*/ 266217 h 995423"/>
              <a:gd name="connsiteX9" fmla="*/ 755628 w 3058990"/>
              <a:gd name="connsiteY9" fmla="*/ 277792 h 995423"/>
              <a:gd name="connsiteX10" fmla="*/ 871375 w 3058990"/>
              <a:gd name="connsiteY10" fmla="*/ 312516 h 995423"/>
              <a:gd name="connsiteX11" fmla="*/ 906099 w 3058990"/>
              <a:gd name="connsiteY11" fmla="*/ 335666 h 995423"/>
              <a:gd name="connsiteX12" fmla="*/ 987121 w 3058990"/>
              <a:gd name="connsiteY12" fmla="*/ 358815 h 995423"/>
              <a:gd name="connsiteX13" fmla="*/ 1102868 w 3058990"/>
              <a:gd name="connsiteY13" fmla="*/ 416688 h 995423"/>
              <a:gd name="connsiteX14" fmla="*/ 1195466 w 3058990"/>
              <a:gd name="connsiteY14" fmla="*/ 462987 h 995423"/>
              <a:gd name="connsiteX15" fmla="*/ 1241764 w 3058990"/>
              <a:gd name="connsiteY15" fmla="*/ 486136 h 995423"/>
              <a:gd name="connsiteX16" fmla="*/ 1299638 w 3058990"/>
              <a:gd name="connsiteY16" fmla="*/ 509286 h 995423"/>
              <a:gd name="connsiteX17" fmla="*/ 1403810 w 3058990"/>
              <a:gd name="connsiteY17" fmla="*/ 567159 h 995423"/>
              <a:gd name="connsiteX18" fmla="*/ 1438534 w 3058990"/>
              <a:gd name="connsiteY18" fmla="*/ 590309 h 995423"/>
              <a:gd name="connsiteX19" fmla="*/ 1473258 w 3058990"/>
              <a:gd name="connsiteY19" fmla="*/ 601883 h 995423"/>
              <a:gd name="connsiteX20" fmla="*/ 1704752 w 3058990"/>
              <a:gd name="connsiteY20" fmla="*/ 636607 h 995423"/>
              <a:gd name="connsiteX21" fmla="*/ 1843648 w 3058990"/>
              <a:gd name="connsiteY21" fmla="*/ 659757 h 995423"/>
              <a:gd name="connsiteX22" fmla="*/ 1889947 w 3058990"/>
              <a:gd name="connsiteY22" fmla="*/ 671331 h 995423"/>
              <a:gd name="connsiteX23" fmla="*/ 2225613 w 3058990"/>
              <a:gd name="connsiteY23" fmla="*/ 694481 h 995423"/>
              <a:gd name="connsiteX24" fmla="*/ 2306635 w 3058990"/>
              <a:gd name="connsiteY24" fmla="*/ 717630 h 995423"/>
              <a:gd name="connsiteX25" fmla="*/ 2364509 w 3058990"/>
              <a:gd name="connsiteY25" fmla="*/ 752354 h 995423"/>
              <a:gd name="connsiteX26" fmla="*/ 2514980 w 3058990"/>
              <a:gd name="connsiteY26" fmla="*/ 787078 h 995423"/>
              <a:gd name="connsiteX27" fmla="*/ 2653876 w 3058990"/>
              <a:gd name="connsiteY27" fmla="*/ 821802 h 995423"/>
              <a:gd name="connsiteX28" fmla="*/ 2711749 w 3058990"/>
              <a:gd name="connsiteY28" fmla="*/ 833377 h 995423"/>
              <a:gd name="connsiteX29" fmla="*/ 2839071 w 3058990"/>
              <a:gd name="connsiteY29" fmla="*/ 856526 h 995423"/>
              <a:gd name="connsiteX30" fmla="*/ 2873795 w 3058990"/>
              <a:gd name="connsiteY30" fmla="*/ 937549 h 995423"/>
              <a:gd name="connsiteX31" fmla="*/ 2920094 w 3058990"/>
              <a:gd name="connsiteY31" fmla="*/ 983848 h 995423"/>
              <a:gd name="connsiteX32" fmla="*/ 2954818 w 3058990"/>
              <a:gd name="connsiteY32" fmla="*/ 995423 h 995423"/>
              <a:gd name="connsiteX33" fmla="*/ 3024266 w 3058990"/>
              <a:gd name="connsiteY33" fmla="*/ 972273 h 995423"/>
              <a:gd name="connsiteX34" fmla="*/ 3058990 w 3058990"/>
              <a:gd name="connsiteY34" fmla="*/ 960699 h 995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058990" h="995423">
                <a:moveTo>
                  <a:pt x="3273" y="0"/>
                </a:moveTo>
                <a:cubicBezTo>
                  <a:pt x="7131" y="15433"/>
                  <a:pt x="0" y="40588"/>
                  <a:pt x="14848" y="46299"/>
                </a:cubicBezTo>
                <a:cubicBezTo>
                  <a:pt x="58210" y="62977"/>
                  <a:pt x="107692" y="51733"/>
                  <a:pt x="153744" y="57873"/>
                </a:cubicBezTo>
                <a:cubicBezTo>
                  <a:pt x="165838" y="59485"/>
                  <a:pt x="176893" y="65590"/>
                  <a:pt x="188468" y="69448"/>
                </a:cubicBezTo>
                <a:cubicBezTo>
                  <a:pt x="231292" y="112270"/>
                  <a:pt x="202538" y="86544"/>
                  <a:pt x="281066" y="138896"/>
                </a:cubicBezTo>
                <a:cubicBezTo>
                  <a:pt x="301369" y="152432"/>
                  <a:pt x="326841" y="156127"/>
                  <a:pt x="350514" y="162045"/>
                </a:cubicBezTo>
                <a:cubicBezTo>
                  <a:pt x="434430" y="183024"/>
                  <a:pt x="380984" y="172037"/>
                  <a:pt x="512559" y="185195"/>
                </a:cubicBezTo>
                <a:lnTo>
                  <a:pt x="582007" y="231493"/>
                </a:lnTo>
                <a:cubicBezTo>
                  <a:pt x="608672" y="249270"/>
                  <a:pt x="619506" y="260892"/>
                  <a:pt x="651456" y="266217"/>
                </a:cubicBezTo>
                <a:cubicBezTo>
                  <a:pt x="685918" y="271961"/>
                  <a:pt x="720904" y="273934"/>
                  <a:pt x="755628" y="277792"/>
                </a:cubicBezTo>
                <a:cubicBezTo>
                  <a:pt x="840168" y="305973"/>
                  <a:pt x="801403" y="295024"/>
                  <a:pt x="871375" y="312516"/>
                </a:cubicBezTo>
                <a:cubicBezTo>
                  <a:pt x="882950" y="320233"/>
                  <a:pt x="893313" y="330186"/>
                  <a:pt x="906099" y="335666"/>
                </a:cubicBezTo>
                <a:cubicBezTo>
                  <a:pt x="932332" y="346909"/>
                  <a:pt x="961774" y="344733"/>
                  <a:pt x="987121" y="358815"/>
                </a:cubicBezTo>
                <a:cubicBezTo>
                  <a:pt x="1099869" y="421454"/>
                  <a:pt x="1012388" y="394069"/>
                  <a:pt x="1102868" y="416688"/>
                </a:cubicBezTo>
                <a:cubicBezTo>
                  <a:pt x="1164359" y="457683"/>
                  <a:pt x="1110518" y="425233"/>
                  <a:pt x="1195466" y="462987"/>
                </a:cubicBezTo>
                <a:cubicBezTo>
                  <a:pt x="1211233" y="469995"/>
                  <a:pt x="1225997" y="479128"/>
                  <a:pt x="1241764" y="486136"/>
                </a:cubicBezTo>
                <a:cubicBezTo>
                  <a:pt x="1260751" y="494575"/>
                  <a:pt x="1281398" y="499337"/>
                  <a:pt x="1299638" y="509286"/>
                </a:cubicBezTo>
                <a:cubicBezTo>
                  <a:pt x="1424718" y="577512"/>
                  <a:pt x="1322747" y="540140"/>
                  <a:pt x="1403810" y="567159"/>
                </a:cubicBezTo>
                <a:cubicBezTo>
                  <a:pt x="1415385" y="574876"/>
                  <a:pt x="1426091" y="584088"/>
                  <a:pt x="1438534" y="590309"/>
                </a:cubicBezTo>
                <a:cubicBezTo>
                  <a:pt x="1449447" y="595765"/>
                  <a:pt x="1461487" y="598673"/>
                  <a:pt x="1473258" y="601883"/>
                </a:cubicBezTo>
                <a:cubicBezTo>
                  <a:pt x="1607551" y="638508"/>
                  <a:pt x="1539081" y="619168"/>
                  <a:pt x="1704752" y="636607"/>
                </a:cubicBezTo>
                <a:cubicBezTo>
                  <a:pt x="1750655" y="641439"/>
                  <a:pt x="1798392" y="649700"/>
                  <a:pt x="1843648" y="659757"/>
                </a:cubicBezTo>
                <a:cubicBezTo>
                  <a:pt x="1859177" y="663208"/>
                  <a:pt x="1874104" y="669891"/>
                  <a:pt x="1889947" y="671331"/>
                </a:cubicBezTo>
                <a:cubicBezTo>
                  <a:pt x="2001641" y="681485"/>
                  <a:pt x="2225613" y="694481"/>
                  <a:pt x="2225613" y="694481"/>
                </a:cubicBezTo>
                <a:cubicBezTo>
                  <a:pt x="2234265" y="696644"/>
                  <a:pt x="2294772" y="710512"/>
                  <a:pt x="2306635" y="717630"/>
                </a:cubicBezTo>
                <a:cubicBezTo>
                  <a:pt x="2361638" y="750632"/>
                  <a:pt x="2293466" y="735959"/>
                  <a:pt x="2364509" y="752354"/>
                </a:cubicBezTo>
                <a:cubicBezTo>
                  <a:pt x="2530533" y="790667"/>
                  <a:pt x="2431048" y="759102"/>
                  <a:pt x="2514980" y="787078"/>
                </a:cubicBezTo>
                <a:cubicBezTo>
                  <a:pt x="2581621" y="831507"/>
                  <a:pt x="2528726" y="803924"/>
                  <a:pt x="2653876" y="821802"/>
                </a:cubicBezTo>
                <a:cubicBezTo>
                  <a:pt x="2673351" y="824584"/>
                  <a:pt x="2692393" y="829858"/>
                  <a:pt x="2711749" y="833377"/>
                </a:cubicBezTo>
                <a:cubicBezTo>
                  <a:pt x="2874731" y="863011"/>
                  <a:pt x="2696043" y="827922"/>
                  <a:pt x="2839071" y="856526"/>
                </a:cubicBezTo>
                <a:cubicBezTo>
                  <a:pt x="2849718" y="899116"/>
                  <a:pt x="2845582" y="904634"/>
                  <a:pt x="2873795" y="937549"/>
                </a:cubicBezTo>
                <a:cubicBezTo>
                  <a:pt x="2887999" y="954120"/>
                  <a:pt x="2899389" y="976946"/>
                  <a:pt x="2920094" y="983848"/>
                </a:cubicBezTo>
                <a:lnTo>
                  <a:pt x="2954818" y="995423"/>
                </a:lnTo>
                <a:lnTo>
                  <a:pt x="3024266" y="972273"/>
                </a:lnTo>
                <a:lnTo>
                  <a:pt x="3058990" y="960699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347864" y="5877272"/>
            <a:ext cx="12241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FF"/>
                </a:solidFill>
              </a:rPr>
              <a:t>For studies a </a:t>
            </a:r>
            <a:r>
              <a:rPr lang="en-US" dirty="0" smtClean="0">
                <a:solidFill>
                  <a:srgbClr val="0066FF"/>
                </a:solidFill>
              </a:rPr>
              <a:t>s</a:t>
            </a:r>
            <a:r>
              <a:rPr lang="en-US" dirty="0" smtClean="0">
                <a:solidFill>
                  <a:srgbClr val="0066FF"/>
                </a:solidFill>
              </a:rPr>
              <a:t>implified RICH prototype containing </a:t>
            </a:r>
            <a:r>
              <a:rPr lang="en-US" dirty="0" smtClean="0">
                <a:solidFill>
                  <a:srgbClr val="0066FF"/>
                </a:solidFill>
              </a:rPr>
              <a:t>one triple </a:t>
            </a:r>
            <a:r>
              <a:rPr lang="en-US" dirty="0" smtClean="0">
                <a:solidFill>
                  <a:srgbClr val="0066FF"/>
                </a:solidFill>
              </a:rPr>
              <a:t>TGEM/RETGEM was used</a:t>
            </a:r>
            <a:endParaRPr lang="en-US" dirty="0" smtClean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 descr="Dark vertical"/>
          <p:cNvSpPr>
            <a:spLocks noChangeArrowheads="1"/>
          </p:cNvSpPr>
          <p:nvPr/>
        </p:nvSpPr>
        <p:spPr bwMode="auto">
          <a:xfrm>
            <a:off x="1908175" y="3716338"/>
            <a:ext cx="5472113" cy="144462"/>
          </a:xfrm>
          <a:prstGeom prst="rect">
            <a:avLst/>
          </a:prstGeom>
          <a:pattFill prst="dkVert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6" name="Rectangle 3" descr="Dark vertical"/>
          <p:cNvSpPr>
            <a:spLocks noChangeArrowheads="1"/>
          </p:cNvSpPr>
          <p:nvPr/>
        </p:nvSpPr>
        <p:spPr bwMode="auto">
          <a:xfrm>
            <a:off x="1908175" y="4148138"/>
            <a:ext cx="5472113" cy="144462"/>
          </a:xfrm>
          <a:prstGeom prst="rect">
            <a:avLst/>
          </a:prstGeom>
          <a:pattFill prst="dkVert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7" name="Rectangle 4" descr="Dark vertical"/>
          <p:cNvSpPr>
            <a:spLocks noChangeArrowheads="1"/>
          </p:cNvSpPr>
          <p:nvPr/>
        </p:nvSpPr>
        <p:spPr bwMode="auto">
          <a:xfrm>
            <a:off x="1908175" y="4579938"/>
            <a:ext cx="5472113" cy="144462"/>
          </a:xfrm>
          <a:prstGeom prst="rect">
            <a:avLst/>
          </a:prstGeom>
          <a:pattFill prst="dkVert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8" name="Rectangle 5"/>
          <p:cNvSpPr>
            <a:spLocks noChangeArrowheads="1"/>
          </p:cNvSpPr>
          <p:nvPr/>
        </p:nvSpPr>
        <p:spPr bwMode="auto">
          <a:xfrm>
            <a:off x="1908175" y="5157788"/>
            <a:ext cx="5472113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49" name="Rectangle 6"/>
          <p:cNvSpPr>
            <a:spLocks noChangeArrowheads="1"/>
          </p:cNvSpPr>
          <p:nvPr/>
        </p:nvSpPr>
        <p:spPr bwMode="auto">
          <a:xfrm>
            <a:off x="1908175" y="5084763"/>
            <a:ext cx="431800" cy="73025"/>
          </a:xfrm>
          <a:prstGeom prst="rect">
            <a:avLst/>
          </a:prstGeom>
          <a:solidFill>
            <a:srgbClr val="EB3807"/>
          </a:solidFill>
          <a:ln w="9525">
            <a:solidFill>
              <a:srgbClr val="EB3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0" name="Line 7"/>
          <p:cNvSpPr>
            <a:spLocks noChangeShapeType="1"/>
          </p:cNvSpPr>
          <p:nvPr/>
        </p:nvSpPr>
        <p:spPr bwMode="auto">
          <a:xfrm>
            <a:off x="2124075" y="5157788"/>
            <a:ext cx="0" cy="431800"/>
          </a:xfrm>
          <a:prstGeom prst="line">
            <a:avLst/>
          </a:prstGeom>
          <a:noFill/>
          <a:ln w="9525">
            <a:solidFill>
              <a:srgbClr val="EB3807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51" name="Line 8"/>
          <p:cNvSpPr>
            <a:spLocks noChangeShapeType="1"/>
          </p:cNvSpPr>
          <p:nvPr/>
        </p:nvSpPr>
        <p:spPr bwMode="auto">
          <a:xfrm>
            <a:off x="1979613" y="55895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52" name="Line 9"/>
          <p:cNvSpPr>
            <a:spLocks noChangeShapeType="1"/>
          </p:cNvSpPr>
          <p:nvPr/>
        </p:nvSpPr>
        <p:spPr bwMode="auto">
          <a:xfrm flipH="1">
            <a:off x="2124075" y="5589588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53" name="Line 10"/>
          <p:cNvSpPr>
            <a:spLocks noChangeShapeType="1"/>
          </p:cNvSpPr>
          <p:nvPr/>
        </p:nvSpPr>
        <p:spPr bwMode="auto">
          <a:xfrm>
            <a:off x="1979613" y="5589588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54" name="Rectangle 11"/>
          <p:cNvSpPr>
            <a:spLocks noChangeArrowheads="1"/>
          </p:cNvSpPr>
          <p:nvPr/>
        </p:nvSpPr>
        <p:spPr bwMode="auto">
          <a:xfrm>
            <a:off x="2411413" y="5084763"/>
            <a:ext cx="431800" cy="73025"/>
          </a:xfrm>
          <a:prstGeom prst="rect">
            <a:avLst/>
          </a:prstGeom>
          <a:solidFill>
            <a:srgbClr val="EB3807"/>
          </a:solidFill>
          <a:ln w="9525">
            <a:solidFill>
              <a:srgbClr val="EB3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55" name="Line 12"/>
          <p:cNvSpPr>
            <a:spLocks noChangeShapeType="1"/>
          </p:cNvSpPr>
          <p:nvPr/>
        </p:nvSpPr>
        <p:spPr bwMode="auto">
          <a:xfrm>
            <a:off x="2627313" y="5157788"/>
            <a:ext cx="0" cy="431800"/>
          </a:xfrm>
          <a:prstGeom prst="line">
            <a:avLst/>
          </a:prstGeom>
          <a:noFill/>
          <a:ln w="9525">
            <a:solidFill>
              <a:srgbClr val="EB3807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56" name="Line 13"/>
          <p:cNvSpPr>
            <a:spLocks noChangeShapeType="1"/>
          </p:cNvSpPr>
          <p:nvPr/>
        </p:nvSpPr>
        <p:spPr bwMode="auto">
          <a:xfrm>
            <a:off x="2482850" y="55895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57" name="Line 14"/>
          <p:cNvSpPr>
            <a:spLocks noChangeShapeType="1"/>
          </p:cNvSpPr>
          <p:nvPr/>
        </p:nvSpPr>
        <p:spPr bwMode="auto">
          <a:xfrm flipH="1">
            <a:off x="2627313" y="5589588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58" name="Line 15"/>
          <p:cNvSpPr>
            <a:spLocks noChangeShapeType="1"/>
          </p:cNvSpPr>
          <p:nvPr/>
        </p:nvSpPr>
        <p:spPr bwMode="auto">
          <a:xfrm>
            <a:off x="2482850" y="5589588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59" name="Rectangle 16"/>
          <p:cNvSpPr>
            <a:spLocks noChangeArrowheads="1"/>
          </p:cNvSpPr>
          <p:nvPr/>
        </p:nvSpPr>
        <p:spPr bwMode="auto">
          <a:xfrm>
            <a:off x="2916238" y="5084763"/>
            <a:ext cx="431800" cy="73025"/>
          </a:xfrm>
          <a:prstGeom prst="rect">
            <a:avLst/>
          </a:prstGeom>
          <a:solidFill>
            <a:srgbClr val="EB3807"/>
          </a:solidFill>
          <a:ln w="9525">
            <a:solidFill>
              <a:srgbClr val="EB3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60" name="Line 17"/>
          <p:cNvSpPr>
            <a:spLocks noChangeShapeType="1"/>
          </p:cNvSpPr>
          <p:nvPr/>
        </p:nvSpPr>
        <p:spPr bwMode="auto">
          <a:xfrm>
            <a:off x="3132138" y="5157788"/>
            <a:ext cx="0" cy="431800"/>
          </a:xfrm>
          <a:prstGeom prst="line">
            <a:avLst/>
          </a:prstGeom>
          <a:noFill/>
          <a:ln w="9525">
            <a:solidFill>
              <a:srgbClr val="EB3807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61" name="Line 18"/>
          <p:cNvSpPr>
            <a:spLocks noChangeShapeType="1"/>
          </p:cNvSpPr>
          <p:nvPr/>
        </p:nvSpPr>
        <p:spPr bwMode="auto">
          <a:xfrm>
            <a:off x="2987675" y="55895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62" name="Line 19"/>
          <p:cNvSpPr>
            <a:spLocks noChangeShapeType="1"/>
          </p:cNvSpPr>
          <p:nvPr/>
        </p:nvSpPr>
        <p:spPr bwMode="auto">
          <a:xfrm flipH="1">
            <a:off x="3132138" y="5589588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63" name="Line 20"/>
          <p:cNvSpPr>
            <a:spLocks noChangeShapeType="1"/>
          </p:cNvSpPr>
          <p:nvPr/>
        </p:nvSpPr>
        <p:spPr bwMode="auto">
          <a:xfrm>
            <a:off x="2987675" y="5589588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64" name="Rectangle 21"/>
          <p:cNvSpPr>
            <a:spLocks noChangeArrowheads="1"/>
          </p:cNvSpPr>
          <p:nvPr/>
        </p:nvSpPr>
        <p:spPr bwMode="auto">
          <a:xfrm>
            <a:off x="3419475" y="5084763"/>
            <a:ext cx="431800" cy="73025"/>
          </a:xfrm>
          <a:prstGeom prst="rect">
            <a:avLst/>
          </a:prstGeom>
          <a:solidFill>
            <a:srgbClr val="EB3807"/>
          </a:solidFill>
          <a:ln w="9525">
            <a:solidFill>
              <a:srgbClr val="EB3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65" name="Line 22"/>
          <p:cNvSpPr>
            <a:spLocks noChangeShapeType="1"/>
          </p:cNvSpPr>
          <p:nvPr/>
        </p:nvSpPr>
        <p:spPr bwMode="auto">
          <a:xfrm>
            <a:off x="3635375" y="5157788"/>
            <a:ext cx="0" cy="431800"/>
          </a:xfrm>
          <a:prstGeom prst="line">
            <a:avLst/>
          </a:prstGeom>
          <a:noFill/>
          <a:ln w="9525">
            <a:solidFill>
              <a:srgbClr val="EB3807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66" name="Line 23"/>
          <p:cNvSpPr>
            <a:spLocks noChangeShapeType="1"/>
          </p:cNvSpPr>
          <p:nvPr/>
        </p:nvSpPr>
        <p:spPr bwMode="auto">
          <a:xfrm>
            <a:off x="3490913" y="55895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67" name="Line 24"/>
          <p:cNvSpPr>
            <a:spLocks noChangeShapeType="1"/>
          </p:cNvSpPr>
          <p:nvPr/>
        </p:nvSpPr>
        <p:spPr bwMode="auto">
          <a:xfrm flipH="1">
            <a:off x="3635375" y="5589588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68" name="Line 25"/>
          <p:cNvSpPr>
            <a:spLocks noChangeShapeType="1"/>
          </p:cNvSpPr>
          <p:nvPr/>
        </p:nvSpPr>
        <p:spPr bwMode="auto">
          <a:xfrm>
            <a:off x="3490913" y="5589588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69" name="Rectangle 26" descr="20%"/>
          <p:cNvSpPr>
            <a:spLocks noChangeArrowheads="1"/>
          </p:cNvSpPr>
          <p:nvPr/>
        </p:nvSpPr>
        <p:spPr bwMode="auto">
          <a:xfrm>
            <a:off x="3635375" y="1628775"/>
            <a:ext cx="1655763" cy="28733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70" name="Line 28"/>
          <p:cNvSpPr>
            <a:spLocks noChangeShapeType="1"/>
          </p:cNvSpPr>
          <p:nvPr/>
        </p:nvSpPr>
        <p:spPr bwMode="auto">
          <a:xfrm>
            <a:off x="6084888" y="1916113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71" name="Line 29"/>
          <p:cNvSpPr>
            <a:spLocks noChangeShapeType="1"/>
          </p:cNvSpPr>
          <p:nvPr/>
        </p:nvSpPr>
        <p:spPr bwMode="auto">
          <a:xfrm>
            <a:off x="7092950" y="3716338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72" name="Line 30"/>
          <p:cNvSpPr>
            <a:spLocks noChangeShapeType="1"/>
          </p:cNvSpPr>
          <p:nvPr/>
        </p:nvSpPr>
        <p:spPr bwMode="auto">
          <a:xfrm>
            <a:off x="7451725" y="191611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73" name="Text Box 31"/>
          <p:cNvSpPr txBox="1">
            <a:spLocks noChangeArrowheads="1"/>
          </p:cNvSpPr>
          <p:nvPr/>
        </p:nvSpPr>
        <p:spPr bwMode="auto">
          <a:xfrm>
            <a:off x="7793038" y="2655888"/>
            <a:ext cx="1100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b="1" dirty="0">
                <a:latin typeface="Comic Sans MS" pitchFamily="66" charset="0"/>
              </a:rPr>
              <a:t>40mm</a:t>
            </a:r>
          </a:p>
        </p:txBody>
      </p:sp>
      <p:sp>
        <p:nvSpPr>
          <p:cNvPr id="82974" name="Line 32"/>
          <p:cNvSpPr>
            <a:spLocks noChangeShapeType="1"/>
          </p:cNvSpPr>
          <p:nvPr/>
        </p:nvSpPr>
        <p:spPr bwMode="auto">
          <a:xfrm>
            <a:off x="2051050" y="3716338"/>
            <a:ext cx="5256213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75" name="Line 33"/>
          <p:cNvSpPr>
            <a:spLocks noChangeShapeType="1"/>
          </p:cNvSpPr>
          <p:nvPr/>
        </p:nvSpPr>
        <p:spPr bwMode="auto">
          <a:xfrm>
            <a:off x="1979613" y="3213100"/>
            <a:ext cx="48244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8690" name="Text Box 34"/>
          <p:cNvSpPr txBox="1">
            <a:spLocks noChangeArrowheads="1"/>
          </p:cNvSpPr>
          <p:nvPr/>
        </p:nvSpPr>
        <p:spPr bwMode="auto">
          <a:xfrm>
            <a:off x="6400800" y="1066800"/>
            <a:ext cx="22156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latin typeface="Comic Sans MS" pitchFamily="66" charset="0"/>
              </a:rPr>
              <a:t>4 mm CaF</a:t>
            </a:r>
            <a:r>
              <a:rPr lang="en-GB" b="1" baseline="-25000" dirty="0">
                <a:latin typeface="Comic Sans MS" pitchFamily="66" charset="0"/>
              </a:rPr>
              <a:t>2 </a:t>
            </a:r>
            <a:r>
              <a:rPr lang="en-GB" b="1" dirty="0" smtClean="0">
                <a:latin typeface="Comic Sans MS" pitchFamily="66" charset="0"/>
              </a:rPr>
              <a:t>window</a:t>
            </a:r>
            <a:endParaRPr lang="en-GB" b="1" dirty="0">
              <a:latin typeface="Comic Sans MS" pitchFamily="66" charset="0"/>
            </a:endParaRPr>
          </a:p>
        </p:txBody>
      </p:sp>
      <p:sp>
        <p:nvSpPr>
          <p:cNvPr id="82977" name="Text Box 35"/>
          <p:cNvSpPr txBox="1">
            <a:spLocks noChangeArrowheads="1"/>
          </p:cNvSpPr>
          <p:nvPr/>
        </p:nvSpPr>
        <p:spPr bwMode="auto">
          <a:xfrm>
            <a:off x="1455738" y="3765550"/>
            <a:ext cx="62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dirty="0">
                <a:latin typeface="Comic Sans MS" pitchFamily="66" charset="0"/>
              </a:rPr>
              <a:t>3mm</a:t>
            </a:r>
          </a:p>
        </p:txBody>
      </p:sp>
      <p:sp>
        <p:nvSpPr>
          <p:cNvPr id="82978" name="Text Box 36"/>
          <p:cNvSpPr txBox="1">
            <a:spLocks noChangeArrowheads="1"/>
          </p:cNvSpPr>
          <p:nvPr/>
        </p:nvSpPr>
        <p:spPr bwMode="auto">
          <a:xfrm>
            <a:off x="1447800" y="4271963"/>
            <a:ext cx="62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dirty="0">
                <a:latin typeface="Comic Sans MS" pitchFamily="66" charset="0"/>
              </a:rPr>
              <a:t>3mm</a:t>
            </a:r>
          </a:p>
        </p:txBody>
      </p:sp>
      <p:sp>
        <p:nvSpPr>
          <p:cNvPr id="82979" name="Text Box 37"/>
          <p:cNvSpPr txBox="1">
            <a:spLocks noChangeArrowheads="1"/>
          </p:cNvSpPr>
          <p:nvPr/>
        </p:nvSpPr>
        <p:spPr bwMode="auto">
          <a:xfrm>
            <a:off x="1384300" y="4702175"/>
            <a:ext cx="835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dirty="0">
                <a:latin typeface="Comic Sans MS" pitchFamily="66" charset="0"/>
              </a:rPr>
              <a:t>4.5mm</a:t>
            </a:r>
          </a:p>
        </p:txBody>
      </p:sp>
      <p:sp>
        <p:nvSpPr>
          <p:cNvPr id="82980" name="Text Box 38"/>
          <p:cNvSpPr txBox="1">
            <a:spLocks noChangeArrowheads="1"/>
          </p:cNvSpPr>
          <p:nvPr/>
        </p:nvSpPr>
        <p:spPr bwMode="auto">
          <a:xfrm>
            <a:off x="457200" y="32766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dirty="0">
                <a:latin typeface="Comic Sans MS" pitchFamily="66" charset="0"/>
              </a:rPr>
              <a:t>Drift gap 10mm</a:t>
            </a:r>
          </a:p>
        </p:txBody>
      </p:sp>
      <p:sp>
        <p:nvSpPr>
          <p:cNvPr id="82981" name="Line 39"/>
          <p:cNvSpPr>
            <a:spLocks noChangeShapeType="1"/>
          </p:cNvSpPr>
          <p:nvPr/>
        </p:nvSpPr>
        <p:spPr bwMode="auto">
          <a:xfrm>
            <a:off x="6659563" y="3860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82" name="Rectangle 40"/>
          <p:cNvSpPr>
            <a:spLocks noChangeArrowheads="1"/>
          </p:cNvSpPr>
          <p:nvPr/>
        </p:nvSpPr>
        <p:spPr bwMode="auto">
          <a:xfrm>
            <a:off x="3924300" y="5084763"/>
            <a:ext cx="431800" cy="73025"/>
          </a:xfrm>
          <a:prstGeom prst="rect">
            <a:avLst/>
          </a:prstGeom>
          <a:solidFill>
            <a:srgbClr val="EB3807"/>
          </a:solidFill>
          <a:ln w="9525">
            <a:solidFill>
              <a:srgbClr val="EB3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83" name="Line 41"/>
          <p:cNvSpPr>
            <a:spLocks noChangeShapeType="1"/>
          </p:cNvSpPr>
          <p:nvPr/>
        </p:nvSpPr>
        <p:spPr bwMode="auto">
          <a:xfrm>
            <a:off x="4140200" y="5157788"/>
            <a:ext cx="0" cy="431800"/>
          </a:xfrm>
          <a:prstGeom prst="line">
            <a:avLst/>
          </a:prstGeom>
          <a:noFill/>
          <a:ln w="9525">
            <a:solidFill>
              <a:srgbClr val="EB3807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84" name="Line 42"/>
          <p:cNvSpPr>
            <a:spLocks noChangeShapeType="1"/>
          </p:cNvSpPr>
          <p:nvPr/>
        </p:nvSpPr>
        <p:spPr bwMode="auto">
          <a:xfrm>
            <a:off x="3995738" y="55895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85" name="Line 43"/>
          <p:cNvSpPr>
            <a:spLocks noChangeShapeType="1"/>
          </p:cNvSpPr>
          <p:nvPr/>
        </p:nvSpPr>
        <p:spPr bwMode="auto">
          <a:xfrm flipH="1">
            <a:off x="4140200" y="5589588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86" name="Line 44"/>
          <p:cNvSpPr>
            <a:spLocks noChangeShapeType="1"/>
          </p:cNvSpPr>
          <p:nvPr/>
        </p:nvSpPr>
        <p:spPr bwMode="auto">
          <a:xfrm>
            <a:off x="3995738" y="5589588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87" name="Rectangle 45"/>
          <p:cNvSpPr>
            <a:spLocks noChangeArrowheads="1"/>
          </p:cNvSpPr>
          <p:nvPr/>
        </p:nvSpPr>
        <p:spPr bwMode="auto">
          <a:xfrm>
            <a:off x="4427538" y="5084763"/>
            <a:ext cx="431800" cy="73025"/>
          </a:xfrm>
          <a:prstGeom prst="rect">
            <a:avLst/>
          </a:prstGeom>
          <a:solidFill>
            <a:srgbClr val="EB3807"/>
          </a:solidFill>
          <a:ln w="9525">
            <a:solidFill>
              <a:srgbClr val="EB3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88" name="Line 46"/>
          <p:cNvSpPr>
            <a:spLocks noChangeShapeType="1"/>
          </p:cNvSpPr>
          <p:nvPr/>
        </p:nvSpPr>
        <p:spPr bwMode="auto">
          <a:xfrm>
            <a:off x="4643438" y="5157788"/>
            <a:ext cx="0" cy="431800"/>
          </a:xfrm>
          <a:prstGeom prst="line">
            <a:avLst/>
          </a:prstGeom>
          <a:noFill/>
          <a:ln w="9525">
            <a:solidFill>
              <a:srgbClr val="EB3807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89" name="Line 47"/>
          <p:cNvSpPr>
            <a:spLocks noChangeShapeType="1"/>
          </p:cNvSpPr>
          <p:nvPr/>
        </p:nvSpPr>
        <p:spPr bwMode="auto">
          <a:xfrm>
            <a:off x="4498975" y="55895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90" name="Line 48"/>
          <p:cNvSpPr>
            <a:spLocks noChangeShapeType="1"/>
          </p:cNvSpPr>
          <p:nvPr/>
        </p:nvSpPr>
        <p:spPr bwMode="auto">
          <a:xfrm flipH="1">
            <a:off x="4643438" y="5589588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91" name="Line 49"/>
          <p:cNvSpPr>
            <a:spLocks noChangeShapeType="1"/>
          </p:cNvSpPr>
          <p:nvPr/>
        </p:nvSpPr>
        <p:spPr bwMode="auto">
          <a:xfrm>
            <a:off x="4498975" y="5589588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92" name="Rectangle 50"/>
          <p:cNvSpPr>
            <a:spLocks noChangeArrowheads="1"/>
          </p:cNvSpPr>
          <p:nvPr/>
        </p:nvSpPr>
        <p:spPr bwMode="auto">
          <a:xfrm>
            <a:off x="4932363" y="5084763"/>
            <a:ext cx="431800" cy="73025"/>
          </a:xfrm>
          <a:prstGeom prst="rect">
            <a:avLst/>
          </a:prstGeom>
          <a:solidFill>
            <a:srgbClr val="EB3807"/>
          </a:solidFill>
          <a:ln w="9525">
            <a:solidFill>
              <a:srgbClr val="EB3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93" name="Line 51"/>
          <p:cNvSpPr>
            <a:spLocks noChangeShapeType="1"/>
          </p:cNvSpPr>
          <p:nvPr/>
        </p:nvSpPr>
        <p:spPr bwMode="auto">
          <a:xfrm>
            <a:off x="5148263" y="5157788"/>
            <a:ext cx="0" cy="431800"/>
          </a:xfrm>
          <a:prstGeom prst="line">
            <a:avLst/>
          </a:prstGeom>
          <a:noFill/>
          <a:ln w="9525">
            <a:solidFill>
              <a:srgbClr val="EB3807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94" name="Line 52"/>
          <p:cNvSpPr>
            <a:spLocks noChangeShapeType="1"/>
          </p:cNvSpPr>
          <p:nvPr/>
        </p:nvSpPr>
        <p:spPr bwMode="auto">
          <a:xfrm>
            <a:off x="5003800" y="55895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95" name="Line 53"/>
          <p:cNvSpPr>
            <a:spLocks noChangeShapeType="1"/>
          </p:cNvSpPr>
          <p:nvPr/>
        </p:nvSpPr>
        <p:spPr bwMode="auto">
          <a:xfrm flipH="1">
            <a:off x="5148263" y="5589588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96" name="Line 54"/>
          <p:cNvSpPr>
            <a:spLocks noChangeShapeType="1"/>
          </p:cNvSpPr>
          <p:nvPr/>
        </p:nvSpPr>
        <p:spPr bwMode="auto">
          <a:xfrm>
            <a:off x="5003800" y="5589588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97" name="Rectangle 55"/>
          <p:cNvSpPr>
            <a:spLocks noChangeArrowheads="1"/>
          </p:cNvSpPr>
          <p:nvPr/>
        </p:nvSpPr>
        <p:spPr bwMode="auto">
          <a:xfrm>
            <a:off x="5435600" y="5084763"/>
            <a:ext cx="431800" cy="73025"/>
          </a:xfrm>
          <a:prstGeom prst="rect">
            <a:avLst/>
          </a:prstGeom>
          <a:solidFill>
            <a:srgbClr val="EB3807"/>
          </a:solidFill>
          <a:ln w="9525">
            <a:solidFill>
              <a:srgbClr val="EB3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998" name="Line 56"/>
          <p:cNvSpPr>
            <a:spLocks noChangeShapeType="1"/>
          </p:cNvSpPr>
          <p:nvPr/>
        </p:nvSpPr>
        <p:spPr bwMode="auto">
          <a:xfrm>
            <a:off x="5651500" y="5157788"/>
            <a:ext cx="0" cy="431800"/>
          </a:xfrm>
          <a:prstGeom prst="line">
            <a:avLst/>
          </a:prstGeom>
          <a:noFill/>
          <a:ln w="9525">
            <a:solidFill>
              <a:srgbClr val="EB3807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999" name="Line 57"/>
          <p:cNvSpPr>
            <a:spLocks noChangeShapeType="1"/>
          </p:cNvSpPr>
          <p:nvPr/>
        </p:nvSpPr>
        <p:spPr bwMode="auto">
          <a:xfrm>
            <a:off x="5507038" y="55895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00" name="Line 58"/>
          <p:cNvSpPr>
            <a:spLocks noChangeShapeType="1"/>
          </p:cNvSpPr>
          <p:nvPr/>
        </p:nvSpPr>
        <p:spPr bwMode="auto">
          <a:xfrm flipH="1">
            <a:off x="5651500" y="5589588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01" name="Line 59"/>
          <p:cNvSpPr>
            <a:spLocks noChangeShapeType="1"/>
          </p:cNvSpPr>
          <p:nvPr/>
        </p:nvSpPr>
        <p:spPr bwMode="auto">
          <a:xfrm>
            <a:off x="5507038" y="5589588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02" name="Rectangle 60"/>
          <p:cNvSpPr>
            <a:spLocks noChangeArrowheads="1"/>
          </p:cNvSpPr>
          <p:nvPr/>
        </p:nvSpPr>
        <p:spPr bwMode="auto">
          <a:xfrm>
            <a:off x="5940425" y="5084763"/>
            <a:ext cx="431800" cy="73025"/>
          </a:xfrm>
          <a:prstGeom prst="rect">
            <a:avLst/>
          </a:prstGeom>
          <a:solidFill>
            <a:srgbClr val="EB3807"/>
          </a:solidFill>
          <a:ln w="9525">
            <a:solidFill>
              <a:srgbClr val="EB3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003" name="Line 61"/>
          <p:cNvSpPr>
            <a:spLocks noChangeShapeType="1"/>
          </p:cNvSpPr>
          <p:nvPr/>
        </p:nvSpPr>
        <p:spPr bwMode="auto">
          <a:xfrm>
            <a:off x="6156325" y="5157788"/>
            <a:ext cx="0" cy="431800"/>
          </a:xfrm>
          <a:prstGeom prst="line">
            <a:avLst/>
          </a:prstGeom>
          <a:noFill/>
          <a:ln w="9525">
            <a:solidFill>
              <a:srgbClr val="EB3807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04" name="Line 62"/>
          <p:cNvSpPr>
            <a:spLocks noChangeShapeType="1"/>
          </p:cNvSpPr>
          <p:nvPr/>
        </p:nvSpPr>
        <p:spPr bwMode="auto">
          <a:xfrm>
            <a:off x="6011863" y="55895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05" name="Line 63"/>
          <p:cNvSpPr>
            <a:spLocks noChangeShapeType="1"/>
          </p:cNvSpPr>
          <p:nvPr/>
        </p:nvSpPr>
        <p:spPr bwMode="auto">
          <a:xfrm flipH="1">
            <a:off x="6156325" y="5589588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06" name="Line 64"/>
          <p:cNvSpPr>
            <a:spLocks noChangeShapeType="1"/>
          </p:cNvSpPr>
          <p:nvPr/>
        </p:nvSpPr>
        <p:spPr bwMode="auto">
          <a:xfrm>
            <a:off x="6011863" y="5589588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07" name="Rectangle 65"/>
          <p:cNvSpPr>
            <a:spLocks noChangeArrowheads="1"/>
          </p:cNvSpPr>
          <p:nvPr/>
        </p:nvSpPr>
        <p:spPr bwMode="auto">
          <a:xfrm>
            <a:off x="6445250" y="5084763"/>
            <a:ext cx="431800" cy="73025"/>
          </a:xfrm>
          <a:prstGeom prst="rect">
            <a:avLst/>
          </a:prstGeom>
          <a:solidFill>
            <a:srgbClr val="EB3807"/>
          </a:solidFill>
          <a:ln w="9525">
            <a:solidFill>
              <a:srgbClr val="EB3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008" name="Line 66"/>
          <p:cNvSpPr>
            <a:spLocks noChangeShapeType="1"/>
          </p:cNvSpPr>
          <p:nvPr/>
        </p:nvSpPr>
        <p:spPr bwMode="auto">
          <a:xfrm>
            <a:off x="6661150" y="5157788"/>
            <a:ext cx="0" cy="431800"/>
          </a:xfrm>
          <a:prstGeom prst="line">
            <a:avLst/>
          </a:prstGeom>
          <a:noFill/>
          <a:ln w="9525">
            <a:solidFill>
              <a:srgbClr val="EB3807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09" name="Line 67"/>
          <p:cNvSpPr>
            <a:spLocks noChangeShapeType="1"/>
          </p:cNvSpPr>
          <p:nvPr/>
        </p:nvSpPr>
        <p:spPr bwMode="auto">
          <a:xfrm>
            <a:off x="6516688" y="55895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10" name="Line 68"/>
          <p:cNvSpPr>
            <a:spLocks noChangeShapeType="1"/>
          </p:cNvSpPr>
          <p:nvPr/>
        </p:nvSpPr>
        <p:spPr bwMode="auto">
          <a:xfrm flipH="1">
            <a:off x="6661150" y="5589588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11" name="Line 69"/>
          <p:cNvSpPr>
            <a:spLocks noChangeShapeType="1"/>
          </p:cNvSpPr>
          <p:nvPr/>
        </p:nvSpPr>
        <p:spPr bwMode="auto">
          <a:xfrm>
            <a:off x="6516688" y="5589588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12" name="Rectangle 70"/>
          <p:cNvSpPr>
            <a:spLocks noChangeArrowheads="1"/>
          </p:cNvSpPr>
          <p:nvPr/>
        </p:nvSpPr>
        <p:spPr bwMode="auto">
          <a:xfrm>
            <a:off x="6948488" y="5084763"/>
            <a:ext cx="431800" cy="73025"/>
          </a:xfrm>
          <a:prstGeom prst="rect">
            <a:avLst/>
          </a:prstGeom>
          <a:solidFill>
            <a:srgbClr val="EB3807"/>
          </a:solidFill>
          <a:ln w="9525">
            <a:solidFill>
              <a:srgbClr val="EB3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013" name="Line 71"/>
          <p:cNvSpPr>
            <a:spLocks noChangeShapeType="1"/>
          </p:cNvSpPr>
          <p:nvPr/>
        </p:nvSpPr>
        <p:spPr bwMode="auto">
          <a:xfrm>
            <a:off x="7164388" y="5157788"/>
            <a:ext cx="0" cy="431800"/>
          </a:xfrm>
          <a:prstGeom prst="line">
            <a:avLst/>
          </a:prstGeom>
          <a:noFill/>
          <a:ln w="9525">
            <a:solidFill>
              <a:srgbClr val="EB3807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14" name="Line 72"/>
          <p:cNvSpPr>
            <a:spLocks noChangeShapeType="1"/>
          </p:cNvSpPr>
          <p:nvPr/>
        </p:nvSpPr>
        <p:spPr bwMode="auto">
          <a:xfrm>
            <a:off x="7019925" y="55895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15" name="Line 73"/>
          <p:cNvSpPr>
            <a:spLocks noChangeShapeType="1"/>
          </p:cNvSpPr>
          <p:nvPr/>
        </p:nvSpPr>
        <p:spPr bwMode="auto">
          <a:xfrm flipH="1">
            <a:off x="7164388" y="5589588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16" name="Line 74"/>
          <p:cNvSpPr>
            <a:spLocks noChangeShapeType="1"/>
          </p:cNvSpPr>
          <p:nvPr/>
        </p:nvSpPr>
        <p:spPr bwMode="auto">
          <a:xfrm>
            <a:off x="7019925" y="5589588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017" name="Text Box 75"/>
          <p:cNvSpPr txBox="1">
            <a:spLocks noChangeArrowheads="1"/>
          </p:cNvSpPr>
          <p:nvPr/>
        </p:nvSpPr>
        <p:spPr bwMode="auto">
          <a:xfrm>
            <a:off x="0" y="518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 dirty="0">
                <a:solidFill>
                  <a:srgbClr val="EB3807"/>
                </a:solidFill>
                <a:latin typeface="Comic Sans MS" pitchFamily="66" charset="0"/>
              </a:rPr>
              <a:t>R/O pads 8x8 mm</a:t>
            </a:r>
            <a:r>
              <a:rPr lang="en-GB" sz="1400" b="1" baseline="30000" dirty="0">
                <a:solidFill>
                  <a:srgbClr val="EB3807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98732" name="Text Box 76"/>
          <p:cNvSpPr txBox="1">
            <a:spLocks noChangeArrowheads="1"/>
          </p:cNvSpPr>
          <p:nvPr/>
        </p:nvSpPr>
        <p:spPr bwMode="auto">
          <a:xfrm>
            <a:off x="1558925" y="5867400"/>
            <a:ext cx="6084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rgbClr val="33CC33"/>
                </a:solidFill>
                <a:latin typeface="Comic Sans MS" pitchFamily="66" charset="0"/>
              </a:rPr>
              <a:t>Front end electronics </a:t>
            </a:r>
          </a:p>
          <a:p>
            <a:pPr algn="ctr"/>
            <a:r>
              <a:rPr lang="en-GB" b="1" dirty="0">
                <a:solidFill>
                  <a:srgbClr val="33CC33"/>
                </a:solidFill>
                <a:latin typeface="Comic Sans MS" pitchFamily="66" charset="0"/>
              </a:rPr>
              <a:t>(</a:t>
            </a:r>
            <a:r>
              <a:rPr lang="en-GB" b="1" dirty="0" err="1">
                <a:solidFill>
                  <a:srgbClr val="33CC33"/>
                </a:solidFill>
                <a:latin typeface="Comic Sans MS" pitchFamily="66" charset="0"/>
              </a:rPr>
              <a:t>Gassiplex</a:t>
            </a:r>
            <a:r>
              <a:rPr lang="en-GB" b="1" dirty="0">
                <a:solidFill>
                  <a:srgbClr val="33CC33"/>
                </a:solidFill>
                <a:latin typeface="Comic Sans MS" pitchFamily="66" charset="0"/>
              </a:rPr>
              <a:t> + ALICE HMPID R/O + DATE + AMORE) </a:t>
            </a:r>
          </a:p>
        </p:txBody>
      </p:sp>
      <p:sp>
        <p:nvSpPr>
          <p:cNvPr id="198733" name="Text Box 77"/>
          <p:cNvSpPr txBox="1">
            <a:spLocks noChangeArrowheads="1"/>
          </p:cNvSpPr>
          <p:nvPr/>
        </p:nvSpPr>
        <p:spPr bwMode="auto">
          <a:xfrm>
            <a:off x="4648200" y="3124200"/>
            <a:ext cx="1484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CsI layer</a:t>
            </a:r>
          </a:p>
        </p:txBody>
      </p:sp>
      <p:sp>
        <p:nvSpPr>
          <p:cNvPr id="198734" name="Line 78"/>
          <p:cNvSpPr>
            <a:spLocks noChangeShapeType="1"/>
          </p:cNvSpPr>
          <p:nvPr/>
        </p:nvSpPr>
        <p:spPr bwMode="auto">
          <a:xfrm>
            <a:off x="5257800" y="3581400"/>
            <a:ext cx="0" cy="152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021" name="Text Box 79"/>
          <p:cNvSpPr txBox="1">
            <a:spLocks noChangeArrowheads="1"/>
          </p:cNvSpPr>
          <p:nvPr/>
        </p:nvSpPr>
        <p:spPr bwMode="auto">
          <a:xfrm>
            <a:off x="457200" y="2819400"/>
            <a:ext cx="1260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>
                <a:latin typeface="Comic Sans MS" pitchFamily="66" charset="0"/>
              </a:rPr>
              <a:t>Drift mesh</a:t>
            </a:r>
          </a:p>
        </p:txBody>
      </p:sp>
      <p:sp>
        <p:nvSpPr>
          <p:cNvPr id="198736" name="Text Box 80"/>
          <p:cNvSpPr txBox="1">
            <a:spLocks noChangeArrowheads="1"/>
          </p:cNvSpPr>
          <p:nvPr/>
        </p:nvSpPr>
        <p:spPr bwMode="auto">
          <a:xfrm>
            <a:off x="457200" y="2267580"/>
            <a:ext cx="17860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Comic Sans MS" pitchFamily="66" charset="0"/>
              </a:rPr>
              <a:t>Ne/CH</a:t>
            </a:r>
            <a:r>
              <a:rPr lang="en-US" b="1" baseline="-25000" dirty="0">
                <a:solidFill>
                  <a:srgbClr val="0066FF"/>
                </a:solidFill>
                <a:latin typeface="Comic Sans MS" pitchFamily="66" charset="0"/>
              </a:rPr>
              <a:t>4 </a:t>
            </a:r>
            <a:r>
              <a:rPr lang="en-US" b="1" dirty="0">
                <a:solidFill>
                  <a:srgbClr val="0066FF"/>
                </a:solidFill>
                <a:latin typeface="Comic Sans MS" pitchFamily="66" charset="0"/>
              </a:rPr>
              <a:t>90/10</a:t>
            </a:r>
          </a:p>
        </p:txBody>
      </p:sp>
      <p:sp>
        <p:nvSpPr>
          <p:cNvPr id="82" name="Oval 81"/>
          <p:cNvSpPr/>
          <p:nvPr/>
        </p:nvSpPr>
        <p:spPr>
          <a:xfrm>
            <a:off x="4284663" y="476250"/>
            <a:ext cx="358775" cy="43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4" name="Straight Connector 83"/>
          <p:cNvCxnSpPr>
            <a:stCxn id="82" idx="6"/>
          </p:cNvCxnSpPr>
          <p:nvPr/>
        </p:nvCxnSpPr>
        <p:spPr>
          <a:xfrm>
            <a:off x="4643438" y="692150"/>
            <a:ext cx="0" cy="504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284663" y="620713"/>
            <a:ext cx="0" cy="360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4643438" y="1412875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643438" y="1268413"/>
            <a:ext cx="360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4284663" y="1125538"/>
            <a:ext cx="0" cy="503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4643438" y="1412875"/>
            <a:ext cx="360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3924300" y="981075"/>
            <a:ext cx="3603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3924300" y="1133475"/>
            <a:ext cx="3603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004048" y="404664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Pulsed UV lamp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3059832" y="105273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2483768" y="98072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66FF"/>
                </a:solidFill>
              </a:rPr>
              <a:t>Ar</a:t>
            </a:r>
            <a:endParaRPr lang="en-US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8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8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8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8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8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732" grpId="0"/>
      <p:bldP spid="198733" grpId="0"/>
      <p:bldP spid="198734" grpId="0" animBg="1"/>
      <p:bldP spid="19873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06090"/>
          </a:xfrm>
        </p:spPr>
        <p:txBody>
          <a:bodyPr anchor="b"/>
          <a:lstStyle/>
          <a:p>
            <a:pPr eaLnBrk="1" hangingPunct="1"/>
            <a:r>
              <a:rPr lang="es-MX" sz="4000" dirty="0" err="1" smtClean="0"/>
              <a:t>Photograph</a:t>
            </a:r>
            <a:endParaRPr lang="es-MX" sz="4000" dirty="0" smtClean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1643063"/>
            <a:ext cx="7751763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9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5" name="Picture 2" descr="\\cern.ch\dfs\Users\p\peskov\Desktop\Manali\deuter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396044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6" name="TextBox 4"/>
          <p:cNvSpPr txBox="1">
            <a:spLocks noChangeArrowheads="1"/>
          </p:cNvSpPr>
          <p:nvPr/>
        </p:nvSpPr>
        <p:spPr bwMode="auto">
          <a:xfrm>
            <a:off x="1258888" y="5300663"/>
            <a:ext cx="210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Do not use Hg lamp!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348038" y="2276475"/>
            <a:ext cx="503237" cy="865188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0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2294" y="3314278"/>
            <a:ext cx="3550146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63888" y="332656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66FF"/>
                </a:solidFill>
              </a:rPr>
              <a:t>D2 lamp spectrum</a:t>
            </a:r>
            <a:endParaRPr lang="en-US" dirty="0">
              <a:solidFill>
                <a:srgbClr val="0066FF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139952" y="5445224"/>
            <a:ext cx="576064" cy="14401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Line 2"/>
          <p:cNvSpPr>
            <a:spLocks noChangeShapeType="1"/>
          </p:cNvSpPr>
          <p:nvPr/>
        </p:nvSpPr>
        <p:spPr bwMode="auto">
          <a:xfrm>
            <a:off x="7019925" y="4149725"/>
            <a:ext cx="0" cy="792163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6" name="Line 3"/>
          <p:cNvSpPr>
            <a:spLocks noChangeShapeType="1"/>
          </p:cNvSpPr>
          <p:nvPr/>
        </p:nvSpPr>
        <p:spPr bwMode="auto">
          <a:xfrm>
            <a:off x="6659563" y="4941888"/>
            <a:ext cx="360362" cy="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Line 4"/>
          <p:cNvSpPr>
            <a:spLocks noChangeShapeType="1"/>
          </p:cNvSpPr>
          <p:nvPr/>
        </p:nvSpPr>
        <p:spPr bwMode="auto">
          <a:xfrm>
            <a:off x="7019925" y="41497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8" name="Line 5"/>
          <p:cNvSpPr>
            <a:spLocks noChangeShapeType="1"/>
          </p:cNvSpPr>
          <p:nvPr/>
        </p:nvSpPr>
        <p:spPr bwMode="auto">
          <a:xfrm>
            <a:off x="6659563" y="4941888"/>
            <a:ext cx="0" cy="144462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9" name="Line 6"/>
          <p:cNvSpPr>
            <a:spLocks noChangeShapeType="1"/>
          </p:cNvSpPr>
          <p:nvPr/>
        </p:nvSpPr>
        <p:spPr bwMode="auto">
          <a:xfrm>
            <a:off x="7235825" y="414972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6659563" y="508635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7380288" y="4149725"/>
            <a:ext cx="215900" cy="1008063"/>
          </a:xfrm>
          <a:prstGeom prst="rect">
            <a:avLst/>
          </a:prstGeom>
          <a:solidFill>
            <a:schemeClr val="bg1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392" name="Rectangle 9"/>
          <p:cNvSpPr>
            <a:spLocks noChangeArrowheads="1"/>
          </p:cNvSpPr>
          <p:nvPr/>
        </p:nvSpPr>
        <p:spPr bwMode="auto">
          <a:xfrm>
            <a:off x="7235825" y="1917700"/>
            <a:ext cx="144463" cy="3384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 flipV="1">
            <a:off x="7596188" y="3213100"/>
            <a:ext cx="0" cy="936625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4" name="Line 11"/>
          <p:cNvSpPr>
            <a:spLocks noChangeShapeType="1"/>
          </p:cNvSpPr>
          <p:nvPr/>
        </p:nvSpPr>
        <p:spPr bwMode="auto">
          <a:xfrm flipH="1">
            <a:off x="7380288" y="32131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5" name="Line 12"/>
          <p:cNvSpPr>
            <a:spLocks noChangeShapeType="1"/>
          </p:cNvSpPr>
          <p:nvPr/>
        </p:nvSpPr>
        <p:spPr bwMode="auto">
          <a:xfrm flipV="1">
            <a:off x="7019925" y="3862388"/>
            <a:ext cx="0" cy="287337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6" name="Line 13"/>
          <p:cNvSpPr>
            <a:spLocks noChangeShapeType="1"/>
          </p:cNvSpPr>
          <p:nvPr/>
        </p:nvSpPr>
        <p:spPr bwMode="auto">
          <a:xfrm flipH="1">
            <a:off x="6443663" y="3862388"/>
            <a:ext cx="576262" cy="0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Line 14"/>
          <p:cNvSpPr>
            <a:spLocks noChangeShapeType="1"/>
          </p:cNvSpPr>
          <p:nvPr/>
        </p:nvSpPr>
        <p:spPr bwMode="auto">
          <a:xfrm flipV="1">
            <a:off x="7596188" y="2781300"/>
            <a:ext cx="0" cy="4318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8" name="Line 15"/>
          <p:cNvSpPr>
            <a:spLocks noChangeShapeType="1"/>
          </p:cNvSpPr>
          <p:nvPr/>
        </p:nvSpPr>
        <p:spPr bwMode="auto">
          <a:xfrm flipV="1">
            <a:off x="7019925" y="2781300"/>
            <a:ext cx="0" cy="4318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9" name="Line 16"/>
          <p:cNvSpPr>
            <a:spLocks noChangeShapeType="1"/>
          </p:cNvSpPr>
          <p:nvPr/>
        </p:nvSpPr>
        <p:spPr bwMode="auto">
          <a:xfrm flipH="1">
            <a:off x="7380288" y="27813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0" name="Line 17"/>
          <p:cNvSpPr>
            <a:spLocks noChangeShapeType="1"/>
          </p:cNvSpPr>
          <p:nvPr/>
        </p:nvSpPr>
        <p:spPr bwMode="auto">
          <a:xfrm flipH="1">
            <a:off x="7019925" y="27813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1" name="Line 18"/>
          <p:cNvSpPr>
            <a:spLocks noChangeShapeType="1"/>
          </p:cNvSpPr>
          <p:nvPr/>
        </p:nvSpPr>
        <p:spPr bwMode="auto">
          <a:xfrm flipV="1">
            <a:off x="7596188" y="1917700"/>
            <a:ext cx="0" cy="863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2" name="Line 19"/>
          <p:cNvSpPr>
            <a:spLocks noChangeShapeType="1"/>
          </p:cNvSpPr>
          <p:nvPr/>
        </p:nvSpPr>
        <p:spPr bwMode="auto">
          <a:xfrm flipV="1">
            <a:off x="7019925" y="2565400"/>
            <a:ext cx="0" cy="2159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3" name="Line 20"/>
          <p:cNvSpPr>
            <a:spLocks noChangeShapeType="1"/>
          </p:cNvSpPr>
          <p:nvPr/>
        </p:nvSpPr>
        <p:spPr bwMode="auto">
          <a:xfrm flipH="1">
            <a:off x="6443663" y="2565400"/>
            <a:ext cx="5762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Line 21"/>
          <p:cNvSpPr>
            <a:spLocks noChangeShapeType="1"/>
          </p:cNvSpPr>
          <p:nvPr/>
        </p:nvSpPr>
        <p:spPr bwMode="auto">
          <a:xfrm flipV="1">
            <a:off x="6516688" y="21336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Rectangle 22"/>
          <p:cNvSpPr>
            <a:spLocks noChangeArrowheads="1"/>
          </p:cNvSpPr>
          <p:nvPr/>
        </p:nvSpPr>
        <p:spPr bwMode="auto">
          <a:xfrm flipV="1">
            <a:off x="2771775" y="2420938"/>
            <a:ext cx="144463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06" name="Line 23"/>
          <p:cNvSpPr>
            <a:spLocks noChangeShapeType="1"/>
          </p:cNvSpPr>
          <p:nvPr/>
        </p:nvSpPr>
        <p:spPr bwMode="auto">
          <a:xfrm>
            <a:off x="6516688" y="2133600"/>
            <a:ext cx="503237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7" name="Line 24"/>
          <p:cNvSpPr>
            <a:spLocks noChangeShapeType="1"/>
          </p:cNvSpPr>
          <p:nvPr/>
        </p:nvSpPr>
        <p:spPr bwMode="auto">
          <a:xfrm flipV="1">
            <a:off x="7019925" y="1917700"/>
            <a:ext cx="0" cy="2159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8" name="Line 25"/>
          <p:cNvSpPr>
            <a:spLocks noChangeShapeType="1"/>
          </p:cNvSpPr>
          <p:nvPr/>
        </p:nvSpPr>
        <p:spPr bwMode="auto">
          <a:xfrm>
            <a:off x="7019925" y="1917700"/>
            <a:ext cx="2159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9" name="Line 26"/>
          <p:cNvSpPr>
            <a:spLocks noChangeShapeType="1"/>
          </p:cNvSpPr>
          <p:nvPr/>
        </p:nvSpPr>
        <p:spPr bwMode="auto">
          <a:xfrm flipH="1">
            <a:off x="7380288" y="1917700"/>
            <a:ext cx="2159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0" name="Rectangle 27"/>
          <p:cNvSpPr>
            <a:spLocks noChangeArrowheads="1"/>
          </p:cNvSpPr>
          <p:nvPr/>
        </p:nvSpPr>
        <p:spPr bwMode="auto">
          <a:xfrm>
            <a:off x="7380288" y="5086350"/>
            <a:ext cx="215900" cy="144463"/>
          </a:xfrm>
          <a:prstGeom prst="rect">
            <a:avLst/>
          </a:prstGeom>
          <a:solidFill>
            <a:schemeClr val="bg1"/>
          </a:solidFill>
          <a:ln w="9525">
            <a:solidFill>
              <a:srgbClr val="FF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11" name="Rectangle 28"/>
          <p:cNvSpPr>
            <a:spLocks noChangeArrowheads="1"/>
          </p:cNvSpPr>
          <p:nvPr/>
        </p:nvSpPr>
        <p:spPr bwMode="auto">
          <a:xfrm>
            <a:off x="3995738" y="4941888"/>
            <a:ext cx="1079500" cy="504825"/>
          </a:xfrm>
          <a:prstGeom prst="rect">
            <a:avLst/>
          </a:prstGeom>
          <a:solidFill>
            <a:srgbClr val="E1F2F3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12" name="Line 29"/>
          <p:cNvSpPr>
            <a:spLocks noChangeShapeType="1"/>
          </p:cNvSpPr>
          <p:nvPr/>
        </p:nvSpPr>
        <p:spPr bwMode="auto">
          <a:xfrm flipV="1">
            <a:off x="6443663" y="206216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3" name="Line 30"/>
          <p:cNvSpPr>
            <a:spLocks noChangeShapeType="1"/>
          </p:cNvSpPr>
          <p:nvPr/>
        </p:nvSpPr>
        <p:spPr bwMode="auto">
          <a:xfrm>
            <a:off x="6443663" y="2060575"/>
            <a:ext cx="1444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Line 31"/>
          <p:cNvSpPr>
            <a:spLocks noChangeShapeType="1"/>
          </p:cNvSpPr>
          <p:nvPr/>
        </p:nvSpPr>
        <p:spPr bwMode="auto">
          <a:xfrm flipV="1">
            <a:off x="6588125" y="19891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5" name="Line 32"/>
          <p:cNvSpPr>
            <a:spLocks noChangeShapeType="1"/>
          </p:cNvSpPr>
          <p:nvPr/>
        </p:nvSpPr>
        <p:spPr bwMode="auto">
          <a:xfrm flipH="1">
            <a:off x="2555875" y="1989138"/>
            <a:ext cx="4032250" cy="0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Oval 33"/>
          <p:cNvSpPr>
            <a:spLocks noChangeArrowheads="1"/>
          </p:cNvSpPr>
          <p:nvPr/>
        </p:nvSpPr>
        <p:spPr bwMode="auto">
          <a:xfrm>
            <a:off x="6516688" y="2062163"/>
            <a:ext cx="71437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17" name="Oval 34"/>
          <p:cNvSpPr>
            <a:spLocks noChangeArrowheads="1"/>
          </p:cNvSpPr>
          <p:nvPr/>
        </p:nvSpPr>
        <p:spPr bwMode="auto">
          <a:xfrm>
            <a:off x="7092950" y="4149725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18" name="Oval 35"/>
          <p:cNvSpPr>
            <a:spLocks noChangeArrowheads="1"/>
          </p:cNvSpPr>
          <p:nvPr/>
        </p:nvSpPr>
        <p:spPr bwMode="auto">
          <a:xfrm>
            <a:off x="7092950" y="3214688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19" name="Oval 36"/>
          <p:cNvSpPr>
            <a:spLocks noChangeArrowheads="1"/>
          </p:cNvSpPr>
          <p:nvPr/>
        </p:nvSpPr>
        <p:spPr bwMode="auto">
          <a:xfrm>
            <a:off x="7092950" y="2782888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20" name="Rectangle 37"/>
          <p:cNvSpPr>
            <a:spLocks noChangeArrowheads="1"/>
          </p:cNvSpPr>
          <p:nvPr/>
        </p:nvSpPr>
        <p:spPr bwMode="auto">
          <a:xfrm>
            <a:off x="7164388" y="5230813"/>
            <a:ext cx="287337" cy="144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21" name="Rectangle 38"/>
          <p:cNvSpPr>
            <a:spLocks noChangeArrowheads="1"/>
          </p:cNvSpPr>
          <p:nvPr/>
        </p:nvSpPr>
        <p:spPr bwMode="auto">
          <a:xfrm>
            <a:off x="7164388" y="1773238"/>
            <a:ext cx="287337" cy="144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22" name="Line 39"/>
          <p:cNvSpPr>
            <a:spLocks noChangeShapeType="1"/>
          </p:cNvSpPr>
          <p:nvPr/>
        </p:nvSpPr>
        <p:spPr bwMode="auto">
          <a:xfrm flipV="1">
            <a:off x="4500563" y="5589588"/>
            <a:ext cx="0" cy="6477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23" name="Line 40"/>
          <p:cNvSpPr>
            <a:spLocks noChangeShapeType="1"/>
          </p:cNvSpPr>
          <p:nvPr/>
        </p:nvSpPr>
        <p:spPr bwMode="auto">
          <a:xfrm flipV="1">
            <a:off x="4498975" y="3141663"/>
            <a:ext cx="1512888" cy="2016125"/>
          </a:xfrm>
          <a:prstGeom prst="line">
            <a:avLst/>
          </a:prstGeom>
          <a:noFill/>
          <a:ln w="9525">
            <a:solidFill>
              <a:srgbClr val="3399FF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24" name="Text Box 41"/>
          <p:cNvSpPr txBox="1">
            <a:spLocks noChangeArrowheads="1"/>
          </p:cNvSpPr>
          <p:nvPr/>
        </p:nvSpPr>
        <p:spPr bwMode="auto">
          <a:xfrm>
            <a:off x="1187450" y="2187575"/>
            <a:ext cx="145097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Pad plain</a:t>
            </a:r>
          </a:p>
          <a:p>
            <a:r>
              <a:rPr lang="en-US" sz="1200">
                <a:latin typeface="Calibri" pitchFamily="34" charset="0"/>
              </a:rPr>
              <a:t>(each pad 8x8mm)</a:t>
            </a:r>
          </a:p>
        </p:txBody>
      </p:sp>
      <p:sp>
        <p:nvSpPr>
          <p:cNvPr id="16425" name="Line 42"/>
          <p:cNvSpPr>
            <a:spLocks noChangeShapeType="1"/>
          </p:cNvSpPr>
          <p:nvPr/>
        </p:nvSpPr>
        <p:spPr bwMode="auto">
          <a:xfrm flipV="1">
            <a:off x="6443663" y="357346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6" name="Line 43"/>
          <p:cNvSpPr>
            <a:spLocks noChangeShapeType="1"/>
          </p:cNvSpPr>
          <p:nvPr/>
        </p:nvSpPr>
        <p:spPr bwMode="auto">
          <a:xfrm>
            <a:off x="6443663" y="3573463"/>
            <a:ext cx="576262" cy="0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7" name="Line 44"/>
          <p:cNvSpPr>
            <a:spLocks noChangeShapeType="1"/>
          </p:cNvSpPr>
          <p:nvPr/>
        </p:nvSpPr>
        <p:spPr bwMode="auto">
          <a:xfrm flipV="1">
            <a:off x="7019925" y="3213100"/>
            <a:ext cx="0" cy="360363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8" name="Line 45"/>
          <p:cNvSpPr>
            <a:spLocks noChangeShapeType="1"/>
          </p:cNvSpPr>
          <p:nvPr/>
        </p:nvSpPr>
        <p:spPr bwMode="auto">
          <a:xfrm flipH="1">
            <a:off x="7019925" y="32131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9" name="Line 46"/>
          <p:cNvSpPr>
            <a:spLocks noChangeShapeType="1"/>
          </p:cNvSpPr>
          <p:nvPr/>
        </p:nvSpPr>
        <p:spPr bwMode="auto">
          <a:xfrm flipH="1">
            <a:off x="5507038" y="3573463"/>
            <a:ext cx="1008062" cy="0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0" name="Line 47"/>
          <p:cNvSpPr>
            <a:spLocks noChangeShapeType="1"/>
          </p:cNvSpPr>
          <p:nvPr/>
        </p:nvSpPr>
        <p:spPr bwMode="auto">
          <a:xfrm flipH="1">
            <a:off x="3203575" y="3862388"/>
            <a:ext cx="3240088" cy="0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1" name="Rectangle 48"/>
          <p:cNvSpPr>
            <a:spLocks noChangeArrowheads="1"/>
          </p:cNvSpPr>
          <p:nvPr/>
        </p:nvSpPr>
        <p:spPr bwMode="auto">
          <a:xfrm>
            <a:off x="5219700" y="3070225"/>
            <a:ext cx="1152525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32" name="Rectangle 49"/>
          <p:cNvSpPr>
            <a:spLocks noChangeArrowheads="1"/>
          </p:cNvSpPr>
          <p:nvPr/>
        </p:nvSpPr>
        <p:spPr bwMode="auto">
          <a:xfrm>
            <a:off x="3995738" y="3070225"/>
            <a:ext cx="1152525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33" name="Rectangle 50"/>
          <p:cNvSpPr>
            <a:spLocks noChangeArrowheads="1"/>
          </p:cNvSpPr>
          <p:nvPr/>
        </p:nvSpPr>
        <p:spPr bwMode="auto">
          <a:xfrm>
            <a:off x="5219700" y="2854325"/>
            <a:ext cx="1152525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34" name="Rectangle 51"/>
          <p:cNvSpPr>
            <a:spLocks noChangeArrowheads="1"/>
          </p:cNvSpPr>
          <p:nvPr/>
        </p:nvSpPr>
        <p:spPr bwMode="auto">
          <a:xfrm>
            <a:off x="3995738" y="2854325"/>
            <a:ext cx="1152525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35" name="Rectangle 52"/>
          <p:cNvSpPr>
            <a:spLocks noChangeArrowheads="1"/>
          </p:cNvSpPr>
          <p:nvPr/>
        </p:nvSpPr>
        <p:spPr bwMode="auto">
          <a:xfrm>
            <a:off x="5219700" y="2638425"/>
            <a:ext cx="1152525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36" name="Rectangle 53"/>
          <p:cNvSpPr>
            <a:spLocks noChangeArrowheads="1"/>
          </p:cNvSpPr>
          <p:nvPr/>
        </p:nvSpPr>
        <p:spPr bwMode="auto">
          <a:xfrm>
            <a:off x="3995738" y="2638425"/>
            <a:ext cx="1152525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16437" name="Line 54"/>
          <p:cNvSpPr>
            <a:spLocks noChangeShapeType="1"/>
          </p:cNvSpPr>
          <p:nvPr/>
        </p:nvSpPr>
        <p:spPr bwMode="auto">
          <a:xfrm flipH="1">
            <a:off x="3130550" y="3573463"/>
            <a:ext cx="2376488" cy="0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8" name="Rectangle 55"/>
          <p:cNvSpPr>
            <a:spLocks noChangeArrowheads="1"/>
          </p:cNvSpPr>
          <p:nvPr/>
        </p:nvSpPr>
        <p:spPr bwMode="auto">
          <a:xfrm>
            <a:off x="5507038" y="3143250"/>
            <a:ext cx="144462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39" name="Rectangle 56"/>
          <p:cNvSpPr>
            <a:spLocks noChangeArrowheads="1"/>
          </p:cNvSpPr>
          <p:nvPr/>
        </p:nvSpPr>
        <p:spPr bwMode="auto">
          <a:xfrm>
            <a:off x="3203575" y="3143250"/>
            <a:ext cx="144463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40" name="Rectangle 57"/>
          <p:cNvSpPr>
            <a:spLocks noChangeArrowheads="1"/>
          </p:cNvSpPr>
          <p:nvPr/>
        </p:nvSpPr>
        <p:spPr bwMode="auto">
          <a:xfrm>
            <a:off x="4284663" y="3143250"/>
            <a:ext cx="431800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41" name="Line 58"/>
          <p:cNvSpPr>
            <a:spLocks noChangeShapeType="1"/>
          </p:cNvSpPr>
          <p:nvPr/>
        </p:nvSpPr>
        <p:spPr bwMode="auto">
          <a:xfrm>
            <a:off x="5580063" y="2638425"/>
            <a:ext cx="0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2" name="Line 59"/>
          <p:cNvSpPr>
            <a:spLocks noChangeShapeType="1"/>
          </p:cNvSpPr>
          <p:nvPr/>
        </p:nvSpPr>
        <p:spPr bwMode="auto">
          <a:xfrm>
            <a:off x="4932363" y="2638425"/>
            <a:ext cx="0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3" name="Line 60"/>
          <p:cNvSpPr>
            <a:spLocks noChangeShapeType="1"/>
          </p:cNvSpPr>
          <p:nvPr/>
        </p:nvSpPr>
        <p:spPr bwMode="auto">
          <a:xfrm>
            <a:off x="4140200" y="2638425"/>
            <a:ext cx="0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4" name="Line 61"/>
          <p:cNvSpPr>
            <a:spLocks noChangeShapeType="1"/>
          </p:cNvSpPr>
          <p:nvPr/>
        </p:nvSpPr>
        <p:spPr bwMode="auto">
          <a:xfrm>
            <a:off x="3275013" y="2638425"/>
            <a:ext cx="0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5" name="Rectangle 62"/>
          <p:cNvSpPr>
            <a:spLocks noChangeArrowheads="1"/>
          </p:cNvSpPr>
          <p:nvPr/>
        </p:nvSpPr>
        <p:spPr bwMode="auto">
          <a:xfrm>
            <a:off x="5508625" y="3284538"/>
            <a:ext cx="215900" cy="285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46" name="Rectangle 63"/>
          <p:cNvSpPr>
            <a:spLocks noChangeArrowheads="1"/>
          </p:cNvSpPr>
          <p:nvPr/>
        </p:nvSpPr>
        <p:spPr bwMode="auto">
          <a:xfrm>
            <a:off x="3130550" y="3287713"/>
            <a:ext cx="217488" cy="285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47" name="Line 64"/>
          <p:cNvSpPr>
            <a:spLocks noChangeShapeType="1"/>
          </p:cNvSpPr>
          <p:nvPr/>
        </p:nvSpPr>
        <p:spPr bwMode="auto">
          <a:xfrm>
            <a:off x="3348038" y="3646488"/>
            <a:ext cx="21590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8" name="Line 65"/>
          <p:cNvSpPr>
            <a:spLocks noChangeShapeType="1"/>
          </p:cNvSpPr>
          <p:nvPr/>
        </p:nvSpPr>
        <p:spPr bwMode="auto">
          <a:xfrm flipV="1">
            <a:off x="5219700" y="3141663"/>
            <a:ext cx="1152525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9" name="Text Box 66"/>
          <p:cNvSpPr txBox="1">
            <a:spLocks noChangeArrowheads="1"/>
          </p:cNvSpPr>
          <p:nvPr/>
        </p:nvSpPr>
        <p:spPr bwMode="auto">
          <a:xfrm>
            <a:off x="1619250" y="2779713"/>
            <a:ext cx="785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TGEMs</a:t>
            </a:r>
          </a:p>
        </p:txBody>
      </p:sp>
      <p:sp>
        <p:nvSpPr>
          <p:cNvPr id="16450" name="Text Box 67"/>
          <p:cNvSpPr txBox="1">
            <a:spLocks noChangeArrowheads="1"/>
          </p:cNvSpPr>
          <p:nvPr/>
        </p:nvSpPr>
        <p:spPr bwMode="auto">
          <a:xfrm>
            <a:off x="2022475" y="3557588"/>
            <a:ext cx="460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9900"/>
                </a:solidFill>
                <a:latin typeface="Calibri" pitchFamily="34" charset="0"/>
              </a:rPr>
              <a:t>CsI</a:t>
            </a:r>
          </a:p>
        </p:txBody>
      </p:sp>
      <p:sp>
        <p:nvSpPr>
          <p:cNvPr id="16451" name="Text Box 68"/>
          <p:cNvSpPr txBox="1">
            <a:spLocks noChangeArrowheads="1"/>
          </p:cNvSpPr>
          <p:nvPr/>
        </p:nvSpPr>
        <p:spPr bwMode="auto">
          <a:xfrm>
            <a:off x="1671638" y="4133850"/>
            <a:ext cx="1041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Drift  mesh</a:t>
            </a:r>
          </a:p>
        </p:txBody>
      </p:sp>
      <p:sp>
        <p:nvSpPr>
          <p:cNvPr id="16452" name="Line 69"/>
          <p:cNvSpPr>
            <a:spLocks noChangeShapeType="1"/>
          </p:cNvSpPr>
          <p:nvPr/>
        </p:nvSpPr>
        <p:spPr bwMode="auto">
          <a:xfrm flipV="1">
            <a:off x="2555875" y="3141663"/>
            <a:ext cx="1079500" cy="64770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53" name="Line 70"/>
          <p:cNvSpPr>
            <a:spLocks noChangeShapeType="1"/>
          </p:cNvSpPr>
          <p:nvPr/>
        </p:nvSpPr>
        <p:spPr bwMode="auto">
          <a:xfrm flipV="1">
            <a:off x="2771775" y="3646488"/>
            <a:ext cx="7921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54" name="Line 71"/>
          <p:cNvSpPr>
            <a:spLocks noChangeShapeType="1"/>
          </p:cNvSpPr>
          <p:nvPr/>
        </p:nvSpPr>
        <p:spPr bwMode="auto">
          <a:xfrm>
            <a:off x="3275013" y="3287713"/>
            <a:ext cx="23050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5" name="Line 72"/>
          <p:cNvSpPr>
            <a:spLocks noChangeShapeType="1"/>
          </p:cNvSpPr>
          <p:nvPr/>
        </p:nvSpPr>
        <p:spPr bwMode="auto">
          <a:xfrm flipH="1">
            <a:off x="3203575" y="5230813"/>
            <a:ext cx="792163" cy="0"/>
          </a:xfrm>
          <a:prstGeom prst="line">
            <a:avLst/>
          </a:prstGeom>
          <a:noFill/>
          <a:ln w="9525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6" name="Line 73"/>
          <p:cNvSpPr>
            <a:spLocks noChangeShapeType="1"/>
          </p:cNvSpPr>
          <p:nvPr/>
        </p:nvSpPr>
        <p:spPr bwMode="auto">
          <a:xfrm flipH="1">
            <a:off x="3203575" y="5086350"/>
            <a:ext cx="719138" cy="0"/>
          </a:xfrm>
          <a:prstGeom prst="line">
            <a:avLst/>
          </a:prstGeom>
          <a:noFill/>
          <a:ln w="9525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7" name="Line 74"/>
          <p:cNvSpPr>
            <a:spLocks noChangeShapeType="1"/>
          </p:cNvSpPr>
          <p:nvPr/>
        </p:nvSpPr>
        <p:spPr bwMode="auto">
          <a:xfrm>
            <a:off x="3995738" y="5086350"/>
            <a:ext cx="0" cy="144463"/>
          </a:xfrm>
          <a:prstGeom prst="line">
            <a:avLst/>
          </a:prstGeom>
          <a:noFill/>
          <a:ln w="9525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8" name="Line 75"/>
          <p:cNvSpPr>
            <a:spLocks noChangeShapeType="1"/>
          </p:cNvSpPr>
          <p:nvPr/>
        </p:nvSpPr>
        <p:spPr bwMode="auto">
          <a:xfrm>
            <a:off x="3922713" y="4797425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9" name="Text Box 76"/>
          <p:cNvSpPr txBox="1">
            <a:spLocks noChangeArrowheads="1"/>
          </p:cNvSpPr>
          <p:nvPr/>
        </p:nvSpPr>
        <p:spPr bwMode="auto">
          <a:xfrm>
            <a:off x="2790825" y="2420938"/>
            <a:ext cx="2682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3</a:t>
            </a:r>
          </a:p>
        </p:txBody>
      </p:sp>
      <p:sp>
        <p:nvSpPr>
          <p:cNvPr id="16460" name="Text Box 77"/>
          <p:cNvSpPr txBox="1">
            <a:spLocks noChangeArrowheads="1"/>
          </p:cNvSpPr>
          <p:nvPr/>
        </p:nvSpPr>
        <p:spPr bwMode="auto">
          <a:xfrm>
            <a:off x="2790825" y="2638425"/>
            <a:ext cx="268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3</a:t>
            </a:r>
          </a:p>
        </p:txBody>
      </p:sp>
      <p:sp>
        <p:nvSpPr>
          <p:cNvPr id="16461" name="Text Box 78"/>
          <p:cNvSpPr txBox="1">
            <a:spLocks noChangeArrowheads="1"/>
          </p:cNvSpPr>
          <p:nvPr/>
        </p:nvSpPr>
        <p:spPr bwMode="auto">
          <a:xfrm>
            <a:off x="2790825" y="2854325"/>
            <a:ext cx="268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3</a:t>
            </a:r>
          </a:p>
        </p:txBody>
      </p:sp>
      <p:sp>
        <p:nvSpPr>
          <p:cNvPr id="16462" name="Line 79"/>
          <p:cNvSpPr>
            <a:spLocks noChangeShapeType="1"/>
          </p:cNvSpPr>
          <p:nvPr/>
        </p:nvSpPr>
        <p:spPr bwMode="auto">
          <a:xfrm>
            <a:off x="6227763" y="3284538"/>
            <a:ext cx="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63" name="Text Box 80"/>
          <p:cNvSpPr txBox="1">
            <a:spLocks noChangeArrowheads="1"/>
          </p:cNvSpPr>
          <p:nvPr/>
        </p:nvSpPr>
        <p:spPr bwMode="auto">
          <a:xfrm>
            <a:off x="5584825" y="4003675"/>
            <a:ext cx="484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  <a:cs typeface="Arial" charset="0"/>
              </a:rPr>
              <a:t>~</a:t>
            </a:r>
            <a:r>
              <a:rPr lang="en-US" sz="1400">
                <a:latin typeface="Calibri" pitchFamily="34" charset="0"/>
              </a:rPr>
              <a:t>60</a:t>
            </a:r>
          </a:p>
        </p:txBody>
      </p:sp>
      <p:sp>
        <p:nvSpPr>
          <p:cNvPr id="16464" name="Text Box 81"/>
          <p:cNvSpPr txBox="1">
            <a:spLocks noChangeArrowheads="1"/>
          </p:cNvSpPr>
          <p:nvPr/>
        </p:nvSpPr>
        <p:spPr bwMode="auto">
          <a:xfrm>
            <a:off x="1239838" y="6184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65" name="Line 82"/>
          <p:cNvSpPr>
            <a:spLocks noChangeShapeType="1"/>
          </p:cNvSpPr>
          <p:nvPr/>
        </p:nvSpPr>
        <p:spPr bwMode="auto">
          <a:xfrm>
            <a:off x="3922713" y="4797425"/>
            <a:ext cx="0" cy="288925"/>
          </a:xfrm>
          <a:prstGeom prst="line">
            <a:avLst/>
          </a:prstGeom>
          <a:noFill/>
          <a:ln w="9525">
            <a:solidFill>
              <a:srgbClr val="FF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6" name="Line 83"/>
          <p:cNvSpPr>
            <a:spLocks noChangeShapeType="1"/>
          </p:cNvSpPr>
          <p:nvPr/>
        </p:nvSpPr>
        <p:spPr bwMode="auto">
          <a:xfrm>
            <a:off x="5146675" y="4797425"/>
            <a:ext cx="0" cy="288925"/>
          </a:xfrm>
          <a:prstGeom prst="line">
            <a:avLst/>
          </a:prstGeom>
          <a:noFill/>
          <a:ln w="9525">
            <a:solidFill>
              <a:srgbClr val="FF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7" name="Line 84"/>
          <p:cNvSpPr>
            <a:spLocks noChangeShapeType="1"/>
          </p:cNvSpPr>
          <p:nvPr/>
        </p:nvSpPr>
        <p:spPr bwMode="auto">
          <a:xfrm>
            <a:off x="5003800" y="4797425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8" name="Line 85"/>
          <p:cNvSpPr>
            <a:spLocks noChangeShapeType="1"/>
          </p:cNvSpPr>
          <p:nvPr/>
        </p:nvSpPr>
        <p:spPr bwMode="auto">
          <a:xfrm flipH="1">
            <a:off x="3419475" y="4797425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9" name="Line 86"/>
          <p:cNvSpPr>
            <a:spLocks noChangeShapeType="1"/>
          </p:cNvSpPr>
          <p:nvPr/>
        </p:nvSpPr>
        <p:spPr bwMode="auto">
          <a:xfrm flipH="1">
            <a:off x="3419475" y="494188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0" name="Text Box 87"/>
          <p:cNvSpPr txBox="1">
            <a:spLocks noChangeArrowheads="1"/>
          </p:cNvSpPr>
          <p:nvPr/>
        </p:nvSpPr>
        <p:spPr bwMode="auto">
          <a:xfrm>
            <a:off x="2751138" y="46466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11</a:t>
            </a:r>
          </a:p>
        </p:txBody>
      </p:sp>
      <p:sp>
        <p:nvSpPr>
          <p:cNvPr id="16471" name="Line 88"/>
          <p:cNvSpPr>
            <a:spLocks noChangeShapeType="1"/>
          </p:cNvSpPr>
          <p:nvPr/>
        </p:nvSpPr>
        <p:spPr bwMode="auto">
          <a:xfrm>
            <a:off x="3995738" y="4797425"/>
            <a:ext cx="0" cy="288925"/>
          </a:xfrm>
          <a:prstGeom prst="line">
            <a:avLst/>
          </a:prstGeom>
          <a:noFill/>
          <a:ln w="9525">
            <a:solidFill>
              <a:srgbClr val="FF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2" name="Line 89"/>
          <p:cNvSpPr>
            <a:spLocks noChangeShapeType="1"/>
          </p:cNvSpPr>
          <p:nvPr/>
        </p:nvSpPr>
        <p:spPr bwMode="auto">
          <a:xfrm>
            <a:off x="5075238" y="479742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3" name="Line 90"/>
          <p:cNvSpPr>
            <a:spLocks noChangeShapeType="1"/>
          </p:cNvSpPr>
          <p:nvPr/>
        </p:nvSpPr>
        <p:spPr bwMode="auto">
          <a:xfrm>
            <a:off x="5075238" y="5230813"/>
            <a:ext cx="2160587" cy="0"/>
          </a:xfrm>
          <a:prstGeom prst="line">
            <a:avLst/>
          </a:prstGeom>
          <a:noFill/>
          <a:ln w="9525">
            <a:solidFill>
              <a:srgbClr val="FF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4" name="Line 91"/>
          <p:cNvSpPr>
            <a:spLocks noChangeShapeType="1"/>
          </p:cNvSpPr>
          <p:nvPr/>
        </p:nvSpPr>
        <p:spPr bwMode="auto">
          <a:xfrm>
            <a:off x="5146675" y="5086350"/>
            <a:ext cx="1512888" cy="0"/>
          </a:xfrm>
          <a:prstGeom prst="line">
            <a:avLst/>
          </a:prstGeom>
          <a:noFill/>
          <a:ln w="9525">
            <a:solidFill>
              <a:srgbClr val="FF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5" name="Line 92"/>
          <p:cNvSpPr>
            <a:spLocks noChangeShapeType="1"/>
          </p:cNvSpPr>
          <p:nvPr/>
        </p:nvSpPr>
        <p:spPr bwMode="auto">
          <a:xfrm>
            <a:off x="3922713" y="5157788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6" name="Line 93"/>
          <p:cNvSpPr>
            <a:spLocks noChangeShapeType="1"/>
          </p:cNvSpPr>
          <p:nvPr/>
        </p:nvSpPr>
        <p:spPr bwMode="auto">
          <a:xfrm>
            <a:off x="3419475" y="4438650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77" name="Line 94"/>
          <p:cNvSpPr>
            <a:spLocks noChangeShapeType="1"/>
          </p:cNvSpPr>
          <p:nvPr/>
        </p:nvSpPr>
        <p:spPr bwMode="auto">
          <a:xfrm flipV="1">
            <a:off x="3419475" y="49418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78" name="Rectangle 95"/>
          <p:cNvSpPr>
            <a:spLocks noChangeArrowheads="1"/>
          </p:cNvSpPr>
          <p:nvPr/>
        </p:nvSpPr>
        <p:spPr bwMode="auto">
          <a:xfrm>
            <a:off x="2771775" y="3068638"/>
            <a:ext cx="1152525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79" name="Rectangle 96"/>
          <p:cNvSpPr>
            <a:spLocks noChangeArrowheads="1"/>
          </p:cNvSpPr>
          <p:nvPr/>
        </p:nvSpPr>
        <p:spPr bwMode="auto">
          <a:xfrm>
            <a:off x="2771775" y="2852738"/>
            <a:ext cx="1152525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80" name="Rectangle 97"/>
          <p:cNvSpPr>
            <a:spLocks noChangeArrowheads="1"/>
          </p:cNvSpPr>
          <p:nvPr/>
        </p:nvSpPr>
        <p:spPr bwMode="auto">
          <a:xfrm>
            <a:off x="2771775" y="2636838"/>
            <a:ext cx="1152525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81" name="Line 98"/>
          <p:cNvSpPr>
            <a:spLocks noChangeShapeType="1"/>
          </p:cNvSpPr>
          <p:nvPr/>
        </p:nvSpPr>
        <p:spPr bwMode="auto">
          <a:xfrm>
            <a:off x="2771775" y="3141663"/>
            <a:ext cx="1152525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82" name="Rectangle 99"/>
          <p:cNvSpPr>
            <a:spLocks noChangeArrowheads="1"/>
          </p:cNvSpPr>
          <p:nvPr/>
        </p:nvSpPr>
        <p:spPr bwMode="auto">
          <a:xfrm flipV="1">
            <a:off x="2987675" y="2420938"/>
            <a:ext cx="144463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83" name="Rectangle 100"/>
          <p:cNvSpPr>
            <a:spLocks noChangeArrowheads="1"/>
          </p:cNvSpPr>
          <p:nvPr/>
        </p:nvSpPr>
        <p:spPr bwMode="auto">
          <a:xfrm flipV="1">
            <a:off x="3203575" y="2420938"/>
            <a:ext cx="144463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84" name="Rectangle 101"/>
          <p:cNvSpPr>
            <a:spLocks noChangeArrowheads="1"/>
          </p:cNvSpPr>
          <p:nvPr/>
        </p:nvSpPr>
        <p:spPr bwMode="auto">
          <a:xfrm flipV="1">
            <a:off x="3419475" y="2420938"/>
            <a:ext cx="144463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85" name="Rectangle 102"/>
          <p:cNvSpPr>
            <a:spLocks noChangeArrowheads="1"/>
          </p:cNvSpPr>
          <p:nvPr/>
        </p:nvSpPr>
        <p:spPr bwMode="auto">
          <a:xfrm flipV="1">
            <a:off x="3635375" y="2420938"/>
            <a:ext cx="144463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86" name="Rectangle 103"/>
          <p:cNvSpPr>
            <a:spLocks noChangeArrowheads="1"/>
          </p:cNvSpPr>
          <p:nvPr/>
        </p:nvSpPr>
        <p:spPr bwMode="auto">
          <a:xfrm flipV="1">
            <a:off x="3851275" y="2420938"/>
            <a:ext cx="144463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87" name="Rectangle 104"/>
          <p:cNvSpPr>
            <a:spLocks noChangeArrowheads="1"/>
          </p:cNvSpPr>
          <p:nvPr/>
        </p:nvSpPr>
        <p:spPr bwMode="auto">
          <a:xfrm flipV="1">
            <a:off x="4067175" y="2420938"/>
            <a:ext cx="144463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88" name="Rectangle 105"/>
          <p:cNvSpPr>
            <a:spLocks noChangeArrowheads="1"/>
          </p:cNvSpPr>
          <p:nvPr/>
        </p:nvSpPr>
        <p:spPr bwMode="auto">
          <a:xfrm flipV="1">
            <a:off x="4283075" y="2420938"/>
            <a:ext cx="144463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89" name="Rectangle 106"/>
          <p:cNvSpPr>
            <a:spLocks noChangeArrowheads="1"/>
          </p:cNvSpPr>
          <p:nvPr/>
        </p:nvSpPr>
        <p:spPr bwMode="auto">
          <a:xfrm flipV="1">
            <a:off x="4500563" y="2420938"/>
            <a:ext cx="144462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90" name="Rectangle 107"/>
          <p:cNvSpPr>
            <a:spLocks noChangeArrowheads="1"/>
          </p:cNvSpPr>
          <p:nvPr/>
        </p:nvSpPr>
        <p:spPr bwMode="auto">
          <a:xfrm flipV="1">
            <a:off x="4716463" y="2420938"/>
            <a:ext cx="144462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91" name="Rectangle 108"/>
          <p:cNvSpPr>
            <a:spLocks noChangeArrowheads="1"/>
          </p:cNvSpPr>
          <p:nvPr/>
        </p:nvSpPr>
        <p:spPr bwMode="auto">
          <a:xfrm flipV="1">
            <a:off x="4932363" y="2420938"/>
            <a:ext cx="144462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92" name="Rectangle 109"/>
          <p:cNvSpPr>
            <a:spLocks noChangeArrowheads="1"/>
          </p:cNvSpPr>
          <p:nvPr/>
        </p:nvSpPr>
        <p:spPr bwMode="auto">
          <a:xfrm flipV="1">
            <a:off x="5148263" y="2420938"/>
            <a:ext cx="144462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93" name="Rectangle 110"/>
          <p:cNvSpPr>
            <a:spLocks noChangeArrowheads="1"/>
          </p:cNvSpPr>
          <p:nvPr/>
        </p:nvSpPr>
        <p:spPr bwMode="auto">
          <a:xfrm flipV="1">
            <a:off x="5364163" y="2420938"/>
            <a:ext cx="144462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94" name="Rectangle 111"/>
          <p:cNvSpPr>
            <a:spLocks noChangeArrowheads="1"/>
          </p:cNvSpPr>
          <p:nvPr/>
        </p:nvSpPr>
        <p:spPr bwMode="auto">
          <a:xfrm flipV="1">
            <a:off x="5580063" y="2420938"/>
            <a:ext cx="144462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95" name="Rectangle 112"/>
          <p:cNvSpPr>
            <a:spLocks noChangeArrowheads="1"/>
          </p:cNvSpPr>
          <p:nvPr/>
        </p:nvSpPr>
        <p:spPr bwMode="auto">
          <a:xfrm flipV="1">
            <a:off x="5795963" y="2420938"/>
            <a:ext cx="144462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96" name="Rectangle 113"/>
          <p:cNvSpPr>
            <a:spLocks noChangeArrowheads="1"/>
          </p:cNvSpPr>
          <p:nvPr/>
        </p:nvSpPr>
        <p:spPr bwMode="auto">
          <a:xfrm flipV="1">
            <a:off x="6011863" y="2420938"/>
            <a:ext cx="144462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97" name="Rectangle 114"/>
          <p:cNvSpPr>
            <a:spLocks noChangeArrowheads="1"/>
          </p:cNvSpPr>
          <p:nvPr/>
        </p:nvSpPr>
        <p:spPr bwMode="auto">
          <a:xfrm flipV="1">
            <a:off x="6227763" y="2420938"/>
            <a:ext cx="144462" cy="71437"/>
          </a:xfrm>
          <a:prstGeom prst="rect">
            <a:avLst/>
          </a:prstGeom>
          <a:solidFill>
            <a:srgbClr val="F5EB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98" name="Line 115"/>
          <p:cNvSpPr>
            <a:spLocks noChangeShapeType="1"/>
          </p:cNvSpPr>
          <p:nvPr/>
        </p:nvSpPr>
        <p:spPr bwMode="auto">
          <a:xfrm flipV="1">
            <a:off x="2843213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99" name="Line 116"/>
          <p:cNvSpPr>
            <a:spLocks noChangeShapeType="1"/>
          </p:cNvSpPr>
          <p:nvPr/>
        </p:nvSpPr>
        <p:spPr bwMode="auto">
          <a:xfrm flipV="1">
            <a:off x="3059113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0" name="Line 117"/>
          <p:cNvSpPr>
            <a:spLocks noChangeShapeType="1"/>
          </p:cNvSpPr>
          <p:nvPr/>
        </p:nvSpPr>
        <p:spPr bwMode="auto">
          <a:xfrm flipV="1">
            <a:off x="32766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1" name="Line 118"/>
          <p:cNvSpPr>
            <a:spLocks noChangeShapeType="1"/>
          </p:cNvSpPr>
          <p:nvPr/>
        </p:nvSpPr>
        <p:spPr bwMode="auto">
          <a:xfrm flipV="1">
            <a:off x="34925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2" name="Line 119"/>
          <p:cNvSpPr>
            <a:spLocks noChangeShapeType="1"/>
          </p:cNvSpPr>
          <p:nvPr/>
        </p:nvSpPr>
        <p:spPr bwMode="auto">
          <a:xfrm flipV="1">
            <a:off x="37084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3" name="Line 120"/>
          <p:cNvSpPr>
            <a:spLocks noChangeShapeType="1"/>
          </p:cNvSpPr>
          <p:nvPr/>
        </p:nvSpPr>
        <p:spPr bwMode="auto">
          <a:xfrm flipV="1">
            <a:off x="39243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4" name="Line 121"/>
          <p:cNvSpPr>
            <a:spLocks noChangeShapeType="1"/>
          </p:cNvSpPr>
          <p:nvPr/>
        </p:nvSpPr>
        <p:spPr bwMode="auto">
          <a:xfrm flipV="1">
            <a:off x="41402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5" name="Rectangle 122"/>
          <p:cNvSpPr>
            <a:spLocks noChangeArrowheads="1"/>
          </p:cNvSpPr>
          <p:nvPr/>
        </p:nvSpPr>
        <p:spPr bwMode="auto">
          <a:xfrm>
            <a:off x="2700338" y="1557338"/>
            <a:ext cx="3743325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>
                <a:latin typeface="Calibri" pitchFamily="34" charset="0"/>
              </a:rPr>
              <a:t>Electronics</a:t>
            </a:r>
          </a:p>
        </p:txBody>
      </p:sp>
      <p:sp>
        <p:nvSpPr>
          <p:cNvPr id="16506" name="Line 123"/>
          <p:cNvSpPr>
            <a:spLocks noChangeShapeType="1"/>
          </p:cNvSpPr>
          <p:nvPr/>
        </p:nvSpPr>
        <p:spPr bwMode="auto">
          <a:xfrm flipV="1">
            <a:off x="43561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7" name="Line 124"/>
          <p:cNvSpPr>
            <a:spLocks noChangeShapeType="1"/>
          </p:cNvSpPr>
          <p:nvPr/>
        </p:nvSpPr>
        <p:spPr bwMode="auto">
          <a:xfrm flipV="1">
            <a:off x="45720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8" name="Line 125"/>
          <p:cNvSpPr>
            <a:spLocks noChangeShapeType="1"/>
          </p:cNvSpPr>
          <p:nvPr/>
        </p:nvSpPr>
        <p:spPr bwMode="auto">
          <a:xfrm flipV="1">
            <a:off x="47879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9" name="Line 126"/>
          <p:cNvSpPr>
            <a:spLocks noChangeShapeType="1"/>
          </p:cNvSpPr>
          <p:nvPr/>
        </p:nvSpPr>
        <p:spPr bwMode="auto">
          <a:xfrm flipV="1">
            <a:off x="50038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10" name="Line 127"/>
          <p:cNvSpPr>
            <a:spLocks noChangeShapeType="1"/>
          </p:cNvSpPr>
          <p:nvPr/>
        </p:nvSpPr>
        <p:spPr bwMode="auto">
          <a:xfrm flipV="1">
            <a:off x="52197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11" name="Line 128"/>
          <p:cNvSpPr>
            <a:spLocks noChangeShapeType="1"/>
          </p:cNvSpPr>
          <p:nvPr/>
        </p:nvSpPr>
        <p:spPr bwMode="auto">
          <a:xfrm flipV="1">
            <a:off x="54356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12" name="Line 129"/>
          <p:cNvSpPr>
            <a:spLocks noChangeShapeType="1"/>
          </p:cNvSpPr>
          <p:nvPr/>
        </p:nvSpPr>
        <p:spPr bwMode="auto">
          <a:xfrm flipV="1">
            <a:off x="56515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13" name="Line 130"/>
          <p:cNvSpPr>
            <a:spLocks noChangeShapeType="1"/>
          </p:cNvSpPr>
          <p:nvPr/>
        </p:nvSpPr>
        <p:spPr bwMode="auto">
          <a:xfrm flipV="1">
            <a:off x="586740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14" name="Line 131"/>
          <p:cNvSpPr>
            <a:spLocks noChangeShapeType="1"/>
          </p:cNvSpPr>
          <p:nvPr/>
        </p:nvSpPr>
        <p:spPr bwMode="auto">
          <a:xfrm flipV="1">
            <a:off x="6084888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15" name="Line 132"/>
          <p:cNvSpPr>
            <a:spLocks noChangeShapeType="1"/>
          </p:cNvSpPr>
          <p:nvPr/>
        </p:nvSpPr>
        <p:spPr bwMode="auto">
          <a:xfrm flipV="1">
            <a:off x="6300788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16" name="Line 133"/>
          <p:cNvSpPr>
            <a:spLocks noChangeShapeType="1"/>
          </p:cNvSpPr>
          <p:nvPr/>
        </p:nvSpPr>
        <p:spPr bwMode="auto">
          <a:xfrm>
            <a:off x="2771775" y="2420938"/>
            <a:ext cx="3600450" cy="0"/>
          </a:xfrm>
          <a:prstGeom prst="line">
            <a:avLst/>
          </a:prstGeom>
          <a:noFill/>
          <a:ln w="28575">
            <a:solidFill>
              <a:srgbClr val="99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17" name="Text Box 134"/>
          <p:cNvSpPr txBox="1">
            <a:spLocks noChangeArrowheads="1"/>
          </p:cNvSpPr>
          <p:nvPr/>
        </p:nvSpPr>
        <p:spPr bwMode="auto">
          <a:xfrm>
            <a:off x="2709863" y="5734050"/>
            <a:ext cx="1357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solidFill>
                  <a:srgbClr val="FF3300"/>
                </a:solidFill>
                <a:latin typeface="Calibri" pitchFamily="34" charset="0"/>
              </a:rPr>
              <a:t>Beam particles</a:t>
            </a:r>
          </a:p>
        </p:txBody>
      </p:sp>
      <p:sp>
        <p:nvSpPr>
          <p:cNvPr id="16518" name="Text Box 135"/>
          <p:cNvSpPr txBox="1">
            <a:spLocks noChangeArrowheads="1"/>
          </p:cNvSpPr>
          <p:nvPr/>
        </p:nvSpPr>
        <p:spPr bwMode="auto">
          <a:xfrm>
            <a:off x="3962400" y="3932238"/>
            <a:ext cx="1041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400">
                <a:solidFill>
                  <a:srgbClr val="0066FF"/>
                </a:solidFill>
                <a:latin typeface="Calibri" pitchFamily="34" charset="0"/>
              </a:rPr>
              <a:t>Cherenkov</a:t>
            </a:r>
          </a:p>
          <a:p>
            <a:pPr algn="ctr"/>
            <a:r>
              <a:rPr lang="en-GB" sz="1400">
                <a:solidFill>
                  <a:srgbClr val="0066FF"/>
                </a:solidFill>
                <a:latin typeface="Calibri" pitchFamily="34" charset="0"/>
              </a:rPr>
              <a:t>light</a:t>
            </a:r>
          </a:p>
        </p:txBody>
      </p:sp>
      <p:sp>
        <p:nvSpPr>
          <p:cNvPr id="16519" name="Text Box 136"/>
          <p:cNvSpPr txBox="1">
            <a:spLocks noChangeArrowheads="1"/>
          </p:cNvSpPr>
          <p:nvPr/>
        </p:nvSpPr>
        <p:spPr bwMode="auto">
          <a:xfrm>
            <a:off x="5127625" y="5516563"/>
            <a:ext cx="1306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pitchFamily="34" charset="0"/>
              </a:rPr>
              <a:t>C</a:t>
            </a:r>
            <a:r>
              <a:rPr lang="en-GB" sz="1400" baseline="-25000">
                <a:latin typeface="Calibri" pitchFamily="34" charset="0"/>
              </a:rPr>
              <a:t>6</a:t>
            </a:r>
            <a:r>
              <a:rPr lang="en-GB" sz="1400">
                <a:latin typeface="Calibri" pitchFamily="34" charset="0"/>
              </a:rPr>
              <a:t>F</a:t>
            </a:r>
            <a:r>
              <a:rPr lang="en-GB" sz="1400" baseline="-25000">
                <a:latin typeface="Calibri" pitchFamily="34" charset="0"/>
              </a:rPr>
              <a:t>14 </a:t>
            </a:r>
            <a:r>
              <a:rPr lang="en-US" sz="1400">
                <a:latin typeface="Calibri" pitchFamily="34" charset="0"/>
              </a:rPr>
              <a:t>radiator</a:t>
            </a:r>
            <a:r>
              <a:rPr lang="en-US">
                <a:latin typeface="Calibri" pitchFamily="34" charset="0"/>
              </a:rPr>
              <a:t> </a:t>
            </a:r>
            <a:endParaRPr lang="en-GB">
              <a:latin typeface="Calibri" pitchFamily="34" charset="0"/>
            </a:endParaRPr>
          </a:p>
        </p:txBody>
      </p:sp>
      <p:sp>
        <p:nvSpPr>
          <p:cNvPr id="16520" name="computr1"/>
          <p:cNvSpPr>
            <a:spLocks noEditPoints="1" noChangeArrowheads="1"/>
          </p:cNvSpPr>
          <p:nvPr/>
        </p:nvSpPr>
        <p:spPr bwMode="auto">
          <a:xfrm>
            <a:off x="1187450" y="476250"/>
            <a:ext cx="976313" cy="10810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0 w 21600"/>
              <a:gd name="T7" fmla="*/ 2147483647 h 21600"/>
              <a:gd name="T8" fmla="*/ 0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0 w 21600"/>
              <a:gd name="T25" fmla="*/ 2147483647 h 21600"/>
              <a:gd name="T26" fmla="*/ 2147483647 w 21600"/>
              <a:gd name="T27" fmla="*/ 2147483647 h 21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4923 w 21600"/>
              <a:gd name="T43" fmla="*/ 2541 h 21600"/>
              <a:gd name="T44" fmla="*/ 16756 w 21600"/>
              <a:gd name="T45" fmla="*/ 11153 h 216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>
                <a:latin typeface="Calibri" pitchFamily="34" charset="0"/>
              </a:rPr>
              <a:t>PC</a:t>
            </a:r>
          </a:p>
        </p:txBody>
      </p:sp>
      <p:sp>
        <p:nvSpPr>
          <p:cNvPr id="16521" name="Rectangle 138"/>
          <p:cNvSpPr>
            <a:spLocks noChangeArrowheads="1"/>
          </p:cNvSpPr>
          <p:nvPr/>
        </p:nvSpPr>
        <p:spPr bwMode="auto">
          <a:xfrm>
            <a:off x="2700338" y="1052513"/>
            <a:ext cx="3671887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>
                <a:latin typeface="Calibri" pitchFamily="34" charset="0"/>
              </a:rPr>
              <a:t>Acquisition</a:t>
            </a:r>
          </a:p>
        </p:txBody>
      </p:sp>
      <p:sp>
        <p:nvSpPr>
          <p:cNvPr id="16522" name="Line 139"/>
          <p:cNvSpPr>
            <a:spLocks noChangeShapeType="1"/>
          </p:cNvSpPr>
          <p:nvPr/>
        </p:nvSpPr>
        <p:spPr bwMode="auto">
          <a:xfrm flipV="1">
            <a:off x="3419475" y="14128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23" name="Line 140"/>
          <p:cNvSpPr>
            <a:spLocks noChangeShapeType="1"/>
          </p:cNvSpPr>
          <p:nvPr/>
        </p:nvSpPr>
        <p:spPr bwMode="auto">
          <a:xfrm flipV="1">
            <a:off x="4284663" y="14128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24" name="Line 141"/>
          <p:cNvSpPr>
            <a:spLocks noChangeShapeType="1"/>
          </p:cNvSpPr>
          <p:nvPr/>
        </p:nvSpPr>
        <p:spPr bwMode="auto">
          <a:xfrm flipV="1">
            <a:off x="5292725" y="14128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25" name="Line 142"/>
          <p:cNvSpPr>
            <a:spLocks noChangeShapeType="1"/>
          </p:cNvSpPr>
          <p:nvPr/>
        </p:nvSpPr>
        <p:spPr bwMode="auto">
          <a:xfrm flipH="1">
            <a:off x="2051050" y="765175"/>
            <a:ext cx="2592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526" name="Line 143"/>
          <p:cNvSpPr>
            <a:spLocks noChangeShapeType="1"/>
          </p:cNvSpPr>
          <p:nvPr/>
        </p:nvSpPr>
        <p:spPr bwMode="auto">
          <a:xfrm>
            <a:off x="4643438" y="7651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27" name="Line 144"/>
          <p:cNvSpPr>
            <a:spLocks noChangeShapeType="1"/>
          </p:cNvSpPr>
          <p:nvPr/>
        </p:nvSpPr>
        <p:spPr bwMode="auto">
          <a:xfrm>
            <a:off x="2771775" y="3284538"/>
            <a:ext cx="360363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28" name="Line 145"/>
          <p:cNvSpPr>
            <a:spLocks noChangeShapeType="1"/>
          </p:cNvSpPr>
          <p:nvPr/>
        </p:nvSpPr>
        <p:spPr bwMode="auto">
          <a:xfrm>
            <a:off x="5724525" y="3284538"/>
            <a:ext cx="576263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29" name="Line 147"/>
          <p:cNvSpPr>
            <a:spLocks noChangeShapeType="1"/>
          </p:cNvSpPr>
          <p:nvPr/>
        </p:nvSpPr>
        <p:spPr bwMode="auto">
          <a:xfrm>
            <a:off x="2411413" y="2924175"/>
            <a:ext cx="2159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530" name="Line 148"/>
          <p:cNvSpPr>
            <a:spLocks noChangeShapeType="1"/>
          </p:cNvSpPr>
          <p:nvPr/>
        </p:nvSpPr>
        <p:spPr bwMode="auto">
          <a:xfrm flipV="1">
            <a:off x="2339975" y="2708275"/>
            <a:ext cx="2873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531" name="Line 149"/>
          <p:cNvSpPr>
            <a:spLocks noChangeShapeType="1"/>
          </p:cNvSpPr>
          <p:nvPr/>
        </p:nvSpPr>
        <p:spPr bwMode="auto">
          <a:xfrm>
            <a:off x="2124075" y="2349500"/>
            <a:ext cx="503238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89" name="Picture 3" descr="E:\ALICE-HMPID\exp-19\leaktes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11125"/>
            <a:ext cx="7129462" cy="63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956376" y="2852936"/>
            <a:ext cx="1245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Direct 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From 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Ortec142pc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56376" y="162880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66"/>
                </a:solidFill>
              </a:rPr>
              <a:t>After</a:t>
            </a:r>
            <a:r>
              <a:rPr lang="en-US" dirty="0" smtClean="0">
                <a:solidFill>
                  <a:srgbClr val="FF0066"/>
                </a:solidFill>
              </a:rPr>
              <a:t> shaper</a:t>
            </a:r>
            <a:endParaRPr lang="en-US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6" name="Title 1"/>
          <p:cNvSpPr>
            <a:spLocks noGrp="1"/>
          </p:cNvSpPr>
          <p:nvPr>
            <p:ph type="ctrTitle"/>
          </p:nvPr>
        </p:nvSpPr>
        <p:spPr>
          <a:xfrm>
            <a:off x="611188" y="260350"/>
            <a:ext cx="7772400" cy="649288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0066FF"/>
                </a:solidFill>
              </a:rPr>
              <a:t>Room </a:t>
            </a:r>
            <a:r>
              <a:rPr lang="en-US" sz="3200" dirty="0" smtClean="0">
                <a:solidFill>
                  <a:srgbClr val="0066FF"/>
                </a:solidFill>
              </a:rPr>
              <a:t>temperature (~30°), continuous </a:t>
            </a:r>
            <a:r>
              <a:rPr lang="en-US" sz="3200" dirty="0" smtClean="0">
                <a:solidFill>
                  <a:srgbClr val="0066FF"/>
                </a:solidFill>
              </a:rPr>
              <a:t>flushing</a:t>
            </a:r>
          </a:p>
        </p:txBody>
      </p:sp>
      <p:sp>
        <p:nvSpPr>
          <p:cNvPr id="51227" name="Line 5"/>
          <p:cNvSpPr>
            <a:spLocks noChangeShapeType="1"/>
          </p:cNvSpPr>
          <p:nvPr/>
        </p:nvSpPr>
        <p:spPr bwMode="auto">
          <a:xfrm flipV="1">
            <a:off x="971550" y="3500438"/>
            <a:ext cx="0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1228" name="Text Box 6"/>
          <p:cNvSpPr txBox="1">
            <a:spLocks noChangeArrowheads="1"/>
          </p:cNvSpPr>
          <p:nvPr/>
        </p:nvSpPr>
        <p:spPr bwMode="auto">
          <a:xfrm>
            <a:off x="663575" y="4005263"/>
            <a:ext cx="8915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Inject EF</a:t>
            </a:r>
          </a:p>
        </p:txBody>
      </p:sp>
      <p:sp>
        <p:nvSpPr>
          <p:cNvPr id="51229" name="Line 7"/>
          <p:cNvSpPr>
            <a:spLocks noChangeShapeType="1"/>
          </p:cNvSpPr>
          <p:nvPr/>
        </p:nvSpPr>
        <p:spPr bwMode="auto">
          <a:xfrm flipV="1">
            <a:off x="3132138" y="35004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1230" name="Text Box 8"/>
          <p:cNvSpPr txBox="1">
            <a:spLocks noChangeArrowheads="1"/>
          </p:cNvSpPr>
          <p:nvPr/>
        </p:nvSpPr>
        <p:spPr bwMode="auto">
          <a:xfrm>
            <a:off x="2535238" y="4005263"/>
            <a:ext cx="187583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Close </a:t>
            </a:r>
            <a:r>
              <a:rPr lang="en-US" sz="1400" dirty="0"/>
              <a:t>EF, but </a:t>
            </a:r>
          </a:p>
          <a:p>
            <a:r>
              <a:rPr lang="en-US" sz="1400" dirty="0" smtClean="0"/>
              <a:t>keep </a:t>
            </a:r>
            <a:r>
              <a:rPr lang="en-US" sz="1400" dirty="0"/>
              <a:t>flushing the gas</a:t>
            </a:r>
          </a:p>
        </p:txBody>
      </p:sp>
      <p:sp>
        <p:nvSpPr>
          <p:cNvPr id="51231" name="Text Box 10"/>
          <p:cNvSpPr txBox="1">
            <a:spLocks noChangeArrowheads="1"/>
          </p:cNvSpPr>
          <p:nvPr/>
        </p:nvSpPr>
        <p:spPr bwMode="auto">
          <a:xfrm>
            <a:off x="5364088" y="3500438"/>
            <a:ext cx="27286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Flushing without EF(recovering</a:t>
            </a:r>
            <a:r>
              <a:rPr lang="en-US" dirty="0"/>
              <a:t>)</a:t>
            </a:r>
          </a:p>
        </p:txBody>
      </p:sp>
      <p:sp>
        <p:nvSpPr>
          <p:cNvPr id="51232" name="Text Box 19"/>
          <p:cNvSpPr txBox="1">
            <a:spLocks noChangeArrowheads="1"/>
          </p:cNvSpPr>
          <p:nvPr/>
        </p:nvSpPr>
        <p:spPr bwMode="auto">
          <a:xfrm>
            <a:off x="376238" y="5013325"/>
            <a:ext cx="41944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When corrected on </a:t>
            </a:r>
            <a:r>
              <a:rPr lang="en-US" dirty="0" smtClean="0"/>
              <a:t>adsorption </a:t>
            </a:r>
            <a:r>
              <a:rPr lang="en-US" dirty="0"/>
              <a:t>effect is 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a</a:t>
            </a:r>
            <a:r>
              <a:rPr lang="en-US" dirty="0" smtClean="0">
                <a:solidFill>
                  <a:srgbClr val="800000"/>
                </a:solidFill>
              </a:rPr>
              <a:t>lmost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>40</a:t>
            </a:r>
            <a:r>
              <a:rPr lang="en-US" dirty="0">
                <a:solidFill>
                  <a:srgbClr val="800000"/>
                </a:solidFill>
              </a:rPr>
              <a:t>%</a:t>
            </a:r>
          </a:p>
        </p:txBody>
      </p:sp>
      <p:graphicFrame>
        <p:nvGraphicFramePr>
          <p:cNvPr id="51221" name="Object 21"/>
          <p:cNvGraphicFramePr>
            <a:graphicFrameLocks noChangeAspect="1"/>
          </p:cNvGraphicFramePr>
          <p:nvPr/>
        </p:nvGraphicFramePr>
        <p:xfrm>
          <a:off x="250825" y="981075"/>
          <a:ext cx="4667250" cy="2533650"/>
        </p:xfrm>
        <a:graphic>
          <a:graphicData uri="http://schemas.openxmlformats.org/presentationml/2006/ole">
            <p:oleObj spid="_x0000_s51221" name="Graphique" r:id="rId3" imgW="4667402" imgH="2533802" progId="Excel.Chart.8">
              <p:embed/>
            </p:oleObj>
          </a:graphicData>
        </a:graphic>
      </p:graphicFrame>
      <p:graphicFrame>
        <p:nvGraphicFramePr>
          <p:cNvPr id="51224" name="Object 24"/>
          <p:cNvGraphicFramePr>
            <a:graphicFrameLocks noChangeAspect="1"/>
          </p:cNvGraphicFramePr>
          <p:nvPr/>
        </p:nvGraphicFramePr>
        <p:xfrm>
          <a:off x="4941888" y="966788"/>
          <a:ext cx="3950592" cy="2533650"/>
        </p:xfrm>
        <a:graphic>
          <a:graphicData uri="http://schemas.openxmlformats.org/presentationml/2006/ole">
            <p:oleObj spid="_x0000_s51224" name="Graphique" r:id="rId4" imgW="3733800" imgH="2533802" progId="Excel.Chart.8">
              <p:embed/>
            </p:oleObj>
          </a:graphicData>
        </a:graphic>
      </p:graphicFrame>
      <p:graphicFrame>
        <p:nvGraphicFramePr>
          <p:cNvPr id="51225" name="Object 25"/>
          <p:cNvGraphicFramePr>
            <a:graphicFrameLocks noChangeAspect="1"/>
          </p:cNvGraphicFramePr>
          <p:nvPr/>
        </p:nvGraphicFramePr>
        <p:xfrm>
          <a:off x="4932039" y="3919538"/>
          <a:ext cx="3960441" cy="2533650"/>
        </p:xfrm>
        <a:graphic>
          <a:graphicData uri="http://schemas.openxmlformats.org/presentationml/2006/ole">
            <p:oleObj spid="_x0000_s51225" name="Graphique" r:id="rId5" imgW="4667402" imgH="2533802" progId="Excel.Chart.8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 rot="19852057">
            <a:off x="3779554" y="2914829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800000"/>
                </a:solidFill>
              </a:rPr>
              <a:t>Preliminary</a:t>
            </a:r>
            <a:endParaRPr lang="en-US" sz="36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88" name="Text Box 5"/>
          <p:cNvSpPr txBox="1">
            <a:spLocks noChangeArrowheads="1"/>
          </p:cNvSpPr>
          <p:nvPr/>
        </p:nvSpPr>
        <p:spPr bwMode="auto">
          <a:xfrm>
            <a:off x="1095375" y="3419708"/>
            <a:ext cx="63530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Inject EF and </a:t>
            </a:r>
            <a:r>
              <a:rPr lang="en-US" dirty="0" smtClean="0"/>
              <a:t>sealed when the signal was close to maximum</a:t>
            </a:r>
            <a:endParaRPr lang="en-US" dirty="0"/>
          </a:p>
        </p:txBody>
      </p:sp>
      <p:graphicFrame>
        <p:nvGraphicFramePr>
          <p:cNvPr id="58378" name="Object 10"/>
          <p:cNvGraphicFramePr>
            <a:graphicFrameLocks noChangeAspect="1"/>
          </p:cNvGraphicFramePr>
          <p:nvPr/>
        </p:nvGraphicFramePr>
        <p:xfrm>
          <a:off x="179512" y="620713"/>
          <a:ext cx="4320480" cy="2533650"/>
        </p:xfrm>
        <a:graphic>
          <a:graphicData uri="http://schemas.openxmlformats.org/presentationml/2006/ole">
            <p:oleObj spid="_x0000_s58378" name="Graphique" r:id="rId3" imgW="4667402" imgH="2533802" progId="Excel.Chart.8">
              <p:embed/>
            </p:oleObj>
          </a:graphicData>
        </a:graphic>
      </p:graphicFrame>
      <p:graphicFrame>
        <p:nvGraphicFramePr>
          <p:cNvPr id="58382" name="Object 14"/>
          <p:cNvGraphicFramePr>
            <a:graphicFrameLocks noChangeAspect="1"/>
          </p:cNvGraphicFramePr>
          <p:nvPr/>
        </p:nvGraphicFramePr>
        <p:xfrm>
          <a:off x="4913437" y="620688"/>
          <a:ext cx="4230563" cy="2533650"/>
        </p:xfrm>
        <a:graphic>
          <a:graphicData uri="http://schemas.openxmlformats.org/presentationml/2006/ole">
            <p:oleObj spid="_x0000_s58382" name="Graphique" r:id="rId4" imgW="4733849" imgH="2533802" progId="Excel.Chart.8">
              <p:embed/>
            </p:oleObj>
          </a:graphicData>
        </a:graphic>
      </p:graphicFrame>
      <p:graphicFrame>
        <p:nvGraphicFramePr>
          <p:cNvPr id="58384" name="Object 16"/>
          <p:cNvGraphicFramePr>
            <a:graphicFrameLocks noChangeAspect="1"/>
          </p:cNvGraphicFramePr>
          <p:nvPr/>
        </p:nvGraphicFramePr>
        <p:xfrm>
          <a:off x="107950" y="3919538"/>
          <a:ext cx="4667250" cy="2533650"/>
        </p:xfrm>
        <a:graphic>
          <a:graphicData uri="http://schemas.openxmlformats.org/presentationml/2006/ole">
            <p:oleObj spid="_x0000_s58384" name="Graphique" r:id="rId5" imgW="4667402" imgH="2533802" progId="Excel.Chart.8">
              <p:embed/>
            </p:oleObj>
          </a:graphicData>
        </a:graphic>
      </p:graphicFrame>
      <p:graphicFrame>
        <p:nvGraphicFramePr>
          <p:cNvPr id="58387" name="Object 19"/>
          <p:cNvGraphicFramePr>
            <a:graphicFrameLocks noChangeAspect="1"/>
          </p:cNvGraphicFramePr>
          <p:nvPr/>
        </p:nvGraphicFramePr>
        <p:xfrm>
          <a:off x="4657725" y="3919538"/>
          <a:ext cx="4667250" cy="2533650"/>
        </p:xfrm>
        <a:graphic>
          <a:graphicData uri="http://schemas.openxmlformats.org/presentationml/2006/ole">
            <p:oleObj spid="_x0000_s58387" name="Graphique" r:id="rId6" imgW="4667402" imgH="2533802" progId="Excel.Chart.8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67744" y="44624"/>
            <a:ext cx="5786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66FF"/>
                </a:solidFill>
              </a:rPr>
              <a:t>Tests with sealed gas chamber</a:t>
            </a:r>
            <a:endParaRPr lang="en-US" sz="3200" dirty="0">
              <a:solidFill>
                <a:srgbClr val="00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1916832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Ist</a:t>
            </a:r>
            <a:r>
              <a:rPr lang="en-US" sz="1400" dirty="0" smtClean="0"/>
              <a:t> day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88224" y="1916832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2d day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267744" y="6525344"/>
            <a:ext cx="45913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</a:rPr>
              <a:t>QE </a:t>
            </a:r>
            <a:r>
              <a:rPr lang="en-US" sz="1600" dirty="0" err="1" smtClean="0">
                <a:solidFill>
                  <a:srgbClr val="800000"/>
                </a:solidFill>
              </a:rPr>
              <a:t>enhansement</a:t>
            </a:r>
            <a:r>
              <a:rPr lang="en-US" sz="1600" dirty="0" smtClean="0">
                <a:solidFill>
                  <a:srgbClr val="800000"/>
                </a:solidFill>
              </a:rPr>
              <a:t> (after correction) is about </a:t>
            </a:r>
            <a:r>
              <a:rPr lang="en-US" sz="1600" u="sng" dirty="0" smtClean="0">
                <a:solidFill>
                  <a:srgbClr val="800000"/>
                </a:solidFill>
              </a:rPr>
              <a:t>50%</a:t>
            </a:r>
            <a:endParaRPr lang="en-US" sz="1600" u="sng" dirty="0">
              <a:solidFill>
                <a:srgbClr val="8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9834999">
            <a:off x="3014881" y="2720929"/>
            <a:ext cx="3769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800000"/>
                </a:solidFill>
              </a:rPr>
              <a:t>Preliminary</a:t>
            </a:r>
            <a:endParaRPr lang="en-US" sz="44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0200"/>
            <a:ext cx="5791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457200"/>
            <a:ext cx="8634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Cross –check with heating: </a:t>
            </a:r>
            <a:r>
              <a:rPr lang="en-US" sz="2000" dirty="0" smtClean="0">
                <a:solidFill>
                  <a:srgbClr val="0000FF"/>
                </a:solidFill>
              </a:rPr>
              <a:t>CsI</a:t>
            </a:r>
            <a:r>
              <a:rPr lang="en-US" sz="2000" dirty="0" smtClean="0">
                <a:solidFill>
                  <a:srgbClr val="0000FF"/>
                </a:solidFill>
              </a:rPr>
              <a:t> QE should drop, EF signal should increase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6" name="Rectangle 2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/>
          <a:lstStyle/>
          <a:p>
            <a:r>
              <a:rPr lang="en-US" sz="4000" dirty="0" smtClean="0"/>
              <a:t>Elevated </a:t>
            </a:r>
            <a:r>
              <a:rPr lang="en-US" sz="4000" dirty="0" smtClean="0"/>
              <a:t>temperatures (60°C)</a:t>
            </a:r>
            <a:endParaRPr lang="en-US" sz="4000" dirty="0" smtClean="0"/>
          </a:p>
        </p:txBody>
      </p:sp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683568" y="2564904"/>
          <a:ext cx="5184576" cy="2952328"/>
        </p:xfrm>
        <a:graphic>
          <a:graphicData uri="http://schemas.openxmlformats.org/presentationml/2006/ole">
            <p:oleObj spid="_x0000_s61445" name="Graphique" r:id="rId3" imgW="4572000" imgH="2705100" progId="Excel.Chart.8">
              <p:embed/>
            </p:oleObj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300192" y="2762885"/>
          <a:ext cx="2549525" cy="1332230"/>
        </p:xfrm>
        <a:graphic>
          <a:graphicData uri="http://schemas.openxmlformats.org/drawingml/2006/table">
            <a:tbl>
              <a:tblPr/>
              <a:tblGrid>
                <a:gridCol w="1197610"/>
                <a:gridCol w="1351915"/>
              </a:tblGrid>
              <a:tr h="35433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Calibri"/>
                        </a:rPr>
                        <a:t>Negative Voltage applied 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Calibri"/>
                        </a:rPr>
                        <a:t>Signal level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solidFill>
                          <a:srgbClr val="000000"/>
                        </a:solidFill>
                        <a:latin typeface="Cambria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Calibri"/>
                        </a:rPr>
                        <a:t>Drift/mesh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solidFill>
                          <a:srgbClr val="000000"/>
                        </a:solidFill>
                        <a:latin typeface="Cambria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Calibri"/>
                        </a:rPr>
                        <a:t>.5 x 20mV/div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solidFill>
                          <a:srgbClr val="000000"/>
                        </a:solidFill>
                        <a:latin typeface="Cambria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Calibri"/>
                        </a:rPr>
                        <a:t>TOP 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dirty="0">
                        <a:solidFill>
                          <a:srgbClr val="000000"/>
                        </a:solidFill>
                        <a:latin typeface="Cambria"/>
                        <a:ea typeface="Calibri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Cambria"/>
                          <a:ea typeface="Calibri"/>
                          <a:cs typeface="Calibri"/>
                        </a:rPr>
                        <a:t>2.5 x 200mV/div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kumimoji="0" lang="en-GB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2200" y="5013176"/>
            <a:ext cx="2544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800000"/>
                </a:solidFill>
              </a:rPr>
              <a:t>Signal is 50 times less for EF </a:t>
            </a:r>
            <a:endParaRPr lang="en-GB" sz="1400" dirty="0" smtClean="0">
              <a:solidFill>
                <a:srgbClr val="800000"/>
              </a:solidFill>
            </a:endParaRPr>
          </a:p>
          <a:p>
            <a:r>
              <a:rPr lang="en-GB" sz="1400" dirty="0" smtClean="0">
                <a:solidFill>
                  <a:srgbClr val="800000"/>
                </a:solidFill>
              </a:rPr>
              <a:t>compared </a:t>
            </a:r>
            <a:r>
              <a:rPr lang="en-GB" sz="1400" dirty="0" smtClean="0">
                <a:solidFill>
                  <a:srgbClr val="800000"/>
                </a:solidFill>
              </a:rPr>
              <a:t>to </a:t>
            </a:r>
            <a:r>
              <a:rPr lang="en-GB" sz="1400" dirty="0" err="1" smtClean="0">
                <a:solidFill>
                  <a:srgbClr val="800000"/>
                </a:solidFill>
              </a:rPr>
              <a:t>CsI</a:t>
            </a:r>
            <a:r>
              <a:rPr lang="en-GB" sz="1400" dirty="0" smtClean="0">
                <a:solidFill>
                  <a:srgbClr val="800000"/>
                </a:solidFill>
              </a:rPr>
              <a:t>,</a:t>
            </a:r>
          </a:p>
          <a:p>
            <a:r>
              <a:rPr lang="en-GB" sz="1400" dirty="0" smtClean="0">
                <a:solidFill>
                  <a:srgbClr val="800000"/>
                </a:solidFill>
              </a:rPr>
              <a:t>Which well fit expectations</a:t>
            </a:r>
            <a:endParaRPr lang="en-US" sz="1400" dirty="0" smtClean="0">
              <a:solidFill>
                <a:srgbClr val="8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Picture 3" descr="C:\Users\ADHIKARI\Desktop\Photo\my pics\DSCN3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8150" y="1698625"/>
            <a:ext cx="5727700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4" name="TextBox 2"/>
          <p:cNvSpPr txBox="1">
            <a:spLocks noChangeArrowheads="1"/>
          </p:cNvSpPr>
          <p:nvPr/>
        </p:nvSpPr>
        <p:spPr bwMode="auto">
          <a:xfrm>
            <a:off x="2339975" y="692150"/>
            <a:ext cx="3582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Cross-checks with othe detectors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7" name="Picture 3" descr="\\cern.ch\dfs\Users\m\madhikar\Desktop\WORK\DSCN3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8150" y="1703388"/>
            <a:ext cx="5727700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58" name="TextBox 2"/>
          <p:cNvSpPr txBox="1">
            <a:spLocks noChangeArrowheads="1"/>
          </p:cNvSpPr>
          <p:nvPr/>
        </p:nvSpPr>
        <p:spPr bwMode="auto">
          <a:xfrm>
            <a:off x="1403648" y="5732463"/>
            <a:ext cx="62504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Signal 1.3 V which </a:t>
            </a:r>
            <a:r>
              <a:rPr lang="en-US" dirty="0" smtClean="0"/>
              <a:t>corresponds the expected QE </a:t>
            </a:r>
            <a:r>
              <a:rPr lang="en-US" dirty="0"/>
              <a:t>of the </a:t>
            </a:r>
            <a:r>
              <a:rPr lang="en-US" dirty="0" err="1" smtClean="0"/>
              <a:t>CsI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31840" y="620688"/>
            <a:ext cx="3421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TMAE filled detector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Potentials: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97282" name="Rectangle 3"/>
          <p:cNvSpPr>
            <a:spLocks noGrp="1"/>
          </p:cNvSpPr>
          <p:nvPr>
            <p:ph type="subTitle" idx="1"/>
          </p:nvPr>
        </p:nvSpPr>
        <p:spPr>
          <a:xfrm>
            <a:off x="1259632" y="2276872"/>
            <a:ext cx="6512768" cy="3312368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Gas </a:t>
            </a:r>
            <a:r>
              <a:rPr lang="en-US" dirty="0" smtClean="0">
                <a:solidFill>
                  <a:schemeClr val="tx1"/>
                </a:solidFill>
              </a:rPr>
              <a:t>optimization-</a:t>
            </a:r>
            <a:r>
              <a:rPr lang="en-US" dirty="0" smtClean="0">
                <a:solidFill>
                  <a:srgbClr val="800000"/>
                </a:solidFill>
              </a:rPr>
              <a:t>5</a:t>
            </a:r>
            <a:r>
              <a:rPr lang="en-US" dirty="0" smtClean="0">
                <a:solidFill>
                  <a:srgbClr val="800000"/>
                </a:solidFill>
              </a:rPr>
              <a:t>%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Geometry- probably </a:t>
            </a:r>
            <a:r>
              <a:rPr lang="en-US" dirty="0" smtClean="0">
                <a:solidFill>
                  <a:srgbClr val="800000"/>
                </a:solidFill>
              </a:rPr>
              <a:t>5 </a:t>
            </a:r>
            <a:r>
              <a:rPr lang="en-US" dirty="0" smtClean="0">
                <a:solidFill>
                  <a:srgbClr val="800000"/>
                </a:solidFill>
              </a:rPr>
              <a:t>%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Double </a:t>
            </a:r>
            <a:r>
              <a:rPr lang="en-US" dirty="0" err="1" smtClean="0">
                <a:solidFill>
                  <a:schemeClr val="tx1"/>
                </a:solidFill>
              </a:rPr>
              <a:t>CsI</a:t>
            </a:r>
            <a:r>
              <a:rPr lang="en-US" dirty="0" smtClean="0">
                <a:solidFill>
                  <a:schemeClr val="tx1"/>
                </a:solidFill>
              </a:rPr>
              <a:t>??? (more studies are needed)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Absorbed layer </a:t>
            </a:r>
            <a:r>
              <a:rPr lang="en-US" dirty="0" smtClean="0">
                <a:solidFill>
                  <a:schemeClr val="tx1"/>
                </a:solidFill>
              </a:rPr>
              <a:t>20-30</a:t>
            </a:r>
            <a:r>
              <a:rPr lang="en-US" dirty="0" smtClean="0">
                <a:solidFill>
                  <a:schemeClr val="tx1"/>
                </a:solidFill>
              </a:rPr>
              <a:t>% (a </a:t>
            </a:r>
            <a:r>
              <a:rPr lang="en-US" dirty="0" smtClean="0">
                <a:solidFill>
                  <a:srgbClr val="800000"/>
                </a:solidFill>
              </a:rPr>
              <a:t>50</a:t>
            </a:r>
            <a:r>
              <a:rPr lang="en-US" dirty="0" smtClean="0">
                <a:solidFill>
                  <a:schemeClr val="tx1"/>
                </a:solidFill>
              </a:rPr>
              <a:t>% after corrections). Not clear how to handle.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More efforts should be done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ctrTitle"/>
          </p:nvPr>
        </p:nvSpPr>
        <p:spPr>
          <a:xfrm>
            <a:off x="684213" y="476250"/>
            <a:ext cx="7772400" cy="1470025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66FF"/>
                </a:solidFill>
              </a:rPr>
              <a:t>Can this </a:t>
            </a:r>
            <a:r>
              <a:rPr lang="en-US" sz="4000" dirty="0" smtClean="0">
                <a:solidFill>
                  <a:srgbClr val="0066FF"/>
                </a:solidFill>
              </a:rPr>
              <a:t>enhancement be applied </a:t>
            </a:r>
            <a:r>
              <a:rPr lang="en-US" sz="4000" dirty="0" smtClean="0">
                <a:solidFill>
                  <a:srgbClr val="0066FF"/>
                </a:solidFill>
              </a:rPr>
              <a:t>to the </a:t>
            </a:r>
            <a:r>
              <a:rPr lang="en-US" sz="4000" dirty="0" err="1" smtClean="0">
                <a:solidFill>
                  <a:srgbClr val="0066FF"/>
                </a:solidFill>
              </a:rPr>
              <a:t>CsI</a:t>
            </a:r>
            <a:r>
              <a:rPr lang="en-US" sz="4000" dirty="0" smtClean="0">
                <a:solidFill>
                  <a:srgbClr val="0066FF"/>
                </a:solidFill>
              </a:rPr>
              <a:t>-MWPC?</a:t>
            </a:r>
            <a:endParaRPr lang="en-US" sz="4000" dirty="0" smtClean="0">
              <a:solidFill>
                <a:srgbClr val="0066FF"/>
              </a:solidFill>
            </a:endParaRPr>
          </a:p>
        </p:txBody>
      </p:sp>
      <p:sp>
        <p:nvSpPr>
          <p:cNvPr id="98306" name="Rectangle 4"/>
          <p:cNvSpPr>
            <a:spLocks noChangeArrowheads="1"/>
          </p:cNvSpPr>
          <p:nvPr/>
        </p:nvSpPr>
        <p:spPr bwMode="auto">
          <a:xfrm>
            <a:off x="3132138" y="3070200"/>
            <a:ext cx="26638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307" name="Line 6"/>
          <p:cNvSpPr>
            <a:spLocks noChangeShapeType="1"/>
          </p:cNvSpPr>
          <p:nvPr/>
        </p:nvSpPr>
        <p:spPr bwMode="auto">
          <a:xfrm>
            <a:off x="4500563" y="2349475"/>
            <a:ext cx="0" cy="27368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8308" name="Rectangle 7"/>
          <p:cNvSpPr>
            <a:spLocks noChangeArrowheads="1"/>
          </p:cNvSpPr>
          <p:nvPr/>
        </p:nvSpPr>
        <p:spPr bwMode="auto">
          <a:xfrm>
            <a:off x="2555875" y="5157762"/>
            <a:ext cx="4248150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309" name="Line 8"/>
          <p:cNvSpPr>
            <a:spLocks noChangeShapeType="1"/>
          </p:cNvSpPr>
          <p:nvPr/>
        </p:nvSpPr>
        <p:spPr bwMode="auto">
          <a:xfrm>
            <a:off x="2484438" y="4941888"/>
            <a:ext cx="43195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8310" name="Line 9"/>
          <p:cNvSpPr>
            <a:spLocks noChangeShapeType="1"/>
          </p:cNvSpPr>
          <p:nvPr/>
        </p:nvSpPr>
        <p:spPr bwMode="auto">
          <a:xfrm flipH="1">
            <a:off x="4356100" y="3070200"/>
            <a:ext cx="144463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8311" name="Line 10"/>
          <p:cNvSpPr>
            <a:spLocks noChangeShapeType="1"/>
          </p:cNvSpPr>
          <p:nvPr/>
        </p:nvSpPr>
        <p:spPr bwMode="auto">
          <a:xfrm flipH="1">
            <a:off x="2700338" y="3357537"/>
            <a:ext cx="1655762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8312" name="Line 11"/>
          <p:cNvSpPr>
            <a:spLocks noChangeShapeType="1"/>
          </p:cNvSpPr>
          <p:nvPr/>
        </p:nvSpPr>
        <p:spPr bwMode="auto">
          <a:xfrm>
            <a:off x="3995738" y="3717900"/>
            <a:ext cx="198" cy="13678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8313" name="TextBox 9"/>
          <p:cNvSpPr txBox="1">
            <a:spLocks noChangeArrowheads="1"/>
          </p:cNvSpPr>
          <p:nvPr/>
        </p:nvSpPr>
        <p:spPr bwMode="auto">
          <a:xfrm>
            <a:off x="971600" y="5949280"/>
            <a:ext cx="61478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Should be carefully </a:t>
            </a:r>
            <a:r>
              <a:rPr lang="en-US" dirty="0" smtClean="0">
                <a:solidFill>
                  <a:srgbClr val="800000"/>
                </a:solidFill>
              </a:rPr>
              <a:t>considered for each particular case</a:t>
            </a:r>
            <a:r>
              <a:rPr lang="en-US" dirty="0">
                <a:solidFill>
                  <a:srgbClr val="800000"/>
                </a:solidFill>
              </a:rPr>
              <a:t>: </a:t>
            </a:r>
            <a:endParaRPr lang="en-US" dirty="0" smtClean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800000"/>
                </a:solidFill>
              </a:rPr>
              <a:t>feedback, </a:t>
            </a:r>
            <a:r>
              <a:rPr lang="en-US" dirty="0">
                <a:solidFill>
                  <a:srgbClr val="800000"/>
                </a:solidFill>
              </a:rPr>
              <a:t>contribution from the </a:t>
            </a:r>
            <a:r>
              <a:rPr lang="en-US" dirty="0" smtClean="0">
                <a:solidFill>
                  <a:srgbClr val="800000"/>
                </a:solidFill>
              </a:rPr>
              <a:t>volume </a:t>
            </a:r>
            <a:r>
              <a:rPr lang="en-US" dirty="0">
                <a:solidFill>
                  <a:srgbClr val="800000"/>
                </a:solidFill>
              </a:rPr>
              <a:t>ionization, aging?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2915816" y="3357537"/>
            <a:ext cx="1584176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555875" y="5157192"/>
            <a:ext cx="4248150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6156176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868144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580112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292080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004048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716016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427984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139952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779912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491880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203848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915816" y="501317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ctrTitle"/>
          </p:nvPr>
        </p:nvSpPr>
        <p:spPr>
          <a:xfrm>
            <a:off x="685800" y="26035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FF"/>
                </a:solidFill>
              </a:rPr>
              <a:t>Conclusions: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 rtlCol="0">
            <a:normAutofit fontScale="70000" lnSpcReduction="2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FF"/>
                </a:solidFill>
              </a:rPr>
              <a:t>•</a:t>
            </a:r>
            <a:r>
              <a:rPr lang="en-US" dirty="0" smtClean="0">
                <a:solidFill>
                  <a:srgbClr val="0066FF"/>
                </a:solidFill>
              </a:rPr>
              <a:t> Some very preliminary </a:t>
            </a:r>
            <a:r>
              <a:rPr lang="en-US" dirty="0" smtClean="0">
                <a:solidFill>
                  <a:srgbClr val="0066FF"/>
                </a:solidFill>
              </a:rPr>
              <a:t>measurements indicate </a:t>
            </a:r>
            <a:r>
              <a:rPr lang="en-US" dirty="0" smtClean="0">
                <a:solidFill>
                  <a:srgbClr val="0066FF"/>
                </a:solidFill>
              </a:rPr>
              <a:t>that adding EF vapors increase </a:t>
            </a:r>
            <a:r>
              <a:rPr lang="en-US" dirty="0" smtClean="0">
                <a:solidFill>
                  <a:srgbClr val="0066FF"/>
                </a:solidFill>
              </a:rPr>
              <a:t>CsI</a:t>
            </a:r>
            <a:r>
              <a:rPr lang="en-US" dirty="0" smtClean="0">
                <a:solidFill>
                  <a:srgbClr val="0066FF"/>
                </a:solidFill>
              </a:rPr>
              <a:t> QE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FF"/>
                </a:solidFill>
              </a:rPr>
              <a:t>• </a:t>
            </a:r>
            <a:r>
              <a:rPr lang="en-US" dirty="0" smtClean="0">
                <a:solidFill>
                  <a:srgbClr val="0066FF"/>
                </a:solidFill>
              </a:rPr>
              <a:t>However one should find </a:t>
            </a:r>
            <a:r>
              <a:rPr lang="en-US" dirty="0" smtClean="0">
                <a:solidFill>
                  <a:srgbClr val="0066FF"/>
                </a:solidFill>
              </a:rPr>
              <a:t>a way of </a:t>
            </a:r>
            <a:r>
              <a:rPr lang="en-US" dirty="0" smtClean="0">
                <a:solidFill>
                  <a:srgbClr val="0066FF"/>
                </a:solidFill>
              </a:rPr>
              <a:t>stabilize the enhancement, because </a:t>
            </a:r>
            <a:r>
              <a:rPr lang="en-US" dirty="0" smtClean="0">
                <a:solidFill>
                  <a:srgbClr val="0066FF"/>
                </a:solidFill>
              </a:rPr>
              <a:t>CsI</a:t>
            </a:r>
            <a:r>
              <a:rPr lang="en-US" dirty="0" smtClean="0">
                <a:solidFill>
                  <a:srgbClr val="0066FF"/>
                </a:solidFill>
              </a:rPr>
              <a:t> </a:t>
            </a:r>
            <a:r>
              <a:rPr lang="en-US" dirty="0" smtClean="0">
                <a:solidFill>
                  <a:srgbClr val="0066FF"/>
                </a:solidFill>
              </a:rPr>
              <a:t>act as a </a:t>
            </a:r>
            <a:r>
              <a:rPr lang="en-US" dirty="0" smtClean="0">
                <a:solidFill>
                  <a:srgbClr val="0066FF"/>
                </a:solidFill>
              </a:rPr>
              <a:t>getter</a:t>
            </a:r>
            <a:endParaRPr lang="en-US" dirty="0" smtClean="0">
              <a:solidFill>
                <a:srgbClr val="0066FF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FF"/>
                </a:solidFill>
              </a:rPr>
              <a:t>• </a:t>
            </a:r>
            <a:r>
              <a:rPr lang="en-US" dirty="0" smtClean="0">
                <a:solidFill>
                  <a:srgbClr val="0066FF"/>
                </a:solidFill>
              </a:rPr>
              <a:t>Some stability </a:t>
            </a:r>
            <a:r>
              <a:rPr lang="en-US" dirty="0" smtClean="0">
                <a:solidFill>
                  <a:srgbClr val="0066FF"/>
                </a:solidFill>
              </a:rPr>
              <a:t>can </a:t>
            </a:r>
            <a:r>
              <a:rPr lang="en-US" dirty="0" smtClean="0">
                <a:solidFill>
                  <a:srgbClr val="0066FF"/>
                </a:solidFill>
              </a:rPr>
              <a:t>be achieved </a:t>
            </a:r>
            <a:r>
              <a:rPr lang="en-US" dirty="0" smtClean="0">
                <a:solidFill>
                  <a:srgbClr val="0066FF"/>
                </a:solidFill>
              </a:rPr>
              <a:t>with a </a:t>
            </a:r>
            <a:r>
              <a:rPr lang="en-US" dirty="0" smtClean="0">
                <a:solidFill>
                  <a:srgbClr val="0066FF"/>
                </a:solidFill>
              </a:rPr>
              <a:t>sealed detector</a:t>
            </a:r>
            <a:r>
              <a:rPr lang="en-US" dirty="0" smtClean="0">
                <a:solidFill>
                  <a:srgbClr val="0066FF"/>
                </a:solidFill>
              </a:rPr>
              <a:t>, </a:t>
            </a:r>
            <a:r>
              <a:rPr lang="en-US" dirty="0" smtClean="0">
                <a:solidFill>
                  <a:srgbClr val="0066FF"/>
                </a:solidFill>
              </a:rPr>
              <a:t>however the gas </a:t>
            </a:r>
            <a:r>
              <a:rPr lang="en-US" dirty="0" smtClean="0">
                <a:solidFill>
                  <a:srgbClr val="0066FF"/>
                </a:solidFill>
              </a:rPr>
              <a:t>gain changes with time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FF"/>
                </a:solidFill>
              </a:rPr>
              <a:t>• </a:t>
            </a:r>
            <a:r>
              <a:rPr lang="en-US" dirty="0" smtClean="0">
                <a:solidFill>
                  <a:srgbClr val="0066FF"/>
                </a:solidFill>
              </a:rPr>
              <a:t>More </a:t>
            </a:r>
            <a:r>
              <a:rPr lang="en-US" dirty="0" smtClean="0">
                <a:solidFill>
                  <a:srgbClr val="0066FF"/>
                </a:solidFill>
              </a:rPr>
              <a:t>work is </a:t>
            </a:r>
            <a:r>
              <a:rPr lang="en-US" dirty="0" smtClean="0">
                <a:solidFill>
                  <a:srgbClr val="0066FF"/>
                </a:solidFill>
              </a:rPr>
              <a:t>needed </a:t>
            </a:r>
            <a:r>
              <a:rPr lang="en-US" dirty="0" smtClean="0">
                <a:solidFill>
                  <a:srgbClr val="0066FF"/>
                </a:solidFill>
              </a:rPr>
              <a:t>to </a:t>
            </a:r>
            <a:r>
              <a:rPr lang="en-US" dirty="0" smtClean="0">
                <a:solidFill>
                  <a:srgbClr val="0066FF"/>
                </a:solidFill>
              </a:rPr>
              <a:t>master </a:t>
            </a:r>
            <a:r>
              <a:rPr lang="en-US" dirty="0" smtClean="0">
                <a:solidFill>
                  <a:srgbClr val="0066FF"/>
                </a:solidFill>
              </a:rPr>
              <a:t>this </a:t>
            </a:r>
            <a:r>
              <a:rPr lang="en-US" dirty="0" smtClean="0">
                <a:solidFill>
                  <a:srgbClr val="0066FF"/>
                </a:solidFill>
              </a:rPr>
              <a:t>effect in flush mode</a:t>
            </a:r>
            <a:endParaRPr lang="en-US" dirty="0" smtClean="0">
              <a:solidFill>
                <a:srgbClr val="0066FF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FF"/>
                </a:solidFill>
              </a:rPr>
              <a:t>• </a:t>
            </a:r>
            <a:r>
              <a:rPr lang="en-US" dirty="0" smtClean="0">
                <a:solidFill>
                  <a:srgbClr val="0066FF"/>
                </a:solidFill>
              </a:rPr>
              <a:t>In </a:t>
            </a:r>
            <a:r>
              <a:rPr lang="en-US" dirty="0" smtClean="0">
                <a:solidFill>
                  <a:srgbClr val="0066FF"/>
                </a:solidFill>
              </a:rPr>
              <a:t>the </a:t>
            </a:r>
            <a:r>
              <a:rPr lang="en-US" dirty="0" smtClean="0">
                <a:solidFill>
                  <a:srgbClr val="0066FF"/>
                </a:solidFill>
              </a:rPr>
              <a:t>case of </a:t>
            </a:r>
            <a:r>
              <a:rPr lang="en-US" dirty="0" smtClean="0">
                <a:solidFill>
                  <a:srgbClr val="0066FF"/>
                </a:solidFill>
              </a:rPr>
              <a:t>the </a:t>
            </a:r>
            <a:r>
              <a:rPr lang="en-US" dirty="0" smtClean="0">
                <a:solidFill>
                  <a:srgbClr val="0066FF"/>
                </a:solidFill>
              </a:rPr>
              <a:t>success </a:t>
            </a:r>
            <a:r>
              <a:rPr lang="en-US" dirty="0" smtClean="0">
                <a:solidFill>
                  <a:srgbClr val="0066FF"/>
                </a:solidFill>
              </a:rPr>
              <a:t>the </a:t>
            </a:r>
            <a:r>
              <a:rPr lang="en-US" dirty="0" smtClean="0">
                <a:solidFill>
                  <a:srgbClr val="0066FF"/>
                </a:solidFill>
              </a:rPr>
              <a:t>efficiency </a:t>
            </a:r>
            <a:r>
              <a:rPr lang="en-US" dirty="0" smtClean="0">
                <a:solidFill>
                  <a:srgbClr val="0066FF"/>
                </a:solidFill>
              </a:rPr>
              <a:t>of </a:t>
            </a:r>
            <a:r>
              <a:rPr lang="en-US" dirty="0" smtClean="0">
                <a:solidFill>
                  <a:srgbClr val="0066FF"/>
                </a:solidFill>
              </a:rPr>
              <a:t>CsI</a:t>
            </a:r>
            <a:r>
              <a:rPr lang="en-US" dirty="0" smtClean="0">
                <a:solidFill>
                  <a:srgbClr val="0066FF"/>
                </a:solidFill>
              </a:rPr>
              <a:t>-TGEM/TRETGEM </a:t>
            </a:r>
            <a:r>
              <a:rPr lang="en-US" dirty="0" smtClean="0">
                <a:solidFill>
                  <a:srgbClr val="C00000"/>
                </a:solidFill>
              </a:rPr>
              <a:t>may approach that of  </a:t>
            </a:r>
            <a:r>
              <a:rPr lang="en-US" dirty="0" err="1" smtClean="0">
                <a:solidFill>
                  <a:srgbClr val="C00000"/>
                </a:solidFill>
              </a:rPr>
              <a:t>CsI</a:t>
            </a:r>
            <a:r>
              <a:rPr lang="en-US" dirty="0" smtClean="0">
                <a:solidFill>
                  <a:srgbClr val="C00000"/>
                </a:solidFill>
              </a:rPr>
              <a:t>-MWPC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1476375" y="1557338"/>
            <a:ext cx="6119813" cy="3743325"/>
          </a:xfrm>
          <a:prstGeom prst="rect">
            <a:avLst/>
          </a:prstGeom>
          <a:solidFill>
            <a:schemeClr val="bg1"/>
          </a:soli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1979613" y="1989138"/>
            <a:ext cx="5113337" cy="2808287"/>
          </a:xfrm>
          <a:prstGeom prst="rect">
            <a:avLst/>
          </a:prstGeom>
          <a:solidFill>
            <a:schemeClr val="bg1"/>
          </a:soli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135</a:t>
            </a:r>
          </a:p>
        </p:txBody>
      </p:sp>
      <p:sp>
        <p:nvSpPr>
          <p:cNvPr id="17411" name="Line 4"/>
          <p:cNvSpPr>
            <a:spLocks noChangeShapeType="1"/>
          </p:cNvSpPr>
          <p:nvPr/>
        </p:nvSpPr>
        <p:spPr bwMode="auto">
          <a:xfrm>
            <a:off x="2339975" y="1700213"/>
            <a:ext cx="0" cy="33845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2" name="Line 5"/>
          <p:cNvSpPr>
            <a:spLocks noChangeShapeType="1"/>
          </p:cNvSpPr>
          <p:nvPr/>
        </p:nvSpPr>
        <p:spPr bwMode="auto">
          <a:xfrm>
            <a:off x="2339975" y="1700213"/>
            <a:ext cx="439261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>
            <a:off x="6732588" y="1700213"/>
            <a:ext cx="0" cy="33845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Line 7"/>
          <p:cNvSpPr>
            <a:spLocks noChangeShapeType="1"/>
          </p:cNvSpPr>
          <p:nvPr/>
        </p:nvSpPr>
        <p:spPr bwMode="auto">
          <a:xfrm>
            <a:off x="2339975" y="5084763"/>
            <a:ext cx="439261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5" name="Line 8"/>
          <p:cNvSpPr>
            <a:spLocks noChangeShapeType="1"/>
          </p:cNvSpPr>
          <p:nvPr/>
        </p:nvSpPr>
        <p:spPr bwMode="auto">
          <a:xfrm>
            <a:off x="2555875" y="1916113"/>
            <a:ext cx="1944688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6" name="Line 9"/>
          <p:cNvSpPr>
            <a:spLocks noChangeShapeType="1"/>
          </p:cNvSpPr>
          <p:nvPr/>
        </p:nvSpPr>
        <p:spPr bwMode="auto">
          <a:xfrm>
            <a:off x="2555875" y="4868863"/>
            <a:ext cx="1944688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Line 10"/>
          <p:cNvSpPr>
            <a:spLocks noChangeShapeType="1"/>
          </p:cNvSpPr>
          <p:nvPr/>
        </p:nvSpPr>
        <p:spPr bwMode="auto">
          <a:xfrm>
            <a:off x="4500563" y="1916113"/>
            <a:ext cx="201612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Line 11"/>
          <p:cNvSpPr>
            <a:spLocks noChangeShapeType="1"/>
          </p:cNvSpPr>
          <p:nvPr/>
        </p:nvSpPr>
        <p:spPr bwMode="auto">
          <a:xfrm>
            <a:off x="4500563" y="4868863"/>
            <a:ext cx="201612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Oval 12"/>
          <p:cNvSpPr>
            <a:spLocks noChangeArrowheads="1"/>
          </p:cNvSpPr>
          <p:nvPr/>
        </p:nvSpPr>
        <p:spPr bwMode="auto">
          <a:xfrm>
            <a:off x="3203575" y="4940300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20" name="Oval 13"/>
          <p:cNvSpPr>
            <a:spLocks noChangeArrowheads="1"/>
          </p:cNvSpPr>
          <p:nvPr/>
        </p:nvSpPr>
        <p:spPr bwMode="auto">
          <a:xfrm>
            <a:off x="3132138" y="1773238"/>
            <a:ext cx="71437" cy="730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21" name="Oval 14"/>
          <p:cNvSpPr>
            <a:spLocks noChangeArrowheads="1"/>
          </p:cNvSpPr>
          <p:nvPr/>
        </p:nvSpPr>
        <p:spPr bwMode="auto">
          <a:xfrm>
            <a:off x="4572000" y="3211513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22" name="Oval 15"/>
          <p:cNvSpPr>
            <a:spLocks noChangeArrowheads="1"/>
          </p:cNvSpPr>
          <p:nvPr/>
        </p:nvSpPr>
        <p:spPr bwMode="auto">
          <a:xfrm>
            <a:off x="5940425" y="3284538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23" name="Oval 16"/>
          <p:cNvSpPr>
            <a:spLocks noChangeArrowheads="1"/>
          </p:cNvSpPr>
          <p:nvPr/>
        </p:nvSpPr>
        <p:spPr bwMode="auto">
          <a:xfrm>
            <a:off x="5940425" y="4940300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24" name="Oval 17"/>
          <p:cNvSpPr>
            <a:spLocks noChangeArrowheads="1"/>
          </p:cNvSpPr>
          <p:nvPr/>
        </p:nvSpPr>
        <p:spPr bwMode="auto">
          <a:xfrm>
            <a:off x="4572000" y="4940300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25" name="Oval 18"/>
          <p:cNvSpPr>
            <a:spLocks noChangeArrowheads="1"/>
          </p:cNvSpPr>
          <p:nvPr/>
        </p:nvSpPr>
        <p:spPr bwMode="auto">
          <a:xfrm>
            <a:off x="4500563" y="1773238"/>
            <a:ext cx="71437" cy="730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26" name="Oval 19"/>
          <p:cNvSpPr>
            <a:spLocks noChangeArrowheads="1"/>
          </p:cNvSpPr>
          <p:nvPr/>
        </p:nvSpPr>
        <p:spPr bwMode="auto">
          <a:xfrm>
            <a:off x="5940425" y="1773238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27" name="Oval 20"/>
          <p:cNvSpPr>
            <a:spLocks noChangeArrowheads="1"/>
          </p:cNvSpPr>
          <p:nvPr/>
        </p:nvSpPr>
        <p:spPr bwMode="auto">
          <a:xfrm>
            <a:off x="3779838" y="4940300"/>
            <a:ext cx="71437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28" name="Oval 21"/>
          <p:cNvSpPr>
            <a:spLocks noChangeArrowheads="1"/>
          </p:cNvSpPr>
          <p:nvPr/>
        </p:nvSpPr>
        <p:spPr bwMode="auto">
          <a:xfrm>
            <a:off x="5148263" y="4941888"/>
            <a:ext cx="71437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29" name="Oval 22"/>
          <p:cNvSpPr>
            <a:spLocks noChangeArrowheads="1"/>
          </p:cNvSpPr>
          <p:nvPr/>
        </p:nvSpPr>
        <p:spPr bwMode="auto">
          <a:xfrm flipH="1">
            <a:off x="3779838" y="1989138"/>
            <a:ext cx="144462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30" name="Oval 23"/>
          <p:cNvSpPr>
            <a:spLocks noChangeArrowheads="1"/>
          </p:cNvSpPr>
          <p:nvPr/>
        </p:nvSpPr>
        <p:spPr bwMode="auto">
          <a:xfrm>
            <a:off x="5076825" y="1773238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31" name="Line 24"/>
          <p:cNvSpPr>
            <a:spLocks noChangeShapeType="1"/>
          </p:cNvSpPr>
          <p:nvPr/>
        </p:nvSpPr>
        <p:spPr bwMode="auto">
          <a:xfrm>
            <a:off x="1258888" y="1341438"/>
            <a:ext cx="6553200" cy="0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2" name="Line 25"/>
          <p:cNvSpPr>
            <a:spLocks noChangeShapeType="1"/>
          </p:cNvSpPr>
          <p:nvPr/>
        </p:nvSpPr>
        <p:spPr bwMode="auto">
          <a:xfrm>
            <a:off x="7812088" y="1341438"/>
            <a:ext cx="0" cy="4175125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3" name="Line 26"/>
          <p:cNvSpPr>
            <a:spLocks noChangeShapeType="1"/>
          </p:cNvSpPr>
          <p:nvPr/>
        </p:nvSpPr>
        <p:spPr bwMode="auto">
          <a:xfrm>
            <a:off x="1258888" y="1341438"/>
            <a:ext cx="0" cy="4175125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4" name="Line 27"/>
          <p:cNvSpPr>
            <a:spLocks noChangeShapeType="1"/>
          </p:cNvSpPr>
          <p:nvPr/>
        </p:nvSpPr>
        <p:spPr bwMode="auto">
          <a:xfrm>
            <a:off x="1258888" y="5300663"/>
            <a:ext cx="6553200" cy="0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5" name="Text Box 28"/>
          <p:cNvSpPr txBox="1">
            <a:spLocks noChangeArrowheads="1"/>
          </p:cNvSpPr>
          <p:nvPr/>
        </p:nvSpPr>
        <p:spPr bwMode="auto">
          <a:xfrm>
            <a:off x="1187450" y="255588"/>
            <a:ext cx="7654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alibri" pitchFamily="34" charset="0"/>
              </a:rPr>
              <a:t>The top view of the RICH prototype (from the electronics side)</a:t>
            </a:r>
          </a:p>
        </p:txBody>
      </p:sp>
      <p:sp>
        <p:nvSpPr>
          <p:cNvPr id="17436" name="Rectangle 29"/>
          <p:cNvSpPr>
            <a:spLocks noChangeArrowheads="1"/>
          </p:cNvSpPr>
          <p:nvPr/>
        </p:nvSpPr>
        <p:spPr bwMode="auto">
          <a:xfrm>
            <a:off x="1116013" y="4652963"/>
            <a:ext cx="14287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37" name="Rectangle 30"/>
          <p:cNvSpPr>
            <a:spLocks noChangeArrowheads="1"/>
          </p:cNvSpPr>
          <p:nvPr/>
        </p:nvSpPr>
        <p:spPr bwMode="auto">
          <a:xfrm>
            <a:off x="1258888" y="4797425"/>
            <a:ext cx="217487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38" name="Rectangle 31"/>
          <p:cNvSpPr>
            <a:spLocks noChangeArrowheads="1"/>
          </p:cNvSpPr>
          <p:nvPr/>
        </p:nvSpPr>
        <p:spPr bwMode="auto">
          <a:xfrm>
            <a:off x="1116013" y="3429000"/>
            <a:ext cx="14287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39" name="Rectangle 32"/>
          <p:cNvSpPr>
            <a:spLocks noChangeArrowheads="1"/>
          </p:cNvSpPr>
          <p:nvPr/>
        </p:nvSpPr>
        <p:spPr bwMode="auto">
          <a:xfrm>
            <a:off x="1116013" y="2205038"/>
            <a:ext cx="14287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40" name="Rectangle 33"/>
          <p:cNvSpPr>
            <a:spLocks noChangeArrowheads="1"/>
          </p:cNvSpPr>
          <p:nvPr/>
        </p:nvSpPr>
        <p:spPr bwMode="auto">
          <a:xfrm>
            <a:off x="7813675" y="4652963"/>
            <a:ext cx="14287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41" name="Rectangle 34"/>
          <p:cNvSpPr>
            <a:spLocks noChangeArrowheads="1"/>
          </p:cNvSpPr>
          <p:nvPr/>
        </p:nvSpPr>
        <p:spPr bwMode="auto">
          <a:xfrm>
            <a:off x="7813675" y="3429000"/>
            <a:ext cx="14287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42" name="Rectangle 35"/>
          <p:cNvSpPr>
            <a:spLocks noChangeArrowheads="1"/>
          </p:cNvSpPr>
          <p:nvPr/>
        </p:nvSpPr>
        <p:spPr bwMode="auto">
          <a:xfrm>
            <a:off x="7813675" y="2205038"/>
            <a:ext cx="14287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43" name="Rectangle 36"/>
          <p:cNvSpPr>
            <a:spLocks noChangeArrowheads="1"/>
          </p:cNvSpPr>
          <p:nvPr/>
        </p:nvSpPr>
        <p:spPr bwMode="auto">
          <a:xfrm>
            <a:off x="2124075" y="5516563"/>
            <a:ext cx="431800" cy="144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44" name="Rectangle 37"/>
          <p:cNvSpPr>
            <a:spLocks noChangeArrowheads="1"/>
          </p:cNvSpPr>
          <p:nvPr/>
        </p:nvSpPr>
        <p:spPr bwMode="auto">
          <a:xfrm>
            <a:off x="2268538" y="5300663"/>
            <a:ext cx="14287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45" name="Rectangle 38"/>
          <p:cNvSpPr>
            <a:spLocks noChangeArrowheads="1"/>
          </p:cNvSpPr>
          <p:nvPr/>
        </p:nvSpPr>
        <p:spPr bwMode="auto">
          <a:xfrm>
            <a:off x="4427538" y="5516563"/>
            <a:ext cx="431800" cy="144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46" name="Rectangle 39"/>
          <p:cNvSpPr>
            <a:spLocks noChangeArrowheads="1"/>
          </p:cNvSpPr>
          <p:nvPr/>
        </p:nvSpPr>
        <p:spPr bwMode="auto">
          <a:xfrm>
            <a:off x="6516688" y="5516563"/>
            <a:ext cx="431800" cy="144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47" name="Rectangle 40"/>
          <p:cNvSpPr>
            <a:spLocks noChangeArrowheads="1"/>
          </p:cNvSpPr>
          <p:nvPr/>
        </p:nvSpPr>
        <p:spPr bwMode="auto">
          <a:xfrm>
            <a:off x="2124075" y="1196975"/>
            <a:ext cx="431800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48" name="Rectangle 41"/>
          <p:cNvSpPr>
            <a:spLocks noChangeArrowheads="1"/>
          </p:cNvSpPr>
          <p:nvPr/>
        </p:nvSpPr>
        <p:spPr bwMode="auto">
          <a:xfrm>
            <a:off x="4427538" y="1196975"/>
            <a:ext cx="431800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49" name="Rectangle 42"/>
          <p:cNvSpPr>
            <a:spLocks noChangeArrowheads="1"/>
          </p:cNvSpPr>
          <p:nvPr/>
        </p:nvSpPr>
        <p:spPr bwMode="auto">
          <a:xfrm>
            <a:off x="6516688" y="1196975"/>
            <a:ext cx="431800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50" name="Rectangle 43"/>
          <p:cNvSpPr>
            <a:spLocks noChangeArrowheads="1"/>
          </p:cNvSpPr>
          <p:nvPr/>
        </p:nvSpPr>
        <p:spPr bwMode="auto">
          <a:xfrm>
            <a:off x="1258888" y="3573463"/>
            <a:ext cx="217487" cy="144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51" name="Rectangle 44"/>
          <p:cNvSpPr>
            <a:spLocks noChangeArrowheads="1"/>
          </p:cNvSpPr>
          <p:nvPr/>
        </p:nvSpPr>
        <p:spPr bwMode="auto">
          <a:xfrm>
            <a:off x="1258888" y="2349500"/>
            <a:ext cx="217487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52" name="Rectangle 45"/>
          <p:cNvSpPr>
            <a:spLocks noChangeArrowheads="1"/>
          </p:cNvSpPr>
          <p:nvPr/>
        </p:nvSpPr>
        <p:spPr bwMode="auto">
          <a:xfrm>
            <a:off x="7594600" y="4797425"/>
            <a:ext cx="217488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53" name="Rectangle 46"/>
          <p:cNvSpPr>
            <a:spLocks noChangeArrowheads="1"/>
          </p:cNvSpPr>
          <p:nvPr/>
        </p:nvSpPr>
        <p:spPr bwMode="auto">
          <a:xfrm>
            <a:off x="7594600" y="3573463"/>
            <a:ext cx="217488" cy="144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54" name="Rectangle 47"/>
          <p:cNvSpPr>
            <a:spLocks noChangeArrowheads="1"/>
          </p:cNvSpPr>
          <p:nvPr/>
        </p:nvSpPr>
        <p:spPr bwMode="auto">
          <a:xfrm>
            <a:off x="7594600" y="2349500"/>
            <a:ext cx="217488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55" name="Rectangle 48"/>
          <p:cNvSpPr>
            <a:spLocks noChangeArrowheads="1"/>
          </p:cNvSpPr>
          <p:nvPr/>
        </p:nvSpPr>
        <p:spPr bwMode="auto">
          <a:xfrm>
            <a:off x="4573588" y="5300663"/>
            <a:ext cx="14287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56" name="Rectangle 49"/>
          <p:cNvSpPr>
            <a:spLocks noChangeArrowheads="1"/>
          </p:cNvSpPr>
          <p:nvPr/>
        </p:nvSpPr>
        <p:spPr bwMode="auto">
          <a:xfrm>
            <a:off x="6661150" y="5300663"/>
            <a:ext cx="14287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57" name="Rectangle 50"/>
          <p:cNvSpPr>
            <a:spLocks noChangeArrowheads="1"/>
          </p:cNvSpPr>
          <p:nvPr/>
        </p:nvSpPr>
        <p:spPr bwMode="auto">
          <a:xfrm>
            <a:off x="2268538" y="1341438"/>
            <a:ext cx="14287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58" name="Rectangle 51"/>
          <p:cNvSpPr>
            <a:spLocks noChangeArrowheads="1"/>
          </p:cNvSpPr>
          <p:nvPr/>
        </p:nvSpPr>
        <p:spPr bwMode="auto">
          <a:xfrm>
            <a:off x="4572000" y="1341438"/>
            <a:ext cx="14287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59" name="Rectangle 52"/>
          <p:cNvSpPr>
            <a:spLocks noChangeArrowheads="1"/>
          </p:cNvSpPr>
          <p:nvPr/>
        </p:nvSpPr>
        <p:spPr bwMode="auto">
          <a:xfrm>
            <a:off x="6661150" y="1341438"/>
            <a:ext cx="14287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60" name="Text Box 53"/>
          <p:cNvSpPr txBox="1">
            <a:spLocks noChangeArrowheads="1"/>
          </p:cNvSpPr>
          <p:nvPr/>
        </p:nvSpPr>
        <p:spPr bwMode="auto">
          <a:xfrm>
            <a:off x="1023938" y="6164263"/>
            <a:ext cx="1227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Feethroughts</a:t>
            </a:r>
          </a:p>
        </p:txBody>
      </p:sp>
      <p:sp>
        <p:nvSpPr>
          <p:cNvPr id="17461" name="Line 54"/>
          <p:cNvSpPr>
            <a:spLocks noChangeShapeType="1"/>
          </p:cNvSpPr>
          <p:nvPr/>
        </p:nvSpPr>
        <p:spPr bwMode="auto">
          <a:xfrm flipV="1">
            <a:off x="1908175" y="5734050"/>
            <a:ext cx="360363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62" name="Line 55"/>
          <p:cNvSpPr>
            <a:spLocks noChangeShapeType="1"/>
          </p:cNvSpPr>
          <p:nvPr/>
        </p:nvSpPr>
        <p:spPr bwMode="auto">
          <a:xfrm flipV="1">
            <a:off x="2339975" y="5734050"/>
            <a:ext cx="17272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63" name="Line 56"/>
          <p:cNvSpPr>
            <a:spLocks noChangeShapeType="1"/>
          </p:cNvSpPr>
          <p:nvPr/>
        </p:nvSpPr>
        <p:spPr bwMode="auto">
          <a:xfrm flipH="1" flipV="1">
            <a:off x="1187450" y="5300663"/>
            <a:ext cx="360363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64" name="Text Box 57"/>
          <p:cNvSpPr txBox="1">
            <a:spLocks noChangeArrowheads="1"/>
          </p:cNvSpPr>
          <p:nvPr/>
        </p:nvSpPr>
        <p:spPr bwMode="auto">
          <a:xfrm>
            <a:off x="5487988" y="6091238"/>
            <a:ext cx="23034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hlink"/>
                </a:solidFill>
                <a:latin typeface="Calibri" pitchFamily="34" charset="0"/>
              </a:rPr>
              <a:t>RETGEM supporting flame</a:t>
            </a:r>
          </a:p>
        </p:txBody>
      </p:sp>
      <p:sp>
        <p:nvSpPr>
          <p:cNvPr id="17465" name="Line 58"/>
          <p:cNvSpPr>
            <a:spLocks noChangeShapeType="1"/>
          </p:cNvSpPr>
          <p:nvPr/>
        </p:nvSpPr>
        <p:spPr bwMode="auto">
          <a:xfrm flipH="1" flipV="1">
            <a:off x="5651500" y="5084763"/>
            <a:ext cx="576263" cy="7921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66" name="Oval 59"/>
          <p:cNvSpPr>
            <a:spLocks noChangeArrowheads="1"/>
          </p:cNvSpPr>
          <p:nvPr/>
        </p:nvSpPr>
        <p:spPr bwMode="auto">
          <a:xfrm>
            <a:off x="2555875" y="5013325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67" name="Oval 60"/>
          <p:cNvSpPr>
            <a:spLocks noChangeArrowheads="1"/>
          </p:cNvSpPr>
          <p:nvPr/>
        </p:nvSpPr>
        <p:spPr bwMode="auto">
          <a:xfrm>
            <a:off x="6516688" y="5013325"/>
            <a:ext cx="71437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68" name="Oval 61"/>
          <p:cNvSpPr>
            <a:spLocks noChangeArrowheads="1"/>
          </p:cNvSpPr>
          <p:nvPr/>
        </p:nvSpPr>
        <p:spPr bwMode="auto">
          <a:xfrm>
            <a:off x="2555875" y="1773238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69" name="Oval 62"/>
          <p:cNvSpPr>
            <a:spLocks noChangeArrowheads="1"/>
          </p:cNvSpPr>
          <p:nvPr/>
        </p:nvSpPr>
        <p:spPr bwMode="auto">
          <a:xfrm>
            <a:off x="6659563" y="1773238"/>
            <a:ext cx="71437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70" name="Oval 63"/>
          <p:cNvSpPr>
            <a:spLocks noChangeArrowheads="1"/>
          </p:cNvSpPr>
          <p:nvPr/>
        </p:nvSpPr>
        <p:spPr bwMode="auto">
          <a:xfrm>
            <a:off x="7237413" y="4365625"/>
            <a:ext cx="71437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71" name="Oval 64"/>
          <p:cNvSpPr>
            <a:spLocks noChangeArrowheads="1"/>
          </p:cNvSpPr>
          <p:nvPr/>
        </p:nvSpPr>
        <p:spPr bwMode="auto">
          <a:xfrm>
            <a:off x="7308850" y="3068638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72" name="Oval 65"/>
          <p:cNvSpPr>
            <a:spLocks noChangeArrowheads="1"/>
          </p:cNvSpPr>
          <p:nvPr/>
        </p:nvSpPr>
        <p:spPr bwMode="auto">
          <a:xfrm>
            <a:off x="1692275" y="4365625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73" name="Oval 66"/>
          <p:cNvSpPr>
            <a:spLocks noChangeArrowheads="1"/>
          </p:cNvSpPr>
          <p:nvPr/>
        </p:nvSpPr>
        <p:spPr bwMode="auto">
          <a:xfrm>
            <a:off x="1692275" y="3068638"/>
            <a:ext cx="71438" cy="73025"/>
          </a:xfrm>
          <a:prstGeom prst="ellipse">
            <a:avLst/>
          </a:prstGeom>
          <a:solidFill>
            <a:schemeClr val="bg1"/>
          </a:solidFill>
          <a:ln w="9525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74" name="Line 70"/>
          <p:cNvSpPr>
            <a:spLocks noChangeShapeType="1"/>
          </p:cNvSpPr>
          <p:nvPr/>
        </p:nvSpPr>
        <p:spPr bwMode="auto">
          <a:xfrm>
            <a:off x="6516688" y="1916113"/>
            <a:ext cx="0" cy="29527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75" name="Text Box 71"/>
          <p:cNvSpPr txBox="1">
            <a:spLocks noChangeArrowheads="1"/>
          </p:cNvSpPr>
          <p:nvPr/>
        </p:nvSpPr>
        <p:spPr bwMode="auto">
          <a:xfrm>
            <a:off x="7885113" y="4024313"/>
            <a:ext cx="128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Cherenkov</a:t>
            </a:r>
          </a:p>
          <a:p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ring</a:t>
            </a:r>
          </a:p>
        </p:txBody>
      </p:sp>
      <p:sp>
        <p:nvSpPr>
          <p:cNvPr id="17476" name="Line 72"/>
          <p:cNvSpPr>
            <a:spLocks noChangeShapeType="1"/>
          </p:cNvSpPr>
          <p:nvPr/>
        </p:nvSpPr>
        <p:spPr bwMode="auto">
          <a:xfrm flipH="1" flipV="1">
            <a:off x="6156325" y="3500438"/>
            <a:ext cx="1728788" cy="7207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77" name="Oval 73"/>
          <p:cNvSpPr>
            <a:spLocks noChangeArrowheads="1"/>
          </p:cNvSpPr>
          <p:nvPr/>
        </p:nvSpPr>
        <p:spPr bwMode="auto">
          <a:xfrm>
            <a:off x="3348038" y="2205038"/>
            <a:ext cx="2736850" cy="2447925"/>
          </a:xfrm>
          <a:prstGeom prst="ellipse">
            <a:avLst/>
          </a:prstGeom>
          <a:solidFill>
            <a:srgbClr val="E1F2F3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17478" name="Oval 74"/>
          <p:cNvSpPr>
            <a:spLocks noChangeArrowheads="1"/>
          </p:cNvSpPr>
          <p:nvPr/>
        </p:nvSpPr>
        <p:spPr bwMode="auto">
          <a:xfrm>
            <a:off x="3708400" y="2492375"/>
            <a:ext cx="2016125" cy="18732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79" name="Line 75"/>
          <p:cNvSpPr>
            <a:spLocks noChangeShapeType="1"/>
          </p:cNvSpPr>
          <p:nvPr/>
        </p:nvSpPr>
        <p:spPr bwMode="auto">
          <a:xfrm>
            <a:off x="4140200" y="2060575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0" name="Line 76"/>
          <p:cNvSpPr>
            <a:spLocks noChangeShapeType="1"/>
          </p:cNvSpPr>
          <p:nvPr/>
        </p:nvSpPr>
        <p:spPr bwMode="auto">
          <a:xfrm>
            <a:off x="4140200" y="2060575"/>
            <a:ext cx="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1" name="Line 77"/>
          <p:cNvSpPr>
            <a:spLocks noChangeShapeType="1"/>
          </p:cNvSpPr>
          <p:nvPr/>
        </p:nvSpPr>
        <p:spPr bwMode="auto">
          <a:xfrm>
            <a:off x="4140200" y="3573463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2" name="Line 78"/>
          <p:cNvSpPr>
            <a:spLocks noChangeShapeType="1"/>
          </p:cNvSpPr>
          <p:nvPr/>
        </p:nvSpPr>
        <p:spPr bwMode="auto">
          <a:xfrm>
            <a:off x="5219700" y="2060575"/>
            <a:ext cx="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3" name="Line 79"/>
          <p:cNvSpPr>
            <a:spLocks noChangeShapeType="1"/>
          </p:cNvSpPr>
          <p:nvPr/>
        </p:nvSpPr>
        <p:spPr bwMode="auto">
          <a:xfrm>
            <a:off x="4067175" y="3068638"/>
            <a:ext cx="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4" name="Line 80"/>
          <p:cNvSpPr>
            <a:spLocks noChangeShapeType="1"/>
          </p:cNvSpPr>
          <p:nvPr/>
        </p:nvSpPr>
        <p:spPr bwMode="auto">
          <a:xfrm>
            <a:off x="5292725" y="3068638"/>
            <a:ext cx="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5" name="Line 81"/>
          <p:cNvSpPr>
            <a:spLocks noChangeShapeType="1"/>
          </p:cNvSpPr>
          <p:nvPr/>
        </p:nvSpPr>
        <p:spPr bwMode="auto">
          <a:xfrm>
            <a:off x="2987675" y="3068638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6" name="Line 82"/>
          <p:cNvSpPr>
            <a:spLocks noChangeShapeType="1"/>
          </p:cNvSpPr>
          <p:nvPr/>
        </p:nvSpPr>
        <p:spPr bwMode="auto">
          <a:xfrm>
            <a:off x="5292725" y="3068638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7" name="Line 83"/>
          <p:cNvSpPr>
            <a:spLocks noChangeShapeType="1"/>
          </p:cNvSpPr>
          <p:nvPr/>
        </p:nvSpPr>
        <p:spPr bwMode="auto">
          <a:xfrm>
            <a:off x="2987675" y="3068638"/>
            <a:ext cx="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8" name="Line 84"/>
          <p:cNvSpPr>
            <a:spLocks noChangeShapeType="1"/>
          </p:cNvSpPr>
          <p:nvPr/>
        </p:nvSpPr>
        <p:spPr bwMode="auto">
          <a:xfrm>
            <a:off x="6372225" y="3068638"/>
            <a:ext cx="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9" name="Line 85"/>
          <p:cNvSpPr>
            <a:spLocks noChangeShapeType="1"/>
          </p:cNvSpPr>
          <p:nvPr/>
        </p:nvSpPr>
        <p:spPr bwMode="auto">
          <a:xfrm>
            <a:off x="2987675" y="4581525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0" name="Line 86"/>
          <p:cNvSpPr>
            <a:spLocks noChangeShapeType="1"/>
          </p:cNvSpPr>
          <p:nvPr/>
        </p:nvSpPr>
        <p:spPr bwMode="auto">
          <a:xfrm>
            <a:off x="5291138" y="4581525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1" name="Line 87"/>
          <p:cNvSpPr>
            <a:spLocks noChangeShapeType="1"/>
          </p:cNvSpPr>
          <p:nvPr/>
        </p:nvSpPr>
        <p:spPr bwMode="auto">
          <a:xfrm>
            <a:off x="4284663" y="213360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2" name="Line 88"/>
          <p:cNvSpPr>
            <a:spLocks noChangeShapeType="1"/>
          </p:cNvSpPr>
          <p:nvPr/>
        </p:nvSpPr>
        <p:spPr bwMode="auto">
          <a:xfrm>
            <a:off x="4284663" y="21336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3" name="Line 89"/>
          <p:cNvSpPr>
            <a:spLocks noChangeShapeType="1"/>
          </p:cNvSpPr>
          <p:nvPr/>
        </p:nvSpPr>
        <p:spPr bwMode="auto">
          <a:xfrm>
            <a:off x="5076825" y="21336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4" name="Line 90"/>
          <p:cNvSpPr>
            <a:spLocks noChangeShapeType="1"/>
          </p:cNvSpPr>
          <p:nvPr/>
        </p:nvSpPr>
        <p:spPr bwMode="auto">
          <a:xfrm>
            <a:off x="4284663" y="278130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5" name="Line 91"/>
          <p:cNvSpPr>
            <a:spLocks noChangeShapeType="1"/>
          </p:cNvSpPr>
          <p:nvPr/>
        </p:nvSpPr>
        <p:spPr bwMode="auto">
          <a:xfrm>
            <a:off x="4284663" y="2852738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6" name="Line 92"/>
          <p:cNvSpPr>
            <a:spLocks noChangeShapeType="1"/>
          </p:cNvSpPr>
          <p:nvPr/>
        </p:nvSpPr>
        <p:spPr bwMode="auto">
          <a:xfrm>
            <a:off x="4284663" y="285273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7" name="Line 93"/>
          <p:cNvSpPr>
            <a:spLocks noChangeShapeType="1"/>
          </p:cNvSpPr>
          <p:nvPr/>
        </p:nvSpPr>
        <p:spPr bwMode="auto">
          <a:xfrm>
            <a:off x="4284663" y="3500438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8" name="Line 94"/>
          <p:cNvSpPr>
            <a:spLocks noChangeShapeType="1"/>
          </p:cNvSpPr>
          <p:nvPr/>
        </p:nvSpPr>
        <p:spPr bwMode="auto">
          <a:xfrm>
            <a:off x="5076825" y="285273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9" name="Line 95"/>
          <p:cNvSpPr>
            <a:spLocks noChangeShapeType="1"/>
          </p:cNvSpPr>
          <p:nvPr/>
        </p:nvSpPr>
        <p:spPr bwMode="auto">
          <a:xfrm>
            <a:off x="3132138" y="3141663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0" name="Line 96"/>
          <p:cNvSpPr>
            <a:spLocks noChangeShapeType="1"/>
          </p:cNvSpPr>
          <p:nvPr/>
        </p:nvSpPr>
        <p:spPr bwMode="auto">
          <a:xfrm>
            <a:off x="3132138" y="3789363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1" name="Line 97"/>
          <p:cNvSpPr>
            <a:spLocks noChangeShapeType="1"/>
          </p:cNvSpPr>
          <p:nvPr/>
        </p:nvSpPr>
        <p:spPr bwMode="auto">
          <a:xfrm>
            <a:off x="3132138" y="31416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2" name="Line 98"/>
          <p:cNvSpPr>
            <a:spLocks noChangeShapeType="1"/>
          </p:cNvSpPr>
          <p:nvPr/>
        </p:nvSpPr>
        <p:spPr bwMode="auto">
          <a:xfrm>
            <a:off x="3924300" y="31416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3" name="Line 99"/>
          <p:cNvSpPr>
            <a:spLocks noChangeShapeType="1"/>
          </p:cNvSpPr>
          <p:nvPr/>
        </p:nvSpPr>
        <p:spPr bwMode="auto">
          <a:xfrm>
            <a:off x="3132138" y="386080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4" name="Line 100"/>
          <p:cNvSpPr>
            <a:spLocks noChangeShapeType="1"/>
          </p:cNvSpPr>
          <p:nvPr/>
        </p:nvSpPr>
        <p:spPr bwMode="auto">
          <a:xfrm>
            <a:off x="5435600" y="3141663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5" name="Line 101"/>
          <p:cNvSpPr>
            <a:spLocks noChangeShapeType="1"/>
          </p:cNvSpPr>
          <p:nvPr/>
        </p:nvSpPr>
        <p:spPr bwMode="auto">
          <a:xfrm>
            <a:off x="5435600" y="3789363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6" name="Line 102"/>
          <p:cNvSpPr>
            <a:spLocks noChangeShapeType="1"/>
          </p:cNvSpPr>
          <p:nvPr/>
        </p:nvSpPr>
        <p:spPr bwMode="auto">
          <a:xfrm>
            <a:off x="5435600" y="38608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7" name="Line 103"/>
          <p:cNvSpPr>
            <a:spLocks noChangeShapeType="1"/>
          </p:cNvSpPr>
          <p:nvPr/>
        </p:nvSpPr>
        <p:spPr bwMode="auto">
          <a:xfrm>
            <a:off x="5435600" y="45085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8" name="Line 104"/>
          <p:cNvSpPr>
            <a:spLocks noChangeShapeType="1"/>
          </p:cNvSpPr>
          <p:nvPr/>
        </p:nvSpPr>
        <p:spPr bwMode="auto">
          <a:xfrm>
            <a:off x="3132138" y="450850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9" name="Line 105"/>
          <p:cNvSpPr>
            <a:spLocks noChangeShapeType="1"/>
          </p:cNvSpPr>
          <p:nvPr/>
        </p:nvSpPr>
        <p:spPr bwMode="auto">
          <a:xfrm>
            <a:off x="3132138" y="38608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10" name="Line 106"/>
          <p:cNvSpPr>
            <a:spLocks noChangeShapeType="1"/>
          </p:cNvSpPr>
          <p:nvPr/>
        </p:nvSpPr>
        <p:spPr bwMode="auto">
          <a:xfrm>
            <a:off x="3924300" y="38608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11" name="Line 107"/>
          <p:cNvSpPr>
            <a:spLocks noChangeShapeType="1"/>
          </p:cNvSpPr>
          <p:nvPr/>
        </p:nvSpPr>
        <p:spPr bwMode="auto">
          <a:xfrm>
            <a:off x="5435600" y="31416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12" name="Line 108"/>
          <p:cNvSpPr>
            <a:spLocks noChangeShapeType="1"/>
          </p:cNvSpPr>
          <p:nvPr/>
        </p:nvSpPr>
        <p:spPr bwMode="auto">
          <a:xfrm>
            <a:off x="6227763" y="31416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13" name="Line 109"/>
          <p:cNvSpPr>
            <a:spLocks noChangeShapeType="1"/>
          </p:cNvSpPr>
          <p:nvPr/>
        </p:nvSpPr>
        <p:spPr bwMode="auto">
          <a:xfrm>
            <a:off x="5435600" y="38608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14" name="Line 110"/>
          <p:cNvSpPr>
            <a:spLocks noChangeShapeType="1"/>
          </p:cNvSpPr>
          <p:nvPr/>
        </p:nvSpPr>
        <p:spPr bwMode="auto">
          <a:xfrm>
            <a:off x="6227763" y="38608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15" name="Text Box 111"/>
          <p:cNvSpPr txBox="1">
            <a:spLocks noChangeArrowheads="1"/>
          </p:cNvSpPr>
          <p:nvPr/>
        </p:nvSpPr>
        <p:spPr bwMode="auto">
          <a:xfrm>
            <a:off x="2895600" y="2297113"/>
            <a:ext cx="958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TGEMs</a:t>
            </a:r>
          </a:p>
        </p:txBody>
      </p:sp>
      <p:sp>
        <p:nvSpPr>
          <p:cNvPr id="17516" name="Line 112"/>
          <p:cNvSpPr>
            <a:spLocks noChangeShapeType="1"/>
          </p:cNvSpPr>
          <p:nvPr/>
        </p:nvSpPr>
        <p:spPr bwMode="auto">
          <a:xfrm>
            <a:off x="3276600" y="2708275"/>
            <a:ext cx="287338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517" name="Line 113"/>
          <p:cNvSpPr>
            <a:spLocks noChangeShapeType="1"/>
          </p:cNvSpPr>
          <p:nvPr/>
        </p:nvSpPr>
        <p:spPr bwMode="auto">
          <a:xfrm>
            <a:off x="3419475" y="2708275"/>
            <a:ext cx="115252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518" name="Text Box 114"/>
          <p:cNvSpPr txBox="1">
            <a:spLocks noChangeArrowheads="1"/>
          </p:cNvSpPr>
          <p:nvPr/>
        </p:nvSpPr>
        <p:spPr bwMode="auto">
          <a:xfrm>
            <a:off x="4427538" y="2924175"/>
            <a:ext cx="649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Calibri" pitchFamily="34" charset="0"/>
              </a:rPr>
              <a:t>4</a:t>
            </a:r>
          </a:p>
        </p:txBody>
      </p:sp>
      <p:sp>
        <p:nvSpPr>
          <p:cNvPr id="17519" name="Text Box 115"/>
          <p:cNvSpPr txBox="1">
            <a:spLocks noChangeArrowheads="1"/>
          </p:cNvSpPr>
          <p:nvPr/>
        </p:nvSpPr>
        <p:spPr bwMode="auto">
          <a:xfrm>
            <a:off x="4443413" y="2266950"/>
            <a:ext cx="415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Calibri" pitchFamily="34" charset="0"/>
              </a:rPr>
              <a:t>3</a:t>
            </a:r>
          </a:p>
        </p:txBody>
      </p:sp>
      <p:sp>
        <p:nvSpPr>
          <p:cNvPr id="17520" name="Text Box 116"/>
          <p:cNvSpPr txBox="1">
            <a:spLocks noChangeArrowheads="1"/>
          </p:cNvSpPr>
          <p:nvPr/>
        </p:nvSpPr>
        <p:spPr bwMode="auto">
          <a:xfrm>
            <a:off x="3219450" y="3284538"/>
            <a:ext cx="415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Calibri" pitchFamily="34" charset="0"/>
              </a:rPr>
              <a:t>1</a:t>
            </a:r>
          </a:p>
        </p:txBody>
      </p:sp>
      <p:sp>
        <p:nvSpPr>
          <p:cNvPr id="17521" name="Text Box 117"/>
          <p:cNvSpPr txBox="1">
            <a:spLocks noChangeArrowheads="1"/>
          </p:cNvSpPr>
          <p:nvPr/>
        </p:nvSpPr>
        <p:spPr bwMode="auto">
          <a:xfrm>
            <a:off x="3219450" y="4005263"/>
            <a:ext cx="560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Calibri" pitchFamily="34" charset="0"/>
              </a:rPr>
              <a:t>2</a:t>
            </a:r>
          </a:p>
        </p:txBody>
      </p:sp>
      <p:sp>
        <p:nvSpPr>
          <p:cNvPr id="17522" name="Text Box 118"/>
          <p:cNvSpPr txBox="1">
            <a:spLocks noChangeArrowheads="1"/>
          </p:cNvSpPr>
          <p:nvPr/>
        </p:nvSpPr>
        <p:spPr bwMode="auto">
          <a:xfrm>
            <a:off x="5667375" y="3213100"/>
            <a:ext cx="417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Calibri" pitchFamily="34" charset="0"/>
              </a:rPr>
              <a:t>5</a:t>
            </a:r>
          </a:p>
        </p:txBody>
      </p:sp>
      <p:sp>
        <p:nvSpPr>
          <p:cNvPr id="17523" name="Text Box 119"/>
          <p:cNvSpPr txBox="1">
            <a:spLocks noChangeArrowheads="1"/>
          </p:cNvSpPr>
          <p:nvPr/>
        </p:nvSpPr>
        <p:spPr bwMode="auto">
          <a:xfrm>
            <a:off x="5522913" y="4005263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Calibri" pitchFamily="34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66FF"/>
                </a:solidFill>
              </a:rPr>
              <a:t>Back up slides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10137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476250"/>
            <a:ext cx="81915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0" name="Text Box 5"/>
          <p:cNvSpPr txBox="1">
            <a:spLocks noChangeArrowheads="1"/>
          </p:cNvSpPr>
          <p:nvPr/>
        </p:nvSpPr>
        <p:spPr bwMode="auto">
          <a:xfrm>
            <a:off x="250825" y="6021388"/>
            <a:ext cx="85645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>
                <a:latin typeface="Calibri" pitchFamily="34" charset="0"/>
              </a:rPr>
              <a:t>Our proximity focusing TGEM-based RICH prototype installed at CERN T10 beam test facility</a:t>
            </a:r>
          </a:p>
          <a:p>
            <a:pPr algn="ctr"/>
            <a:r>
              <a:rPr lang="en-GB" sz="1600">
                <a:latin typeface="Calibri" pitchFamily="34" charset="0"/>
              </a:rPr>
              <a:t>(mostly </a:t>
            </a:r>
            <a:r>
              <a:rPr lang="en-GB" sz="1600">
                <a:latin typeface="Calibri" pitchFamily="34" charset="0"/>
                <a:cs typeface="Arial" charset="0"/>
              </a:rPr>
              <a:t>~</a:t>
            </a:r>
            <a:r>
              <a:rPr lang="en-GB" sz="1600">
                <a:latin typeface="Calibri" pitchFamily="34" charset="0"/>
              </a:rPr>
              <a:t>6 GeV/c pions)</a:t>
            </a:r>
          </a:p>
        </p:txBody>
      </p:sp>
      <p:sp>
        <p:nvSpPr>
          <p:cNvPr id="101381" name="Text Box 6"/>
          <p:cNvSpPr txBox="1">
            <a:spLocks noChangeArrowheads="1"/>
          </p:cNvSpPr>
          <p:nvPr/>
        </p:nvSpPr>
        <p:spPr bwMode="auto">
          <a:xfrm>
            <a:off x="592138" y="1600200"/>
            <a:ext cx="1220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Scintillators</a:t>
            </a:r>
          </a:p>
        </p:txBody>
      </p:sp>
      <p:sp>
        <p:nvSpPr>
          <p:cNvPr id="101382" name="Line 7"/>
          <p:cNvSpPr>
            <a:spLocks noChangeShapeType="1"/>
          </p:cNvSpPr>
          <p:nvPr/>
        </p:nvSpPr>
        <p:spPr bwMode="auto">
          <a:xfrm flipH="1">
            <a:off x="1331913" y="1916113"/>
            <a:ext cx="215900" cy="2174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1383" name="Text Box 8"/>
          <p:cNvSpPr txBox="1">
            <a:spLocks noChangeArrowheads="1"/>
          </p:cNvSpPr>
          <p:nvPr/>
        </p:nvSpPr>
        <p:spPr bwMode="auto">
          <a:xfrm>
            <a:off x="7432675" y="2032000"/>
            <a:ext cx="1220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Scintillators</a:t>
            </a:r>
          </a:p>
        </p:txBody>
      </p:sp>
      <p:sp>
        <p:nvSpPr>
          <p:cNvPr id="101384" name="Line 9"/>
          <p:cNvSpPr>
            <a:spLocks noChangeShapeType="1"/>
          </p:cNvSpPr>
          <p:nvPr/>
        </p:nvSpPr>
        <p:spPr bwMode="auto">
          <a:xfrm flipH="1">
            <a:off x="7596188" y="2492375"/>
            <a:ext cx="720725" cy="2889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1385" name="Text Box 10"/>
          <p:cNvSpPr txBox="1">
            <a:spLocks noChangeArrowheads="1"/>
          </p:cNvSpPr>
          <p:nvPr/>
        </p:nvSpPr>
        <p:spPr bwMode="auto">
          <a:xfrm>
            <a:off x="4192588" y="3140075"/>
            <a:ext cx="13065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Liquid radiator</a:t>
            </a:r>
          </a:p>
        </p:txBody>
      </p:sp>
      <p:sp>
        <p:nvSpPr>
          <p:cNvPr id="101386" name="Line 11"/>
          <p:cNvSpPr>
            <a:spLocks noChangeShapeType="1"/>
          </p:cNvSpPr>
          <p:nvPr/>
        </p:nvSpPr>
        <p:spPr bwMode="auto">
          <a:xfrm flipH="1" flipV="1">
            <a:off x="4284663" y="2708275"/>
            <a:ext cx="719137" cy="3603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10240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215900"/>
            <a:ext cx="8189913" cy="642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4" name="Text Box 5"/>
          <p:cNvSpPr txBox="1">
            <a:spLocks noChangeArrowheads="1"/>
          </p:cNvSpPr>
          <p:nvPr/>
        </p:nvSpPr>
        <p:spPr bwMode="auto">
          <a:xfrm>
            <a:off x="5775325" y="2536825"/>
            <a:ext cx="1604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Electronics side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0342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908050"/>
            <a:ext cx="430847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205782"/>
            <a:ext cx="45783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04454" name="Picture 10" descr="Calcium Fluoride VUV Transmis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1905000"/>
            <a:ext cx="47625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/>
          </p:cNvSpPr>
          <p:nvPr>
            <p:ph type="ctrTitle"/>
          </p:nvPr>
        </p:nvSpPr>
        <p:spPr>
          <a:xfrm>
            <a:off x="685800" y="188913"/>
            <a:ext cx="7772400" cy="1470025"/>
          </a:xfrm>
        </p:spPr>
        <p:txBody>
          <a:bodyPr/>
          <a:lstStyle/>
          <a:p>
            <a:r>
              <a:rPr lang="en-US" smtClean="0"/>
              <a:t>Gain degradation in a seled detector</a:t>
            </a:r>
          </a:p>
        </p:txBody>
      </p:sp>
      <p:sp>
        <p:nvSpPr>
          <p:cNvPr id="93186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>
              <a:solidFill>
                <a:schemeClr val="tx1"/>
              </a:solidFill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2286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View from the back plane</a:t>
            </a:r>
          </a:p>
        </p:txBody>
      </p:sp>
      <p:pic>
        <p:nvPicPr>
          <p:cNvPr id="18434" name="Picture 3" descr="J:\photos\DSC_014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68400" y="1600200"/>
            <a:ext cx="68072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539750" y="-315913"/>
            <a:ext cx="8229600" cy="1143001"/>
          </a:xfrm>
        </p:spPr>
        <p:txBody>
          <a:bodyPr anchor="b"/>
          <a:lstStyle/>
          <a:p>
            <a:pPr eaLnBrk="1" hangingPunct="1"/>
            <a:r>
              <a:rPr lang="en-US" sz="3600" b="1" smtClean="0">
                <a:latin typeface="Comic Sans MS" pitchFamily="66" charset="0"/>
              </a:rPr>
              <a:t>TGEM</a:t>
            </a:r>
            <a:r>
              <a:rPr lang="es-MX" smtClean="0"/>
              <a:t> </a:t>
            </a:r>
          </a:p>
        </p:txBody>
      </p:sp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032000"/>
            <a:ext cx="418147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Line 4"/>
          <p:cNvSpPr>
            <a:spLocks noChangeShapeType="1"/>
          </p:cNvSpPr>
          <p:nvPr/>
        </p:nvSpPr>
        <p:spPr bwMode="auto">
          <a:xfrm>
            <a:off x="7092950" y="2420938"/>
            <a:ext cx="0" cy="3313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7359650" y="3824288"/>
            <a:ext cx="104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latin typeface="Comic Sans MS" pitchFamily="66" charset="0"/>
              </a:rPr>
              <a:t>100mm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66675" y="2995613"/>
            <a:ext cx="241776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Thickness: 0.45 mm</a:t>
            </a:r>
          </a:p>
          <a:p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Hole d: 0.4 mm</a:t>
            </a:r>
          </a:p>
          <a:p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Rims: 10 </a:t>
            </a:r>
            <a:r>
              <a:rPr lang="el-GR" b="1">
                <a:solidFill>
                  <a:srgbClr val="FF0000"/>
                </a:solidFill>
                <a:latin typeface="Comic Sans MS" pitchFamily="66" charset="0"/>
              </a:rPr>
              <a:t>μ</a:t>
            </a:r>
            <a:r>
              <a:rPr lang="fr-CH" b="1">
                <a:solidFill>
                  <a:srgbClr val="FF0000"/>
                </a:solidFill>
                <a:latin typeface="Comic Sans MS" pitchFamily="66" charset="0"/>
              </a:rPr>
              <a:t>m</a:t>
            </a:r>
            <a:endParaRPr lang="en-US" b="1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Pitch: 0.8 mm</a:t>
            </a:r>
          </a:p>
          <a:p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Active area: 77%</a:t>
            </a: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107950" y="981075"/>
            <a:ext cx="9107488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TGEM is a hole-type gaseous multiplier based on standard printed circuit boards</a:t>
            </a:r>
          </a:p>
          <a:p>
            <a:r>
              <a:rPr lang="en-US" sz="1600" i="1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featuring a combination of mechanical drilling (by a CNC drilling machine) and etching techniques.</a:t>
            </a:r>
            <a:r>
              <a:rPr lang="en-US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6000" y="454025"/>
            <a:ext cx="4354513" cy="290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50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0763" y="3478213"/>
            <a:ext cx="4349750" cy="290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3184525" y="38100"/>
            <a:ext cx="250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Single events display</a:t>
            </a:r>
          </a:p>
        </p:txBody>
      </p:sp>
      <p:pic>
        <p:nvPicPr>
          <p:cNvPr id="2150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3386138"/>
            <a:ext cx="4249738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7050" y="476250"/>
            <a:ext cx="4189413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10"/>
          <p:cNvSpPr txBox="1">
            <a:spLocks noChangeArrowheads="1"/>
          </p:cNvSpPr>
          <p:nvPr/>
        </p:nvSpPr>
        <p:spPr bwMode="auto">
          <a:xfrm>
            <a:off x="2463800" y="1535113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MIP</a:t>
            </a:r>
          </a:p>
        </p:txBody>
      </p:sp>
      <p:sp>
        <p:nvSpPr>
          <p:cNvPr id="21511" name="Line 12"/>
          <p:cNvSpPr>
            <a:spLocks noChangeShapeType="1"/>
          </p:cNvSpPr>
          <p:nvPr/>
        </p:nvSpPr>
        <p:spPr bwMode="auto">
          <a:xfrm flipH="1">
            <a:off x="2555875" y="1773238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33375"/>
            <a:ext cx="7772400" cy="7191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u="sng">
                <a:solidFill>
                  <a:schemeClr val="accent2"/>
                </a:solidFill>
              </a:rPr>
              <a:t>Ne+10%CH</a:t>
            </a:r>
            <a:r>
              <a:rPr lang="en-US" sz="2400" b="1" u="sng" baseline="-25000">
                <a:solidFill>
                  <a:schemeClr val="accent2"/>
                </a:solidFill>
              </a:rPr>
              <a:t>4</a:t>
            </a:r>
            <a:r>
              <a:rPr lang="en-US" sz="2400" b="1" u="sng">
                <a:solidFill>
                  <a:schemeClr val="accent2"/>
                </a:solidFill>
              </a:rPr>
              <a:t/>
            </a:r>
            <a:br>
              <a:rPr lang="en-US" sz="2400" b="1" u="sng">
                <a:solidFill>
                  <a:schemeClr val="accent2"/>
                </a:solidFill>
              </a:rPr>
            </a:br>
            <a:r>
              <a:rPr lang="en-US" sz="2400" b="1">
                <a:solidFill>
                  <a:srgbClr val="0066FF"/>
                </a:solidFill>
              </a:rPr>
              <a:t>(o</a:t>
            </a:r>
            <a:r>
              <a:rPr lang="en-US" sz="2000" b="1">
                <a:solidFill>
                  <a:srgbClr val="0066FF"/>
                </a:solidFill>
              </a:rPr>
              <a:t>verlapping events, radiator thickness 10mm)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484313"/>
            <a:ext cx="7489825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1692275" y="6184900"/>
            <a:ext cx="568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u="sng">
                <a:solidFill>
                  <a:schemeClr val="hlink"/>
                </a:solidFill>
                <a:latin typeface="Calibri" pitchFamily="34" charset="0"/>
              </a:rPr>
              <a:t>November 2010</a:t>
            </a:r>
            <a:r>
              <a:rPr lang="en-GB">
                <a:solidFill>
                  <a:schemeClr val="hlink"/>
                </a:solidFill>
                <a:latin typeface="Calibri" pitchFamily="34" charset="0"/>
              </a:rPr>
              <a:t> beam test. Noise was removed offline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24579" name="Picture 4" descr="allRing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175" y="908050"/>
            <a:ext cx="7623175" cy="528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1258888" y="188913"/>
            <a:ext cx="7186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u="sng">
                <a:solidFill>
                  <a:schemeClr val="accent2"/>
                </a:solidFill>
                <a:latin typeface="Calibri" pitchFamily="34" charset="0"/>
              </a:rPr>
              <a:t>Ne+10%CF</a:t>
            </a:r>
            <a:r>
              <a:rPr lang="en-US" sz="2400" b="1" u="sng" baseline="-25000">
                <a:solidFill>
                  <a:schemeClr val="accent2"/>
                </a:solidFill>
                <a:latin typeface="Calibri" pitchFamily="34" charset="0"/>
              </a:rPr>
              <a:t>4</a:t>
            </a:r>
            <a:r>
              <a:rPr lang="en-US" sz="2400" b="1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2400" b="1">
                <a:solidFill>
                  <a:srgbClr val="0066FF"/>
                </a:solidFill>
                <a:latin typeface="Calibri" pitchFamily="34" charset="0"/>
              </a:rPr>
              <a:t>(</a:t>
            </a:r>
            <a:r>
              <a:rPr lang="en-US" sz="2000" b="1">
                <a:solidFill>
                  <a:srgbClr val="0066FF"/>
                </a:solidFill>
                <a:latin typeface="Calibri" pitchFamily="34" charset="0"/>
              </a:rPr>
              <a:t>overlapping events, rad. thickness 15 mm)</a:t>
            </a:r>
          </a:p>
        </p:txBody>
      </p:sp>
      <p:sp>
        <p:nvSpPr>
          <p:cNvPr id="24581" name="Text Box 6"/>
          <p:cNvSpPr txBox="1">
            <a:spLocks noChangeArrowheads="1"/>
          </p:cNvSpPr>
          <p:nvPr/>
        </p:nvSpPr>
        <p:spPr bwMode="auto">
          <a:xfrm>
            <a:off x="1763713" y="6381750"/>
            <a:ext cx="5213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u="sng">
                <a:solidFill>
                  <a:schemeClr val="hlink"/>
                </a:solidFill>
                <a:latin typeface="Calibri" pitchFamily="34" charset="0"/>
              </a:rPr>
              <a:t>May 2011</a:t>
            </a:r>
            <a:r>
              <a:rPr lang="en-GB">
                <a:solidFill>
                  <a:schemeClr val="hlink"/>
                </a:solidFill>
                <a:latin typeface="Calibri" pitchFamily="34" charset="0"/>
              </a:rPr>
              <a:t> beam test. Raw data, no noise removal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857</Words>
  <Application>Microsoft Office PowerPoint</Application>
  <PresentationFormat>On-screen Show (4:3)</PresentationFormat>
  <Paragraphs>204</Paragraphs>
  <Slides>45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Office Theme</vt:lpstr>
      <vt:lpstr>Graphique</vt:lpstr>
      <vt:lpstr>Quantum efficiency enhancement  of CsI-TGEM/RETGEM -based RICH prototype</vt:lpstr>
      <vt:lpstr>Earlier at RD-51 meetings we already presented some results obtained with large-area TGEM/RETGEM-based RICH prototypes</vt:lpstr>
      <vt:lpstr>Slide 3</vt:lpstr>
      <vt:lpstr>Slide 4</vt:lpstr>
      <vt:lpstr>View from the back plane</vt:lpstr>
      <vt:lpstr>TGEM </vt:lpstr>
      <vt:lpstr>Slide 7</vt:lpstr>
      <vt:lpstr>Ne+10%CH4 (overlapping events, radiator thickness 10mm)</vt:lpstr>
      <vt:lpstr>Slide 9</vt:lpstr>
      <vt:lpstr>Slide 10</vt:lpstr>
      <vt:lpstr>Slide 11</vt:lpstr>
      <vt:lpstr>Slide 12</vt:lpstr>
      <vt:lpstr>There are several possible ways to increase the efficiency of CsI-TGEM/TEGEM-based RICH detectors: </vt:lpstr>
      <vt:lpstr>Gas</vt:lpstr>
      <vt:lpstr>Optimization of TGEM/RETGEM geometry</vt:lpstr>
      <vt:lpstr>Double CsI with misaligned holes?</vt:lpstr>
      <vt:lpstr>Schematics of measurements</vt:lpstr>
      <vt:lpstr>Slide 18</vt:lpstr>
      <vt:lpstr>Slide 19</vt:lpstr>
      <vt:lpstr>Slide 20</vt:lpstr>
      <vt:lpstr>Light at 45°</vt:lpstr>
      <vt:lpstr>Adsorbed layer</vt:lpstr>
      <vt:lpstr>Enhancement with adsorbed layer</vt:lpstr>
      <vt:lpstr>Slide 24</vt:lpstr>
      <vt:lpstr>For studies a simplified RICH prototype containing one triple TGEM/RETGEM was used</vt:lpstr>
      <vt:lpstr>Slide 26</vt:lpstr>
      <vt:lpstr>Photograph</vt:lpstr>
      <vt:lpstr>Slide 28</vt:lpstr>
      <vt:lpstr>Slide 29</vt:lpstr>
      <vt:lpstr>Slide 30</vt:lpstr>
      <vt:lpstr>Room temperature (~30°), continuous flushing</vt:lpstr>
      <vt:lpstr>Slide 32</vt:lpstr>
      <vt:lpstr>Slide 33</vt:lpstr>
      <vt:lpstr>Elevated temperatures (60°C)</vt:lpstr>
      <vt:lpstr>Slide 35</vt:lpstr>
      <vt:lpstr>Slide 36</vt:lpstr>
      <vt:lpstr>Potentials:</vt:lpstr>
      <vt:lpstr>Can this enhancement be applied to the CsI-MWPC?</vt:lpstr>
      <vt:lpstr>Conclusions:</vt:lpstr>
      <vt:lpstr>Back up slides</vt:lpstr>
      <vt:lpstr>Slide 41</vt:lpstr>
      <vt:lpstr>Slide 42</vt:lpstr>
      <vt:lpstr>Slide 43</vt:lpstr>
      <vt:lpstr>Slide 44</vt:lpstr>
      <vt:lpstr>Gain degradation in a seled detector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quantum efficiency enhancement  of CsI-TGEM/RETGEM -based RICH prototype</dc:title>
  <dc:creator>peskov</dc:creator>
  <cp:lastModifiedBy>peskov</cp:lastModifiedBy>
  <cp:revision>115</cp:revision>
  <dcterms:created xsi:type="dcterms:W3CDTF">2012-11-28T14:54:25Z</dcterms:created>
  <dcterms:modified xsi:type="dcterms:W3CDTF">2012-12-04T12:31:17Z</dcterms:modified>
</cp:coreProperties>
</file>