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61" r:id="rId2"/>
    <p:sldId id="274" r:id="rId3"/>
    <p:sldId id="271" r:id="rId4"/>
    <p:sldId id="273" r:id="rId5"/>
    <p:sldId id="282" r:id="rId6"/>
    <p:sldId id="275" r:id="rId7"/>
    <p:sldId id="313" r:id="rId8"/>
    <p:sldId id="281" r:id="rId9"/>
    <p:sldId id="285" r:id="rId10"/>
    <p:sldId id="287" r:id="rId11"/>
    <p:sldId id="302" r:id="rId12"/>
    <p:sldId id="303" r:id="rId13"/>
    <p:sldId id="304" r:id="rId14"/>
    <p:sldId id="310" r:id="rId15"/>
    <p:sldId id="311" r:id="rId16"/>
    <p:sldId id="308" r:id="rId17"/>
    <p:sldId id="307" r:id="rId18"/>
    <p:sldId id="288" r:id="rId19"/>
    <p:sldId id="312" r:id="rId20"/>
    <p:sldId id="293" r:id="rId21"/>
    <p:sldId id="296" r:id="rId22"/>
    <p:sldId id="297" r:id="rId23"/>
    <p:sldId id="298" r:id="rId24"/>
    <p:sldId id="299" r:id="rId25"/>
    <p:sldId id="300" r:id="rId26"/>
    <p:sldId id="314" r:id="rId27"/>
  </p:sldIdLst>
  <p:sldSz cx="9144000" cy="6858000" type="screen4x3"/>
  <p:notesSz cx="7099300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808080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94660" autoAdjust="0"/>
  </p:normalViewPr>
  <p:slideViewPr>
    <p:cSldViewPr>
      <p:cViewPr>
        <p:scale>
          <a:sx n="81" d="100"/>
          <a:sy n="81" d="100"/>
        </p:scale>
        <p:origin x="-104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CIREA\BXY1-BXY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peyaud\Desktop\Gain-TR-F2.1-F2.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peyaud\Desktop\Gain-TR-F2.1-F2.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peyaud\Desktop\Gain-TR-F2.1-F2.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pdc5\apeyaud\Desktop\Gain-TR-F2.1-F2.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 dirty="0"/>
              <a:t>BXY F2.1 &amp; BXY F2.2 behavior</a:t>
            </a:r>
            <a:r>
              <a:rPr lang="en-US" sz="1400" baseline="0" dirty="0"/>
              <a:t> in </a:t>
            </a:r>
            <a:r>
              <a:rPr lang="en-US" sz="1400" baseline="0" dirty="0" smtClean="0"/>
              <a:t>AIR meas. @ CIREA</a:t>
            </a:r>
            <a:endParaRPr lang="en-US" sz="1400" dirty="0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284622617193597"/>
          <c:y val="0.1600667722426122"/>
          <c:w val="0.66898837508125342"/>
          <c:h val="0.61717688964264739"/>
        </c:manualLayout>
      </c:layout>
      <c:scatterChart>
        <c:scatterStyle val="smoothMarker"/>
        <c:varyColors val="0"/>
        <c:ser>
          <c:idx val="0"/>
          <c:order val="0"/>
          <c:tx>
            <c:v>BXY F2.1</c:v>
          </c:tx>
          <c:xVal>
            <c:numRef>
              <c:f>Sheet1!$A$3:$A$11</c:f>
              <c:numCache>
                <c:formatCode>General</c:formatCode>
                <c:ptCount val="9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700</c:v>
                </c:pt>
                <c:pt idx="7">
                  <c:v>800</c:v>
                </c:pt>
                <c:pt idx="8">
                  <c:v>900</c:v>
                </c:pt>
              </c:numCache>
            </c:numRef>
          </c:xVal>
          <c:yVal>
            <c:numRef>
              <c:f>Sheet1!$C$3:$C$11</c:f>
              <c:numCache>
                <c:formatCode>General</c:formatCode>
                <c:ptCount val="9"/>
                <c:pt idx="0">
                  <c:v>21</c:v>
                </c:pt>
                <c:pt idx="1">
                  <c:v>40</c:v>
                </c:pt>
                <c:pt idx="2">
                  <c:v>68</c:v>
                </c:pt>
                <c:pt idx="3">
                  <c:v>90</c:v>
                </c:pt>
                <c:pt idx="4">
                  <c:v>120</c:v>
                </c:pt>
                <c:pt idx="5">
                  <c:v>148</c:v>
                </c:pt>
                <c:pt idx="6">
                  <c:v>180</c:v>
                </c:pt>
                <c:pt idx="7">
                  <c:v>265</c:v>
                </c:pt>
                <c:pt idx="8">
                  <c:v>320</c:v>
                </c:pt>
              </c:numCache>
            </c:numRef>
          </c:yVal>
          <c:smooth val="1"/>
        </c:ser>
        <c:ser>
          <c:idx val="1"/>
          <c:order val="1"/>
          <c:tx>
            <c:v>BXY F2.2</c:v>
          </c:tx>
          <c:xVal>
            <c:numRef>
              <c:f>Sheet1!$A$3:$A$11</c:f>
              <c:numCache>
                <c:formatCode>General</c:formatCode>
                <c:ptCount val="9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400</c:v>
                </c:pt>
                <c:pt idx="4">
                  <c:v>500</c:v>
                </c:pt>
                <c:pt idx="5">
                  <c:v>600</c:v>
                </c:pt>
                <c:pt idx="6">
                  <c:v>700</c:v>
                </c:pt>
                <c:pt idx="7">
                  <c:v>800</c:v>
                </c:pt>
                <c:pt idx="8">
                  <c:v>900</c:v>
                </c:pt>
              </c:numCache>
            </c:numRef>
          </c:xVal>
          <c:yVal>
            <c:numRef>
              <c:f>Sheet1!$I$3:$I$11</c:f>
              <c:numCache>
                <c:formatCode>General</c:formatCode>
                <c:ptCount val="9"/>
                <c:pt idx="0">
                  <c:v>12</c:v>
                </c:pt>
                <c:pt idx="1">
                  <c:v>25</c:v>
                </c:pt>
                <c:pt idx="2">
                  <c:v>32</c:v>
                </c:pt>
                <c:pt idx="3">
                  <c:v>45</c:v>
                </c:pt>
                <c:pt idx="4">
                  <c:v>56</c:v>
                </c:pt>
                <c:pt idx="5">
                  <c:v>68</c:v>
                </c:pt>
                <c:pt idx="6">
                  <c:v>88</c:v>
                </c:pt>
                <c:pt idx="7">
                  <c:v>128</c:v>
                </c:pt>
                <c:pt idx="8">
                  <c:v>191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630912"/>
        <c:axId val="78632832"/>
      </c:scatterChart>
      <c:valAx>
        <c:axId val="786309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Vmesh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8632832"/>
        <c:crosses val="autoZero"/>
        <c:crossBetween val="midCat"/>
      </c:valAx>
      <c:valAx>
        <c:axId val="786328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Current</a:t>
                </a:r>
                <a:r>
                  <a:rPr lang="fr-FR" baseline="0"/>
                  <a:t> (nA)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863091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Behavior in </a:t>
            </a:r>
            <a:r>
              <a:rPr lang="en-US" dirty="0" smtClean="0"/>
              <a:t>AIR meas. @ CEA</a:t>
            </a:r>
            <a:endParaRPr 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F2.1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'F2.1'!$G$4:$G$9</c:f>
              <c:numCache>
                <c:formatCode>General</c:formatCode>
                <c:ptCount val="6"/>
                <c:pt idx="0">
                  <c:v>500</c:v>
                </c:pt>
                <c:pt idx="1">
                  <c:v>600</c:v>
                </c:pt>
                <c:pt idx="2">
                  <c:v>700</c:v>
                </c:pt>
                <c:pt idx="3">
                  <c:v>800</c:v>
                </c:pt>
                <c:pt idx="4">
                  <c:v>900</c:v>
                </c:pt>
                <c:pt idx="5">
                  <c:v>1000</c:v>
                </c:pt>
              </c:numCache>
            </c:numRef>
          </c:xVal>
          <c:yVal>
            <c:numRef>
              <c:f>'F2.1'!$H$4:$H$9</c:f>
              <c:numCache>
                <c:formatCode>General</c:formatCode>
                <c:ptCount val="6"/>
                <c:pt idx="0">
                  <c:v>0.9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12</c:v>
                </c:pt>
                <c:pt idx="5">
                  <c:v>100</c:v>
                </c:pt>
              </c:numCache>
            </c:numRef>
          </c:yVal>
          <c:smooth val="0"/>
        </c:ser>
        <c:ser>
          <c:idx val="1"/>
          <c:order val="1"/>
          <c:tx>
            <c:v>F2.2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'F2.2'!$G$4:$G$9</c:f>
              <c:numCache>
                <c:formatCode>General</c:formatCode>
                <c:ptCount val="6"/>
                <c:pt idx="0">
                  <c:v>500</c:v>
                </c:pt>
                <c:pt idx="1">
                  <c:v>600</c:v>
                </c:pt>
                <c:pt idx="2">
                  <c:v>700</c:v>
                </c:pt>
                <c:pt idx="3">
                  <c:v>800</c:v>
                </c:pt>
                <c:pt idx="4">
                  <c:v>900</c:v>
                </c:pt>
                <c:pt idx="5">
                  <c:v>1000</c:v>
                </c:pt>
              </c:numCache>
            </c:numRef>
          </c:xVal>
          <c:yVal>
            <c:numRef>
              <c:f>'F2.2'!$H$4:$H$9</c:f>
              <c:numCache>
                <c:formatCode>General</c:formatCode>
                <c:ptCount val="6"/>
                <c:pt idx="0">
                  <c:v>0.6</c:v>
                </c:pt>
                <c:pt idx="1">
                  <c:v>0.6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25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165952"/>
        <c:axId val="87200896"/>
      </c:scatterChart>
      <c:valAx>
        <c:axId val="87165952"/>
        <c:scaling>
          <c:orientation val="minMax"/>
          <c:min val="4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HV mesh (-V)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200896"/>
        <c:crossesAt val="0.1"/>
        <c:crossBetween val="midCat"/>
      </c:valAx>
      <c:valAx>
        <c:axId val="87200896"/>
        <c:scaling>
          <c:logBase val="10"/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I(nA)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7165952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sz="1800" b="1" i="0" baseline="0" dirty="0" err="1">
                <a:effectLst/>
              </a:rPr>
              <a:t>Transparency</a:t>
            </a:r>
            <a:r>
              <a:rPr lang="fr-FR" sz="1800" b="1" i="0" baseline="0" dirty="0">
                <a:effectLst/>
              </a:rPr>
              <a:t> </a:t>
            </a:r>
            <a:r>
              <a:rPr lang="fr-FR" sz="1800" b="1" i="0" baseline="0" dirty="0" smtClean="0">
                <a:effectLst/>
              </a:rPr>
              <a:t>@ </a:t>
            </a:r>
            <a:r>
              <a:rPr lang="fr-FR" sz="1800" b="1" i="0" baseline="0" dirty="0" err="1" smtClean="0">
                <a:effectLst/>
              </a:rPr>
              <a:t>HVmesh</a:t>
            </a:r>
            <a:r>
              <a:rPr lang="fr-FR" sz="1800" b="1" i="0" baseline="0" dirty="0" smtClean="0">
                <a:effectLst/>
              </a:rPr>
              <a:t> </a:t>
            </a:r>
            <a:r>
              <a:rPr lang="fr-FR" sz="1800" b="1" i="0" baseline="0" dirty="0">
                <a:effectLst/>
              </a:rPr>
              <a:t>-540V</a:t>
            </a:r>
            <a:endParaRPr lang="fr-FR" dirty="0">
              <a:effectLst/>
            </a:endParaRPr>
          </a:p>
        </c:rich>
      </c:tx>
      <c:layout>
        <c:manualLayout>
          <c:xMode val="edge"/>
          <c:yMode val="edge"/>
          <c:x val="0.16972827425698001"/>
          <c:y val="2.3867471843885265E-2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0.14912804956757456"/>
          <c:y val="0.16795217606084506"/>
          <c:w val="0.71975740896465612"/>
          <c:h val="0.70647556744170359"/>
        </c:manualLayout>
      </c:layout>
      <c:scatterChart>
        <c:scatterStyle val="lineMarker"/>
        <c:varyColors val="0"/>
        <c:ser>
          <c:idx val="0"/>
          <c:order val="0"/>
          <c:tx>
            <c:v>F2.1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'F2.1'!$C$5:$C$12</c:f>
              <c:numCache>
                <c:formatCode>General</c:formatCode>
                <c:ptCount val="8"/>
                <c:pt idx="0">
                  <c:v>550</c:v>
                </c:pt>
                <c:pt idx="1">
                  <c:v>580</c:v>
                </c:pt>
                <c:pt idx="2">
                  <c:v>600</c:v>
                </c:pt>
                <c:pt idx="3">
                  <c:v>650</c:v>
                </c:pt>
                <c:pt idx="4">
                  <c:v>750</c:v>
                </c:pt>
                <c:pt idx="5">
                  <c:v>1000</c:v>
                </c:pt>
                <c:pt idx="6">
                  <c:v>1500</c:v>
                </c:pt>
                <c:pt idx="7">
                  <c:v>2000</c:v>
                </c:pt>
              </c:numCache>
            </c:numRef>
          </c:xVal>
          <c:yVal>
            <c:numRef>
              <c:f>'F2.1'!$E$5:$E$12</c:f>
              <c:numCache>
                <c:formatCode>0.000</c:formatCode>
                <c:ptCount val="8"/>
                <c:pt idx="0">
                  <c:v>0.93367346938775508</c:v>
                </c:pt>
                <c:pt idx="1">
                  <c:v>1</c:v>
                </c:pt>
                <c:pt idx="2">
                  <c:v>0.99489795918367352</c:v>
                </c:pt>
                <c:pt idx="3">
                  <c:v>0.99489795918367352</c:v>
                </c:pt>
                <c:pt idx="4">
                  <c:v>0.99489795918367352</c:v>
                </c:pt>
                <c:pt idx="5">
                  <c:v>0.96938775510204078</c:v>
                </c:pt>
                <c:pt idx="6">
                  <c:v>0.76530612244897955</c:v>
                </c:pt>
                <c:pt idx="7">
                  <c:v>0.62755102040816324</c:v>
                </c:pt>
              </c:numCache>
            </c:numRef>
          </c:yVal>
          <c:smooth val="0"/>
        </c:ser>
        <c:ser>
          <c:idx val="1"/>
          <c:order val="1"/>
          <c:tx>
            <c:v>F2.2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'F2.2'!$C$5:$C$13</c:f>
              <c:numCache>
                <c:formatCode>General</c:formatCode>
                <c:ptCount val="9"/>
                <c:pt idx="0">
                  <c:v>550</c:v>
                </c:pt>
                <c:pt idx="1">
                  <c:v>560</c:v>
                </c:pt>
                <c:pt idx="2">
                  <c:v>580</c:v>
                </c:pt>
                <c:pt idx="3">
                  <c:v>600</c:v>
                </c:pt>
                <c:pt idx="4">
                  <c:v>650</c:v>
                </c:pt>
                <c:pt idx="5">
                  <c:v>750</c:v>
                </c:pt>
                <c:pt idx="6">
                  <c:v>1000</c:v>
                </c:pt>
                <c:pt idx="7">
                  <c:v>1500</c:v>
                </c:pt>
                <c:pt idx="8">
                  <c:v>2000</c:v>
                </c:pt>
              </c:numCache>
            </c:numRef>
          </c:xVal>
          <c:yVal>
            <c:numRef>
              <c:f>'F2.2'!$E$5:$E$13</c:f>
              <c:numCache>
                <c:formatCode>0.000</c:formatCode>
                <c:ptCount val="9"/>
                <c:pt idx="0">
                  <c:v>0.95408163265306123</c:v>
                </c:pt>
                <c:pt idx="1">
                  <c:v>1.010204081632653</c:v>
                </c:pt>
                <c:pt idx="2">
                  <c:v>1.0306122448979591</c:v>
                </c:pt>
                <c:pt idx="3">
                  <c:v>1.0255102040816326</c:v>
                </c:pt>
                <c:pt idx="4">
                  <c:v>1.0357142857142858</c:v>
                </c:pt>
                <c:pt idx="5">
                  <c:v>1.0306122448979591</c:v>
                </c:pt>
                <c:pt idx="6">
                  <c:v>1.0255102040816326</c:v>
                </c:pt>
                <c:pt idx="7">
                  <c:v>0.8214285714285714</c:v>
                </c:pt>
                <c:pt idx="8" formatCode="General">
                  <c:v>0.67346938775510201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620416"/>
        <c:axId val="88622592"/>
      </c:scatterChart>
      <c:valAx>
        <c:axId val="88620416"/>
        <c:scaling>
          <c:orientation val="minMax"/>
          <c:min val="4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HV mesh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8622592"/>
        <c:crosses val="autoZero"/>
        <c:crossBetween val="midCat"/>
      </c:valAx>
      <c:valAx>
        <c:axId val="8862259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Normalised</a:t>
                </a:r>
                <a:r>
                  <a:rPr lang="fr-FR" baseline="0"/>
                  <a:t> T</a:t>
                </a:r>
                <a:endParaRPr lang="fr-FR"/>
              </a:p>
            </c:rich>
          </c:tx>
          <c:layout/>
          <c:overlay val="0"/>
        </c:title>
        <c:numFmt formatCode="0.000" sourceLinked="1"/>
        <c:majorTickMark val="out"/>
        <c:minorTickMark val="none"/>
        <c:tickLblPos val="nextTo"/>
        <c:crossAx val="88620416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/>
              <a:t>Gain</a:t>
            </a:r>
            <a:r>
              <a:rPr lang="fr-FR" baseline="0"/>
              <a:t> F2.1</a:t>
            </a:r>
            <a:endParaRPr lang="fr-FR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7452582215625487"/>
          <c:y val="0.1500336260074962"/>
          <c:w val="0.65851524907248793"/>
          <c:h val="0.67248268698688618"/>
        </c:manualLayout>
      </c:layout>
      <c:scatterChart>
        <c:scatterStyle val="lineMarker"/>
        <c:varyColors val="0"/>
        <c:ser>
          <c:idx val="0"/>
          <c:order val="0"/>
          <c:tx>
            <c:v>Top left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'F2.1'!$D$20:$D$25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'F2.1'!$I$20:$I$25</c:f>
              <c:numCache>
                <c:formatCode>General</c:formatCode>
                <c:ptCount val="6"/>
                <c:pt idx="0">
                  <c:v>1350</c:v>
                </c:pt>
                <c:pt idx="1">
                  <c:v>2430</c:v>
                </c:pt>
                <c:pt idx="2">
                  <c:v>4275</c:v>
                </c:pt>
                <c:pt idx="3">
                  <c:v>7695</c:v>
                </c:pt>
                <c:pt idx="4">
                  <c:v>15075</c:v>
                </c:pt>
                <c:pt idx="5">
                  <c:v>31500</c:v>
                </c:pt>
              </c:numCache>
            </c:numRef>
          </c:yVal>
          <c:smooth val="0"/>
        </c:ser>
        <c:ser>
          <c:idx val="1"/>
          <c:order val="1"/>
          <c:tx>
            <c:v>Top center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'F2.1'!$D$27:$D$32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'F2.1'!$I$27:$I$32</c:f>
              <c:numCache>
                <c:formatCode>General</c:formatCode>
                <c:ptCount val="6"/>
                <c:pt idx="0">
                  <c:v>1260</c:v>
                </c:pt>
                <c:pt idx="1">
                  <c:v>2250</c:v>
                </c:pt>
                <c:pt idx="2">
                  <c:v>4140</c:v>
                </c:pt>
                <c:pt idx="3">
                  <c:v>7785</c:v>
                </c:pt>
                <c:pt idx="4">
                  <c:v>15525</c:v>
                </c:pt>
                <c:pt idx="5">
                  <c:v>40500</c:v>
                </c:pt>
              </c:numCache>
            </c:numRef>
          </c:yVal>
          <c:smooth val="0"/>
        </c:ser>
        <c:ser>
          <c:idx val="2"/>
          <c:order val="2"/>
          <c:tx>
            <c:v>Top right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'F2.1'!$D$34:$D$39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'F2.1'!$I$34:$I$39</c:f>
              <c:numCache>
                <c:formatCode>General</c:formatCode>
                <c:ptCount val="6"/>
                <c:pt idx="0">
                  <c:v>1372.05</c:v>
                </c:pt>
                <c:pt idx="1">
                  <c:v>2430</c:v>
                </c:pt>
                <c:pt idx="2">
                  <c:v>4455</c:v>
                </c:pt>
                <c:pt idx="3">
                  <c:v>8325</c:v>
                </c:pt>
                <c:pt idx="4">
                  <c:v>16155</c:v>
                </c:pt>
                <c:pt idx="5">
                  <c:v>35730</c:v>
                </c:pt>
              </c:numCache>
            </c:numRef>
          </c:yVal>
          <c:smooth val="0"/>
        </c:ser>
        <c:ser>
          <c:idx val="3"/>
          <c:order val="3"/>
          <c:tx>
            <c:v>Bottom left</c:v>
          </c:tx>
          <c:spPr>
            <a:ln w="28575">
              <a:noFill/>
            </a:ln>
          </c:spPr>
          <c:marker>
            <c:symbol val="x"/>
            <c:size val="5"/>
          </c:marker>
          <c:xVal>
            <c:numRef>
              <c:f>'F2.1'!$K$20:$K$25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'F2.1'!$O$20:$O$25</c:f>
              <c:numCache>
                <c:formatCode>General</c:formatCode>
                <c:ptCount val="6"/>
                <c:pt idx="0">
                  <c:v>1575</c:v>
                </c:pt>
                <c:pt idx="1">
                  <c:v>2115</c:v>
                </c:pt>
                <c:pt idx="2">
                  <c:v>3735</c:v>
                </c:pt>
                <c:pt idx="3">
                  <c:v>7200</c:v>
                </c:pt>
                <c:pt idx="4">
                  <c:v>13770</c:v>
                </c:pt>
                <c:pt idx="5">
                  <c:v>33300</c:v>
                </c:pt>
              </c:numCache>
            </c:numRef>
          </c:yVal>
          <c:smooth val="0"/>
        </c:ser>
        <c:ser>
          <c:idx val="4"/>
          <c:order val="4"/>
          <c:tx>
            <c:v>Bottom center</c:v>
          </c:tx>
          <c:spPr>
            <a:ln w="28575">
              <a:noFill/>
            </a:ln>
          </c:spPr>
          <c:xVal>
            <c:numRef>
              <c:f>'F2.1'!$K$27:$K$32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'F2.1'!$O$27:$O$32</c:f>
              <c:numCache>
                <c:formatCode>General</c:formatCode>
                <c:ptCount val="6"/>
                <c:pt idx="0">
                  <c:v>1125</c:v>
                </c:pt>
                <c:pt idx="1">
                  <c:v>2160</c:v>
                </c:pt>
                <c:pt idx="2">
                  <c:v>3780</c:v>
                </c:pt>
                <c:pt idx="3">
                  <c:v>7065</c:v>
                </c:pt>
                <c:pt idx="4">
                  <c:v>14625</c:v>
                </c:pt>
                <c:pt idx="5">
                  <c:v>40140</c:v>
                </c:pt>
              </c:numCache>
            </c:numRef>
          </c:yVal>
          <c:smooth val="0"/>
        </c:ser>
        <c:ser>
          <c:idx val="5"/>
          <c:order val="5"/>
          <c:tx>
            <c:v>Bottom right</c:v>
          </c:tx>
          <c:spPr>
            <a:ln w="28575">
              <a:noFill/>
            </a:ln>
          </c:spPr>
          <c:marker>
            <c:symbol val="circle"/>
            <c:size val="5"/>
          </c:marker>
          <c:xVal>
            <c:numRef>
              <c:f>'F2.1'!$K$34:$K$39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'F2.1'!$O$34:$O$39</c:f>
              <c:numCache>
                <c:formatCode>General</c:formatCode>
                <c:ptCount val="6"/>
                <c:pt idx="0">
                  <c:v>1260</c:v>
                </c:pt>
                <c:pt idx="1">
                  <c:v>2295</c:v>
                </c:pt>
                <c:pt idx="2">
                  <c:v>4320</c:v>
                </c:pt>
                <c:pt idx="3">
                  <c:v>8865</c:v>
                </c:pt>
                <c:pt idx="4">
                  <c:v>15480</c:v>
                </c:pt>
                <c:pt idx="5">
                  <c:v>31500</c:v>
                </c:pt>
              </c:numCache>
            </c:numRef>
          </c:yVal>
          <c:smooth val="0"/>
        </c:ser>
        <c:ser>
          <c:idx val="6"/>
          <c:order val="6"/>
          <c:tx>
            <c:v>Center left</c:v>
          </c:tx>
          <c:spPr>
            <a:ln w="28575">
              <a:noFill/>
            </a:ln>
          </c:spPr>
          <c:marker>
            <c:symbol val="plus"/>
            <c:size val="5"/>
          </c:marker>
          <c:xVal>
            <c:numRef>
              <c:f>'F2.1'!$R$19:$R$24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'F2.1'!$V$19:$V$24</c:f>
              <c:numCache>
                <c:formatCode>General</c:formatCode>
                <c:ptCount val="6"/>
                <c:pt idx="0">
                  <c:v>1260</c:v>
                </c:pt>
                <c:pt idx="1">
                  <c:v>2340</c:v>
                </c:pt>
                <c:pt idx="2">
                  <c:v>4095</c:v>
                </c:pt>
                <c:pt idx="3">
                  <c:v>7515</c:v>
                </c:pt>
                <c:pt idx="4">
                  <c:v>14535</c:v>
                </c:pt>
                <c:pt idx="5">
                  <c:v>29160</c:v>
                </c:pt>
              </c:numCache>
            </c:numRef>
          </c:yVal>
          <c:smooth val="0"/>
        </c:ser>
        <c:ser>
          <c:idx val="7"/>
          <c:order val="7"/>
          <c:tx>
            <c:v>Center right</c:v>
          </c:tx>
          <c:spPr>
            <a:ln w="28575">
              <a:noFill/>
            </a:ln>
          </c:spPr>
          <c:xVal>
            <c:numRef>
              <c:f>'F2.1'!$V$26:$V$31</c:f>
              <c:numCache>
                <c:formatCode>General</c:formatCode>
                <c:ptCount val="6"/>
                <c:pt idx="0">
                  <c:v>1215</c:v>
                </c:pt>
                <c:pt idx="1">
                  <c:v>2250</c:v>
                </c:pt>
                <c:pt idx="2">
                  <c:v>4095</c:v>
                </c:pt>
                <c:pt idx="3">
                  <c:v>7965</c:v>
                </c:pt>
                <c:pt idx="4">
                  <c:v>16155</c:v>
                </c:pt>
                <c:pt idx="5">
                  <c:v>40500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1</c:v>
              </c:pt>
            </c:numLit>
          </c:yVal>
          <c:smooth val="0"/>
        </c:ser>
        <c:ser>
          <c:idx val="8"/>
          <c:order val="8"/>
          <c:tx>
            <c:v>CENTER</c:v>
          </c:tx>
          <c:spPr>
            <a:ln w="28575">
              <a:noFill/>
            </a:ln>
          </c:spPr>
          <c:xVal>
            <c:numRef>
              <c:f>'F2.1'!$R$5:$R$15</c:f>
              <c:numCache>
                <c:formatCode>General</c:formatCode>
                <c:ptCount val="11"/>
                <c:pt idx="0">
                  <c:v>480</c:v>
                </c:pt>
                <c:pt idx="1">
                  <c:v>490</c:v>
                </c:pt>
                <c:pt idx="2">
                  <c:v>500</c:v>
                </c:pt>
                <c:pt idx="3">
                  <c:v>510</c:v>
                </c:pt>
                <c:pt idx="4">
                  <c:v>520</c:v>
                </c:pt>
                <c:pt idx="5">
                  <c:v>530</c:v>
                </c:pt>
                <c:pt idx="6">
                  <c:v>540</c:v>
                </c:pt>
                <c:pt idx="7">
                  <c:v>550</c:v>
                </c:pt>
                <c:pt idx="8">
                  <c:v>560</c:v>
                </c:pt>
                <c:pt idx="9">
                  <c:v>570</c:v>
                </c:pt>
                <c:pt idx="10">
                  <c:v>580</c:v>
                </c:pt>
              </c:numCache>
            </c:numRef>
          </c:xVal>
          <c:yVal>
            <c:numRef>
              <c:f>'F2.1'!$V$5:$V$15</c:f>
              <c:numCache>
                <c:formatCode>General</c:formatCode>
                <c:ptCount val="11"/>
                <c:pt idx="0">
                  <c:v>1350</c:v>
                </c:pt>
                <c:pt idx="1">
                  <c:v>1755</c:v>
                </c:pt>
                <c:pt idx="2">
                  <c:v>2385</c:v>
                </c:pt>
                <c:pt idx="3">
                  <c:v>3420</c:v>
                </c:pt>
                <c:pt idx="4">
                  <c:v>4500</c:v>
                </c:pt>
                <c:pt idx="5">
                  <c:v>6075</c:v>
                </c:pt>
                <c:pt idx="6">
                  <c:v>8370</c:v>
                </c:pt>
                <c:pt idx="7">
                  <c:v>11520</c:v>
                </c:pt>
                <c:pt idx="8">
                  <c:v>16470</c:v>
                </c:pt>
                <c:pt idx="9">
                  <c:v>23850</c:v>
                </c:pt>
                <c:pt idx="10">
                  <c:v>36000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552960"/>
        <c:axId val="88554880"/>
      </c:scatterChart>
      <c:valAx>
        <c:axId val="88552960"/>
        <c:scaling>
          <c:orientation val="minMax"/>
          <c:max val="600"/>
          <c:min val="4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HVmesh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8554880"/>
        <c:crosses val="autoZero"/>
        <c:crossBetween val="midCat"/>
      </c:valAx>
      <c:valAx>
        <c:axId val="88554880"/>
        <c:scaling>
          <c:logBase val="10"/>
          <c:orientation val="minMax"/>
          <c:min val="5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GAIN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88552960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fr-FR" dirty="0" smtClean="0"/>
              <a:t>Gain F2.2</a:t>
            </a:r>
            <a:endParaRPr lang="fr-FR" dirty="0"/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4378851443569554"/>
          <c:y val="0.16313394631646091"/>
          <c:w val="0.69722540682414691"/>
          <c:h val="0.68625413025241966"/>
        </c:manualLayout>
      </c:layout>
      <c:scatterChart>
        <c:scatterStyle val="lineMarker"/>
        <c:varyColors val="0"/>
        <c:ser>
          <c:idx val="0"/>
          <c:order val="0"/>
          <c:tx>
            <c:v>Top left</c:v>
          </c:tx>
          <c:spPr>
            <a:ln w="28575">
              <a:noFill/>
            </a:ln>
          </c:spPr>
          <c:marker>
            <c:symbol val="diamond"/>
            <c:size val="5"/>
          </c:marker>
          <c:xVal>
            <c:numRef>
              <c:f>'F2.2'!$D$20:$D$25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'F2.2'!$I$20:$I$25</c:f>
              <c:numCache>
                <c:formatCode>General</c:formatCode>
                <c:ptCount val="6"/>
                <c:pt idx="0">
                  <c:v>1530</c:v>
                </c:pt>
                <c:pt idx="1">
                  <c:v>2790</c:v>
                </c:pt>
                <c:pt idx="2">
                  <c:v>5040</c:v>
                </c:pt>
                <c:pt idx="3">
                  <c:v>9360</c:v>
                </c:pt>
                <c:pt idx="4">
                  <c:v>18405</c:v>
                </c:pt>
                <c:pt idx="5">
                  <c:v>36090</c:v>
                </c:pt>
              </c:numCache>
            </c:numRef>
          </c:yVal>
          <c:smooth val="0"/>
        </c:ser>
        <c:ser>
          <c:idx val="1"/>
          <c:order val="1"/>
          <c:tx>
            <c:v>Top center</c:v>
          </c:tx>
          <c:spPr>
            <a:ln w="28575">
              <a:noFill/>
            </a:ln>
          </c:spPr>
          <c:marker>
            <c:symbol val="square"/>
            <c:size val="5"/>
          </c:marker>
          <c:xVal>
            <c:numRef>
              <c:f>'F2.2'!$D$27:$D$32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'F2.2'!$I$27:$I$32</c:f>
              <c:numCache>
                <c:formatCode>General</c:formatCode>
                <c:ptCount val="6"/>
                <c:pt idx="0">
                  <c:v>1350</c:v>
                </c:pt>
                <c:pt idx="1">
                  <c:v>2475</c:v>
                </c:pt>
                <c:pt idx="2">
                  <c:v>4365</c:v>
                </c:pt>
                <c:pt idx="3">
                  <c:v>8280</c:v>
                </c:pt>
                <c:pt idx="4">
                  <c:v>16830</c:v>
                </c:pt>
                <c:pt idx="5">
                  <c:v>45000</c:v>
                </c:pt>
              </c:numCache>
            </c:numRef>
          </c:yVal>
          <c:smooth val="0"/>
        </c:ser>
        <c:ser>
          <c:idx val="2"/>
          <c:order val="2"/>
          <c:tx>
            <c:v>Top right</c:v>
          </c:tx>
          <c:spPr>
            <a:ln w="28575">
              <a:noFill/>
            </a:ln>
          </c:spPr>
          <c:marker>
            <c:symbol val="triangle"/>
            <c:size val="5"/>
          </c:marker>
          <c:xVal>
            <c:numRef>
              <c:f>'F2.2'!$D$34:$D$39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'F2.2'!$I$34:$I$39</c:f>
              <c:numCache>
                <c:formatCode>General</c:formatCode>
                <c:ptCount val="6"/>
                <c:pt idx="0">
                  <c:v>1440</c:v>
                </c:pt>
                <c:pt idx="1">
                  <c:v>2655</c:v>
                </c:pt>
                <c:pt idx="2">
                  <c:v>4590</c:v>
                </c:pt>
                <c:pt idx="3">
                  <c:v>8640</c:v>
                </c:pt>
                <c:pt idx="4">
                  <c:v>15975</c:v>
                </c:pt>
                <c:pt idx="5">
                  <c:v>35550</c:v>
                </c:pt>
              </c:numCache>
            </c:numRef>
          </c:yVal>
          <c:smooth val="0"/>
        </c:ser>
        <c:ser>
          <c:idx val="3"/>
          <c:order val="3"/>
          <c:tx>
            <c:v>Bottom left</c:v>
          </c:tx>
          <c:spPr>
            <a:ln w="28575">
              <a:noFill/>
            </a:ln>
          </c:spPr>
          <c:xVal>
            <c:numRef>
              <c:f>'F2.2'!$O$20:$O$25</c:f>
              <c:numCache>
                <c:formatCode>General</c:formatCode>
                <c:ptCount val="6"/>
                <c:pt idx="0">
                  <c:v>1215</c:v>
                </c:pt>
                <c:pt idx="1">
                  <c:v>2295</c:v>
                </c:pt>
                <c:pt idx="2">
                  <c:v>4185</c:v>
                </c:pt>
                <c:pt idx="3">
                  <c:v>7740</c:v>
                </c:pt>
                <c:pt idx="4">
                  <c:v>15210</c:v>
                </c:pt>
                <c:pt idx="5">
                  <c:v>39420</c:v>
                </c:pt>
              </c:numCache>
            </c:numRef>
          </c:xVal>
          <c:yVal>
            <c:numLit>
              <c:formatCode>General</c:formatCode>
              <c:ptCount val="1"/>
              <c:pt idx="0">
                <c:v>1</c:v>
              </c:pt>
            </c:numLit>
          </c:yVal>
          <c:smooth val="0"/>
        </c:ser>
        <c:ser>
          <c:idx val="4"/>
          <c:order val="4"/>
          <c:tx>
            <c:v>Bottom center</c:v>
          </c:tx>
          <c:spPr>
            <a:ln w="28575">
              <a:noFill/>
            </a:ln>
          </c:spPr>
          <c:xVal>
            <c:numRef>
              <c:f>'F2.2'!$K$27:$K$32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'F2.2'!$O$27:$O$32</c:f>
              <c:numCache>
                <c:formatCode>General</c:formatCode>
                <c:ptCount val="6"/>
                <c:pt idx="0">
                  <c:v>1620</c:v>
                </c:pt>
                <c:pt idx="1">
                  <c:v>3015</c:v>
                </c:pt>
                <c:pt idx="2">
                  <c:v>5490</c:v>
                </c:pt>
                <c:pt idx="3">
                  <c:v>10575</c:v>
                </c:pt>
                <c:pt idx="4">
                  <c:v>20880</c:v>
                </c:pt>
                <c:pt idx="5">
                  <c:v>43200</c:v>
                </c:pt>
              </c:numCache>
            </c:numRef>
          </c:yVal>
          <c:smooth val="0"/>
        </c:ser>
        <c:ser>
          <c:idx val="5"/>
          <c:order val="5"/>
          <c:tx>
            <c:v>Bottom right</c:v>
          </c:tx>
          <c:spPr>
            <a:ln w="28575">
              <a:noFill/>
            </a:ln>
          </c:spPr>
          <c:xVal>
            <c:numRef>
              <c:f>'F2.2'!$K$34:$K$39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'F2.2'!$O$34:$O$39</c:f>
              <c:numCache>
                <c:formatCode>General</c:formatCode>
                <c:ptCount val="6"/>
                <c:pt idx="0">
                  <c:v>1350</c:v>
                </c:pt>
                <c:pt idx="1">
                  <c:v>2475</c:v>
                </c:pt>
                <c:pt idx="2">
                  <c:v>4500</c:v>
                </c:pt>
                <c:pt idx="3">
                  <c:v>8550</c:v>
                </c:pt>
                <c:pt idx="4">
                  <c:v>17370</c:v>
                </c:pt>
                <c:pt idx="5">
                  <c:v>44190</c:v>
                </c:pt>
              </c:numCache>
            </c:numRef>
          </c:yVal>
          <c:smooth val="0"/>
        </c:ser>
        <c:ser>
          <c:idx val="6"/>
          <c:order val="6"/>
          <c:tx>
            <c:v>Center left</c:v>
          </c:tx>
          <c:spPr>
            <a:ln w="28575">
              <a:noFill/>
            </a:ln>
          </c:spPr>
          <c:xVal>
            <c:numRef>
              <c:f>'F2.2'!$R$19:$R$24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'F2.2'!$V$19:$V$24</c:f>
              <c:numCache>
                <c:formatCode>General</c:formatCode>
                <c:ptCount val="6"/>
                <c:pt idx="0">
                  <c:v>1485</c:v>
                </c:pt>
                <c:pt idx="1">
                  <c:v>2700</c:v>
                </c:pt>
                <c:pt idx="2">
                  <c:v>4860</c:v>
                </c:pt>
                <c:pt idx="3">
                  <c:v>9180</c:v>
                </c:pt>
                <c:pt idx="4">
                  <c:v>18315</c:v>
                </c:pt>
                <c:pt idx="5">
                  <c:v>38700</c:v>
                </c:pt>
              </c:numCache>
            </c:numRef>
          </c:yVal>
          <c:smooth val="0"/>
        </c:ser>
        <c:ser>
          <c:idx val="7"/>
          <c:order val="7"/>
          <c:tx>
            <c:v>Center right</c:v>
          </c:tx>
          <c:spPr>
            <a:ln w="28575">
              <a:noFill/>
            </a:ln>
          </c:spPr>
          <c:xVal>
            <c:numRef>
              <c:f>'F2.2'!$R$26:$R$31</c:f>
              <c:numCache>
                <c:formatCode>General</c:formatCode>
                <c:ptCount val="6"/>
                <c:pt idx="0">
                  <c:v>480</c:v>
                </c:pt>
                <c:pt idx="1">
                  <c:v>500</c:v>
                </c:pt>
                <c:pt idx="2">
                  <c:v>520</c:v>
                </c:pt>
                <c:pt idx="3">
                  <c:v>540</c:v>
                </c:pt>
                <c:pt idx="4">
                  <c:v>560</c:v>
                </c:pt>
                <c:pt idx="5">
                  <c:v>580</c:v>
                </c:pt>
              </c:numCache>
            </c:numRef>
          </c:xVal>
          <c:yVal>
            <c:numRef>
              <c:f>'F2.2'!$V$26:$V$31</c:f>
              <c:numCache>
                <c:formatCode>General</c:formatCode>
                <c:ptCount val="6"/>
                <c:pt idx="0">
                  <c:v>1260</c:v>
                </c:pt>
                <c:pt idx="1">
                  <c:v>2340</c:v>
                </c:pt>
                <c:pt idx="2">
                  <c:v>4320</c:v>
                </c:pt>
                <c:pt idx="3">
                  <c:v>8100</c:v>
                </c:pt>
                <c:pt idx="4">
                  <c:v>16110</c:v>
                </c:pt>
                <c:pt idx="5">
                  <c:v>43380</c:v>
                </c:pt>
              </c:numCache>
            </c:numRef>
          </c:yVal>
          <c:smooth val="0"/>
        </c:ser>
        <c:ser>
          <c:idx val="8"/>
          <c:order val="8"/>
          <c:tx>
            <c:v>CENTER</c:v>
          </c:tx>
          <c:spPr>
            <a:ln w="28575">
              <a:noFill/>
            </a:ln>
          </c:spPr>
          <c:xVal>
            <c:numRef>
              <c:f>'F2.2'!$R$5:$R$15</c:f>
              <c:numCache>
                <c:formatCode>General</c:formatCode>
                <c:ptCount val="11"/>
                <c:pt idx="0">
                  <c:v>480</c:v>
                </c:pt>
                <c:pt idx="1">
                  <c:v>490</c:v>
                </c:pt>
                <c:pt idx="2">
                  <c:v>500</c:v>
                </c:pt>
                <c:pt idx="3">
                  <c:v>510</c:v>
                </c:pt>
                <c:pt idx="4">
                  <c:v>520</c:v>
                </c:pt>
                <c:pt idx="5">
                  <c:v>530</c:v>
                </c:pt>
                <c:pt idx="6">
                  <c:v>540</c:v>
                </c:pt>
                <c:pt idx="7">
                  <c:v>550</c:v>
                </c:pt>
                <c:pt idx="8">
                  <c:v>560</c:v>
                </c:pt>
                <c:pt idx="9">
                  <c:v>570</c:v>
                </c:pt>
                <c:pt idx="10">
                  <c:v>580</c:v>
                </c:pt>
              </c:numCache>
            </c:numRef>
          </c:xVal>
          <c:yVal>
            <c:numRef>
              <c:f>'F2.2'!$V$5:$V$15</c:f>
              <c:numCache>
                <c:formatCode>General</c:formatCode>
                <c:ptCount val="11"/>
                <c:pt idx="0">
                  <c:v>1350</c:v>
                </c:pt>
                <c:pt idx="1">
                  <c:v>1800</c:v>
                </c:pt>
                <c:pt idx="2">
                  <c:v>2565</c:v>
                </c:pt>
                <c:pt idx="3">
                  <c:v>3420</c:v>
                </c:pt>
                <c:pt idx="4">
                  <c:v>4590</c:v>
                </c:pt>
                <c:pt idx="5">
                  <c:v>6255</c:v>
                </c:pt>
                <c:pt idx="6">
                  <c:v>8730</c:v>
                </c:pt>
                <c:pt idx="7">
                  <c:v>12915</c:v>
                </c:pt>
                <c:pt idx="8">
                  <c:v>17280</c:v>
                </c:pt>
                <c:pt idx="9">
                  <c:v>26280</c:v>
                </c:pt>
                <c:pt idx="10">
                  <c:v>39600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8594688"/>
        <c:axId val="88678784"/>
      </c:scatterChart>
      <c:valAx>
        <c:axId val="88594688"/>
        <c:scaling>
          <c:orientation val="minMax"/>
          <c:max val="600"/>
          <c:min val="45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fr-FR"/>
                  <a:t>HVmesh (V)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88678784"/>
        <c:crosses val="autoZero"/>
        <c:crossBetween val="midCat"/>
      </c:valAx>
      <c:valAx>
        <c:axId val="88678784"/>
        <c:scaling>
          <c:logBase val="10"/>
          <c:orientation val="minMax"/>
          <c:max val="100000"/>
          <c:min val="10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fr-FR"/>
                  <a:t>GAIN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out"/>
        <c:tickLblPos val="nextTo"/>
        <c:crossAx val="88594688"/>
        <c:crosses val="autoZero"/>
        <c:crossBetween val="midCat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D9C54E62-E2A0-8D49-A083-B4C428A38643}" type="datetimeFigureOut">
              <a:rPr lang="fr-FR" smtClean="0"/>
              <a:t>04/12/2012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C4DBFA1-F052-CE40-BD67-EAE688C1ED7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8236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F3AFE2C-5007-4057-8DFB-EC24DF7E4136}" type="datetimeFigureOut">
              <a:rPr lang="fr-FR" smtClean="0"/>
              <a:pPr/>
              <a:t>04/12/2012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625FE0B-B3A6-4AF6-B265-A109385ED237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7097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558" y="4861038"/>
            <a:ext cx="5674594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929" y="4861441"/>
            <a:ext cx="5672732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929" y="4861441"/>
            <a:ext cx="5672732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558" y="4861038"/>
            <a:ext cx="5674594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558" y="4861038"/>
            <a:ext cx="5674594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7"/>
          <p:cNvSpPr txBox="1">
            <a:spLocks noGrp="1"/>
          </p:cNvSpPr>
          <p:nvPr>
            <p:ph type="dt" idx="1"/>
          </p:nvPr>
        </p:nvSpPr>
        <p:spPr>
          <a:ln/>
        </p:spPr>
        <p:txBody>
          <a:bodyPr vert="horz" wrap="square" lIns="97488" tIns="50694" rIns="97488" bIns="50694" anchor="t" anchorCtr="0" compatLnSpc="1"/>
          <a:lstStyle/>
          <a:p>
            <a:pPr lvl="0"/>
            <a:r>
              <a:rPr lang="fr-FR"/>
              <a:t>10 juin 2009</a:t>
            </a:r>
          </a:p>
        </p:txBody>
      </p:sp>
      <p:sp>
        <p:nvSpPr>
          <p:cNvPr id="2" name="Freeform 1"/>
          <p:cNvSpPr/>
          <p:nvPr/>
        </p:nvSpPr>
        <p:spPr>
          <a:xfrm>
            <a:off x="1183217" y="767595"/>
            <a:ext cx="4732867" cy="38379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vert="horz" wrap="none" lIns="97488" tIns="50694" rIns="97488" bIns="50694" anchor="ctr" anchorCtr="0" compatLnSpc="1"/>
          <a:lstStyle/>
          <a:p>
            <a:pPr>
              <a:lnSpc>
                <a:spcPct val="93000"/>
              </a:lnSpc>
              <a:tabLst>
                <a:tab pos="0" algn="l"/>
                <a:tab pos="486269" algn="l"/>
                <a:tab pos="972929" algn="l"/>
                <a:tab pos="1459590" algn="l"/>
                <a:tab pos="1946250" algn="l"/>
                <a:tab pos="2432911" algn="l"/>
                <a:tab pos="2919571" algn="l"/>
                <a:tab pos="3406231" algn="l"/>
                <a:tab pos="3892891" algn="l"/>
                <a:tab pos="4379550" algn="l"/>
                <a:tab pos="4866211" algn="l"/>
                <a:tab pos="5352870" algn="l"/>
                <a:tab pos="5839531" algn="l"/>
                <a:tab pos="6326191" algn="l"/>
                <a:tab pos="6812851" algn="l"/>
                <a:tab pos="7299511" algn="l"/>
                <a:tab pos="7786172" algn="l"/>
                <a:tab pos="8272832" algn="l"/>
                <a:tab pos="8759491" algn="l"/>
                <a:tab pos="9246152" algn="l"/>
                <a:tab pos="9732812" algn="l"/>
              </a:tabLst>
            </a:pPr>
            <a:endParaRPr lang="fr-FR" sz="1900"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09929" y="4861441"/>
            <a:ext cx="5672732" cy="284681"/>
          </a:xfrm>
        </p:spPr>
        <p:txBody>
          <a:bodyPr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Clr>
                <a:srgbClr val="000000"/>
              </a:buClr>
              <a:buSzPct val="100000"/>
              <a:buFont typeface="Times New Roman" pitchFamily="18"/>
              <a:buChar char="–"/>
            </a:lvl2pPr>
            <a:lvl3pPr lvl="2">
              <a:buClr>
                <a:srgbClr val="000000"/>
              </a:buClr>
              <a:buSzPct val="100000"/>
              <a:buFont typeface="Times New Roman" pitchFamily="18"/>
              <a:buChar char="•"/>
            </a:lvl3pPr>
            <a:lvl4pPr lvl="3">
              <a:buClr>
                <a:srgbClr val="000000"/>
              </a:buClr>
              <a:buSzPct val="100000"/>
              <a:buFont typeface="Times New Roman" pitchFamily="18"/>
              <a:buChar char="–"/>
            </a:lvl4pPr>
            <a:lvl5pPr lvl="4">
              <a:buClr>
                <a:srgbClr val="000000"/>
              </a:buClr>
              <a:buSzPct val="100000"/>
              <a:buFont typeface="Times New Roman" pitchFamily="18"/>
              <a:buChar char="»"/>
            </a:lvl5pPr>
            <a:lvl6pPr lvl="5">
              <a:buClr>
                <a:srgbClr val="000000"/>
              </a:buClr>
              <a:buSzPct val="100000"/>
              <a:buFont typeface="Times New Roman" pitchFamily="18"/>
              <a:buChar char="»"/>
            </a:lvl6pPr>
            <a:lvl7pPr lvl="6">
              <a:buClr>
                <a:srgbClr val="000000"/>
              </a:buClr>
              <a:buSzPct val="100000"/>
              <a:buFont typeface="Times New Roman" pitchFamily="18"/>
              <a:buChar char="»"/>
            </a:lvl7pPr>
            <a:lvl8pPr lvl="7">
              <a:buClr>
                <a:srgbClr val="000000"/>
              </a:buClr>
              <a:buSzPct val="100000"/>
              <a:buFont typeface="Times New Roman" pitchFamily="18"/>
              <a:buChar char="»"/>
            </a:lvl8pPr>
            <a:lvl9pPr lvl="8">
              <a:buClr>
                <a:srgbClr val="000000"/>
              </a:buClr>
              <a:buSzPct val="100000"/>
              <a:buFont typeface="Times New Roman" pitchFamily="18"/>
              <a:buChar char="»"/>
            </a:lvl9pPr>
          </a:lstStyle>
          <a:p>
            <a:endParaRPr lang="fr-FR" kern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2653832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en-US" noProof="0" smtClean="0"/>
              <a:t>Cliquez pour modifier le style du titre</a:t>
            </a:r>
            <a:endParaRPr lang="en-US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Cliquez pour modifier le style des sous-titres du masque</a:t>
            </a:r>
            <a:endParaRPr lang="en-US" noProof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4509120"/>
            <a:ext cx="4788464" cy="1224136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en-US" noProof="0" smtClean="0"/>
              <a:t>Nom événement | Prénom Nom</a:t>
            </a:r>
            <a:endParaRPr lang="en-US" noProof="0"/>
          </a:p>
        </p:txBody>
      </p:sp>
      <p:sp>
        <p:nvSpPr>
          <p:cNvPr id="11" name="Espace réservé de la date 10"/>
          <p:cNvSpPr>
            <a:spLocks noGrp="1"/>
          </p:cNvSpPr>
          <p:nvPr>
            <p:ph type="dt" sz="half" idx="14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97D6B0FA-EDEF-DF47-A574-0338AE0CC816}" type="datetime4">
              <a:rPr lang="en-US" noProof="0" smtClean="0"/>
              <a:t>December 4, 2012</a:t>
            </a:fld>
            <a:endParaRPr lang="en-US" noProof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|  PAGE </a:t>
            </a:r>
            <a:fld id="{AEFB9B6D-867A-40B8-ACB0-35CC9F272C9C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Espace réservé du pied de page 12"/>
          <p:cNvSpPr>
            <a:spLocks noGrp="1"/>
          </p:cNvSpPr>
          <p:nvPr>
            <p:ph type="ftr" sz="quarter" idx="16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RD51 Collaboration meeting | Stony Brook University | October 2012</a:t>
            </a:r>
            <a:endParaRPr lang="en-US" noProof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17E535-84E0-3149-AE53-BA734DF8CD50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17" name="Espace réservé du contenu 15"/>
          <p:cNvSpPr>
            <a:spLocks noGrp="1"/>
          </p:cNvSpPr>
          <p:nvPr>
            <p:ph sz="quarter" idx="15"/>
          </p:nvPr>
        </p:nvSpPr>
        <p:spPr>
          <a:xfrm>
            <a:off x="378000" y="836613"/>
            <a:ext cx="8460000" cy="5184775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B8DF8-3B02-3542-8ED2-675B8222A22A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2E94AE-B0B0-3945-AEEF-D7A1A259E7B9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smtClean="0"/>
              <a:t>First large size bulk Micromegas produced at CIREA	Damien Neyret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CBFCE0DA-574F-43F8-9DF2-8F480B0B404D}" type="slidenum">
              <a:t>‹#›</a:t>
            </a:fld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76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2" name="Espace réservé pour une image  11"/>
          <p:cNvSpPr>
            <a:spLocks noGrp="1"/>
          </p:cNvSpPr>
          <p:nvPr>
            <p:ph type="pic" sz="quarter" idx="14" hasCustomPrompt="1"/>
          </p:nvPr>
        </p:nvSpPr>
        <p:spPr>
          <a:xfrm>
            <a:off x="3311999" y="3311999"/>
            <a:ext cx="5832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 Visuel</a:t>
            </a:r>
            <a:endParaRPr lang="fr-FR" dirty="0"/>
          </a:p>
        </p:txBody>
      </p:sp>
      <p:sp>
        <p:nvSpPr>
          <p:cNvPr id="13" name="Espace réservé de la date 12"/>
          <p:cNvSpPr>
            <a:spLocks noGrp="1"/>
          </p:cNvSpPr>
          <p:nvPr>
            <p:ph type="dt" sz="half" idx="15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98406AB8-E081-FF47-B775-DA90456C01CB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pied de page 14"/>
          <p:cNvSpPr>
            <a:spLocks noGrp="1"/>
          </p:cNvSpPr>
          <p:nvPr>
            <p:ph type="ftr" sz="quarter" idx="17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788464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17"/>
          </p:nvPr>
        </p:nvSpPr>
        <p:spPr>
          <a:xfrm>
            <a:off x="3960000" y="6305192"/>
            <a:ext cx="1450504" cy="365125"/>
          </a:xfrm>
        </p:spPr>
        <p:txBody>
          <a:bodyPr/>
          <a:lstStyle/>
          <a:p>
            <a:fld id="{63CA0E68-4F91-454D-BA6C-99254ECFD7FB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Espace réservé du pied de page 15"/>
          <p:cNvSpPr>
            <a:spLocks noGrp="1"/>
          </p:cNvSpPr>
          <p:nvPr>
            <p:ph type="ftr" sz="quarter" idx="19"/>
          </p:nvPr>
        </p:nvSpPr>
        <p:spPr>
          <a:xfrm>
            <a:off x="5436096" y="6305192"/>
            <a:ext cx="255544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2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3312000" y="3312000"/>
            <a:ext cx="1944000" cy="2124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2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256000" y="3312000"/>
            <a:ext cx="1944000" cy="21240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23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7200000" y="3312000"/>
            <a:ext cx="1944000" cy="21240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84B44-8B5A-9B48-9072-69B0C6A7DA67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F71D6-3DB0-9C4D-BED9-66AF83319BD7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9E3C3-A258-BF42-8411-B99D33765CBB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F0BB3A3-AF90-3E4A-9999-47ACEB329840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11" name="Espace réservé du contenu 20"/>
          <p:cNvSpPr>
            <a:spLocks noGrp="1"/>
          </p:cNvSpPr>
          <p:nvPr>
            <p:ph sz="quarter" idx="20" hasCustomPrompt="1"/>
          </p:nvPr>
        </p:nvSpPr>
        <p:spPr>
          <a:xfrm>
            <a:off x="5148000" y="2016000"/>
            <a:ext cx="3492000" cy="369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1268760"/>
            <a:ext cx="4428048" cy="4968552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2" name="Espace réservé de la date 11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fld id="{4A9CC74A-92A0-7E44-9287-B8532B888B04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15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148000" y="2016000"/>
            <a:ext cx="3492000" cy="1980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6" name="Espace réservé du contenu 20"/>
          <p:cNvSpPr>
            <a:spLocks noGrp="1"/>
          </p:cNvSpPr>
          <p:nvPr>
            <p:ph sz="quarter" idx="22" hasCustomPrompt="1"/>
          </p:nvPr>
        </p:nvSpPr>
        <p:spPr>
          <a:xfrm>
            <a:off x="5148000" y="3999600"/>
            <a:ext cx="1746000" cy="1695600"/>
          </a:xfrm>
          <a:solidFill>
            <a:srgbClr val="808080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  <p:sp>
        <p:nvSpPr>
          <p:cNvPr id="17" name="Espace réservé du contenu 20"/>
          <p:cNvSpPr>
            <a:spLocks noGrp="1"/>
          </p:cNvSpPr>
          <p:nvPr>
            <p:ph sz="quarter" idx="23" hasCustomPrompt="1"/>
          </p:nvPr>
        </p:nvSpPr>
        <p:spPr>
          <a:xfrm>
            <a:off x="6894000" y="3999600"/>
            <a:ext cx="1746000" cy="1695600"/>
          </a:xfrm>
          <a:solidFill>
            <a:srgbClr val="B2B2B2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76000" y="3707506"/>
            <a:ext cx="8172464" cy="2529805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66CE0-9794-244C-9CDA-11A60E536F8D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9" name="Espace réservé du contenu 20"/>
          <p:cNvSpPr>
            <a:spLocks noGrp="1"/>
          </p:cNvSpPr>
          <p:nvPr>
            <p:ph sz="quarter" idx="21" hasCustomPrompt="1"/>
          </p:nvPr>
        </p:nvSpPr>
        <p:spPr>
          <a:xfrm>
            <a:off x="576000" y="1458000"/>
            <a:ext cx="8064000" cy="1908000"/>
          </a:xfrm>
          <a:solidFill>
            <a:srgbClr val="666666"/>
          </a:solidFill>
        </p:spPr>
        <p:txBody>
          <a:bodyPr anchor="ctr"/>
          <a:lstStyle>
            <a:lvl1pPr marL="0" indent="0"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Visuel</a:t>
            </a: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403648" y="52752"/>
            <a:ext cx="6120680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2505" y="6537052"/>
            <a:ext cx="145050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cap="all" baseline="0">
                <a:solidFill>
                  <a:schemeClr val="bg1"/>
                </a:solidFill>
              </a:defRPr>
            </a:lvl1pPr>
          </a:lstStyle>
          <a:p>
            <a:fld id="{3478A3F0-CC4C-C249-917A-3AE1FCBF0195}" type="datetime4">
              <a:rPr lang="fr-FR" smtClean="0"/>
              <a:t>4 décembre 2012</a:t>
            </a:fld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225" y="653705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RD51 Collaboration meeting | Stony Brook University | October 2012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11809" y="653545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Image 6" descr="logoirfu02quadri.jpg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127675"/>
            <a:ext cx="1515244" cy="683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5" r:id="rId4"/>
    <p:sldLayoutId id="2147483666" r:id="rId5"/>
    <p:sldLayoutId id="2147483650" r:id="rId6"/>
    <p:sldLayoutId id="2147483662" r:id="rId7"/>
    <p:sldLayoutId id="2147483663" r:id="rId8"/>
    <p:sldLayoutId id="2147483664" r:id="rId9"/>
    <p:sldLayoutId id="2147483667" r:id="rId10"/>
    <p:sldLayoutId id="2147483654" r:id="rId11"/>
    <p:sldLayoutId id="2147483668" r:id="rId12"/>
    <p:sldLayoutId id="2147483669" r:id="rId1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7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8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png"/><Relationship Id="rId11" Type="http://schemas.openxmlformats.org/officeDocument/2006/relationships/image" Target="../media/image3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6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3960000" y="1628800"/>
            <a:ext cx="4932480" cy="2880320"/>
          </a:xfrm>
        </p:spPr>
        <p:txBody>
          <a:bodyPr/>
          <a:lstStyle/>
          <a:p>
            <a:pPr algn="ctr"/>
            <a:r>
              <a:rPr lang="en-US" sz="1800" b="1" i="1" dirty="0"/>
              <a:t>Status of the </a:t>
            </a:r>
            <a:r>
              <a:rPr lang="en-US" sz="1800" b="1" i="1" dirty="0" err="1"/>
              <a:t>Micromegas</a:t>
            </a:r>
            <a:r>
              <a:rPr lang="en-US" sz="1800" b="1" i="1" dirty="0"/>
              <a:t> industrialization activity with </a:t>
            </a:r>
            <a:r>
              <a:rPr lang="en-US" sz="1800" b="1" i="1" dirty="0" smtClean="0"/>
              <a:t>CIREA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r>
              <a:rPr lang="fr-FR" sz="2400" cap="none" dirty="0" smtClean="0"/>
              <a:t/>
            </a:r>
            <a:br>
              <a:rPr lang="fr-FR" sz="2400" cap="none" dirty="0" smtClean="0"/>
            </a:br>
            <a:r>
              <a:rPr lang="fr-FR" sz="2400" dirty="0"/>
              <a:t/>
            </a:r>
            <a:br>
              <a:rPr lang="fr-FR" sz="2400" dirty="0"/>
            </a:br>
            <a:r>
              <a:rPr lang="fr-FR" sz="2400" dirty="0" smtClean="0"/>
              <a:t> </a:t>
            </a:r>
            <a:endParaRPr lang="fr-FR" sz="2400" cap="none" dirty="0"/>
          </a:p>
        </p:txBody>
      </p:sp>
      <p:sp>
        <p:nvSpPr>
          <p:cNvPr id="10" name="Sous-titr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z="1200" b="1" i="1" dirty="0" err="1" smtClean="0"/>
              <a:t>December</a:t>
            </a:r>
            <a:r>
              <a:rPr lang="fr-FR" sz="1200" b="1" i="1" dirty="0" smtClean="0"/>
              <a:t> 2012 – RD51 MINIWEEK @ </a:t>
            </a:r>
            <a:r>
              <a:rPr lang="fr-FR" sz="1200" b="1" i="1" dirty="0" err="1" smtClean="0"/>
              <a:t>cern</a:t>
            </a:r>
            <a:endParaRPr lang="fr-FR" sz="1200" b="1" i="1" dirty="0" smtClean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/>
          </p:nvPr>
        </p:nvSpPr>
        <p:spPr>
          <a:xfrm>
            <a:off x="5436096" y="5229200"/>
            <a:ext cx="3420312" cy="360040"/>
          </a:xfrm>
        </p:spPr>
        <p:txBody>
          <a:bodyPr/>
          <a:lstStyle/>
          <a:p>
            <a:pPr algn="ctr"/>
            <a:r>
              <a:rPr lang="fr-FR" sz="1400" b="1" i="1" dirty="0" smtClean="0"/>
              <a:t>Alan PEYAUD</a:t>
            </a:r>
          </a:p>
        </p:txBody>
      </p:sp>
      <p:pic>
        <p:nvPicPr>
          <p:cNvPr id="2" name="Image 1" descr="logoirfu02quadr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86" y="3212978"/>
            <a:ext cx="1979998" cy="89379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376" y="3284984"/>
            <a:ext cx="2160000" cy="442899"/>
          </a:xfrm>
          <a:prstGeom prst="rect">
            <a:avLst/>
          </a:prstGeom>
        </p:spPr>
      </p:pic>
      <p:pic>
        <p:nvPicPr>
          <p:cNvPr id="3" name="Image 2" descr="Capture d’écran 2012-10-01 à 18.43.3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192" y="2996952"/>
            <a:ext cx="1616800" cy="11774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The </a:t>
            </a:r>
            <a:r>
              <a:rPr lang="fr-FR" i="1" dirty="0" err="1" smtClean="0"/>
              <a:t>other</a:t>
            </a:r>
            <a:r>
              <a:rPr lang="fr-FR" i="1" dirty="0" smtClean="0"/>
              <a:t> detectors…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80728"/>
            <a:ext cx="8568952" cy="1224136"/>
          </a:xfrm>
        </p:spPr>
        <p:txBody>
          <a:bodyPr>
            <a:noAutofit/>
          </a:bodyPr>
          <a:lstStyle/>
          <a:p>
            <a:pPr marL="360363"/>
            <a:r>
              <a:rPr lang="fr-FR" sz="1800" dirty="0" err="1" smtClean="0">
                <a:solidFill>
                  <a:srgbClr val="000000"/>
                </a:solidFill>
              </a:rPr>
              <a:t>Same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washing</a:t>
            </a:r>
            <a:r>
              <a:rPr lang="fr-FR" sz="1800" dirty="0" smtClean="0">
                <a:solidFill>
                  <a:srgbClr val="000000"/>
                </a:solidFill>
              </a:rPr>
              <a:t> program </a:t>
            </a:r>
            <a:r>
              <a:rPr lang="fr-FR" sz="1800" dirty="0" err="1" smtClean="0">
                <a:solidFill>
                  <a:srgbClr val="000000"/>
                </a:solidFill>
              </a:rPr>
              <a:t>than</a:t>
            </a:r>
            <a:r>
              <a:rPr lang="fr-FR" sz="1800" dirty="0" smtClean="0">
                <a:solidFill>
                  <a:srgbClr val="000000"/>
                </a:solidFill>
              </a:rPr>
              <a:t> for F4 but no </a:t>
            </a:r>
            <a:r>
              <a:rPr lang="fr-FR" sz="1800" dirty="0" err="1" smtClean="0">
                <a:solidFill>
                  <a:srgbClr val="000000"/>
                </a:solidFill>
              </a:rPr>
              <a:t>improvement</a:t>
            </a:r>
            <a:r>
              <a:rPr lang="fr-FR" sz="1800" dirty="0">
                <a:solidFill>
                  <a:srgbClr val="000000"/>
                </a:solidFill>
              </a:rPr>
              <a:t> </a:t>
            </a:r>
            <a:r>
              <a:rPr lang="fr-FR" sz="1800" dirty="0" smtClean="0">
                <a:solidFill>
                  <a:srgbClr val="000000"/>
                </a:solidFill>
              </a:rPr>
              <a:t>- </a:t>
            </a:r>
            <a:r>
              <a:rPr lang="fr-FR" sz="1800" b="1" i="1" dirty="0" smtClean="0">
                <a:solidFill>
                  <a:srgbClr val="000000"/>
                </a:solidFill>
              </a:rPr>
              <a:t>the issues</a:t>
            </a:r>
            <a:r>
              <a:rPr lang="fr-FR" sz="1800" dirty="0" smtClean="0">
                <a:solidFill>
                  <a:srgbClr val="000000"/>
                </a:solidFill>
              </a:rPr>
              <a:t>: </a:t>
            </a:r>
          </a:p>
          <a:p>
            <a:pPr marL="646113" indent="-285750">
              <a:buFont typeface="Arial" pitchFamily="34" charset="0"/>
              <a:buChar char="•"/>
            </a:pPr>
            <a:r>
              <a:rPr lang="fr-FR" sz="1800" dirty="0" smtClean="0">
                <a:solidFill>
                  <a:srgbClr val="000000"/>
                </a:solidFill>
              </a:rPr>
              <a:t>the </a:t>
            </a:r>
            <a:r>
              <a:rPr lang="fr-FR" sz="1800" dirty="0" err="1" smtClean="0">
                <a:solidFill>
                  <a:srgbClr val="000000"/>
                </a:solidFill>
              </a:rPr>
              <a:t>polymerisation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was</a:t>
            </a:r>
            <a:r>
              <a:rPr lang="fr-FR" sz="1800" dirty="0" smtClean="0">
                <a:solidFill>
                  <a:srgbClr val="000000"/>
                </a:solidFill>
              </a:rPr>
              <a:t> not long </a:t>
            </a:r>
            <a:r>
              <a:rPr lang="fr-FR" sz="1800" dirty="0" err="1" smtClean="0">
                <a:solidFill>
                  <a:srgbClr val="000000"/>
                </a:solidFill>
              </a:rPr>
              <a:t>enough</a:t>
            </a:r>
            <a:r>
              <a:rPr lang="fr-FR" sz="1800" dirty="0" smtClean="0">
                <a:solidFill>
                  <a:srgbClr val="000000"/>
                </a:solidFill>
              </a:rPr>
              <a:t> and </a:t>
            </a:r>
            <a:r>
              <a:rPr lang="fr-FR" sz="1800" dirty="0" err="1" smtClean="0">
                <a:solidFill>
                  <a:srgbClr val="000000"/>
                </a:solidFill>
              </a:rPr>
              <a:t>unsufficient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mesh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bonding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through</a:t>
            </a:r>
            <a:r>
              <a:rPr lang="fr-FR" sz="1800" dirty="0" smtClean="0">
                <a:solidFill>
                  <a:srgbClr val="000000"/>
                </a:solidFill>
              </a:rPr>
              <a:t> the </a:t>
            </a:r>
            <a:r>
              <a:rPr lang="fr-FR" sz="1800" dirty="0" err="1" smtClean="0">
                <a:solidFill>
                  <a:srgbClr val="000000"/>
                </a:solidFill>
              </a:rPr>
              <a:t>pillars</a:t>
            </a:r>
            <a:endParaRPr lang="fr-FR" sz="1800" dirty="0">
              <a:solidFill>
                <a:srgbClr val="000000"/>
              </a:solidFill>
            </a:endParaRPr>
          </a:p>
          <a:p>
            <a:pPr marL="646113" indent="-285750">
              <a:buFont typeface="Arial" pitchFamily="34" charset="0"/>
              <a:buChar char="•"/>
            </a:pPr>
            <a:r>
              <a:rPr lang="fr-FR" sz="1800" dirty="0" err="1" smtClean="0">
                <a:solidFill>
                  <a:srgbClr val="000000"/>
                </a:solidFill>
              </a:rPr>
              <a:t>Visually</a:t>
            </a:r>
            <a:r>
              <a:rPr lang="fr-FR" sz="1800" dirty="0" smtClean="0">
                <a:solidFill>
                  <a:srgbClr val="000000"/>
                </a:solidFill>
              </a:rPr>
              <a:t> the </a:t>
            </a:r>
            <a:r>
              <a:rPr lang="fr-FR" sz="1800" dirty="0" err="1" smtClean="0">
                <a:solidFill>
                  <a:srgbClr val="000000"/>
                </a:solidFill>
              </a:rPr>
              <a:t>mesh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seems</a:t>
            </a:r>
            <a:r>
              <a:rPr lang="fr-FR" sz="1800" dirty="0" smtClean="0">
                <a:solidFill>
                  <a:srgbClr val="000000"/>
                </a:solidFill>
              </a:rPr>
              <a:t> not to </a:t>
            </a:r>
            <a:r>
              <a:rPr lang="fr-FR" sz="1800" dirty="0" err="1" smtClean="0">
                <a:solidFill>
                  <a:srgbClr val="000000"/>
                </a:solidFill>
              </a:rPr>
              <a:t>be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attached</a:t>
            </a:r>
            <a:r>
              <a:rPr lang="fr-FR" sz="1800" dirty="0" smtClean="0">
                <a:solidFill>
                  <a:srgbClr val="000000"/>
                </a:solidFill>
              </a:rPr>
              <a:t> to the pilla</a:t>
            </a:r>
            <a:r>
              <a:rPr lang="en-US" sz="1800" dirty="0" smtClean="0">
                <a:solidFill>
                  <a:srgbClr val="000000"/>
                </a:solidFill>
              </a:rPr>
              <a:t>r</a:t>
            </a:r>
            <a:r>
              <a:rPr lang="fr-FR" sz="1800" dirty="0" smtClean="0">
                <a:solidFill>
                  <a:srgbClr val="000000"/>
                </a:solidFill>
              </a:rPr>
              <a:t>s </a:t>
            </a:r>
            <a:r>
              <a:rPr lang="fr-FR" sz="1800" dirty="0" err="1" smtClean="0">
                <a:solidFill>
                  <a:srgbClr val="000000"/>
                </a:solidFill>
              </a:rPr>
              <a:t>except</a:t>
            </a:r>
            <a:r>
              <a:rPr lang="fr-FR" sz="1800" dirty="0" smtClean="0">
                <a:solidFill>
                  <a:srgbClr val="000000"/>
                </a:solidFill>
              </a:rPr>
              <a:t> in the corners</a:t>
            </a:r>
          </a:p>
          <a:p>
            <a:endParaRPr lang="fr-FR" sz="1800" dirty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11" name="Image 10" descr="Mesh570-Drift670-topleft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" t="54274" r="65217" b="17150"/>
          <a:stretch/>
        </p:blipFill>
        <p:spPr>
          <a:xfrm>
            <a:off x="323528" y="2492880"/>
            <a:ext cx="1738066" cy="1080136"/>
          </a:xfrm>
          <a:prstGeom prst="rect">
            <a:avLst/>
          </a:prstGeom>
        </p:spPr>
      </p:pic>
      <p:pic>
        <p:nvPicPr>
          <p:cNvPr id="12" name="Image 11" descr="Mesh580-Drift680-bottomleft.bmp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" t="42777" r="55246" b="17150"/>
          <a:stretch/>
        </p:blipFill>
        <p:spPr>
          <a:xfrm>
            <a:off x="395536" y="4941168"/>
            <a:ext cx="1606637" cy="1079998"/>
          </a:xfrm>
          <a:prstGeom prst="rect">
            <a:avLst/>
          </a:prstGeom>
        </p:spPr>
      </p:pic>
      <p:pic>
        <p:nvPicPr>
          <p:cNvPr id="13" name="Image 12" descr="Mesh580-Drift680-bottomright.bmp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" t="50661" r="60231" b="16821"/>
          <a:stretch/>
        </p:blipFill>
        <p:spPr>
          <a:xfrm>
            <a:off x="2411760" y="4941168"/>
            <a:ext cx="1761731" cy="1079999"/>
          </a:xfrm>
          <a:prstGeom prst="rect">
            <a:avLst/>
          </a:prstGeom>
        </p:spPr>
      </p:pic>
      <p:pic>
        <p:nvPicPr>
          <p:cNvPr id="14" name="Image 13" descr="Mesh580-Drift680-topright.bmp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2" t="37522" r="49547" b="17150"/>
          <a:stretch/>
        </p:blipFill>
        <p:spPr>
          <a:xfrm>
            <a:off x="2411760" y="2492880"/>
            <a:ext cx="1576869" cy="1079996"/>
          </a:xfrm>
          <a:prstGeom prst="rect">
            <a:avLst/>
          </a:prstGeom>
        </p:spPr>
      </p:pic>
      <p:pic>
        <p:nvPicPr>
          <p:cNvPr id="15" name="Image 14" descr="Mesh580-Drift680-centercenter.bmp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" t="39821" r="63675" b="17314"/>
          <a:stretch/>
        </p:blipFill>
        <p:spPr>
          <a:xfrm>
            <a:off x="1547664" y="3787509"/>
            <a:ext cx="1234930" cy="108165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323528" y="2348880"/>
            <a:ext cx="3849963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4860032" y="2348880"/>
            <a:ext cx="3879045" cy="38884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2051720" y="6237312"/>
            <a:ext cx="454046" cy="369332"/>
          </a:xfrm>
          <a:prstGeom prst="rect">
            <a:avLst/>
          </a:prstGeom>
          <a:solidFill>
            <a:srgbClr val="FEF0DF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F1</a:t>
            </a:r>
            <a:endParaRPr lang="fr-FR" dirty="0"/>
          </a:p>
        </p:txBody>
      </p:sp>
      <p:pic>
        <p:nvPicPr>
          <p:cNvPr id="22" name="Image 21" descr="Mesh590-Drift750-bottomleft.bmp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" t="48033" r="48954" b="17150"/>
          <a:stretch/>
        </p:blipFill>
        <p:spPr>
          <a:xfrm>
            <a:off x="4932040" y="4941168"/>
            <a:ext cx="2098765" cy="1080000"/>
          </a:xfrm>
          <a:prstGeom prst="rect">
            <a:avLst/>
          </a:prstGeom>
        </p:spPr>
      </p:pic>
      <p:pic>
        <p:nvPicPr>
          <p:cNvPr id="23" name="Image 22" descr="Mesh590-Drift750-bottomright.bmp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9" t="46555" r="58095" b="17149"/>
          <a:stretch/>
        </p:blipFill>
        <p:spPr>
          <a:xfrm>
            <a:off x="7092280" y="4941168"/>
            <a:ext cx="1646797" cy="1080000"/>
          </a:xfrm>
          <a:prstGeom prst="rect">
            <a:avLst/>
          </a:prstGeom>
        </p:spPr>
      </p:pic>
      <p:pic>
        <p:nvPicPr>
          <p:cNvPr id="24" name="Image 23" descr="Mesh590-Drift750-centerleft.bmp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3" t="56901" r="72815" b="16658"/>
          <a:stretch/>
        </p:blipFill>
        <p:spPr>
          <a:xfrm>
            <a:off x="6084168" y="3787509"/>
            <a:ext cx="1448873" cy="1080000"/>
          </a:xfrm>
          <a:prstGeom prst="rect">
            <a:avLst/>
          </a:prstGeom>
        </p:spPr>
      </p:pic>
      <p:pic>
        <p:nvPicPr>
          <p:cNvPr id="25" name="Image 24" descr="Mesh590-Drift750-topleft.bmp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" t="16172" r="51447" b="16986"/>
          <a:stretch/>
        </p:blipFill>
        <p:spPr>
          <a:xfrm>
            <a:off x="5076056" y="2492880"/>
            <a:ext cx="1045452" cy="1080000"/>
          </a:xfrm>
          <a:prstGeom prst="rect">
            <a:avLst/>
          </a:prstGeom>
        </p:spPr>
      </p:pic>
      <p:pic>
        <p:nvPicPr>
          <p:cNvPr id="26" name="Image 25" descr="Mesh590-Drift750-topright.bmp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7" t="45568" r="63318" b="16494"/>
          <a:stretch/>
        </p:blipFill>
        <p:spPr>
          <a:xfrm>
            <a:off x="7236296" y="2492880"/>
            <a:ext cx="1360452" cy="1080000"/>
          </a:xfrm>
          <a:prstGeom prst="rect">
            <a:avLst/>
          </a:prstGeom>
        </p:spPr>
      </p:pic>
      <p:sp>
        <p:nvSpPr>
          <p:cNvPr id="27" name="ZoneTexte 26"/>
          <p:cNvSpPr txBox="1"/>
          <p:nvPr/>
        </p:nvSpPr>
        <p:spPr>
          <a:xfrm>
            <a:off x="6588224" y="6237312"/>
            <a:ext cx="454046" cy="369332"/>
          </a:xfrm>
          <a:prstGeom prst="rect">
            <a:avLst/>
          </a:prstGeom>
          <a:solidFill>
            <a:srgbClr val="FEF0DF"/>
          </a:solidFill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F3</a:t>
            </a:r>
          </a:p>
        </p:txBody>
      </p:sp>
    </p:spTree>
    <p:extLst>
      <p:ext uri="{BB962C8B-B14F-4D97-AF65-F5344CB8AC3E}">
        <p14:creationId xmlns:p14="http://schemas.microsoft.com/office/powerpoint/2010/main" val="407149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BXY2 3</a:t>
            </a:r>
            <a:r>
              <a:rPr lang="en-US" i="1" baseline="30000" dirty="0" smtClean="0"/>
              <a:t>rd</a:t>
            </a:r>
            <a:r>
              <a:rPr lang="en-US" i="1" dirty="0" smtClean="0"/>
              <a:t> Batch – November 2012</a:t>
            </a:r>
            <a:endParaRPr lang="fr-FR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2 new detectors were delivered early November</a:t>
            </a: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What has been done: </a:t>
            </a:r>
          </a:p>
          <a:p>
            <a:pPr marL="2857500" lvl="5" indent="-34290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Proper stretch from SERITEC</a:t>
            </a:r>
          </a:p>
          <a:p>
            <a:pPr marL="2857500" lvl="5" indent="-342900">
              <a:buFontTx/>
              <a:buChar char="-"/>
            </a:pPr>
            <a:r>
              <a:rPr lang="en-US" dirty="0" smtClean="0">
                <a:solidFill>
                  <a:srgbClr val="000000"/>
                </a:solidFill>
              </a:rPr>
              <a:t>Doubled the insulation time</a:t>
            </a:r>
          </a:p>
          <a:p>
            <a:pPr marL="2857500" lvl="5" indent="-342900">
              <a:buFontTx/>
              <a:buChar char="-"/>
            </a:pPr>
            <a:r>
              <a:rPr lang="en-US" dirty="0">
                <a:solidFill>
                  <a:srgbClr val="000000"/>
                </a:solidFill>
              </a:rPr>
              <a:t>P</a:t>
            </a:r>
            <a:r>
              <a:rPr lang="en-US" dirty="0" smtClean="0">
                <a:solidFill>
                  <a:srgbClr val="000000"/>
                </a:solidFill>
              </a:rPr>
              <a:t>roper curing time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Measurements in </a:t>
            </a:r>
            <a:r>
              <a:rPr lang="en-US" dirty="0" err="1" smtClean="0">
                <a:solidFill>
                  <a:srgbClr val="000000"/>
                </a:solidFill>
              </a:rPr>
              <a:t>Ar</a:t>
            </a:r>
            <a:r>
              <a:rPr lang="en-US" dirty="0" smtClean="0">
                <a:solidFill>
                  <a:srgbClr val="000000"/>
                </a:solidFill>
              </a:rPr>
              <a:t> + 7% CO2 with the </a:t>
            </a:r>
            <a:r>
              <a:rPr lang="en-US" baseline="30000" dirty="0" smtClean="0">
                <a:solidFill>
                  <a:srgbClr val="000000"/>
                </a:solidFill>
              </a:rPr>
              <a:t>55</a:t>
            </a:r>
            <a:r>
              <a:rPr lang="en-US" dirty="0" smtClean="0">
                <a:solidFill>
                  <a:srgbClr val="000000"/>
                </a:solidFill>
              </a:rPr>
              <a:t>Fe  gives some very good result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904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err="1" smtClean="0"/>
              <a:t>Synthesis</a:t>
            </a:r>
            <a:r>
              <a:rPr lang="fr-FR" i="1" dirty="0" smtClean="0"/>
              <a:t> of CIREA </a:t>
            </a:r>
            <a:r>
              <a:rPr lang="fr-FR" i="1" dirty="0" err="1" smtClean="0"/>
              <a:t>measurements</a:t>
            </a:r>
            <a:r>
              <a:rPr lang="fr-FR" i="1" dirty="0" smtClean="0"/>
              <a:t>  on </a:t>
            </a:r>
            <a:r>
              <a:rPr lang="fr-FR" i="1" dirty="0" err="1" smtClean="0"/>
              <a:t>Bxy</a:t>
            </a:r>
            <a:r>
              <a:rPr lang="fr-FR" i="1" dirty="0" smtClean="0"/>
              <a:t> 3</a:t>
            </a:r>
            <a:r>
              <a:rPr lang="fr-FR" i="1" baseline="30000" dirty="0" smtClean="0"/>
              <a:t>rd</a:t>
            </a:r>
            <a:r>
              <a:rPr lang="fr-FR" i="1" dirty="0" smtClean="0"/>
              <a:t> batch – </a:t>
            </a:r>
            <a:r>
              <a:rPr lang="fr-FR" i="1" dirty="0" err="1" smtClean="0"/>
              <a:t>received</a:t>
            </a:r>
            <a:r>
              <a:rPr lang="fr-FR" i="1" dirty="0" smtClean="0"/>
              <a:t> 24/10/12</a:t>
            </a:r>
            <a:endParaRPr lang="fr-FR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632753" y="1484784"/>
            <a:ext cx="78389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i="1" dirty="0" err="1" smtClean="0"/>
              <a:t>Measurement</a:t>
            </a:r>
            <a:r>
              <a:rPr lang="fr-FR" b="1" i="1" dirty="0" smtClean="0"/>
              <a:t> made </a:t>
            </a:r>
            <a:r>
              <a:rPr lang="fr-FR" b="1" i="1" dirty="0" err="1" smtClean="0"/>
              <a:t>from</a:t>
            </a:r>
            <a:r>
              <a:rPr lang="fr-FR" b="1" i="1" dirty="0" smtClean="0"/>
              <a:t> the « </a:t>
            </a:r>
            <a:r>
              <a:rPr lang="fr-FR" b="1" i="1" dirty="0" err="1" smtClean="0"/>
              <a:t>comb</a:t>
            </a:r>
            <a:r>
              <a:rPr lang="fr-FR" b="1" i="1" dirty="0" smtClean="0"/>
              <a:t> » </a:t>
            </a:r>
            <a:r>
              <a:rPr lang="fr-FR" b="1" i="1" dirty="0" err="1" smtClean="0"/>
              <a:t>side</a:t>
            </a:r>
            <a:r>
              <a:rPr lang="fr-FR" b="1" i="1" dirty="0" smtClean="0"/>
              <a:t> to the </a:t>
            </a:r>
            <a:r>
              <a:rPr lang="fr-FR" b="1" i="1" dirty="0" err="1" smtClean="0"/>
              <a:t>extremity</a:t>
            </a:r>
            <a:r>
              <a:rPr lang="fr-FR" b="1" i="1" dirty="0" smtClean="0"/>
              <a:t> of </a:t>
            </a:r>
            <a:r>
              <a:rPr lang="fr-FR" b="1" i="1" dirty="0" err="1" smtClean="0"/>
              <a:t>each</a:t>
            </a:r>
            <a:r>
              <a:rPr lang="fr-FR" b="1" i="1" dirty="0" smtClean="0"/>
              <a:t> </a:t>
            </a:r>
            <a:r>
              <a:rPr lang="fr-FR" b="1" i="1" dirty="0" err="1" smtClean="0"/>
              <a:t>strip</a:t>
            </a:r>
            <a:r>
              <a:rPr lang="fr-FR" b="1" i="1" dirty="0" smtClean="0"/>
              <a:t> </a:t>
            </a:r>
            <a:r>
              <a:rPr lang="fr-FR" b="1" i="1" dirty="0"/>
              <a:t>(1 </a:t>
            </a:r>
            <a:r>
              <a:rPr lang="fr-FR" b="1" i="1" dirty="0" err="1" smtClean="0"/>
              <a:t>meas</a:t>
            </a:r>
            <a:r>
              <a:rPr lang="fr-FR" b="1" i="1" dirty="0" smtClean="0"/>
              <a:t>. </a:t>
            </a:r>
            <a:r>
              <a:rPr lang="fr-FR" b="1" i="1" dirty="0" err="1" smtClean="0"/>
              <a:t>every</a:t>
            </a:r>
            <a:r>
              <a:rPr lang="fr-FR" b="1" i="1" dirty="0" smtClean="0"/>
              <a:t> 10 </a:t>
            </a:r>
            <a:r>
              <a:rPr lang="fr-FR" b="1" i="1" dirty="0" err="1" smtClean="0"/>
              <a:t>strips</a:t>
            </a:r>
            <a:r>
              <a:rPr lang="fr-FR" b="1" i="1" dirty="0" smtClean="0"/>
              <a:t>) </a:t>
            </a:r>
            <a:r>
              <a:rPr lang="fr-FR" sz="1400" b="1" i="1" dirty="0" err="1" smtClean="0"/>
              <a:t>with</a:t>
            </a:r>
            <a:r>
              <a:rPr lang="fr-FR" sz="1400" b="1" i="1" dirty="0" smtClean="0"/>
              <a:t> a </a:t>
            </a:r>
            <a:r>
              <a:rPr lang="fr-FR" sz="1400" b="1" i="1" dirty="0" err="1" smtClean="0"/>
              <a:t>Megger</a:t>
            </a:r>
            <a:r>
              <a:rPr lang="fr-FR" sz="1400" b="1" i="1" dirty="0" smtClean="0"/>
              <a:t> MIT 420 - calibre M 500V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107504" y="2780928"/>
            <a:ext cx="9036496" cy="2982610"/>
            <a:chOff x="107504" y="2780928"/>
            <a:chExt cx="9036496" cy="2982610"/>
          </a:xfrm>
        </p:grpSpPr>
        <p:grpSp>
          <p:nvGrpSpPr>
            <p:cNvPr id="7" name="Group 6"/>
            <p:cNvGrpSpPr/>
            <p:nvPr/>
          </p:nvGrpSpPr>
          <p:grpSpPr>
            <a:xfrm>
              <a:off x="125006" y="2780928"/>
              <a:ext cx="9018994" cy="2982610"/>
              <a:chOff x="179512" y="2336106"/>
              <a:chExt cx="8893988" cy="262257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9512" y="2336106"/>
                <a:ext cx="4385449" cy="259228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72000" y="2336106"/>
                <a:ext cx="4501500" cy="262257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3" name="TextBox 2"/>
            <p:cNvSpPr txBox="1"/>
            <p:nvPr/>
          </p:nvSpPr>
          <p:spPr>
            <a:xfrm rot="16200000">
              <a:off x="-422683" y="4103203"/>
              <a:ext cx="13681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</a:t>
              </a:r>
              <a:r>
                <a:rPr lang="en-US" sz="1400" dirty="0" smtClean="0">
                  <a:latin typeface="Symbol" pitchFamily="18" charset="2"/>
                </a:rPr>
                <a:t>W</a:t>
              </a:r>
              <a:endParaRPr lang="fr-FR" sz="1400" dirty="0">
                <a:latin typeface="Symbol" pitchFamily="18" charset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4022067" y="4103203"/>
              <a:ext cx="13681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M</a:t>
              </a:r>
              <a:r>
                <a:rPr lang="en-US" sz="1400" dirty="0" smtClean="0">
                  <a:latin typeface="Symbol" pitchFamily="18" charset="2"/>
                </a:rPr>
                <a:t>W</a:t>
              </a:r>
              <a:endParaRPr lang="fr-FR" sz="1400" dirty="0">
                <a:latin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823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 err="1" smtClean="0"/>
              <a:t>meas</a:t>
            </a:r>
            <a:r>
              <a:rPr lang="fr-FR" sz="2400" dirty="0" smtClean="0"/>
              <a:t>. On BXY 3</a:t>
            </a:r>
            <a:r>
              <a:rPr lang="fr-FR" sz="2400" baseline="30000" dirty="0"/>
              <a:t>r</a:t>
            </a:r>
            <a:r>
              <a:rPr lang="fr-FR" sz="2400" baseline="30000" dirty="0" smtClean="0"/>
              <a:t>d</a:t>
            </a:r>
            <a:r>
              <a:rPr lang="fr-FR" sz="2400" dirty="0" smtClean="0"/>
              <a:t> batch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2624808" cy="196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96925567"/>
              </p:ext>
            </p:extLst>
          </p:nvPr>
        </p:nvGraphicFramePr>
        <p:xfrm>
          <a:off x="1" y="980729"/>
          <a:ext cx="5004047" cy="31683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0234530"/>
              </p:ext>
            </p:extLst>
          </p:nvPr>
        </p:nvGraphicFramePr>
        <p:xfrm>
          <a:off x="4139952" y="3429000"/>
          <a:ext cx="482453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33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Transparency F2.1 &amp; F2.2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14</a:t>
            </a:fld>
            <a:endParaRPr lang="fr-FR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4945381"/>
              </p:ext>
            </p:extLst>
          </p:nvPr>
        </p:nvGraphicFramePr>
        <p:xfrm>
          <a:off x="1259632" y="1700808"/>
          <a:ext cx="662473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6175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GAIN F2.1 &amp; F2.2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15</a:t>
            </a:fld>
            <a:endParaRPr lang="fr-FR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1476939"/>
              </p:ext>
            </p:extLst>
          </p:nvPr>
        </p:nvGraphicFramePr>
        <p:xfrm>
          <a:off x="0" y="1196752"/>
          <a:ext cx="864096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979358"/>
              </p:ext>
            </p:extLst>
          </p:nvPr>
        </p:nvGraphicFramePr>
        <p:xfrm>
          <a:off x="323528" y="3861048"/>
          <a:ext cx="7992888" cy="2670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8321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Homogeneity of BXY 2</a:t>
            </a:r>
            <a:r>
              <a:rPr lang="en-US" i="1" baseline="30000" dirty="0" smtClean="0"/>
              <a:t>nd</a:t>
            </a:r>
            <a:r>
              <a:rPr lang="en-US" i="1" dirty="0" smtClean="0"/>
              <a:t> batch </a:t>
            </a:r>
            <a:br>
              <a:rPr lang="en-US" i="1" dirty="0" smtClean="0"/>
            </a:br>
            <a:r>
              <a:rPr lang="en-US" i="1" dirty="0"/>
              <a:t>F2.1 @ </a:t>
            </a:r>
            <a:r>
              <a:rPr lang="en-US" i="1" dirty="0" err="1" smtClean="0"/>
              <a:t>HV</a:t>
            </a:r>
            <a:r>
              <a:rPr lang="en-US" i="1" baseline="-25000" dirty="0" err="1" smtClean="0"/>
              <a:t>mesh</a:t>
            </a:r>
            <a:r>
              <a:rPr lang="en-US" i="1" dirty="0" smtClean="0"/>
              <a:t> 540 V </a:t>
            </a:r>
            <a:r>
              <a:rPr lang="en-US" i="1" dirty="0"/>
              <a:t>&amp; </a:t>
            </a:r>
            <a:r>
              <a:rPr lang="en-US" i="1" dirty="0" err="1" smtClean="0"/>
              <a:t>HV</a:t>
            </a:r>
            <a:r>
              <a:rPr lang="en-US" i="1" baseline="-25000" dirty="0" err="1" smtClean="0"/>
              <a:t>drift</a:t>
            </a:r>
            <a:r>
              <a:rPr lang="en-US" i="1" dirty="0" smtClean="0"/>
              <a:t> 790 V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982141"/>
            <a:ext cx="1584175" cy="106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025006"/>
            <a:ext cx="8892480" cy="4572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827584" y="1189578"/>
            <a:ext cx="5688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ymbol" pitchFamily="18" charset="2"/>
              </a:rPr>
              <a:t>&lt;D</a:t>
            </a:r>
            <a:r>
              <a:rPr lang="en-US" dirty="0" smtClean="0"/>
              <a:t>E/E&gt; ≈ 20% but some spread in peak position due to the position of the source on the edge of the drift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01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Homogeneity of BXY 2</a:t>
            </a:r>
            <a:r>
              <a:rPr lang="en-US" i="1" baseline="30000" dirty="0" smtClean="0"/>
              <a:t>nd</a:t>
            </a:r>
            <a:r>
              <a:rPr lang="en-US" i="1" dirty="0" smtClean="0"/>
              <a:t> batch </a:t>
            </a:r>
            <a:br>
              <a:rPr lang="en-US" i="1" dirty="0" smtClean="0"/>
            </a:br>
            <a:r>
              <a:rPr lang="en-US" i="1" dirty="0" smtClean="0"/>
              <a:t>F2.2 </a:t>
            </a:r>
            <a:r>
              <a:rPr lang="en-US" i="1" dirty="0"/>
              <a:t>@ </a:t>
            </a:r>
            <a:r>
              <a:rPr lang="en-US" i="1" dirty="0" err="1"/>
              <a:t>HV</a:t>
            </a:r>
            <a:r>
              <a:rPr lang="en-US" i="1" baseline="-25000" dirty="0" err="1"/>
              <a:t>mesh</a:t>
            </a:r>
            <a:r>
              <a:rPr lang="en-US" i="1" dirty="0"/>
              <a:t> 540 V &amp; </a:t>
            </a:r>
            <a:r>
              <a:rPr lang="en-US" i="1" dirty="0" err="1"/>
              <a:t>HV</a:t>
            </a:r>
            <a:r>
              <a:rPr lang="en-US" i="1" baseline="-25000" dirty="0" err="1"/>
              <a:t>drift</a:t>
            </a:r>
            <a:r>
              <a:rPr lang="en-US" i="1" dirty="0"/>
              <a:t> 790 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276872"/>
            <a:ext cx="9344696" cy="436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982141"/>
            <a:ext cx="1584175" cy="1061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ZoneTexte 5"/>
          <p:cNvSpPr txBox="1"/>
          <p:nvPr/>
        </p:nvSpPr>
        <p:spPr>
          <a:xfrm>
            <a:off x="395536" y="1512744"/>
            <a:ext cx="633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Symbol" pitchFamily="18" charset="2"/>
              </a:rPr>
              <a:t>&lt;D</a:t>
            </a:r>
            <a:r>
              <a:rPr lang="en-US" dirty="0" smtClean="0"/>
              <a:t>E/E&gt; ≈ 20% and peak position more uniform 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3851920" y="37890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p</a:t>
            </a:r>
            <a:r>
              <a:rPr lang="fr-FR" dirty="0" err="1" smtClean="0"/>
              <a:t>eak</a:t>
            </a:r>
            <a:r>
              <a:rPr lang="fr-FR" dirty="0" smtClean="0"/>
              <a:t> offset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2699792" y="249708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1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8532440" y="249708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3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5616116" y="249708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2699792" y="3789040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4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8532440" y="3789040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6</a:t>
            </a:r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5616116" y="3789040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5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2699792" y="530120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7</a:t>
            </a:r>
          </a:p>
        </p:txBody>
      </p:sp>
      <p:sp>
        <p:nvSpPr>
          <p:cNvPr id="15" name="ZoneTexte 14"/>
          <p:cNvSpPr txBox="1"/>
          <p:nvPr/>
        </p:nvSpPr>
        <p:spPr>
          <a:xfrm>
            <a:off x="8532440" y="530120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9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5616116" y="5301208"/>
            <a:ext cx="360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00567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SUMMARY for BXY &amp; NSW </a:t>
            </a:r>
            <a:r>
              <a:rPr lang="fr-FR" i="1" dirty="0" err="1" smtClean="0"/>
              <a:t>studies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1520" y="1196752"/>
            <a:ext cx="8568952" cy="5328592"/>
          </a:xfrm>
        </p:spPr>
        <p:txBody>
          <a:bodyPr>
            <a:normAutofit/>
          </a:bodyPr>
          <a:lstStyle/>
          <a:p>
            <a:pPr marL="1158875" indent="-342900"/>
            <a:r>
              <a:rPr lang="en-US" sz="1800" dirty="0" smtClean="0"/>
              <a:t>Success!</a:t>
            </a:r>
          </a:p>
          <a:p>
            <a:pPr marL="1158875" indent="-342900"/>
            <a:endParaRPr lang="en-US" sz="1800" dirty="0" smtClean="0"/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Detectors F4, F2.1 &amp; F2.2  are fully </a:t>
            </a:r>
            <a:r>
              <a:rPr lang="en-US" sz="1800" dirty="0" smtClean="0">
                <a:solidFill>
                  <a:srgbClr val="000000"/>
                </a:solidFill>
              </a:rPr>
              <a:t>functioning</a:t>
            </a:r>
            <a:r>
              <a:rPr lang="en-US" sz="1800" dirty="0" smtClean="0">
                <a:solidFill>
                  <a:srgbClr val="000000"/>
                </a:solidFill>
                <a:sym typeface="Wingdings" pitchFamily="2" charset="2"/>
              </a:rPr>
              <a:t> </a:t>
            </a:r>
            <a:r>
              <a:rPr lang="en-US" sz="1800" dirty="0" smtClean="0">
                <a:solidFill>
                  <a:srgbClr val="000000"/>
                </a:solidFill>
                <a:sym typeface="Wingdings" pitchFamily="2" charset="2"/>
              </a:rPr>
              <a:t>goal reached 3 detectors to RD51 collaboration by the end of 2012</a:t>
            </a:r>
            <a:endParaRPr lang="en-US" sz="1800" dirty="0" smtClean="0">
              <a:solidFill>
                <a:srgbClr val="000000"/>
              </a:solidFill>
            </a:endParaRPr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Mesh stretching problem is solved</a:t>
            </a:r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Resistivity is homogenous</a:t>
            </a:r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Fine tuning to improve the process (insulation time and </a:t>
            </a:r>
            <a:r>
              <a:rPr lang="en-US" sz="1800" dirty="0" err="1" smtClean="0">
                <a:solidFill>
                  <a:srgbClr val="000000"/>
                </a:solidFill>
              </a:rPr>
              <a:t>coverlay</a:t>
            </a:r>
            <a:r>
              <a:rPr lang="en-US" sz="1800" dirty="0" smtClean="0">
                <a:solidFill>
                  <a:srgbClr val="000000"/>
                </a:solidFill>
              </a:rPr>
              <a:t> curing)</a:t>
            </a:r>
          </a:p>
          <a:p>
            <a:pPr marL="1158875" indent="-342900"/>
            <a:endParaRPr lang="en-US" sz="1800" dirty="0" smtClean="0"/>
          </a:p>
          <a:p>
            <a:pPr marL="1158875" indent="-342900"/>
            <a:r>
              <a:rPr lang="en-US" sz="1800" dirty="0" smtClean="0"/>
              <a:t>What’s next?</a:t>
            </a:r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Large PCB (1 and 2 x 0.6 m</a:t>
            </a:r>
            <a:r>
              <a:rPr lang="en-US" sz="1800" baseline="30000" dirty="0" smtClean="0">
                <a:solidFill>
                  <a:srgbClr val="000000"/>
                </a:solidFill>
              </a:rPr>
              <a:t>2</a:t>
            </a:r>
            <a:r>
              <a:rPr lang="en-US" sz="1800" dirty="0" smtClean="0">
                <a:solidFill>
                  <a:srgbClr val="000000"/>
                </a:solidFill>
              </a:rPr>
              <a:t>) have been ordered for strips precision meas.</a:t>
            </a:r>
          </a:p>
          <a:p>
            <a:pPr marL="1158875" indent="-342900">
              <a:buFontTx/>
              <a:buChar char="-"/>
            </a:pPr>
            <a:r>
              <a:rPr lang="en-US" sz="1800" dirty="0" smtClean="0">
                <a:solidFill>
                  <a:srgbClr val="000000"/>
                </a:solidFill>
              </a:rPr>
              <a:t>REDISCUSS the roadmap for the </a:t>
            </a:r>
            <a:r>
              <a:rPr lang="en-US" sz="1800" dirty="0" err="1" smtClean="0">
                <a:solidFill>
                  <a:srgbClr val="000000"/>
                </a:solidFill>
              </a:rPr>
              <a:t>industrialisation</a:t>
            </a:r>
            <a:r>
              <a:rPr lang="en-US" sz="1800" dirty="0" smtClean="0">
                <a:solidFill>
                  <a:srgbClr val="000000"/>
                </a:solidFill>
              </a:rPr>
              <a:t> process</a:t>
            </a:r>
          </a:p>
          <a:p>
            <a:pPr marL="3321050" lvl="7" indent="0">
              <a:buNone/>
            </a:pPr>
            <a:endParaRPr lang="en-US" sz="1800" dirty="0" smtClean="0">
              <a:solidFill>
                <a:srgbClr val="000000"/>
              </a:solidFill>
            </a:endParaRPr>
          </a:p>
          <a:p>
            <a:pPr marL="3321050" lvl="7" indent="0">
              <a:buNone/>
            </a:pPr>
            <a:r>
              <a:rPr lang="en-US" sz="1600" i="1" dirty="0" smtClean="0">
                <a:solidFill>
                  <a:srgbClr val="000000"/>
                </a:solidFill>
              </a:rPr>
              <a:t>Now a few slides from </a:t>
            </a:r>
            <a:r>
              <a:rPr lang="en-US" sz="1600" i="1" dirty="0" smtClean="0">
                <a:solidFill>
                  <a:srgbClr val="000000"/>
                </a:solidFill>
              </a:rPr>
              <a:t>Damien </a:t>
            </a:r>
            <a:r>
              <a:rPr lang="en-US" sz="1600" i="1" dirty="0" err="1" smtClean="0">
                <a:solidFill>
                  <a:srgbClr val="000000"/>
                </a:solidFill>
              </a:rPr>
              <a:t>Neyret</a:t>
            </a:r>
            <a:r>
              <a:rPr lang="en-US" sz="1600" i="1" dirty="0" smtClean="0">
                <a:solidFill>
                  <a:srgbClr val="000000"/>
                </a:solidFill>
              </a:rPr>
              <a:t> &amp; David </a:t>
            </a:r>
            <a:r>
              <a:rPr lang="en-US" sz="1600" i="1" dirty="0" err="1" smtClean="0">
                <a:solidFill>
                  <a:srgbClr val="000000"/>
                </a:solidFill>
              </a:rPr>
              <a:t>Attie</a:t>
            </a:r>
            <a:endParaRPr lang="en-US" sz="1600" i="1" dirty="0" smtClean="0">
              <a:solidFill>
                <a:srgbClr val="00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9849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Picture 4" descr="E:\PROJETS\CLAS12\DESIGN\Proto Forward\Gerbers\v3\gerber\Image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48" t="2325" r="23430" b="2307"/>
          <a:stretch/>
        </p:blipFill>
        <p:spPr bwMode="auto">
          <a:xfrm>
            <a:off x="5391600" y="1447800"/>
            <a:ext cx="3600000" cy="4177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3"/>
          <p:cNvSpPr txBox="1"/>
          <p:nvPr/>
        </p:nvSpPr>
        <p:spPr>
          <a:xfrm>
            <a:off x="6772043" y="5823800"/>
            <a:ext cx="10855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>
                <a:solidFill>
                  <a:srgbClr val="0070C0"/>
                </a:solidFill>
                <a:sym typeface="Symbol"/>
              </a:rPr>
              <a:t> </a:t>
            </a:r>
            <a:r>
              <a:rPr lang="fr-FR" sz="1600" dirty="0" smtClean="0">
                <a:solidFill>
                  <a:srgbClr val="0070C0"/>
                </a:solidFill>
              </a:rPr>
              <a:t>480 mm</a:t>
            </a:r>
          </a:p>
        </p:txBody>
      </p:sp>
      <p:sp>
        <p:nvSpPr>
          <p:cNvPr id="8" name="ZoneTexte 4"/>
          <p:cNvSpPr txBox="1"/>
          <p:nvPr/>
        </p:nvSpPr>
        <p:spPr>
          <a:xfrm>
            <a:off x="3251" y="1248359"/>
            <a:ext cx="536400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Layout design made by CERN/</a:t>
            </a:r>
            <a:r>
              <a:rPr lang="en-US" dirty="0" err="1" smtClean="0"/>
              <a:t>Saclay</a:t>
            </a:r>
            <a:r>
              <a:rPr lang="en-US" dirty="0" smtClean="0"/>
              <a:t>:</a:t>
            </a:r>
            <a:endParaRPr lang="en-US" dirty="0"/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scale 1 of the final design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960 resistive strips of 500 µm pitch 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100 </a:t>
            </a:r>
            <a:r>
              <a:rPr lang="en-US" sz="1600" dirty="0"/>
              <a:t>µ</a:t>
            </a:r>
            <a:r>
              <a:rPr lang="en-US" sz="1600" dirty="0" smtClean="0"/>
              <a:t>m double sided epoxy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glued </a:t>
            </a:r>
            <a:r>
              <a:rPr lang="en-US" sz="1600" dirty="0"/>
              <a:t>on </a:t>
            </a:r>
            <a:r>
              <a:rPr lang="en-US" sz="1600" dirty="0" smtClean="0"/>
              <a:t>a 4 mm-thick </a:t>
            </a:r>
            <a:r>
              <a:rPr lang="en-US" sz="1600" dirty="0" err="1"/>
              <a:t>Rohacell</a:t>
            </a:r>
            <a:endParaRPr lang="en-US" sz="1600" dirty="0"/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copper layers: 35 µm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«</a:t>
            </a:r>
            <a:r>
              <a:rPr lang="en-US" sz="1600" dirty="0"/>
              <a:t> classical » </a:t>
            </a:r>
            <a:r>
              <a:rPr lang="en-US" sz="1600" dirty="0" smtClean="0"/>
              <a:t>manufacture of the resistive strips</a:t>
            </a:r>
          </a:p>
          <a:p>
            <a:pPr marL="177800" indent="-177800">
              <a:buFont typeface="Arial" pitchFamily="34" charset="0"/>
              <a:buChar char="•"/>
            </a:pPr>
            <a:endParaRPr lang="en-US" dirty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Status of the prototype production</a:t>
            </a:r>
            <a:r>
              <a:rPr lang="en-US" dirty="0"/>
              <a:t>: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/>
              <a:t>ELTOS (PCB) + CERN </a:t>
            </a:r>
            <a:r>
              <a:rPr lang="en-US" sz="1600" dirty="0" smtClean="0"/>
              <a:t>(resistive strips + </a:t>
            </a:r>
            <a:r>
              <a:rPr lang="en-US" sz="1600" dirty="0"/>
              <a:t>bulk) </a:t>
            </a:r>
            <a:r>
              <a:rPr lang="en-US" sz="1600" dirty="0">
                <a:solidFill>
                  <a:srgbClr val="0070C0"/>
                </a:solidFill>
              </a:rPr>
              <a:t>× </a:t>
            </a:r>
            <a:r>
              <a:rPr lang="en-US" sz="1600" dirty="0" smtClean="0">
                <a:solidFill>
                  <a:srgbClr val="0070C0"/>
                </a:solidFill>
              </a:rPr>
              <a:t>2 (+1</a:t>
            </a:r>
            <a:r>
              <a:rPr lang="en-US" sz="1600" dirty="0">
                <a:solidFill>
                  <a:srgbClr val="0070C0"/>
                </a:solidFill>
              </a:rPr>
              <a:t>)  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CIREA </a:t>
            </a:r>
            <a:r>
              <a:rPr lang="en-US" sz="1600" dirty="0"/>
              <a:t>(PCB + </a:t>
            </a:r>
            <a:r>
              <a:rPr lang="en-US" sz="1600" dirty="0" smtClean="0"/>
              <a:t>resistive </a:t>
            </a:r>
            <a:r>
              <a:rPr lang="en-US" sz="1600" dirty="0"/>
              <a:t>strips + bulk) </a:t>
            </a:r>
            <a:r>
              <a:rPr lang="en-US" sz="1600" dirty="0">
                <a:solidFill>
                  <a:srgbClr val="0070C0"/>
                </a:solidFill>
              </a:rPr>
              <a:t>×  </a:t>
            </a:r>
            <a:r>
              <a:rPr lang="en-US" sz="1600" dirty="0" smtClean="0">
                <a:solidFill>
                  <a:srgbClr val="0070C0"/>
                </a:solidFill>
              </a:rPr>
              <a:t>3</a:t>
            </a:r>
            <a:endParaRPr lang="en-US" sz="1600" dirty="0">
              <a:solidFill>
                <a:srgbClr val="0070C0"/>
              </a:solidFill>
            </a:endParaRPr>
          </a:p>
          <a:p>
            <a:pPr marL="1006475" lvl="2" indent="-285750">
              <a:buFont typeface="Wingdings" pitchFamily="2" charset="2"/>
              <a:buChar char="Ø"/>
            </a:pPr>
            <a:r>
              <a:rPr lang="en-US" sz="1400" dirty="0" smtClean="0"/>
              <a:t>quotation of CIREA: </a:t>
            </a:r>
            <a:r>
              <a:rPr lang="en-US" sz="1400" dirty="0"/>
              <a:t>11 k€ in 5 weeks </a:t>
            </a:r>
            <a:r>
              <a:rPr lang="en-US" sz="1400" dirty="0" smtClean="0"/>
              <a:t>delay</a:t>
            </a:r>
          </a:p>
          <a:p>
            <a:pPr marL="1006475" lvl="2" indent="-285750">
              <a:buFont typeface="Wingdings" pitchFamily="2" charset="2"/>
              <a:buChar char="Ø"/>
            </a:pPr>
            <a:r>
              <a:rPr lang="en-US" sz="1400" dirty="0"/>
              <a:t>o</a:t>
            </a:r>
            <a:r>
              <a:rPr lang="en-US" sz="1400" dirty="0" smtClean="0"/>
              <a:t>rder sent 2 weeks ago in ELTOS and CIREA</a:t>
            </a:r>
            <a:endParaRPr lang="en-US" sz="1400" dirty="0"/>
          </a:p>
          <a:p>
            <a:pPr marL="177800" indent="-177800">
              <a:buFont typeface="Arial" pitchFamily="34" charset="0"/>
              <a:buChar char="•"/>
            </a:pPr>
            <a:endParaRPr lang="en-US" dirty="0" smtClean="0"/>
          </a:p>
          <a:p>
            <a:pPr marL="177800" indent="-177800">
              <a:buFont typeface="Arial" pitchFamily="34" charset="0"/>
              <a:buChar char="•"/>
            </a:pPr>
            <a:r>
              <a:rPr lang="en-US" dirty="0" smtClean="0"/>
              <a:t>Final design production (end of 2013):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8 detectors: 6 + 2 spares</a:t>
            </a:r>
          </a:p>
          <a:p>
            <a:pPr marL="1006475" lvl="2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prstClr val="black"/>
                </a:solidFill>
              </a:rPr>
              <a:t>layout adjustments</a:t>
            </a:r>
          </a:p>
          <a:p>
            <a:pPr marL="1006475" lvl="2" indent="-285750">
              <a:buFont typeface="Wingdings" pitchFamily="2" charset="2"/>
              <a:buChar char="Ø"/>
            </a:pPr>
            <a:r>
              <a:rPr lang="en-US" sz="1400" dirty="0">
                <a:solidFill>
                  <a:prstClr val="black"/>
                </a:solidFill>
              </a:rPr>
              <a:t>c</a:t>
            </a:r>
            <a:r>
              <a:rPr lang="en-US" sz="1400" dirty="0" smtClean="0">
                <a:solidFill>
                  <a:prstClr val="black"/>
                </a:solidFill>
              </a:rPr>
              <a:t>opper layers: 5 µm </a:t>
            </a:r>
            <a:endParaRPr lang="en-US" sz="1600" dirty="0" smtClean="0"/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 smtClean="0"/>
              <a:t>manufacturing of resistive strips using serigraphy?</a:t>
            </a:r>
          </a:p>
          <a:p>
            <a:pPr marL="533400" lvl="1" indent="-177800">
              <a:buFont typeface="Calibri" pitchFamily="34" charset="0"/>
              <a:buChar char="‒"/>
            </a:pPr>
            <a:r>
              <a:rPr lang="en-US" sz="1600" dirty="0"/>
              <a:t>p</a:t>
            </a:r>
            <a:r>
              <a:rPr lang="en-US" sz="1600" dirty="0" smtClean="0"/>
              <a:t>roduced by CIREA if prototypes are qualified </a:t>
            </a:r>
            <a:endParaRPr lang="en-US" sz="1600" dirty="0"/>
          </a:p>
        </p:txBody>
      </p:sp>
      <p:cxnSp>
        <p:nvCxnSpPr>
          <p:cNvPr id="9" name="Connecteur droit avec flèche 6"/>
          <p:cNvCxnSpPr/>
          <p:nvPr/>
        </p:nvCxnSpPr>
        <p:spPr>
          <a:xfrm>
            <a:off x="5463600" y="5791200"/>
            <a:ext cx="34560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10"/>
          <p:cNvSpPr txBox="1"/>
          <p:nvPr/>
        </p:nvSpPr>
        <p:spPr>
          <a:xfrm>
            <a:off x="5797677" y="1079082"/>
            <a:ext cx="271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0070C0"/>
                </a:solidFill>
              </a:rPr>
              <a:t>Bulk</a:t>
            </a:r>
            <a:r>
              <a:rPr lang="fr-FR" sz="1600" dirty="0" smtClean="0">
                <a:solidFill>
                  <a:srgbClr val="0070C0"/>
                </a:solidFill>
              </a:rPr>
              <a:t> on active area: </a:t>
            </a:r>
            <a:r>
              <a:rPr lang="fr-FR" sz="1600" dirty="0" smtClean="0">
                <a:solidFill>
                  <a:srgbClr val="0070C0"/>
                </a:solidFill>
                <a:sym typeface="Symbol"/>
              </a:rPr>
              <a:t></a:t>
            </a:r>
            <a:r>
              <a:rPr lang="fr-FR" sz="1600" dirty="0" smtClean="0">
                <a:solidFill>
                  <a:srgbClr val="0070C0"/>
                </a:solidFill>
              </a:rPr>
              <a:t>410 mm</a:t>
            </a:r>
            <a:endParaRPr lang="fr-FR" sz="1600" dirty="0">
              <a:solidFill>
                <a:srgbClr val="0070C0"/>
              </a:solidFill>
            </a:endParaRPr>
          </a:p>
        </p:txBody>
      </p:sp>
      <p:sp>
        <p:nvSpPr>
          <p:cNvPr id="11" name="ZoneTexte 7"/>
          <p:cNvSpPr txBox="1"/>
          <p:nvPr/>
        </p:nvSpPr>
        <p:spPr>
          <a:xfrm>
            <a:off x="1619672" y="292092"/>
            <a:ext cx="52952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i="1" dirty="0" smtClean="0">
                <a:solidFill>
                  <a:schemeClr val="bg1"/>
                </a:solidFill>
              </a:rPr>
              <a:t>Prototype of the CLAS12-Forward </a:t>
            </a:r>
            <a:r>
              <a:rPr lang="fr-FR" sz="2000" b="1" i="1" dirty="0" err="1">
                <a:solidFill>
                  <a:schemeClr val="bg1"/>
                </a:solidFill>
              </a:rPr>
              <a:t>T</a:t>
            </a:r>
            <a:r>
              <a:rPr lang="fr-FR" sz="2000" b="1" i="1" dirty="0" err="1" smtClean="0">
                <a:solidFill>
                  <a:schemeClr val="bg1"/>
                </a:solidFill>
              </a:rPr>
              <a:t>racker</a:t>
            </a:r>
            <a:endParaRPr lang="fr-FR" sz="2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10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1693" y="3356992"/>
            <a:ext cx="2336771" cy="3115694"/>
          </a:xfrm>
          <a:prstGeom prst="rect">
            <a:avLst/>
          </a:prstGeom>
        </p:spPr>
      </p:pic>
      <p:pic>
        <p:nvPicPr>
          <p:cNvPr id="16" name="Image 15" descr="Capture d’écran 2012-09-24 à 23.21.30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065" y="1076682"/>
            <a:ext cx="3069864" cy="220830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err="1" smtClean="0"/>
              <a:t>Elvia</a:t>
            </a:r>
            <a:r>
              <a:rPr lang="fr-FR" i="1" dirty="0" smtClean="0"/>
              <a:t> / </a:t>
            </a:r>
            <a:r>
              <a:rPr lang="fr-FR" i="1" dirty="0" err="1" smtClean="0"/>
              <a:t>cea</a:t>
            </a:r>
            <a:r>
              <a:rPr lang="fr-FR" i="1" dirty="0" smtClean="0"/>
              <a:t> </a:t>
            </a:r>
            <a:r>
              <a:rPr lang="fr-FR" i="1" dirty="0" err="1" smtClean="0"/>
              <a:t>partnership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7504" y="1196752"/>
            <a:ext cx="5688632" cy="5307705"/>
          </a:xfrm>
        </p:spPr>
        <p:txBody>
          <a:bodyPr/>
          <a:lstStyle/>
          <a:p>
            <a:pPr marL="184150"/>
            <a:r>
              <a:rPr lang="fr-FR" sz="1800" dirty="0" smtClean="0">
                <a:solidFill>
                  <a:srgbClr val="000000"/>
                </a:solidFill>
              </a:rPr>
              <a:t>Common </a:t>
            </a:r>
            <a:r>
              <a:rPr lang="fr-FR" sz="1800" dirty="0" err="1" smtClean="0">
                <a:solidFill>
                  <a:srgbClr val="000000"/>
                </a:solidFill>
              </a:rPr>
              <a:t>fundings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since</a:t>
            </a:r>
            <a:r>
              <a:rPr lang="fr-FR" sz="1800" dirty="0" smtClean="0">
                <a:solidFill>
                  <a:srgbClr val="000000"/>
                </a:solidFill>
              </a:rPr>
              <a:t> one </a:t>
            </a:r>
            <a:r>
              <a:rPr lang="fr-FR" sz="1800" dirty="0" err="1" smtClean="0">
                <a:solidFill>
                  <a:srgbClr val="000000"/>
                </a:solidFill>
              </a:rPr>
              <a:t>year</a:t>
            </a:r>
            <a:r>
              <a:rPr lang="fr-FR" sz="1800" dirty="0" smtClean="0">
                <a:solidFill>
                  <a:srgbClr val="000000"/>
                </a:solidFill>
              </a:rPr>
              <a:t> (ANR)</a:t>
            </a:r>
          </a:p>
          <a:p>
            <a:pPr marL="469900" indent="-285750">
              <a:buFont typeface="Wingdings"/>
              <a:buChar char="è"/>
            </a:pPr>
            <a:r>
              <a:rPr lang="fr-FR" sz="1800" dirty="0" err="1" smtClean="0">
                <a:solidFill>
                  <a:srgbClr val="000000"/>
                </a:solidFill>
              </a:rPr>
              <a:t>develop</a:t>
            </a:r>
            <a:r>
              <a:rPr lang="fr-FR" sz="1800" dirty="0" smtClean="0">
                <a:solidFill>
                  <a:srgbClr val="000000"/>
                </a:solidFill>
              </a:rPr>
              <a:t> large area detectors </a:t>
            </a:r>
            <a:r>
              <a:rPr lang="fr-FR" sz="1800" dirty="0" err="1" smtClean="0">
                <a:solidFill>
                  <a:srgbClr val="000000"/>
                </a:solidFill>
              </a:rPr>
              <a:t>protected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against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dirty="0" err="1" smtClean="0">
                <a:solidFill>
                  <a:srgbClr val="000000"/>
                </a:solidFill>
              </a:rPr>
              <a:t>sparks</a:t>
            </a:r>
            <a:r>
              <a:rPr lang="fr-FR" sz="1800" dirty="0" smtClean="0">
                <a:solidFill>
                  <a:srgbClr val="000000"/>
                </a:solidFill>
              </a:rPr>
              <a:t> </a:t>
            </a:r>
            <a:r>
              <a:rPr lang="fr-FR" sz="1800" i="1" dirty="0" smtClean="0">
                <a:solidFill>
                  <a:srgbClr val="000000"/>
                </a:solidFill>
              </a:rPr>
              <a:t>(SPLAM)</a:t>
            </a:r>
          </a:p>
          <a:p>
            <a:pPr marL="184150"/>
            <a:r>
              <a:rPr lang="en-US" i="1" dirty="0" smtClean="0">
                <a:solidFill>
                  <a:srgbClr val="000000"/>
                </a:solidFill>
              </a:rPr>
              <a:t>Main Bulk Tech. Transfer developments:</a:t>
            </a:r>
          </a:p>
          <a:p>
            <a:pPr marL="469900" indent="-285750">
              <a:buFont typeface="Wingdings" pitchFamily="2" charset="2"/>
              <a:buChar char="Ø"/>
            </a:pPr>
            <a:r>
              <a:rPr lang="en-US" sz="1400" dirty="0" smtClean="0">
                <a:solidFill>
                  <a:srgbClr val="000000"/>
                </a:solidFill>
              </a:rPr>
              <a:t>COMPASS</a:t>
            </a:r>
            <a:r>
              <a:rPr lang="fr-FR" sz="1400" dirty="0" smtClean="0">
                <a:solidFill>
                  <a:srgbClr val="000000"/>
                </a:solidFill>
              </a:rPr>
              <a:t>: large pixel MM detector </a:t>
            </a:r>
            <a:r>
              <a:rPr lang="fr-FR" sz="1400" dirty="0" err="1" smtClean="0">
                <a:solidFill>
                  <a:srgbClr val="000000"/>
                </a:solidFill>
              </a:rPr>
              <a:t>with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buried</a:t>
            </a:r>
            <a:r>
              <a:rPr lang="fr-FR" sz="1400" dirty="0" smtClean="0">
                <a:solidFill>
                  <a:srgbClr val="000000"/>
                </a:solidFill>
              </a:rPr>
              <a:t> </a:t>
            </a:r>
            <a:r>
              <a:rPr lang="fr-FR" sz="1400" dirty="0" err="1" smtClean="0">
                <a:solidFill>
                  <a:srgbClr val="000000"/>
                </a:solidFill>
              </a:rPr>
              <a:t>resistors</a:t>
            </a:r>
            <a:endParaRPr lang="fr-FR" sz="1400" dirty="0">
              <a:solidFill>
                <a:srgbClr val="000000"/>
              </a:solidFill>
            </a:endParaRPr>
          </a:p>
          <a:p>
            <a:pPr marL="469900" indent="-285750">
              <a:buFont typeface="Wingdings" pitchFamily="2" charset="2"/>
              <a:buChar char="Ø"/>
            </a:pPr>
            <a:r>
              <a:rPr lang="fr-FR" sz="1400" dirty="0" smtClean="0">
                <a:solidFill>
                  <a:srgbClr val="000000"/>
                </a:solidFill>
              </a:rPr>
              <a:t>CLAS12</a:t>
            </a:r>
            <a:r>
              <a:rPr lang="fr-FR" sz="1400" dirty="0">
                <a:solidFill>
                  <a:srgbClr val="000000"/>
                </a:solidFill>
              </a:rPr>
              <a:t>: large </a:t>
            </a:r>
            <a:r>
              <a:rPr lang="fr-FR" sz="1400" dirty="0" err="1">
                <a:solidFill>
                  <a:srgbClr val="000000"/>
                </a:solidFill>
              </a:rPr>
              <a:t>bulk</a:t>
            </a:r>
            <a:r>
              <a:rPr lang="fr-FR" sz="1400" dirty="0">
                <a:solidFill>
                  <a:srgbClr val="000000"/>
                </a:solidFill>
              </a:rPr>
              <a:t> on </a:t>
            </a:r>
            <a:r>
              <a:rPr lang="fr-FR" sz="1400" dirty="0" err="1">
                <a:solidFill>
                  <a:srgbClr val="000000"/>
                </a:solidFill>
              </a:rPr>
              <a:t>thin</a:t>
            </a:r>
            <a:r>
              <a:rPr lang="fr-FR" sz="1400" dirty="0">
                <a:solidFill>
                  <a:srgbClr val="000000"/>
                </a:solidFill>
              </a:rPr>
              <a:t> PCB (</a:t>
            </a:r>
            <a:r>
              <a:rPr lang="fr-FR" sz="1400" dirty="0" err="1">
                <a:solidFill>
                  <a:srgbClr val="000000"/>
                </a:solidFill>
              </a:rPr>
              <a:t>resistive</a:t>
            </a:r>
            <a:r>
              <a:rPr lang="fr-FR" sz="1400" dirty="0">
                <a:solidFill>
                  <a:srgbClr val="000000"/>
                </a:solidFill>
              </a:rPr>
              <a:t> solution </a:t>
            </a:r>
            <a:r>
              <a:rPr lang="fr-FR" sz="1400" dirty="0" err="1">
                <a:solidFill>
                  <a:srgbClr val="000000"/>
                </a:solidFill>
              </a:rPr>
              <a:t>also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err="1">
                <a:solidFill>
                  <a:srgbClr val="000000"/>
                </a:solidFill>
              </a:rPr>
              <a:t>studied</a:t>
            </a:r>
            <a:r>
              <a:rPr lang="fr-FR" sz="1400" dirty="0">
                <a:solidFill>
                  <a:srgbClr val="000000"/>
                </a:solidFill>
              </a:rPr>
              <a:t> </a:t>
            </a:r>
            <a:r>
              <a:rPr lang="fr-FR" sz="1400" dirty="0" smtClean="0">
                <a:solidFill>
                  <a:srgbClr val="000000"/>
                </a:solidFill>
              </a:rPr>
              <a:t>for </a:t>
            </a:r>
            <a:r>
              <a:rPr lang="fr-FR" sz="1400" dirty="0">
                <a:solidFill>
                  <a:srgbClr val="000000"/>
                </a:solidFill>
              </a:rPr>
              <a:t>the </a:t>
            </a:r>
            <a:r>
              <a:rPr lang="fr-FR" sz="1400" dirty="0" err="1">
                <a:solidFill>
                  <a:srgbClr val="000000"/>
                </a:solidFill>
              </a:rPr>
              <a:t>forward</a:t>
            </a:r>
            <a:r>
              <a:rPr lang="fr-FR" sz="1400" dirty="0" smtClean="0">
                <a:solidFill>
                  <a:srgbClr val="000000"/>
                </a:solidFill>
              </a:rPr>
              <a:t>)</a:t>
            </a:r>
          </a:p>
          <a:p>
            <a:pPr marL="1774825" lvl="5" indent="0">
              <a:buNone/>
            </a:pPr>
            <a:r>
              <a:rPr lang="en-US" sz="1400" i="1" dirty="0" smtClean="0">
                <a:solidFill>
                  <a:srgbClr val="000000"/>
                </a:solidFill>
              </a:rPr>
              <a:t>…..few</a:t>
            </a:r>
            <a:r>
              <a:rPr lang="fr-FR" sz="1400" i="1" dirty="0" smtClean="0">
                <a:solidFill>
                  <a:srgbClr val="000000"/>
                </a:solidFill>
              </a:rPr>
              <a:t> </a:t>
            </a:r>
            <a:r>
              <a:rPr lang="fr-FR" sz="1400" i="1" dirty="0" err="1">
                <a:solidFill>
                  <a:srgbClr val="000000"/>
                </a:solidFill>
              </a:rPr>
              <a:t>slides</a:t>
            </a:r>
            <a:r>
              <a:rPr lang="fr-FR" sz="1400" i="1" dirty="0">
                <a:solidFill>
                  <a:srgbClr val="000000"/>
                </a:solidFill>
              </a:rPr>
              <a:t> </a:t>
            </a:r>
            <a:r>
              <a:rPr lang="fr-FR" sz="1400" i="1" dirty="0" err="1">
                <a:solidFill>
                  <a:srgbClr val="000000"/>
                </a:solidFill>
              </a:rPr>
              <a:t>at</a:t>
            </a:r>
            <a:r>
              <a:rPr lang="fr-FR" sz="1400" i="1" dirty="0">
                <a:solidFill>
                  <a:srgbClr val="000000"/>
                </a:solidFill>
              </a:rPr>
              <a:t> the end of </a:t>
            </a:r>
            <a:r>
              <a:rPr lang="fr-FR" sz="1400" i="1" dirty="0" err="1">
                <a:solidFill>
                  <a:srgbClr val="000000"/>
                </a:solidFill>
              </a:rPr>
              <a:t>this</a:t>
            </a:r>
            <a:r>
              <a:rPr lang="fr-FR" sz="1400" i="1" dirty="0">
                <a:solidFill>
                  <a:srgbClr val="000000"/>
                </a:solidFill>
              </a:rPr>
              <a:t> talk</a:t>
            </a:r>
            <a:endParaRPr lang="fr-FR" sz="1400" dirty="0">
              <a:solidFill>
                <a:srgbClr val="000000"/>
              </a:solidFill>
            </a:endParaRPr>
          </a:p>
          <a:p>
            <a:pPr marL="2152650" lvl="5" indent="-377825">
              <a:buFont typeface="Wingdings" pitchFamily="2" charset="2"/>
              <a:buChar char="Ø"/>
            </a:pPr>
            <a:endParaRPr lang="fr-FR" sz="1000" dirty="0" smtClean="0">
              <a:solidFill>
                <a:srgbClr val="000000"/>
              </a:solidFill>
            </a:endParaRPr>
          </a:p>
          <a:p>
            <a:pPr marL="469900" indent="-285750">
              <a:buFont typeface="Wingdings" pitchFamily="2" charset="2"/>
              <a:buChar char="Ø"/>
            </a:pPr>
            <a:r>
              <a:rPr lang="fr-FR" sz="1800" b="1" dirty="0" smtClean="0">
                <a:solidFill>
                  <a:srgbClr val="000000"/>
                </a:solidFill>
              </a:rPr>
              <a:t>HL-LHC NSW program @ CEA Saclay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1129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111320" y="44553"/>
            <a:ext cx="8032680" cy="700373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/>
              <a:t>R&amp;D on production at CIREA </a:t>
            </a:r>
            <a:r>
              <a:rPr lang="en-US" dirty="0" smtClean="0"/>
              <a:t>company</a:t>
            </a:r>
            <a:br>
              <a:rPr lang="en-US" dirty="0" smtClean="0"/>
            </a:br>
            <a:r>
              <a:rPr lang="en-US" dirty="0" smtClean="0"/>
              <a:t>For COMPASS</a:t>
            </a:r>
            <a:endParaRPr lang="en-US" dirty="0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79512" y="2276872"/>
            <a:ext cx="6192688" cy="3444988"/>
          </a:xfrm>
        </p:spPr>
        <p:txBody>
          <a:bodyPr wrap="square" tIns="91440" bIns="72000" anchor="ctr"/>
          <a:lstStyle>
            <a:def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1">
              <a:lnSpc>
                <a:spcPct val="93000"/>
              </a:lnSpc>
              <a:spcBef>
                <a:spcPts val="42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fr-FR" sz="2200" b="0" i="1" u="none" strike="noStrike" kern="1200" baseline="0">
                <a:ln>
                  <a:noFill/>
                </a:ln>
                <a:solidFill>
                  <a:srgbClr val="99284C"/>
                </a:solidFill>
                <a:latin typeface="Arial" pitchFamily="2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1">
              <a:lnSpc>
                <a:spcPct val="93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fr-FR" sz="1800" b="0" i="0" u="none" strike="noStrike" kern="1200" baseline="0">
                <a:ln>
                  <a:noFill/>
                </a:ln>
                <a:solidFill>
                  <a:srgbClr val="808000"/>
                </a:solidFill>
                <a:latin typeface="Arial" pitchFamily="2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z="1800" dirty="0" smtClean="0">
                <a:latin typeface="Arial" pitchFamily="18"/>
              </a:rPr>
              <a:t>Activities </a:t>
            </a:r>
            <a:r>
              <a:rPr lang="en-US" sz="1800" dirty="0">
                <a:latin typeface="Arial" pitchFamily="18"/>
              </a:rPr>
              <a:t>on bulk </a:t>
            </a:r>
            <a:r>
              <a:rPr lang="en-US" sz="1800" dirty="0" smtClean="0">
                <a:latin typeface="Arial" pitchFamily="18"/>
              </a:rPr>
              <a:t>production</a:t>
            </a:r>
          </a:p>
          <a:p>
            <a:pPr lvl="0"/>
            <a:endParaRPr lang="en-US" sz="1800" dirty="0">
              <a:latin typeface="Arial" pitchFamily="18"/>
            </a:endParaRP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A few small prototypes (6x10cm²) produced during </a:t>
            </a:r>
            <a:r>
              <a:rPr lang="en-US" sz="1800" b="0" i="1" dirty="0" smtClean="0">
                <a:solidFill>
                  <a:srgbClr val="99284C"/>
                </a:solidFill>
                <a:latin typeface="Arial" pitchFamily="18"/>
              </a:rPr>
              <a:t>2011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 smtClean="0">
                <a:solidFill>
                  <a:srgbClr val="99284C"/>
                </a:solidFill>
                <a:latin typeface="Arial" pitchFamily="18"/>
                <a:sym typeface="Wingdings" pitchFamily="2" charset="2"/>
              </a:rPr>
              <a:t></a:t>
            </a:r>
            <a:r>
              <a:rPr lang="en-US" sz="1800" b="0" i="1" dirty="0" smtClean="0">
                <a:solidFill>
                  <a:srgbClr val="99284C"/>
                </a:solidFill>
                <a:latin typeface="Arial" pitchFamily="18"/>
              </a:rPr>
              <a:t>1 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with good gain performances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Several larger PLV3 prototypes (12x50cm²) batches produced since end of 2011 on thick boards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Also PLV3 on thin boards glued on </a:t>
            </a:r>
            <a:r>
              <a:rPr lang="en-US" sz="1800" b="0" i="1" dirty="0" err="1">
                <a:solidFill>
                  <a:srgbClr val="99284C"/>
                </a:solidFill>
                <a:latin typeface="Arial" pitchFamily="18"/>
              </a:rPr>
              <a:t>Rohacell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 sandwich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Several problems at the beginning: bubbles in </a:t>
            </a:r>
            <a:r>
              <a:rPr lang="en-US" sz="1800" b="0" i="1" dirty="0" err="1">
                <a:solidFill>
                  <a:srgbClr val="99284C"/>
                </a:solidFill>
                <a:latin typeface="Arial" pitchFamily="18"/>
              </a:rPr>
              <a:t>coverlay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, pillars unstuck off board, low pillar thickness, waves on mesh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Quality has been improved with the time, almost good </a:t>
            </a:r>
            <a:r>
              <a:rPr lang="en-US" sz="1800" b="0" i="1" dirty="0" smtClean="0">
                <a:solidFill>
                  <a:srgbClr val="99284C"/>
                </a:solidFill>
                <a:latin typeface="Arial" pitchFamily="18"/>
              </a:rPr>
              <a:t>now</a:t>
            </a:r>
            <a:endParaRPr lang="en-US" sz="1800" b="0" i="1" dirty="0">
              <a:solidFill>
                <a:srgbClr val="99284C"/>
              </a:solidFill>
              <a:latin typeface="Arial" pitchFamily="1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5400000">
            <a:off x="6121435" y="2886328"/>
            <a:ext cx="3315484" cy="266993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ubtitle 1"/>
          <p:cNvSpPr txBox="1">
            <a:spLocks/>
          </p:cNvSpPr>
          <p:nvPr/>
        </p:nvSpPr>
        <p:spPr>
          <a:xfrm>
            <a:off x="395536" y="1158981"/>
            <a:ext cx="6336704" cy="1666558"/>
          </a:xfrm>
          <a:prstGeom prst="rect">
            <a:avLst/>
          </a:prstGeom>
        </p:spPr>
        <p:txBody>
          <a:bodyPr vert="horz" wrap="square" lIns="0" tIns="24840" rIns="0" bIns="0" rtlCol="0" anchor="ctr">
            <a:spAutoFit/>
          </a:bodyPr>
          <a:lstStyle>
            <a:defPPr lvl="0">
              <a:buNone/>
              <a:defRPr/>
            </a:defPPr>
            <a:lvl1pPr marL="923925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lvl="1" indent="-360363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8"/>
              <a:buChar char="–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361950" lvl="2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8"/>
              <a:buChar char="•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009650" lvl="3" indent="-238125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8"/>
              <a:buChar char="–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lvl="4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8"/>
              <a:buChar char="»"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latinLnBrk="0" hangingPunct="1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97"/>
              </a:spcBef>
            </a:pP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First large size bulk </a:t>
            </a:r>
            <a:r>
              <a:rPr lang="en-US" sz="1400" i="1" dirty="0" err="1" smtClean="0">
                <a:solidFill>
                  <a:srgbClr val="5F5F5F"/>
                </a:solidFill>
                <a:latin typeface="Arial" pitchFamily="18"/>
              </a:rPr>
              <a:t>Micromegas</a:t>
            </a: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 produced at CIREA</a:t>
            </a:r>
          </a:p>
          <a:p>
            <a:pPr>
              <a:spcBef>
                <a:spcPts val="697"/>
              </a:spcBef>
            </a:pP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Damien </a:t>
            </a:r>
            <a:r>
              <a:rPr lang="en-US" sz="1400" i="1" dirty="0" err="1" smtClean="0">
                <a:solidFill>
                  <a:srgbClr val="5F5F5F"/>
                </a:solidFill>
                <a:latin typeface="Arial" pitchFamily="18"/>
              </a:rPr>
              <a:t>Neyret</a:t>
            </a:r>
            <a:r>
              <a:rPr lang="en-US" sz="1400" i="1" dirty="0">
                <a:solidFill>
                  <a:srgbClr val="5F5F5F"/>
                </a:solidFill>
                <a:latin typeface="Arial" pitchFamily="18"/>
              </a:rPr>
              <a:t> </a:t>
            </a: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- CEA </a:t>
            </a:r>
            <a:r>
              <a:rPr lang="en-US" sz="1400" i="1" dirty="0" err="1" smtClean="0">
                <a:solidFill>
                  <a:srgbClr val="5F5F5F"/>
                </a:solidFill>
                <a:latin typeface="Arial" pitchFamily="18"/>
              </a:rPr>
              <a:t>Saclay</a:t>
            </a: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 IRFU/</a:t>
            </a:r>
            <a:r>
              <a:rPr lang="en-US" sz="1400" i="1" dirty="0" err="1" smtClean="0">
                <a:solidFill>
                  <a:srgbClr val="5F5F5F"/>
                </a:solidFill>
                <a:latin typeface="Arial" pitchFamily="18"/>
              </a:rPr>
              <a:t>SPhN</a:t>
            </a:r>
            <a:endParaRPr lang="en-US" sz="1400" i="1" dirty="0" smtClean="0">
              <a:solidFill>
                <a:srgbClr val="5F5F5F"/>
              </a:solidFill>
              <a:latin typeface="Arial" pitchFamily="18"/>
            </a:endParaRPr>
          </a:p>
          <a:p>
            <a:pPr>
              <a:spcBef>
                <a:spcPts val="697"/>
              </a:spcBef>
            </a:pPr>
            <a:r>
              <a:rPr lang="en-US" sz="1400" i="1" dirty="0" smtClean="0">
                <a:solidFill>
                  <a:srgbClr val="5F5F5F"/>
                </a:solidFill>
                <a:latin typeface="Arial" pitchFamily="18"/>
              </a:rPr>
              <a:t>RD51 3-5/12/2012</a:t>
            </a:r>
          </a:p>
          <a:p>
            <a:pPr>
              <a:spcBef>
                <a:spcPts val="697"/>
              </a:spcBef>
            </a:pPr>
            <a:endParaRPr lang="en-US" sz="1400" dirty="0" smtClean="0">
              <a:solidFill>
                <a:srgbClr val="008000"/>
              </a:solidFill>
              <a:latin typeface="Arial" pitchFamily="18"/>
            </a:endParaRPr>
          </a:p>
          <a:p>
            <a:pPr>
              <a:spcBef>
                <a:spcPts val="697"/>
              </a:spcBef>
            </a:pPr>
            <a:endParaRPr lang="en-US" sz="1400" dirty="0">
              <a:solidFill>
                <a:srgbClr val="008000"/>
              </a:solidFill>
              <a:latin typeface="Arial" pitchFamily="18"/>
            </a:endParaRPr>
          </a:p>
        </p:txBody>
      </p:sp>
      <p:sp>
        <p:nvSpPr>
          <p:cNvPr id="9" name="Espace réservé du numéro de diapositive 3"/>
          <p:cNvSpPr txBox="1">
            <a:spLocks/>
          </p:cNvSpPr>
          <p:nvPr/>
        </p:nvSpPr>
        <p:spPr>
          <a:xfrm>
            <a:off x="8460432" y="6525344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77275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A682D2CB-A839-4470-8166-6EDF8910C1F3}" type="slidenum">
              <a:t>21</a:t>
            </a:fld>
            <a:endParaRPr lang="fr-FR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24000" y="42840"/>
            <a:ext cx="7812000" cy="721080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PLV3 boards from CIREA</a:t>
            </a:r>
          </a:p>
        </p:txBody>
      </p:sp>
      <p:sp>
        <p:nvSpPr>
          <p:cNvPr id="8" name="Text Placeholder 7"/>
          <p:cNvSpPr txBox="1">
            <a:spLocks noGrp="1"/>
          </p:cNvSpPr>
          <p:nvPr>
            <p:ph type="body" idx="4294967295"/>
          </p:nvPr>
        </p:nvSpPr>
        <p:spPr>
          <a:xfrm>
            <a:off x="539552" y="1706040"/>
            <a:ext cx="3319559" cy="3905279"/>
          </a:xfrm>
        </p:spPr>
        <p:txBody>
          <a:bodyPr wrap="square" tIns="91440" bIns="72000" anchor="ctr">
            <a:spAutoFit/>
          </a:bodyPr>
          <a:lstStyle>
            <a:def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1">
              <a:lnSpc>
                <a:spcPct val="93000"/>
              </a:lnSpc>
              <a:spcBef>
                <a:spcPts val="42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fr-FR" sz="2200" b="0" i="1" u="none" strike="noStrike" kern="1200" baseline="0">
                <a:ln>
                  <a:noFill/>
                </a:ln>
                <a:solidFill>
                  <a:srgbClr val="99284C"/>
                </a:solidFill>
                <a:latin typeface="Arial" pitchFamily="2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1">
              <a:lnSpc>
                <a:spcPct val="93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fr-FR" sz="1800" b="0" i="0" u="none" strike="noStrike" kern="1200" baseline="0">
                <a:ln>
                  <a:noFill/>
                </a:ln>
                <a:solidFill>
                  <a:srgbClr val="808000"/>
                </a:solidFill>
                <a:latin typeface="Arial" pitchFamily="2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z="2200" dirty="0">
                <a:latin typeface="" pitchFamily="16"/>
              </a:rPr>
              <a:t>Gain measured on April batch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Ar+5%iC</a:t>
            </a:r>
            <a:r>
              <a:rPr lang="en-US" sz="1800" b="0" i="1" baseline="-33000" dirty="0">
                <a:solidFill>
                  <a:srgbClr val="99284C"/>
                </a:solidFill>
                <a:latin typeface="Arial" pitchFamily="18"/>
              </a:rPr>
              <a:t>4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H</a:t>
            </a:r>
            <a:r>
              <a:rPr lang="en-US" sz="1800" b="0" i="1" baseline="-33000" dirty="0">
                <a:solidFill>
                  <a:srgbClr val="99284C"/>
                </a:solidFill>
                <a:latin typeface="Arial" pitchFamily="18"/>
              </a:rPr>
              <a:t>10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 gas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Very inhomogeneous gain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Some areas with nominal gain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Explained by bad pillar thickness</a:t>
            </a:r>
          </a:p>
          <a:p>
            <a:pPr lvl="0">
              <a:spcBef>
                <a:spcPts val="422"/>
              </a:spcBef>
            </a:pPr>
            <a:endParaRPr lang="en-US" sz="1800" b="0" i="1" dirty="0">
              <a:solidFill>
                <a:srgbClr val="99284C"/>
              </a:solidFill>
              <a:latin typeface="Arial" pitchFamily="18"/>
            </a:endParaRP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Finally solved by higher UV insulation</a:t>
            </a:r>
          </a:p>
          <a:p>
            <a:pPr lvl="0">
              <a:spcBef>
                <a:spcPts val="422"/>
              </a:spcBef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Batch produced in June with nominal thickness</a:t>
            </a:r>
          </a:p>
          <a:p>
            <a:pPr lvl="0"/>
            <a:endParaRPr lang="en-US" sz="1800" b="0" i="1" dirty="0">
              <a:solidFill>
                <a:srgbClr val="99284C"/>
              </a:solidFill>
              <a:latin typeface="Arial" pitchFamily="1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32040" y="1156648"/>
            <a:ext cx="3737520" cy="4942799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Footer Placeholder 1"/>
          <p:cNvSpPr txBox="1">
            <a:spLocks/>
          </p:cNvSpPr>
          <p:nvPr/>
        </p:nvSpPr>
        <p:spPr>
          <a:xfrm>
            <a:off x="24955" y="6381328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r" defTabSz="914400" rtl="0" eaLnBrk="1" latinLnBrk="0" hangingPunct="1">
              <a:defRPr sz="10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smtClean="0"/>
              <a:t>First large size bulk Micromegas produced at CIREA early 2012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33182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85F5172-7103-47DE-A27E-00462812EB1F}" type="slidenum">
              <a:t>22</a:t>
            </a:fld>
            <a:endParaRPr lang="fr-FR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24000" y="42840"/>
            <a:ext cx="7812000" cy="721080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/>
              <a:t>PLV3 boards from CIREA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209600" y="1211759"/>
            <a:ext cx="7210800" cy="4997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653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First large size bulk </a:t>
            </a:r>
            <a:r>
              <a:rPr lang="en-US" dirty="0" err="1" smtClean="0"/>
              <a:t>Micromegas</a:t>
            </a:r>
            <a:r>
              <a:rPr lang="en-US" dirty="0" smtClean="0"/>
              <a:t> produced at CIREA	Damien </a:t>
            </a:r>
            <a:r>
              <a:rPr lang="en-US" dirty="0" err="1" smtClean="0"/>
              <a:t>Neyret</a:t>
            </a:r>
            <a:endParaRPr lang="en-US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9E8A2A5-C9AB-4AF9-8366-DAF850260AE2}" type="slidenum">
              <a:t>23</a:t>
            </a:fld>
            <a:endParaRPr lang="fr-FR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111320" y="213830"/>
            <a:ext cx="8032680" cy="361819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i="1" dirty="0"/>
              <a:t>PLV3 boards from CIREA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1232640" y="1114200"/>
            <a:ext cx="7720920" cy="5361120"/>
          </a:xfrm>
        </p:spPr>
        <p:txBody>
          <a:bodyPr wrap="square" tIns="91440" bIns="72000" anchor="ctr"/>
          <a:lstStyle>
            <a:def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1">
              <a:lnSpc>
                <a:spcPct val="93000"/>
              </a:lnSpc>
              <a:spcBef>
                <a:spcPts val="42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fr-FR" sz="2200" b="0" i="1" u="none" strike="noStrike" kern="1200" baseline="0">
                <a:ln>
                  <a:noFill/>
                </a:ln>
                <a:solidFill>
                  <a:srgbClr val="99284C"/>
                </a:solidFill>
                <a:latin typeface="Arial" pitchFamily="2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1">
              <a:lnSpc>
                <a:spcPct val="93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fr-FR" sz="1800" b="0" i="0" u="none" strike="noStrike" kern="1200" baseline="0">
                <a:ln>
                  <a:noFill/>
                </a:ln>
                <a:solidFill>
                  <a:srgbClr val="808000"/>
                </a:solidFill>
                <a:latin typeface="Arial" pitchFamily="2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z="2200" dirty="0">
                <a:latin typeface="" pitchFamily="16"/>
              </a:rPr>
              <a:t>Present status of R&amp;D on PLV3 prototypes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Last batch sparks at &gt;750V in air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Pillar thickness nominal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Remaining problem: waves on mesh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New batch under production with more stretched mesh to get rid of waves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Part of next batch with thin board on </a:t>
            </a:r>
            <a:r>
              <a:rPr lang="en-US" sz="1800" b="0" i="1" dirty="0" err="1">
                <a:solidFill>
                  <a:srgbClr val="99284C"/>
                </a:solidFill>
                <a:latin typeface="Arial" pitchFamily="18"/>
              </a:rPr>
              <a:t>Rohacell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 sandwich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endParaRPr lang="en-US" sz="2200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143276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2699792" y="6021288"/>
            <a:ext cx="5939824" cy="365125"/>
          </a:xfrm>
        </p:spPr>
        <p:txBody>
          <a:bodyPr/>
          <a:lstStyle/>
          <a:p>
            <a:pPr lvl="0"/>
            <a:r>
              <a:rPr lang="en-US" dirty="0" smtClean="0"/>
              <a:t>First large size bulk </a:t>
            </a:r>
            <a:r>
              <a:rPr lang="en-US" dirty="0" err="1" smtClean="0"/>
              <a:t>Micromegas</a:t>
            </a:r>
            <a:r>
              <a:rPr lang="en-US" dirty="0" smtClean="0"/>
              <a:t> produced at CIREA	Damien </a:t>
            </a:r>
            <a:r>
              <a:rPr lang="en-US" dirty="0" err="1" smtClean="0"/>
              <a:t>Neyret</a:t>
            </a:r>
            <a:endParaRPr lang="en-US" dirty="0"/>
          </a:p>
        </p:txBody>
      </p:sp>
      <p:sp>
        <p:nvSpPr>
          <p:cNvPr id="14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5342514C-393E-4959-9DD1-A82AD7992753}" type="slidenum">
              <a:t>24</a:t>
            </a:fld>
            <a:endParaRPr lang="fr-FR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644008" y="1741564"/>
            <a:ext cx="4228159" cy="4012064"/>
            <a:chOff x="5416200" y="1433160"/>
            <a:chExt cx="3743999" cy="3572640"/>
          </a:xfrm>
        </p:grpSpPr>
        <p:grpSp>
          <p:nvGrpSpPr>
            <p:cNvPr id="3" name="Group 2"/>
            <p:cNvGrpSpPr/>
            <p:nvPr/>
          </p:nvGrpSpPr>
          <p:grpSpPr>
            <a:xfrm>
              <a:off x="5416200" y="1433160"/>
              <a:ext cx="3743999" cy="3572280"/>
              <a:chOff x="5416200" y="1433160"/>
              <a:chExt cx="3743999" cy="357228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3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5488200" y="1610640"/>
                <a:ext cx="3671999" cy="339480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" name="TextBox 4"/>
              <p:cNvSpPr txBox="1"/>
              <p:nvPr/>
            </p:nvSpPr>
            <p:spPr>
              <a:xfrm>
                <a:off x="7072200" y="1433160"/>
                <a:ext cx="720000" cy="288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1">
                <a:spAutoFit/>
              </a:bodyPr>
              <a:lstStyle/>
              <a:p>
                <a:pPr marL="0" marR="0" lvl="0" indent="0" algn="ctr" rtl="0" hangingPunct="1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59cm</a:t>
                </a: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5416200" y="2800800"/>
                <a:ext cx="720000" cy="288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0000" tIns="45000" rIns="90000" bIns="45000" anchorCtr="0" compatLnSpc="1">
                <a:spAutoFit/>
              </a:bodyPr>
              <a:lstStyle/>
              <a:p>
                <a:pPr marL="0" marR="0" lvl="0" indent="0" algn="ctr" rtl="0" hangingPunct="1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>
                    <a:tab pos="0" algn="l"/>
                    <a:tab pos="448919" algn="l"/>
                    <a:tab pos="898199" algn="l"/>
                    <a:tab pos="1347480" algn="l"/>
                    <a:tab pos="1796760" algn="l"/>
                    <a:tab pos="2246040" algn="l"/>
                    <a:tab pos="2695320" algn="l"/>
                    <a:tab pos="3144600" algn="l"/>
                    <a:tab pos="3593880" algn="l"/>
                    <a:tab pos="4043159" algn="l"/>
                    <a:tab pos="4492440" algn="l"/>
                    <a:tab pos="4941719" algn="l"/>
                    <a:tab pos="5391000" algn="l"/>
                    <a:tab pos="5840280" algn="l"/>
                    <a:tab pos="6289560" algn="l"/>
                    <a:tab pos="6738840" algn="l"/>
                    <a:tab pos="7188120" algn="l"/>
                    <a:tab pos="7637400" algn="l"/>
                    <a:tab pos="8086679" algn="l"/>
                    <a:tab pos="8535960" algn="l"/>
                    <a:tab pos="8985240" algn="l"/>
                  </a:tabLst>
                </a:pPr>
                <a:r>
                  <a:rPr lang="en-US" sz="1400" b="0" i="0" u="none" strike="noStrike" baseline="0">
                    <a:ln>
                      <a:noFill/>
                    </a:ln>
                    <a:solidFill>
                      <a:srgbClr val="000000"/>
                    </a:solidFill>
                    <a:latin typeface="Arial" pitchFamily="18"/>
                    <a:ea typeface="DejaVu Sans" pitchFamily="2"/>
                    <a:cs typeface="DejaVu Sans" pitchFamily="2"/>
                  </a:rPr>
                  <a:t>73cm</a:t>
                </a:r>
              </a:p>
            </p:txBody>
          </p:sp>
        </p:grp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5488200" y="1611000"/>
              <a:ext cx="3671999" cy="3394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7072200" y="1433520"/>
              <a:ext cx="720000" cy="2883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ctr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59cm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16200" y="2801160"/>
              <a:ext cx="720000" cy="288360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none" lIns="90000" tIns="45000" rIns="90000" bIns="45000" anchorCtr="0" compatLnSpc="1">
              <a:spAutoFit/>
            </a:bodyPr>
            <a:lstStyle/>
            <a:p>
              <a:pPr marL="0" marR="0" lvl="0" indent="0" algn="ctr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r>
                <a:rPr lang="en-US" sz="1400" b="0" i="0" u="none" strike="noStrike" baseline="0">
                  <a:ln>
                    <a:noFill/>
                  </a:ln>
                  <a:solidFill>
                    <a:srgbClr val="000000"/>
                  </a:solidFill>
                  <a:latin typeface="Arial" pitchFamily="18"/>
                  <a:ea typeface="DejaVu Sans" pitchFamily="2"/>
                  <a:cs typeface="DejaVu Sans" pitchFamily="2"/>
                </a:rPr>
                <a:t>73cm</a:t>
              </a:r>
            </a:p>
          </p:txBody>
        </p:sp>
        <p:sp>
          <p:nvSpPr>
            <p:cNvPr id="10" name="Freeform 9"/>
            <p:cNvSpPr/>
            <p:nvPr/>
          </p:nvSpPr>
          <p:spPr>
            <a:xfrm>
              <a:off x="6484680" y="2462040"/>
              <a:ext cx="1692360" cy="169956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noFill/>
            <a:ln w="21600">
              <a:solidFill>
                <a:srgbClr val="00FFFF"/>
              </a:solidFill>
              <a:prstDash val="solid"/>
              <a:round/>
            </a:ln>
          </p:spPr>
          <p:txBody>
            <a:bodyPr vert="horz" wrap="none" lIns="90000" tIns="46800" rIns="90000" bIns="46800" anchor="ctr" anchorCtr="0" compatLnSpc="1"/>
            <a:lstStyle/>
            <a:p>
              <a:pPr marL="0" marR="0" lvl="0" indent="0" algn="l" rtl="0" hangingPunct="1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None/>
                <a:tabLst>
                  <a:tab pos="0" algn="l"/>
                  <a:tab pos="448919" algn="l"/>
                  <a:tab pos="898199" algn="l"/>
                  <a:tab pos="1347480" algn="l"/>
                  <a:tab pos="1796760" algn="l"/>
                  <a:tab pos="2246040" algn="l"/>
                  <a:tab pos="2695320" algn="l"/>
                  <a:tab pos="3144600" algn="l"/>
                  <a:tab pos="3593880" algn="l"/>
                  <a:tab pos="4043159" algn="l"/>
                  <a:tab pos="4492440" algn="l"/>
                  <a:tab pos="4941719" algn="l"/>
                  <a:tab pos="5391000" algn="l"/>
                  <a:tab pos="5840280" algn="l"/>
                  <a:tab pos="6289560" algn="l"/>
                  <a:tab pos="6738840" algn="l"/>
                  <a:tab pos="7188120" algn="l"/>
                  <a:tab pos="7637400" algn="l"/>
                  <a:tab pos="8086679" algn="l"/>
                  <a:tab pos="8535960" algn="l"/>
                  <a:tab pos="8985240" algn="l"/>
                </a:tabLst>
              </a:pPr>
              <a:endParaRPr lang="fr-FR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endParaRPr>
            </a:p>
          </p:txBody>
        </p:sp>
      </p:grpSp>
      <p:sp>
        <p:nvSpPr>
          <p:cNvPr id="11" name="Title 10"/>
          <p:cNvSpPr txBox="1">
            <a:spLocks noGrp="1"/>
          </p:cNvSpPr>
          <p:nvPr>
            <p:ph type="title" idx="4294967295"/>
          </p:nvPr>
        </p:nvSpPr>
        <p:spPr>
          <a:xfrm>
            <a:off x="1111320" y="34200"/>
            <a:ext cx="8032680" cy="721080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dirty="0"/>
              <a:t>Production of large size prototypes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at </a:t>
            </a:r>
            <a:r>
              <a:rPr lang="en-US" dirty="0"/>
              <a:t>CIREA</a:t>
            </a:r>
          </a:p>
        </p:txBody>
      </p:sp>
      <p:sp>
        <p:nvSpPr>
          <p:cNvPr id="12" name="Text Placeholder 11"/>
          <p:cNvSpPr txBox="1">
            <a:spLocks noGrp="1"/>
          </p:cNvSpPr>
          <p:nvPr>
            <p:ph type="body" idx="4294967295"/>
          </p:nvPr>
        </p:nvSpPr>
        <p:spPr>
          <a:xfrm>
            <a:off x="251520" y="1114200"/>
            <a:ext cx="4112640" cy="5361120"/>
          </a:xfrm>
        </p:spPr>
        <p:txBody>
          <a:bodyPr wrap="square" tIns="91440" bIns="72000" anchor="ctr"/>
          <a:lstStyle>
            <a:def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defPPr>
            <a:lvl1pPr marL="342720" marR="0" lvl="0" indent="-342720" algn="l" rtl="0" hangingPunct="1">
              <a:lnSpc>
                <a:spcPct val="93000"/>
              </a:lnSpc>
              <a:spcBef>
                <a:spcPts val="1123"/>
              </a:spcBef>
              <a:spcAft>
                <a:spcPts val="0"/>
              </a:spcAft>
              <a:buNone/>
              <a:tabLst>
                <a:tab pos="342720" algn="l"/>
                <a:tab pos="448920" algn="l"/>
                <a:tab pos="898200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79" algn="l"/>
                <a:tab pos="4043160" algn="l"/>
                <a:tab pos="4492439" algn="l"/>
                <a:tab pos="4941360" algn="l"/>
                <a:tab pos="5390640" algn="l"/>
                <a:tab pos="5839920" algn="l"/>
                <a:tab pos="6289200" algn="l"/>
                <a:tab pos="6738479" algn="l"/>
                <a:tab pos="7187760" algn="l"/>
                <a:tab pos="7637039" algn="l"/>
                <a:tab pos="8086320" algn="l"/>
                <a:tab pos="8535600" algn="l"/>
                <a:tab pos="8984880" algn="l"/>
              </a:tabLst>
              <a:defRPr lang="fr-FR" sz="2400" b="1" i="0" u="none" strike="noStrike" kern="1200" baseline="0">
                <a:ln>
                  <a:noFill/>
                </a:ln>
                <a:solidFill>
                  <a:srgbClr val="0047FF"/>
                </a:solidFill>
                <a:latin typeface="Arial" pitchFamily="2"/>
                <a:ea typeface="DejaVu Sans" pitchFamily="2"/>
                <a:cs typeface="DejaVu Sans" pitchFamily="2"/>
              </a:defRPr>
            </a:lvl1pPr>
            <a:lvl2pPr marL="742680" marR="0" lvl="1" indent="-285480" algn="l" rtl="0" hangingPunct="1">
              <a:lnSpc>
                <a:spcPct val="93000"/>
              </a:lnSpc>
              <a:spcBef>
                <a:spcPts val="42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742680" algn="l"/>
                <a:tab pos="898200" algn="l"/>
                <a:tab pos="1347480" algn="l"/>
                <a:tab pos="1796760" algn="l"/>
                <a:tab pos="2246040" algn="l"/>
                <a:tab pos="2694960" algn="l"/>
                <a:tab pos="3144240" algn="l"/>
                <a:tab pos="3593520" algn="l"/>
                <a:tab pos="4042800" algn="l"/>
                <a:tab pos="4492080" algn="l"/>
                <a:tab pos="4941360" algn="l"/>
                <a:tab pos="5390640" algn="l"/>
                <a:tab pos="5839920" algn="l"/>
                <a:tab pos="6289200" algn="l"/>
                <a:tab pos="6738480" algn="l"/>
                <a:tab pos="7187759" algn="l"/>
                <a:tab pos="7637040" algn="l"/>
                <a:tab pos="8086320" algn="l"/>
                <a:tab pos="8535600" algn="l"/>
                <a:tab pos="8984880" algn="l"/>
                <a:tab pos="9434160" algn="l"/>
              </a:tabLst>
              <a:defRPr lang="fr-FR" sz="2200" b="0" i="1" u="none" strike="noStrike" kern="1200" baseline="0">
                <a:ln>
                  <a:noFill/>
                </a:ln>
                <a:solidFill>
                  <a:srgbClr val="99284C"/>
                </a:solidFill>
                <a:latin typeface="Arial" pitchFamily="2"/>
                <a:ea typeface="DejaVu Sans" pitchFamily="2"/>
                <a:cs typeface="DejaVu Sans" pitchFamily="2"/>
              </a:defRPr>
            </a:lvl2pPr>
            <a:lvl3pPr marL="1143000" marR="0" lvl="2" indent="-228600" algn="l" rtl="0" hangingPunct="1">
              <a:lnSpc>
                <a:spcPct val="93000"/>
              </a:lnSpc>
              <a:spcBef>
                <a:spcPts val="598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•"/>
              <a:tabLst>
                <a:tab pos="1143000" algn="l"/>
                <a:tab pos="1347480" algn="l"/>
                <a:tab pos="1796760" algn="l"/>
                <a:tab pos="2246040" algn="l"/>
                <a:tab pos="2695319" algn="l"/>
                <a:tab pos="3144599" algn="l"/>
                <a:tab pos="3593880" algn="l"/>
                <a:tab pos="4043160" algn="l"/>
                <a:tab pos="4492440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19" algn="l"/>
                <a:tab pos="7637400" algn="l"/>
                <a:tab pos="8086679" algn="l"/>
                <a:tab pos="8535960" algn="l"/>
                <a:tab pos="8985240" algn="l"/>
                <a:tab pos="9434160" algn="l"/>
                <a:tab pos="9883440" algn="l"/>
              </a:tabLst>
              <a:defRPr lang="fr-FR" sz="1800" b="0" i="0" u="none" strike="noStrike" kern="1200" baseline="0">
                <a:ln>
                  <a:noFill/>
                </a:ln>
                <a:solidFill>
                  <a:srgbClr val="808000"/>
                </a:solidFill>
                <a:latin typeface="Arial" pitchFamily="2"/>
                <a:ea typeface="DejaVu Sans" pitchFamily="2"/>
                <a:cs typeface="DejaVu Sans" pitchFamily="2"/>
              </a:defRPr>
            </a:lvl3pPr>
            <a:lvl4pPr marL="1600199" marR="0" lvl="3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–"/>
              <a:tabLst>
                <a:tab pos="160020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80" algn="l"/>
                <a:tab pos="8535959" algn="l"/>
                <a:tab pos="8985240" algn="l"/>
                <a:tab pos="9434160" algn="l"/>
                <a:tab pos="9883440" algn="l"/>
                <a:tab pos="1033272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4pPr>
            <a:lvl5pPr marL="2057400" marR="0" lvl="4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5pPr>
            <a:lvl6pPr marL="2057400" marR="0" lvl="5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6pPr>
            <a:lvl7pPr marL="2057400" marR="0" lvl="6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7pPr>
            <a:lvl8pPr marL="2057400" marR="0" lvl="7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8pPr>
            <a:lvl9pPr marL="2057400" marR="0" lvl="8" indent="-228600" algn="l" rtl="0" hangingPunct="1">
              <a:lnSpc>
                <a:spcPct val="93000"/>
              </a:lnSpc>
              <a:spcBef>
                <a:spcPts val="4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Times New Roman" pitchFamily="18"/>
              <a:buChar char="»"/>
              <a:tabLst>
                <a:tab pos="2057400" algn="l"/>
                <a:tab pos="2246040" algn="l"/>
                <a:tab pos="2695320" algn="l"/>
                <a:tab pos="3144600" algn="l"/>
                <a:tab pos="3593880" algn="l"/>
                <a:tab pos="4043160" algn="l"/>
                <a:tab pos="4492439" algn="l"/>
                <a:tab pos="4941720" algn="l"/>
                <a:tab pos="5391000" algn="l"/>
                <a:tab pos="5840279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59" algn="l"/>
                <a:tab pos="8985240" algn="l"/>
                <a:tab pos="9434160" algn="l"/>
                <a:tab pos="9883440" algn="l"/>
                <a:tab pos="10332719" algn="l"/>
                <a:tab pos="10782000" algn="l"/>
              </a:tabLst>
              <a:defRPr lang="fr-FR" sz="2000" b="0" i="0" u="none" strike="noStrike" kern="1200" baseline="0">
                <a:ln>
                  <a:noFill/>
                </a:ln>
                <a:solidFill>
                  <a:srgbClr val="000000"/>
                </a:solidFill>
                <a:latin typeface="Arial" pitchFamily="2"/>
                <a:ea typeface="DejaVu Sans" pitchFamily="2"/>
                <a:cs typeface="DejaVu Sans" pitchFamily="2"/>
              </a:defRPr>
            </a:lvl9pPr>
          </a:lstStyle>
          <a:p>
            <a:pPr lvl="0"/>
            <a:r>
              <a:rPr lang="en-US" sz="2200" dirty="0">
                <a:latin typeface="Arial" pitchFamily="18"/>
              </a:rPr>
              <a:t>Large size COMPASS prototypes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New rectangular design with active area 40x40cm²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Simplified design for first prototypes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Thin board on </a:t>
            </a:r>
            <a:r>
              <a:rPr lang="en-US" sz="1800" b="0" i="1" dirty="0" err="1">
                <a:solidFill>
                  <a:srgbClr val="99284C"/>
                </a:solidFill>
                <a:latin typeface="Arial" pitchFamily="18"/>
              </a:rPr>
              <a:t>Rohacell</a:t>
            </a: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 sandwich to lower material budget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2 proto produced end of October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r>
              <a:rPr lang="en-US" sz="1800" b="0" i="1" dirty="0">
                <a:solidFill>
                  <a:srgbClr val="99284C"/>
                </a:solidFill>
                <a:latin typeface="Arial" pitchFamily="18"/>
              </a:rPr>
              <a:t>Installed in beam at Compass Thursday 29/11</a:t>
            </a:r>
          </a:p>
          <a:p>
            <a:pPr lvl="0">
              <a:spcBef>
                <a:spcPts val="422"/>
              </a:spcBef>
              <a:buClr>
                <a:srgbClr val="000000"/>
              </a:buClr>
              <a:buSzPct val="45000"/>
              <a:buFont typeface="StarSymbol"/>
              <a:buChar char="●"/>
            </a:pPr>
            <a:endParaRPr lang="en-US" sz="1800" b="0" i="1" dirty="0">
              <a:solidFill>
                <a:srgbClr val="99284C"/>
              </a:solidFill>
              <a:latin typeface="Arial" pitchFamily="18"/>
            </a:endParaRPr>
          </a:p>
          <a:p>
            <a:pPr lvl="0"/>
            <a:r>
              <a:rPr lang="en-US" sz="1800" i="1" dirty="0">
                <a:latin typeface="Arial" pitchFamily="18"/>
              </a:rPr>
              <a:t>In parallel discussions on production of buried resistors </a:t>
            </a:r>
            <a:r>
              <a:rPr lang="en-US" sz="1800" i="1" dirty="0" smtClean="0">
                <a:latin typeface="Arial" pitchFamily="18"/>
              </a:rPr>
              <a:t>MM…</a:t>
            </a:r>
            <a:endParaRPr lang="en-US" sz="1800" i="1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42189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-36512" y="6093296"/>
            <a:ext cx="3165505" cy="900403"/>
          </a:xfrm>
        </p:spPr>
        <p:txBody>
          <a:bodyPr/>
          <a:lstStyle/>
          <a:p>
            <a:pPr lvl="0"/>
            <a:r>
              <a:rPr lang="en-US" dirty="0" smtClean="0"/>
              <a:t>First large size bulk </a:t>
            </a:r>
            <a:r>
              <a:rPr lang="en-US" dirty="0" err="1" smtClean="0"/>
              <a:t>Micromegas</a:t>
            </a:r>
            <a:r>
              <a:rPr lang="en-US" dirty="0" smtClean="0"/>
              <a:t> produced at CIREA	Damien </a:t>
            </a:r>
            <a:r>
              <a:rPr lang="en-US" dirty="0" err="1" smtClean="0"/>
              <a:t>Neyret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lvl="0"/>
            <a:fld id="{B4B6A1B6-19F8-47EE-A018-87EB82C3EB72}" type="slidenum">
              <a:t>25</a:t>
            </a:fld>
            <a:endParaRPr lang="fr-FR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1224000" y="222470"/>
            <a:ext cx="7812000" cy="361819"/>
          </a:xfrm>
        </p:spPr>
        <p:txBody>
          <a:bodyPr wrap="square" lIns="0" tIns="23040" rIns="0" bIns="0">
            <a:spAutoFit/>
          </a:bodyPr>
          <a:lstStyle>
            <a:defPPr lvl="0">
              <a:buNone/>
            </a:defPPr>
            <a:lvl1pPr lvl="0">
              <a:buNone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/>
            <a:r>
              <a:rPr lang="en-US" i="1" dirty="0"/>
              <a:t>Compass </a:t>
            </a:r>
            <a:r>
              <a:rPr lang="en-US" i="1" dirty="0" smtClean="0"/>
              <a:t>pixel MM </a:t>
            </a:r>
            <a:r>
              <a:rPr lang="en-US" i="1" dirty="0"/>
              <a:t>board built at CIREA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496040" y="4335840"/>
            <a:ext cx="4372560" cy="24595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496960" y="5891040"/>
            <a:ext cx="1668239" cy="288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14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Rohacell</a:t>
            </a:r>
            <a:r>
              <a:rPr lang="fr-FR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sandwich</a:t>
            </a:r>
          </a:p>
        </p:txBody>
      </p:sp>
      <p:sp>
        <p:nvSpPr>
          <p:cNvPr id="5" name="Straight Connector 4"/>
          <p:cNvSpPr/>
          <p:nvPr/>
        </p:nvSpPr>
        <p:spPr>
          <a:xfrm>
            <a:off x="4122000" y="6051240"/>
            <a:ext cx="1312560" cy="232200"/>
          </a:xfrm>
          <a:prstGeom prst="line">
            <a:avLst/>
          </a:prstGeom>
          <a:noFill/>
          <a:ln w="18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99000" tIns="54000" rIns="99000" bIns="54000" anchor="ctr" anchorCtr="0" compatLnSpc="1"/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l="5468" t="22383" b="28106"/>
          <a:stretch>
            <a:fillRect/>
          </a:stretch>
        </p:blipFill>
        <p:spPr>
          <a:xfrm>
            <a:off x="627480" y="925200"/>
            <a:ext cx="6231600" cy="351684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817992" y="1792800"/>
            <a:ext cx="2240015" cy="49163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16 large 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pillars</a:t>
            </a:r>
            <a:r>
              <a:rPr lang="fr-FR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to support </a:t>
            </a:r>
            <a:endParaRPr lang="fr-FR" sz="1400" b="0" i="0" u="none" strike="noStrike" baseline="0" dirty="0" smtClean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  <a:p>
            <a:pPr marL="0" marR="0" lvl="0" indent="0" algn="ctr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additional</a:t>
            </a:r>
            <a:r>
              <a:rPr lang="fr-FR" sz="14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 </a:t>
            </a:r>
            <a:r>
              <a:rPr lang="fr-FR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GEM </a:t>
            </a:r>
            <a:r>
              <a:rPr lang="en-US" sz="14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foil</a:t>
            </a:r>
          </a:p>
        </p:txBody>
      </p:sp>
      <p:sp>
        <p:nvSpPr>
          <p:cNvPr id="8" name="Straight Connector 7"/>
          <p:cNvSpPr/>
          <p:nvPr/>
        </p:nvSpPr>
        <p:spPr>
          <a:xfrm flipH="1">
            <a:off x="4762440" y="2046960"/>
            <a:ext cx="2287439" cy="408600"/>
          </a:xfrm>
          <a:prstGeom prst="line">
            <a:avLst/>
          </a:prstGeom>
          <a:noFill/>
          <a:ln w="18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99000" tIns="54000" rIns="99000" bIns="54000" anchor="ctr" anchorCtr="0" compatLnSpc="1"/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2911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1547664" y="5733256"/>
            <a:ext cx="5683320" cy="211680"/>
          </a:xfrm>
        </p:spPr>
        <p:txBody>
          <a:bodyPr/>
          <a:lstStyle/>
          <a:p>
            <a:pPr lvl="0"/>
            <a:r>
              <a:rPr lang="en-US" dirty="0" smtClean="0"/>
              <a:t>First large size bulk </a:t>
            </a:r>
            <a:r>
              <a:rPr lang="en-US" dirty="0" err="1" smtClean="0"/>
              <a:t>Micromegas</a:t>
            </a:r>
            <a:r>
              <a:rPr lang="en-US" dirty="0" smtClean="0"/>
              <a:t> produced at CIREA	Damien </a:t>
            </a:r>
            <a:r>
              <a:rPr lang="en-US" dirty="0" err="1" smtClean="0"/>
              <a:t>Neyret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xfrm>
            <a:off x="8748360" y="6527520"/>
            <a:ext cx="353880" cy="329400"/>
          </a:xfrm>
        </p:spPr>
        <p:txBody>
          <a:bodyPr/>
          <a:lstStyle/>
          <a:p>
            <a:pPr lvl="0"/>
            <a:fld id="{4ABBA576-2BFF-42A4-8588-AFF24EAD87AA}" type="slidenum">
              <a:t>26</a:t>
            </a:fld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>
          <a:xfrm>
            <a:off x="1184400" y="6585480"/>
            <a:ext cx="1643039" cy="211680"/>
          </a:xfrm>
        </p:spPr>
        <p:txBody>
          <a:bodyPr/>
          <a:lstStyle/>
          <a:p>
            <a:pPr lvl="0"/>
            <a:r>
              <a:rPr lang="en-US" smtClean="0"/>
              <a:t>3-5 December 2012</a:t>
            </a:r>
            <a:endParaRPr lang="en-US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24000" y="42840"/>
            <a:ext cx="7812000" cy="721080"/>
          </a:xfrm>
          <a:prstGeom prst="rect">
            <a:avLst/>
          </a:prstGeom>
        </p:spPr>
        <p:txBody>
          <a:bodyPr vert="horz" wrap="square" lIns="0" tIns="23040" rIns="0" bIns="0" rtlCol="0" anchor="ctr" anchorCtr="0">
            <a:spAutoFit/>
          </a:bodyPr>
          <a:lstStyle>
            <a:defPPr lvl="0">
              <a:buNone/>
              <a:defRPr/>
            </a:defPPr>
            <a:lvl1pPr lvl="0" algn="l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lvl="1">
              <a:buSzPct val="45000"/>
              <a:buFont typeface="StarSymbol"/>
              <a:buChar char="●"/>
              <a:defRPr/>
            </a:lvl2pPr>
            <a:lvl3pPr lvl="2">
              <a:buSzPct val="45000"/>
              <a:buFont typeface="StarSymbol"/>
              <a:buChar char="●"/>
              <a:defRPr/>
            </a:lvl3pPr>
            <a:lvl4pPr lvl="3">
              <a:buSzPct val="45000"/>
              <a:buFont typeface="StarSymbol"/>
              <a:buChar char="●"/>
              <a:defRPr/>
            </a:lvl4pPr>
            <a:lvl5pPr lvl="4">
              <a:buSzPct val="45000"/>
              <a:buFont typeface="StarSymbol"/>
              <a:buChar char="●"/>
              <a:defRPr/>
            </a:lvl5pPr>
            <a:lvl6pPr lvl="5">
              <a:buSzPct val="45000"/>
              <a:buFont typeface="StarSymbol"/>
              <a:buChar char="●"/>
              <a:defRPr/>
            </a:lvl6pPr>
            <a:lvl7pPr lvl="6">
              <a:buSzPct val="45000"/>
              <a:buFont typeface="StarSymbol"/>
              <a:buChar char="●"/>
              <a:defRPr/>
            </a:lvl7pPr>
            <a:lvl8pPr lvl="7">
              <a:buSzPct val="45000"/>
              <a:buFont typeface="StarSymbol"/>
              <a:buChar char="●"/>
              <a:defRPr/>
            </a:lvl8pPr>
            <a:lvl9pPr lvl="8">
              <a:buSzPct val="45000"/>
              <a:buFont typeface="StarSymbol"/>
              <a:buChar char="●"/>
              <a:defRPr/>
            </a:lvl9pPr>
          </a:lstStyle>
          <a:p>
            <a:r>
              <a:rPr lang="en-US" smtClean="0"/>
              <a:t>CIREA pixelMM installed at COMPASS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224000" y="4872240"/>
            <a:ext cx="3172320" cy="6001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1st prototype almost ready to be installed at COMPASS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 l="4000" r="7999" b="6562"/>
          <a:stretch>
            <a:fillRect/>
          </a:stretch>
        </p:blipFill>
        <p:spPr>
          <a:xfrm>
            <a:off x="4308120" y="1603800"/>
            <a:ext cx="4860720" cy="3106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8202" t="9369" r="18755" b="37474"/>
          <a:stretch>
            <a:fillRect/>
          </a:stretch>
        </p:blipFill>
        <p:spPr>
          <a:xfrm>
            <a:off x="-3600" y="1759680"/>
            <a:ext cx="4311720" cy="285408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5724128" y="5183220"/>
            <a:ext cx="3172320" cy="345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First profile taken with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2640" y="2081520"/>
            <a:ext cx="1302480" cy="2883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fr-FR" sz="14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DejaVu Sans" pitchFamily="2"/>
                <a:cs typeface="DejaVu Sans" pitchFamily="2"/>
              </a:rPr>
              <a:t>Bad APV card</a:t>
            </a:r>
          </a:p>
        </p:txBody>
      </p:sp>
      <p:sp>
        <p:nvSpPr>
          <p:cNvPr id="11" name="Straight Connector 10"/>
          <p:cNvSpPr/>
          <p:nvPr/>
        </p:nvSpPr>
        <p:spPr>
          <a:xfrm flipH="1">
            <a:off x="5042160" y="2440440"/>
            <a:ext cx="303840" cy="1186200"/>
          </a:xfrm>
          <a:prstGeom prst="line">
            <a:avLst/>
          </a:prstGeom>
          <a:noFill/>
          <a:ln w="18000">
            <a:solidFill>
              <a:srgbClr val="000000"/>
            </a:solidFill>
            <a:prstDash val="solid"/>
            <a:tailEnd type="arrow"/>
          </a:ln>
        </p:spPr>
        <p:txBody>
          <a:bodyPr vert="horz" wrap="none" lIns="99000" tIns="54000" rIns="99000" bIns="54000" anchor="ctr" anchorCtr="0" compatLnSpc="1"/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  <p:sp>
        <p:nvSpPr>
          <p:cNvPr id="12" name="Straight Connector 11"/>
          <p:cNvSpPr/>
          <p:nvPr/>
        </p:nvSpPr>
        <p:spPr>
          <a:xfrm flipV="1">
            <a:off x="7728839" y="1937160"/>
            <a:ext cx="0" cy="2659320"/>
          </a:xfrm>
          <a:prstGeom prst="line">
            <a:avLst/>
          </a:prstGeom>
          <a:noFill/>
          <a:ln w="18000">
            <a:solidFill>
              <a:srgbClr val="000000"/>
            </a:solidFill>
            <a:custDash>
              <a:ds d="102000" sp="102000"/>
              <a:ds d="102000" sp="102000"/>
            </a:custDash>
          </a:ln>
        </p:spPr>
        <p:txBody>
          <a:bodyPr vert="horz" wrap="none" lIns="99000" tIns="54000" rIns="99000" bIns="54000" anchor="ctr" anchorCtr="0" compatLnSpc="1"/>
          <a:lstStyle/>
          <a:p>
            <a:pPr marL="0" marR="0" lvl="0" indent="0" algn="l" rtl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endParaRPr lang="fr-FR" sz="1800" b="0" i="0" u="none" strike="noStrike" baseline="0">
              <a:ln>
                <a:noFill/>
              </a:ln>
              <a:solidFill>
                <a:srgbClr val="000000"/>
              </a:solidFill>
              <a:latin typeface="Arial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159425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>
          <a:xfrm>
            <a:off x="1187624" y="52752"/>
            <a:ext cx="6120680" cy="908720"/>
          </a:xfrm>
        </p:spPr>
        <p:txBody>
          <a:bodyPr/>
          <a:lstStyle/>
          <a:p>
            <a:r>
              <a:rPr lang="fr-FR" i="1" dirty="0" smtClean="0"/>
              <a:t>Industrialisation for the HL LHC - </a:t>
            </a:r>
            <a:r>
              <a:rPr lang="fr-FR" i="1" dirty="0" err="1" smtClean="0"/>
              <a:t>nsw</a:t>
            </a:r>
            <a:endParaRPr lang="fr-FR" i="1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395536" y="1340768"/>
            <a:ext cx="849915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GOAL</a:t>
            </a:r>
          </a:p>
          <a:p>
            <a:pPr marL="344488" indent="-342900">
              <a:buFontTx/>
              <a:buChar char="-"/>
            </a:pPr>
            <a:r>
              <a:rPr lang="en-US" dirty="0" smtClean="0"/>
              <a:t>end 2012/ early 2013 - Large resistive prototype detectors  (0.5x1 m</a:t>
            </a:r>
            <a:r>
              <a:rPr lang="en-US" baseline="30000" dirty="0" smtClean="0"/>
              <a:t>2</a:t>
            </a:r>
            <a:r>
              <a:rPr lang="en-US" dirty="0"/>
              <a:t> </a:t>
            </a:r>
            <a:r>
              <a:rPr lang="en-US" dirty="0" smtClean="0"/>
              <a:t>?)</a:t>
            </a:r>
          </a:p>
          <a:p>
            <a:pPr marL="344488" indent="-342900">
              <a:buFontTx/>
              <a:buChar char="-"/>
            </a:pPr>
            <a:r>
              <a:rPr lang="en-US" dirty="0" smtClean="0"/>
              <a:t>2013 - Technical R&amp;D (investment in machines) to achieve areas of 1 x 2 m</a:t>
            </a:r>
            <a:r>
              <a:rPr lang="en-US" baseline="30000" dirty="0" smtClean="0"/>
              <a:t>2</a:t>
            </a:r>
          </a:p>
          <a:p>
            <a:pPr marL="344488" indent="-342900">
              <a:buFontTx/>
              <a:buChar char="-"/>
            </a:pPr>
            <a:r>
              <a:rPr lang="en-US" dirty="0" smtClean="0"/>
              <a:t>2014/2016 - Production</a:t>
            </a:r>
          </a:p>
          <a:p>
            <a:pPr marL="344488" indent="-342900">
              <a:buFontTx/>
              <a:buChar char="-"/>
            </a:pPr>
            <a:endParaRPr lang="en-US" dirty="0" smtClean="0">
              <a:solidFill>
                <a:srgbClr val="666666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ROAD MAP (</a:t>
            </a:r>
            <a:r>
              <a:rPr lang="en-US" sz="1400" b="1" i="1" dirty="0" smtClean="0">
                <a:solidFill>
                  <a:srgbClr val="FF0000"/>
                </a:solidFill>
              </a:rPr>
              <a:t>NSW milestones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</a:p>
          <a:p>
            <a:pPr marL="344488" indent="-342900">
              <a:buFontTx/>
              <a:buChar char="-"/>
            </a:pPr>
            <a:r>
              <a:rPr lang="en-US" u="sng" dirty="0" smtClean="0">
                <a:solidFill>
                  <a:srgbClr val="000000"/>
                </a:solidFill>
              </a:rPr>
              <a:t>Nov 2012</a:t>
            </a:r>
            <a:r>
              <a:rPr lang="en-US" dirty="0" smtClean="0">
                <a:solidFill>
                  <a:srgbClr val="000000"/>
                </a:solidFill>
              </a:rPr>
              <a:t>: delivery of 3 BXY 10x10 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 detectors (CERN/</a:t>
            </a:r>
            <a:r>
              <a:rPr lang="en-US" dirty="0" err="1" smtClean="0">
                <a:solidFill>
                  <a:srgbClr val="000000"/>
                </a:solidFill>
              </a:rPr>
              <a:t>Saclay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344488" indent="-342900">
              <a:buFontTx/>
              <a:buChar char="-"/>
            </a:pPr>
            <a:r>
              <a:rPr lang="en-US" u="sng" dirty="0" smtClean="0">
                <a:solidFill>
                  <a:srgbClr val="000000"/>
                </a:solidFill>
              </a:rPr>
              <a:t>End 2012</a:t>
            </a:r>
            <a:r>
              <a:rPr lang="en-US" dirty="0" smtClean="0">
                <a:solidFill>
                  <a:srgbClr val="000000"/>
                </a:solidFill>
              </a:rPr>
              <a:t>: towards large areas (0,5x1 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</a:p>
          <a:p>
            <a:pPr marL="0" lvl="1" indent="0">
              <a:buNone/>
            </a:pP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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Geoazur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 project (P. </a:t>
            </a:r>
            <a:r>
              <a:rPr lang="en-US" dirty="0" err="1" smtClean="0">
                <a:solidFill>
                  <a:srgbClr val="000000"/>
                </a:solidFill>
                <a:sym typeface="Wingdings"/>
              </a:rPr>
              <a:t>Salin</a:t>
            </a:r>
            <a:r>
              <a:rPr lang="en-US" dirty="0" smtClean="0">
                <a:solidFill>
                  <a:srgbClr val="000000"/>
                </a:solidFill>
                <a:sym typeface="Wingdings"/>
              </a:rPr>
              <a:t>) – </a:t>
            </a:r>
            <a:r>
              <a:rPr lang="en-US" i="1" u="sng" dirty="0" smtClean="0">
                <a:solidFill>
                  <a:srgbClr val="000000"/>
                </a:solidFill>
                <a:sym typeface="Wingdings"/>
              </a:rPr>
              <a:t>to be redefined</a:t>
            </a:r>
            <a:endParaRPr lang="en-US" i="1" u="sng" dirty="0" smtClean="0">
              <a:solidFill>
                <a:srgbClr val="000000"/>
              </a:solidFill>
            </a:endParaRPr>
          </a:p>
          <a:p>
            <a:pPr marL="0" lvl="1" indent="0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pPr marL="344488" indent="-342900">
              <a:buFontTx/>
              <a:buChar char="-"/>
            </a:pPr>
            <a:r>
              <a:rPr lang="en-US" u="sng" dirty="0" smtClean="0">
                <a:solidFill>
                  <a:srgbClr val="000000"/>
                </a:solidFill>
              </a:rPr>
              <a:t>2013/2014</a:t>
            </a:r>
            <a:r>
              <a:rPr lang="en-US" dirty="0" smtClean="0">
                <a:solidFill>
                  <a:srgbClr val="000000"/>
                </a:solidFill>
              </a:rPr>
              <a:t>: towards nominal areas (1 x 2 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) …… </a:t>
            </a:r>
            <a:r>
              <a:rPr lang="en-US" i="1" u="sng" dirty="0" smtClean="0">
                <a:solidFill>
                  <a:srgbClr val="000000"/>
                </a:solidFill>
              </a:rPr>
              <a:t>TO BE DISCUSSED</a:t>
            </a:r>
            <a:endParaRPr lang="en-US" i="1" u="sng" dirty="0" smtClean="0">
              <a:solidFill>
                <a:srgbClr val="000000"/>
              </a:solidFill>
              <a:sym typeface="Wingdings"/>
            </a:endParaRPr>
          </a:p>
          <a:p>
            <a:endParaRPr lang="en-US" b="1" dirty="0" smtClean="0"/>
          </a:p>
          <a:p>
            <a:r>
              <a:rPr lang="en-US" b="1" i="1" dirty="0" smtClean="0">
                <a:solidFill>
                  <a:srgbClr val="FF0000"/>
                </a:solidFill>
              </a:rPr>
              <a:t>INDUSTRIAL PARTNERS</a:t>
            </a:r>
          </a:p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i="1" dirty="0" smtClean="0">
                <a:solidFill>
                  <a:srgbClr val="000000"/>
                </a:solidFill>
              </a:rPr>
              <a:t>ELVIA / CIREA (France), ELTOS (Italy), Triangle Labs (Nevada, US)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811" y="2780928"/>
            <a:ext cx="567507" cy="567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first </a:t>
            </a:r>
            <a:r>
              <a:rPr lang="fr-FR" i="1" dirty="0" err="1" smtClean="0"/>
              <a:t>step</a:t>
            </a:r>
            <a:r>
              <a:rPr lang="fr-FR" i="1" dirty="0" smtClean="0"/>
              <a:t>: </a:t>
            </a:r>
            <a:r>
              <a:rPr lang="fr-FR" i="1" dirty="0" err="1" smtClean="0"/>
              <a:t>small</a:t>
            </a:r>
            <a:r>
              <a:rPr lang="fr-FR" i="1" dirty="0" smtClean="0"/>
              <a:t> </a:t>
            </a:r>
            <a:r>
              <a:rPr lang="fr-FR" i="1" dirty="0" err="1" smtClean="0"/>
              <a:t>bulk</a:t>
            </a:r>
            <a:r>
              <a:rPr lang="fr-FR" i="1" dirty="0" smtClean="0"/>
              <a:t> XY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-72072" y="1556792"/>
            <a:ext cx="8172464" cy="4248472"/>
          </a:xfrm>
        </p:spPr>
        <p:txBody>
          <a:bodyPr/>
          <a:lstStyle/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Use of an existing layout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Resistive bulk (50 to 100 M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 along the strips)</a:t>
            </a:r>
          </a:p>
          <a:p>
            <a:pPr marL="1266825" indent="-342900"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X-Y readout</a:t>
            </a:r>
          </a:p>
          <a:p>
            <a:pPr marL="1266825" indent="-342900">
              <a:buFont typeface="Arial"/>
              <a:buChar char="•"/>
            </a:pPr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Active area: 10 x 10 cm</a:t>
            </a:r>
            <a:r>
              <a:rPr lang="en-US" baseline="30000" dirty="0" smtClean="0">
                <a:solidFill>
                  <a:srgbClr val="000000"/>
                </a:solidFill>
              </a:rPr>
              <a:t>2</a:t>
            </a:r>
          </a:p>
          <a:p>
            <a:endParaRPr lang="en-US" baseline="30000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Geometry:</a:t>
            </a:r>
          </a:p>
          <a:p>
            <a:pPr marL="1352550" lvl="3" indent="-342900">
              <a:buFont typeface="Arial"/>
              <a:buChar char="•"/>
            </a:pPr>
            <a:r>
              <a:rPr lang="en-US" b="1" i="1" dirty="0" smtClean="0">
                <a:solidFill>
                  <a:srgbClr val="000000"/>
                </a:solidFill>
              </a:rPr>
              <a:t>strip pitch 250 µm</a:t>
            </a:r>
          </a:p>
          <a:p>
            <a:pPr marL="1352550" lvl="3" indent="-342900">
              <a:buFont typeface="Arial"/>
              <a:buChar char="•"/>
            </a:pPr>
            <a:r>
              <a:rPr lang="en-US" b="1" i="1" dirty="0" smtClean="0">
                <a:solidFill>
                  <a:srgbClr val="000000"/>
                </a:solidFill>
              </a:rPr>
              <a:t>strip width 150 µm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grpSp>
        <p:nvGrpSpPr>
          <p:cNvPr id="241" name="Group 11271"/>
          <p:cNvGrpSpPr/>
          <p:nvPr/>
        </p:nvGrpSpPr>
        <p:grpSpPr>
          <a:xfrm>
            <a:off x="8042275" y="4780599"/>
            <a:ext cx="634181" cy="749675"/>
            <a:chOff x="4367873" y="1447757"/>
            <a:chExt cx="634181" cy="749675"/>
          </a:xfrm>
        </p:grpSpPr>
        <p:grpSp>
          <p:nvGrpSpPr>
            <p:cNvPr id="242" name="Group 11264"/>
            <p:cNvGrpSpPr/>
            <p:nvPr/>
          </p:nvGrpSpPr>
          <p:grpSpPr>
            <a:xfrm>
              <a:off x="4367873" y="1447757"/>
              <a:ext cx="634181" cy="749675"/>
              <a:chOff x="4305933" y="1714662"/>
              <a:chExt cx="634182" cy="718427"/>
            </a:xfrm>
          </p:grpSpPr>
          <p:grpSp>
            <p:nvGrpSpPr>
              <p:cNvPr id="244" name="Group 160"/>
              <p:cNvGrpSpPr/>
              <p:nvPr/>
            </p:nvGrpSpPr>
            <p:grpSpPr>
              <a:xfrm rot="5400000">
                <a:off x="4226143" y="1794452"/>
                <a:ext cx="718425" cy="558846"/>
                <a:chOff x="4207417" y="3252972"/>
                <a:chExt cx="515520" cy="445337"/>
              </a:xfrm>
            </p:grpSpPr>
            <p:grpSp>
              <p:nvGrpSpPr>
                <p:cNvPr id="246" name="Group 161"/>
                <p:cNvGrpSpPr/>
                <p:nvPr/>
              </p:nvGrpSpPr>
              <p:grpSpPr>
                <a:xfrm>
                  <a:off x="4207417" y="3252972"/>
                  <a:ext cx="515520" cy="133978"/>
                  <a:chOff x="2839508" y="2905704"/>
                  <a:chExt cx="515520" cy="133978"/>
                </a:xfrm>
              </p:grpSpPr>
              <p:cxnSp>
                <p:nvCxnSpPr>
                  <p:cNvPr id="248" name="Straight Connector 169"/>
                  <p:cNvCxnSpPr/>
                  <p:nvPr/>
                </p:nvCxnSpPr>
                <p:spPr>
                  <a:xfrm>
                    <a:off x="3232150" y="2905704"/>
                    <a:ext cx="17992" cy="71967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49" name="Straight Connector 170"/>
                  <p:cNvCxnSpPr/>
                  <p:nvPr/>
                </p:nvCxnSpPr>
                <p:spPr>
                  <a:xfrm>
                    <a:off x="3160183" y="2907203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0" name="Straight Connector 171"/>
                  <p:cNvCxnSpPr/>
                  <p:nvPr/>
                </p:nvCxnSpPr>
                <p:spPr>
                  <a:xfrm>
                    <a:off x="3088217" y="2905704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1" name="Straight Connector 172"/>
                  <p:cNvCxnSpPr/>
                  <p:nvPr/>
                </p:nvCxnSpPr>
                <p:spPr>
                  <a:xfrm flipH="1">
                    <a:off x="3196167" y="2915661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2" name="Straight Connector 173"/>
                  <p:cNvCxnSpPr/>
                  <p:nvPr/>
                </p:nvCxnSpPr>
                <p:spPr>
                  <a:xfrm flipH="1">
                    <a:off x="3124200" y="2915661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3" name="Straight Connector 174"/>
                  <p:cNvCxnSpPr/>
                  <p:nvPr/>
                </p:nvCxnSpPr>
                <p:spPr>
                  <a:xfrm flipH="1">
                    <a:off x="3052233" y="2912661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4" name="Straight Connector 175"/>
                  <p:cNvCxnSpPr/>
                  <p:nvPr/>
                </p:nvCxnSpPr>
                <p:spPr>
                  <a:xfrm>
                    <a:off x="3016250" y="2914163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5" name="Straight Connector 176"/>
                  <p:cNvCxnSpPr/>
                  <p:nvPr/>
                </p:nvCxnSpPr>
                <p:spPr>
                  <a:xfrm flipH="1">
                    <a:off x="2980267" y="2911161"/>
                    <a:ext cx="35983" cy="124021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6" name="Straight Connector 177"/>
                  <p:cNvCxnSpPr/>
                  <p:nvPr/>
                </p:nvCxnSpPr>
                <p:spPr>
                  <a:xfrm>
                    <a:off x="2953279" y="2967714"/>
                    <a:ext cx="17992" cy="71968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7" name="Straight Connector 178"/>
                  <p:cNvCxnSpPr/>
                  <p:nvPr/>
                </p:nvCxnSpPr>
                <p:spPr>
                  <a:xfrm>
                    <a:off x="2839508" y="2967715"/>
                    <a:ext cx="113771" cy="0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  <p:cxnSp>
                <p:nvCxnSpPr>
                  <p:cNvPr id="258" name="Straight Connector 179"/>
                  <p:cNvCxnSpPr/>
                  <p:nvPr/>
                </p:nvCxnSpPr>
                <p:spPr>
                  <a:xfrm rot="16200000">
                    <a:off x="3302585" y="2925228"/>
                    <a:ext cx="0" cy="104886"/>
                  </a:xfrm>
                  <a:prstGeom prst="line">
                    <a:avLst/>
                  </a:prstGeom>
                  <a:noFill/>
                  <a:ln w="25400" cap="flat" cmpd="sng" algn="ctr">
                    <a:solidFill>
                      <a:srgbClr val="EEECE1">
                        <a:lumMod val="25000"/>
                      </a:srgbClr>
                    </a:solidFill>
                    <a:prstDash val="solid"/>
                  </a:ln>
                  <a:effectLst/>
                </p:spPr>
              </p:cxnSp>
            </p:grpSp>
            <p:cxnSp>
              <p:nvCxnSpPr>
                <p:cNvPr id="247" name="Straight Connector 163"/>
                <p:cNvCxnSpPr/>
                <p:nvPr/>
              </p:nvCxnSpPr>
              <p:spPr>
                <a:xfrm rot="16200000" flipH="1">
                  <a:off x="4013574" y="3501837"/>
                  <a:ext cx="392944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</p:cxnSp>
          </p:grpSp>
          <p:cxnSp>
            <p:nvCxnSpPr>
              <p:cNvPr id="245" name="Straight Connector 180"/>
              <p:cNvCxnSpPr/>
              <p:nvPr/>
            </p:nvCxnSpPr>
            <p:spPr>
              <a:xfrm rot="5400000">
                <a:off x="4781712" y="2274685"/>
                <a:ext cx="0" cy="316807"/>
              </a:xfrm>
              <a:prstGeom prst="line">
                <a:avLst/>
              </a:prstGeom>
              <a:noFill/>
              <a:ln w="25400" cap="flat" cmpd="sng" algn="ctr">
                <a:solidFill>
                  <a:srgbClr val="EEECE1">
                    <a:lumMod val="25000"/>
                  </a:srgbClr>
                </a:solidFill>
                <a:prstDash val="solid"/>
              </a:ln>
              <a:effectLst/>
            </p:spPr>
          </p:cxnSp>
        </p:grpSp>
        <p:cxnSp>
          <p:nvCxnSpPr>
            <p:cNvPr id="243" name="Straight Connector 195"/>
            <p:cNvCxnSpPr/>
            <p:nvPr/>
          </p:nvCxnSpPr>
          <p:spPr>
            <a:xfrm rot="5400000">
              <a:off x="4285149" y="1530481"/>
              <a:ext cx="165447" cy="0"/>
            </a:xfrm>
            <a:prstGeom prst="line">
              <a:avLst/>
            </a:prstGeom>
            <a:noFill/>
            <a:ln w="25400" cap="flat" cmpd="sng" algn="ctr">
              <a:solidFill>
                <a:srgbClr val="EEECE1">
                  <a:lumMod val="25000"/>
                </a:srgbClr>
              </a:solidFill>
              <a:prstDash val="solid"/>
            </a:ln>
            <a:effectLst/>
          </p:spPr>
        </p:cxnSp>
      </p:grpSp>
      <p:grpSp>
        <p:nvGrpSpPr>
          <p:cNvPr id="259" name="Group 1"/>
          <p:cNvGrpSpPr/>
          <p:nvPr/>
        </p:nvGrpSpPr>
        <p:grpSpPr>
          <a:xfrm>
            <a:off x="3964024" y="3789040"/>
            <a:ext cx="4712433" cy="2382809"/>
            <a:chOff x="207346" y="762319"/>
            <a:chExt cx="4707288" cy="2043418"/>
          </a:xfrm>
        </p:grpSpPr>
        <p:grpSp>
          <p:nvGrpSpPr>
            <p:cNvPr id="260" name="Group 82"/>
            <p:cNvGrpSpPr/>
            <p:nvPr/>
          </p:nvGrpSpPr>
          <p:grpSpPr>
            <a:xfrm>
              <a:off x="207346" y="1088407"/>
              <a:ext cx="4707288" cy="1717330"/>
              <a:chOff x="799179" y="15808672"/>
              <a:chExt cx="11399337" cy="3107796"/>
            </a:xfrm>
          </p:grpSpPr>
          <p:cxnSp>
            <p:nvCxnSpPr>
              <p:cNvPr id="262" name="Straight Connector 83"/>
              <p:cNvCxnSpPr/>
              <p:nvPr/>
            </p:nvCxnSpPr>
            <p:spPr>
              <a:xfrm>
                <a:off x="3045432" y="17287377"/>
                <a:ext cx="0" cy="246355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sp>
            <p:nvSpPr>
              <p:cNvPr id="263" name="TextBox 84"/>
              <p:cNvSpPr txBox="1"/>
              <p:nvPr/>
            </p:nvSpPr>
            <p:spPr>
              <a:xfrm>
                <a:off x="799179" y="17036738"/>
                <a:ext cx="2323116" cy="536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Y readout</a:t>
                </a:r>
                <a:endPara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TextBox 85"/>
              <p:cNvSpPr txBox="1"/>
              <p:nvPr/>
            </p:nvSpPr>
            <p:spPr>
              <a:xfrm>
                <a:off x="1412025" y="18379650"/>
                <a:ext cx="2571151" cy="5368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X</a:t>
                </a:r>
                <a:r>
                  <a:rPr kumimoji="0" lang="en-US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 </a:t>
                </a: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rPr>
                  <a:t>readout</a:t>
                </a:r>
                <a:endPara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Rectangle 264"/>
              <p:cNvSpPr/>
              <p:nvPr/>
            </p:nvSpPr>
            <p:spPr>
              <a:xfrm>
                <a:off x="4047583" y="16753611"/>
                <a:ext cx="8150933" cy="475320"/>
              </a:xfrm>
              <a:prstGeom prst="rect">
                <a:avLst/>
              </a:prstGeom>
              <a:solidFill>
                <a:srgbClr val="C0504D"/>
              </a:solidFill>
              <a:ln w="25400" cap="flat" cmpd="sng" algn="ctr">
                <a:solidFill>
                  <a:srgbClr val="C0504D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C0504D">
                        <a:lumMod val="50000"/>
                      </a:srgbClr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Coverlay</a:t>
                </a:r>
                <a:endParaRPr kumimoji="0" lang="fr-FR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C0504D">
                      <a:lumMod val="5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6" name="Rectangle 265"/>
              <p:cNvSpPr/>
              <p:nvPr/>
            </p:nvSpPr>
            <p:spPr>
              <a:xfrm>
                <a:off x="4042403" y="17345823"/>
                <a:ext cx="8150934" cy="609601"/>
              </a:xfrm>
              <a:prstGeom prst="rect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solidFill>
                  <a:srgbClr val="9BBB59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7" name="Rectangle 266"/>
              <p:cNvSpPr/>
              <p:nvPr/>
            </p:nvSpPr>
            <p:spPr>
              <a:xfrm>
                <a:off x="11047302" y="17419790"/>
                <a:ext cx="1130405" cy="50127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BBB59">
                        <a:lumMod val="50000"/>
                      </a:srgbClr>
                    </a:solidFill>
                    <a:effectLst/>
                    <a:uLnTx/>
                    <a:uFillTx/>
                  </a:rPr>
                  <a:t>FR-4</a:t>
                </a:r>
                <a:endPara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9BBB59">
                      <a:lumMod val="50000"/>
                    </a:srgbClr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68" name="Group 131"/>
              <p:cNvGrpSpPr/>
              <p:nvPr/>
            </p:nvGrpSpPr>
            <p:grpSpPr>
              <a:xfrm>
                <a:off x="4126657" y="15808672"/>
                <a:ext cx="7898166" cy="983201"/>
                <a:chOff x="694677" y="1823623"/>
                <a:chExt cx="7898167" cy="983201"/>
              </a:xfrm>
            </p:grpSpPr>
            <p:sp>
              <p:nvSpPr>
                <p:cNvPr id="309" name="Rectangle 308"/>
                <p:cNvSpPr/>
                <p:nvPr/>
              </p:nvSpPr>
              <p:spPr>
                <a:xfrm>
                  <a:off x="1861351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0" name="Rectangle 309"/>
                <p:cNvSpPr/>
                <p:nvPr/>
              </p:nvSpPr>
              <p:spPr>
                <a:xfrm>
                  <a:off x="2418425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1" name="Rectangle 310"/>
                <p:cNvSpPr/>
                <p:nvPr/>
              </p:nvSpPr>
              <p:spPr>
                <a:xfrm>
                  <a:off x="3004351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2" name="Rectangle 311"/>
                <p:cNvSpPr/>
                <p:nvPr/>
              </p:nvSpPr>
              <p:spPr>
                <a:xfrm>
                  <a:off x="3579180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3" name="Rectangle 312"/>
                <p:cNvSpPr/>
                <p:nvPr/>
              </p:nvSpPr>
              <p:spPr>
                <a:xfrm>
                  <a:off x="4136254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4" name="Rectangle 313"/>
                <p:cNvSpPr/>
                <p:nvPr/>
              </p:nvSpPr>
              <p:spPr>
                <a:xfrm>
                  <a:off x="4722180" y="1825842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Rectangle 314"/>
                <p:cNvSpPr/>
                <p:nvPr/>
              </p:nvSpPr>
              <p:spPr>
                <a:xfrm>
                  <a:off x="5274815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Rectangle 315"/>
                <p:cNvSpPr/>
                <p:nvPr/>
              </p:nvSpPr>
              <p:spPr>
                <a:xfrm>
                  <a:off x="5831889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7" name="Rectangle 316"/>
                <p:cNvSpPr/>
                <p:nvPr/>
              </p:nvSpPr>
              <p:spPr>
                <a:xfrm>
                  <a:off x="6417815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8" name="Rectangle 317"/>
                <p:cNvSpPr/>
                <p:nvPr/>
              </p:nvSpPr>
              <p:spPr>
                <a:xfrm>
                  <a:off x="6992644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19" name="Rectangle 318"/>
                <p:cNvSpPr/>
                <p:nvPr/>
              </p:nvSpPr>
              <p:spPr>
                <a:xfrm>
                  <a:off x="7549718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0" name="Rectangle 319"/>
                <p:cNvSpPr/>
                <p:nvPr/>
              </p:nvSpPr>
              <p:spPr>
                <a:xfrm>
                  <a:off x="8135644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1" name="Rectangle 320"/>
                <p:cNvSpPr/>
                <p:nvPr/>
              </p:nvSpPr>
              <p:spPr>
                <a:xfrm>
                  <a:off x="694677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2" name="Rectangle 321"/>
                <p:cNvSpPr/>
                <p:nvPr/>
              </p:nvSpPr>
              <p:spPr>
                <a:xfrm>
                  <a:off x="1251751" y="1823623"/>
                  <a:ext cx="457200" cy="76200"/>
                </a:xfrm>
                <a:prstGeom prst="rect">
                  <a:avLst/>
                </a:prstGeom>
                <a:solidFill>
                  <a:srgbClr val="EEECE1">
                    <a:lumMod val="50000"/>
                  </a:srgbClr>
                </a:solidFill>
                <a:ln w="25400" cap="flat" cmpd="sng" algn="ctr">
                  <a:solidFill>
                    <a:srgbClr val="EEECE1">
                      <a:lumMod val="25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3" name="Rectangle 322"/>
                <p:cNvSpPr/>
                <p:nvPr/>
              </p:nvSpPr>
              <p:spPr>
                <a:xfrm>
                  <a:off x="891377" y="2689932"/>
                  <a:ext cx="785674" cy="116890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Rectangle 323"/>
                <p:cNvSpPr/>
                <p:nvPr/>
              </p:nvSpPr>
              <p:spPr>
                <a:xfrm>
                  <a:off x="2222288" y="2689932"/>
                  <a:ext cx="785674" cy="116889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5" name="Rectangle 324"/>
                <p:cNvSpPr/>
                <p:nvPr/>
              </p:nvSpPr>
              <p:spPr>
                <a:xfrm>
                  <a:off x="3583530" y="2689932"/>
                  <a:ext cx="785674" cy="116891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6" name="Rectangle 325"/>
                <p:cNvSpPr/>
                <p:nvPr/>
              </p:nvSpPr>
              <p:spPr>
                <a:xfrm>
                  <a:off x="4914441" y="2689931"/>
                  <a:ext cx="785674" cy="116891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7" name="Rectangle 326"/>
                <p:cNvSpPr/>
                <p:nvPr/>
              </p:nvSpPr>
              <p:spPr>
                <a:xfrm>
                  <a:off x="6315633" y="2689933"/>
                  <a:ext cx="785674" cy="116891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328" name="Rectangle 327"/>
                <p:cNvSpPr/>
                <p:nvPr/>
              </p:nvSpPr>
              <p:spPr>
                <a:xfrm>
                  <a:off x="7646544" y="2689932"/>
                  <a:ext cx="785674" cy="116891"/>
                </a:xfrm>
                <a:prstGeom prst="rect">
                  <a:avLst/>
                </a:prstGeom>
                <a:solidFill>
                  <a:srgbClr val="EEECE1">
                    <a:lumMod val="25000"/>
                  </a:srgbClr>
                </a:solidFill>
                <a:ln w="25400" cap="flat" cmpd="sng" algn="ctr">
                  <a:solidFill>
                    <a:srgbClr val="EEECE1">
                      <a:lumMod val="1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329" name="Straight Arrow Connector 152"/>
                <p:cNvCxnSpPr>
                  <a:stCxn id="321" idx="2"/>
                </p:cNvCxnSpPr>
                <p:nvPr/>
              </p:nvCxnSpPr>
              <p:spPr>
                <a:xfrm>
                  <a:off x="923277" y="1899823"/>
                  <a:ext cx="0" cy="790108"/>
                </a:xfrm>
                <a:prstGeom prst="straightConnector1">
                  <a:avLst/>
                </a:prstGeom>
                <a:noFill/>
                <a:ln w="22225" cap="flat" cmpd="sng" algn="ctr">
                  <a:solidFill>
                    <a:sysClr val="windowText" lastClr="000000"/>
                  </a:solidFill>
                  <a:prstDash val="solid"/>
                  <a:headEnd type="triangle"/>
                  <a:tailEnd type="triangle"/>
                </a:ln>
                <a:effectLst/>
              </p:spPr>
            </p:cxnSp>
            <p:sp>
              <p:nvSpPr>
                <p:cNvPr id="330" name="TextBox 153"/>
                <p:cNvSpPr txBox="1"/>
                <p:nvPr/>
              </p:nvSpPr>
              <p:spPr>
                <a:xfrm>
                  <a:off x="981769" y="2034820"/>
                  <a:ext cx="1596234" cy="50127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1" i="0" u="none" strike="noStrike" kern="0" cap="none" spc="0" normalizeH="0" baseline="0" noProof="0" dirty="0" smtClean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</a:rPr>
                    <a:t>128 um</a:t>
                  </a:r>
                  <a:endParaRPr kumimoji="0" lang="fr-FR" sz="12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269" name="Rectangle 268"/>
              <p:cNvSpPr/>
              <p:nvPr/>
            </p:nvSpPr>
            <p:spPr>
              <a:xfrm>
                <a:off x="4042402" y="17228932"/>
                <a:ext cx="8156113" cy="116891"/>
              </a:xfrm>
              <a:prstGeom prst="rect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270" name="Straight Connector 91"/>
              <p:cNvCxnSpPr>
                <a:stCxn id="269" idx="1"/>
              </p:cNvCxnSpPr>
              <p:nvPr/>
            </p:nvCxnSpPr>
            <p:spPr>
              <a:xfrm flipH="1" flipV="1">
                <a:off x="3045432" y="17287377"/>
                <a:ext cx="996970" cy="1"/>
              </a:xfrm>
              <a:prstGeom prst="line">
                <a:avLst/>
              </a:prstGeom>
              <a:noFill/>
              <a:ln w="25400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/>
            </p:spPr>
          </p:cxnSp>
          <p:grpSp>
            <p:nvGrpSpPr>
              <p:cNvPr id="271" name="Group 92"/>
              <p:cNvGrpSpPr/>
              <p:nvPr/>
            </p:nvGrpSpPr>
            <p:grpSpPr>
              <a:xfrm>
                <a:off x="4126657" y="17955423"/>
                <a:ext cx="7737541" cy="798178"/>
                <a:chOff x="18854875" y="10266119"/>
                <a:chExt cx="7737541" cy="798178"/>
              </a:xfrm>
            </p:grpSpPr>
            <p:sp>
              <p:nvSpPr>
                <p:cNvPr id="273" name="Rectangle 272"/>
                <p:cNvSpPr/>
                <p:nvPr/>
              </p:nvSpPr>
              <p:spPr>
                <a:xfrm>
                  <a:off x="19051575" y="10266120"/>
                  <a:ext cx="785674" cy="116890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Rectangle 273"/>
                <p:cNvSpPr/>
                <p:nvPr/>
              </p:nvSpPr>
              <p:spPr>
                <a:xfrm>
                  <a:off x="20382486" y="10266120"/>
                  <a:ext cx="785674" cy="116889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Rectangle 274"/>
                <p:cNvSpPr/>
                <p:nvPr/>
              </p:nvSpPr>
              <p:spPr>
                <a:xfrm>
                  <a:off x="21743728" y="10266120"/>
                  <a:ext cx="785674" cy="116891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6" name="Rectangle 275"/>
                <p:cNvSpPr/>
                <p:nvPr/>
              </p:nvSpPr>
              <p:spPr>
                <a:xfrm>
                  <a:off x="23074639" y="10266119"/>
                  <a:ext cx="785674" cy="116891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Rectangle 276"/>
                <p:cNvSpPr/>
                <p:nvPr/>
              </p:nvSpPr>
              <p:spPr>
                <a:xfrm>
                  <a:off x="24475831" y="10266121"/>
                  <a:ext cx="785674" cy="116891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Rectangle 277"/>
                <p:cNvSpPr/>
                <p:nvPr/>
              </p:nvSpPr>
              <p:spPr>
                <a:xfrm>
                  <a:off x="25806742" y="10266120"/>
                  <a:ext cx="785674" cy="116891"/>
                </a:xfrm>
                <a:prstGeom prst="rect">
                  <a:avLst/>
                </a:prstGeom>
                <a:solidFill>
                  <a:srgbClr val="4F81BD"/>
                </a:solidFill>
                <a:ln w="25400" cap="flat" cmpd="sng" algn="ctr">
                  <a:solidFill>
                    <a:srgbClr val="4F81BD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grpSp>
              <p:nvGrpSpPr>
                <p:cNvPr id="279" name="Group 100"/>
                <p:cNvGrpSpPr/>
                <p:nvPr/>
              </p:nvGrpSpPr>
              <p:grpSpPr>
                <a:xfrm>
                  <a:off x="18854875" y="10393240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305" name="Group 126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307" name="Straight Connector 128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08" name="Straight Connector 129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306" name="Isosceles Triangle 127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0" name="Group 101"/>
                <p:cNvGrpSpPr/>
                <p:nvPr/>
              </p:nvGrpSpPr>
              <p:grpSpPr>
                <a:xfrm>
                  <a:off x="20205908" y="10393240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301" name="Group 122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303" name="Straight Connector 124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04" name="Straight Connector 125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302" name="Isosceles Triangle 123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1" name="Group 102"/>
                <p:cNvGrpSpPr/>
                <p:nvPr/>
              </p:nvGrpSpPr>
              <p:grpSpPr>
                <a:xfrm>
                  <a:off x="21556941" y="10383014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297" name="Group 118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299" name="Straight Connector 120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300" name="Straight Connector 121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298" name="Isosceles Triangle 119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2" name="Group 103"/>
                <p:cNvGrpSpPr/>
                <p:nvPr/>
              </p:nvGrpSpPr>
              <p:grpSpPr>
                <a:xfrm>
                  <a:off x="22907974" y="10383013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293" name="Group 114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295" name="Straight Connector 116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6" name="Straight Connector 117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294" name="Isosceles Triangle 115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3" name="Group 104"/>
                <p:cNvGrpSpPr/>
                <p:nvPr/>
              </p:nvGrpSpPr>
              <p:grpSpPr>
                <a:xfrm>
                  <a:off x="24259007" y="10383012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289" name="Group 110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291" name="Straight Connector 112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92" name="Straight Connector 113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290" name="Isosceles Triangle 111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  <p:grpSp>
              <p:nvGrpSpPr>
                <p:cNvPr id="284" name="Group 105"/>
                <p:cNvGrpSpPr/>
                <p:nvPr/>
              </p:nvGrpSpPr>
              <p:grpSpPr>
                <a:xfrm>
                  <a:off x="25610042" y="10383009"/>
                  <a:ext cx="607294" cy="671057"/>
                  <a:chOff x="18854875" y="10393240"/>
                  <a:chExt cx="607294" cy="671057"/>
                </a:xfrm>
              </p:grpSpPr>
              <p:grpSp>
                <p:nvGrpSpPr>
                  <p:cNvPr id="285" name="Group 106"/>
                  <p:cNvGrpSpPr/>
                  <p:nvPr/>
                </p:nvGrpSpPr>
                <p:grpSpPr>
                  <a:xfrm>
                    <a:off x="18854875" y="10393240"/>
                    <a:ext cx="607294" cy="555903"/>
                    <a:chOff x="18837118" y="10383012"/>
                    <a:chExt cx="607294" cy="555903"/>
                  </a:xfrm>
                </p:grpSpPr>
                <p:cxnSp>
                  <p:nvCxnSpPr>
                    <p:cNvPr id="287" name="Straight Connector 108"/>
                    <p:cNvCxnSpPr/>
                    <p:nvPr/>
                  </p:nvCxnSpPr>
                  <p:spPr>
                    <a:xfrm flipH="1">
                      <a:off x="18837118" y="10938915"/>
                      <a:ext cx="607294" cy="0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  <p:cxnSp>
                  <p:nvCxnSpPr>
                    <p:cNvPr id="288" name="Straight Connector 109"/>
                    <p:cNvCxnSpPr/>
                    <p:nvPr/>
                  </p:nvCxnSpPr>
                  <p:spPr>
                    <a:xfrm>
                      <a:off x="19444412" y="10383012"/>
                      <a:ext cx="0" cy="555903"/>
                    </a:xfrm>
                    <a:prstGeom prst="line">
                      <a:avLst/>
                    </a:prstGeom>
                    <a:noFill/>
                    <a:ln w="25400" cap="flat" cmpd="sng" algn="ctr">
                      <a:solidFill>
                        <a:srgbClr val="4F81BD">
                          <a:shade val="95000"/>
                          <a:satMod val="105000"/>
                        </a:srgbClr>
                      </a:solidFill>
                      <a:prstDash val="solid"/>
                    </a:ln>
                    <a:effectLst/>
                  </p:spPr>
                </p:cxnSp>
              </p:grpSp>
              <p:sp>
                <p:nvSpPr>
                  <p:cNvPr id="286" name="Isosceles Triangle 107"/>
                  <p:cNvSpPr/>
                  <p:nvPr/>
                </p:nvSpPr>
                <p:spPr>
                  <a:xfrm rot="16200000">
                    <a:off x="19037963" y="10869971"/>
                    <a:ext cx="230313" cy="158340"/>
                  </a:xfrm>
                  <a:prstGeom prst="triangle">
                    <a:avLst/>
                  </a:prstGeom>
                  <a:solidFill>
                    <a:srgbClr val="4F81BD"/>
                  </a:solidFill>
                  <a:ln w="25400" cap="flat" cmpd="sng" algn="ctr">
                    <a:solidFill>
                      <a:srgbClr val="4F81BD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fr-FR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272" name="Isosceles Triangle 93"/>
              <p:cNvSpPr/>
              <p:nvPr/>
            </p:nvSpPr>
            <p:spPr>
              <a:xfrm rot="16200000">
                <a:off x="3171617" y="17216228"/>
                <a:ext cx="230313" cy="158340"/>
              </a:xfrm>
              <a:prstGeom prst="triangle">
                <a:avLst/>
              </a:prstGeom>
              <a:solidFill>
                <a:srgbClr val="4F81BD"/>
              </a:solidFill>
              <a:ln w="25400" cap="flat" cmpd="sng" algn="ctr">
                <a:solidFill>
                  <a:srgbClr val="4F81BD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61" name="TextBox 154"/>
            <p:cNvSpPr txBox="1"/>
            <p:nvPr/>
          </p:nvSpPr>
          <p:spPr>
            <a:xfrm>
              <a:off x="1494116" y="762319"/>
              <a:ext cx="8579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EEECE1">
                      <a:lumMod val="25000"/>
                    </a:srgbClr>
                  </a:solidFill>
                  <a:effectLst/>
                  <a:uLnTx/>
                  <a:uFillTx/>
                </a:rPr>
                <a:t>Bulk Mesh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EEECE1">
                    <a:lumMod val="25000"/>
                  </a:srgbClr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03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err="1" smtClean="0"/>
              <a:t>Elvia</a:t>
            </a:r>
            <a:r>
              <a:rPr lang="fr-FR" i="1" dirty="0"/>
              <a:t> </a:t>
            </a:r>
            <a:r>
              <a:rPr lang="fr-FR" i="1" dirty="0" smtClean="0"/>
              <a:t>/ </a:t>
            </a:r>
            <a:r>
              <a:rPr lang="fr-FR" i="1" dirty="0" err="1" smtClean="0"/>
              <a:t>cirea</a:t>
            </a:r>
            <a:r>
              <a:rPr lang="fr-FR" i="1" dirty="0" smtClean="0"/>
              <a:t> detector CROSS section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1660131"/>
            <a:ext cx="6300192" cy="4721197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436096" y="1002440"/>
            <a:ext cx="3744416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à coins arrondis 2"/>
          <p:cNvSpPr/>
          <p:nvPr/>
        </p:nvSpPr>
        <p:spPr>
          <a:xfrm>
            <a:off x="6287691" y="1002440"/>
            <a:ext cx="2016224" cy="432048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PCB multi-layer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262375" y="1002440"/>
            <a:ext cx="4752528" cy="432048"/>
          </a:xfrm>
          <a:prstGeom prst="roundRect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Resistive</a:t>
            </a:r>
            <a:r>
              <a:rPr lang="fr-FR" dirty="0" smtClean="0">
                <a:solidFill>
                  <a:schemeClr val="tx1"/>
                </a:solidFill>
              </a:rPr>
              <a:t> </a:t>
            </a:r>
            <a:r>
              <a:rPr lang="fr-FR" dirty="0" err="1" smtClean="0">
                <a:solidFill>
                  <a:schemeClr val="tx1"/>
                </a:solidFill>
              </a:rPr>
              <a:t>bulk</a:t>
            </a:r>
            <a:r>
              <a:rPr lang="fr-FR" dirty="0" smtClean="0">
                <a:solidFill>
                  <a:schemeClr val="tx1"/>
                </a:solidFill>
              </a:rPr>
              <a:t> XY cross section: </a:t>
            </a:r>
            <a:r>
              <a:rPr lang="fr-FR" dirty="0" err="1" smtClean="0">
                <a:solidFill>
                  <a:schemeClr val="tx1"/>
                </a:solidFill>
              </a:rPr>
              <a:t>pillar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04761" y="2233442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000000"/>
                </a:solidFill>
              </a:rPr>
              <a:t>449 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8995" y="2976336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000000"/>
                </a:solidFill>
              </a:rPr>
              <a:t>201 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77686" y="3220944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000000"/>
                </a:solidFill>
              </a:rPr>
              <a:t>187µm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3" name="Rectangle à coins arrondis 12"/>
          <p:cNvSpPr/>
          <p:nvPr/>
        </p:nvSpPr>
        <p:spPr>
          <a:xfrm>
            <a:off x="6343612" y="3756472"/>
            <a:ext cx="2800388" cy="288032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i="1" dirty="0" smtClean="0">
                <a:solidFill>
                  <a:srgbClr val="FF0000"/>
                </a:solidFill>
              </a:rPr>
              <a:t>Nominal figures</a:t>
            </a:r>
          </a:p>
          <a:p>
            <a:endParaRPr lang="fr-FR" sz="1600" i="1" dirty="0" smtClean="0">
              <a:solidFill>
                <a:srgbClr val="000000"/>
              </a:solidFill>
            </a:endParaRPr>
          </a:p>
          <a:p>
            <a:r>
              <a:rPr lang="fr-FR" sz="1600" i="1" dirty="0" err="1" smtClean="0">
                <a:solidFill>
                  <a:srgbClr val="000000"/>
                </a:solidFill>
              </a:rPr>
              <a:t>Coverlay</a:t>
            </a:r>
            <a:r>
              <a:rPr lang="fr-FR" sz="1600" i="1" dirty="0" smtClean="0">
                <a:solidFill>
                  <a:srgbClr val="000000"/>
                </a:solidFill>
              </a:rPr>
              <a:t>: 64 µm</a:t>
            </a:r>
          </a:p>
          <a:p>
            <a:endParaRPr lang="fr-FR" sz="1600" i="1" dirty="0" smtClean="0">
              <a:solidFill>
                <a:srgbClr val="000000"/>
              </a:solidFill>
            </a:endParaRPr>
          </a:p>
          <a:p>
            <a:r>
              <a:rPr lang="fr-FR" sz="1600" i="1" dirty="0" err="1" smtClean="0">
                <a:solidFill>
                  <a:srgbClr val="000000"/>
                </a:solidFill>
              </a:rPr>
              <a:t>Amp</a:t>
            </a:r>
            <a:r>
              <a:rPr lang="fr-FR" sz="1600" i="1" dirty="0" smtClean="0">
                <a:solidFill>
                  <a:srgbClr val="000000"/>
                </a:solidFill>
              </a:rPr>
              <a:t> gap: 128 µm</a:t>
            </a:r>
          </a:p>
          <a:p>
            <a:r>
              <a:rPr lang="fr-FR" sz="1600" i="1" dirty="0" err="1" smtClean="0">
                <a:solidFill>
                  <a:srgbClr val="000000"/>
                </a:solidFill>
              </a:rPr>
              <a:t>Pillar</a:t>
            </a:r>
            <a:r>
              <a:rPr lang="fr-FR" sz="1600" i="1" dirty="0" smtClean="0">
                <a:solidFill>
                  <a:srgbClr val="000000"/>
                </a:solidFill>
              </a:rPr>
              <a:t> </a:t>
            </a:r>
            <a:r>
              <a:rPr lang="fr-FR" sz="1600" i="1" dirty="0" err="1" smtClean="0">
                <a:solidFill>
                  <a:srgbClr val="000000"/>
                </a:solidFill>
              </a:rPr>
              <a:t>above</a:t>
            </a:r>
            <a:r>
              <a:rPr lang="fr-FR" sz="1600" i="1" dirty="0" smtClean="0">
                <a:solidFill>
                  <a:srgbClr val="000000"/>
                </a:solidFill>
              </a:rPr>
              <a:t> </a:t>
            </a:r>
            <a:r>
              <a:rPr lang="fr-FR" sz="1600" i="1" dirty="0" err="1" smtClean="0">
                <a:solidFill>
                  <a:srgbClr val="000000"/>
                </a:solidFill>
              </a:rPr>
              <a:t>mesh</a:t>
            </a:r>
            <a:r>
              <a:rPr lang="fr-FR" sz="1600" i="1" dirty="0" smtClean="0">
                <a:solidFill>
                  <a:srgbClr val="000000"/>
                </a:solidFill>
              </a:rPr>
              <a:t>: 64 µm</a:t>
            </a:r>
          </a:p>
          <a:p>
            <a:r>
              <a:rPr lang="fr-FR" sz="1600" i="1" dirty="0" smtClean="0">
                <a:solidFill>
                  <a:srgbClr val="000000"/>
                </a:solidFill>
              </a:rPr>
              <a:t>Total </a:t>
            </a:r>
            <a:r>
              <a:rPr lang="fr-FR" sz="1600" i="1" dirty="0" err="1" smtClean="0">
                <a:solidFill>
                  <a:srgbClr val="000000"/>
                </a:solidFill>
              </a:rPr>
              <a:t>pillar</a:t>
            </a:r>
            <a:r>
              <a:rPr lang="fr-FR" sz="1600" i="1" dirty="0" smtClean="0">
                <a:solidFill>
                  <a:srgbClr val="000000"/>
                </a:solidFill>
              </a:rPr>
              <a:t> </a:t>
            </a:r>
            <a:r>
              <a:rPr lang="fr-FR" sz="1600" i="1" dirty="0" err="1" smtClean="0">
                <a:solidFill>
                  <a:srgbClr val="000000"/>
                </a:solidFill>
              </a:rPr>
              <a:t>height</a:t>
            </a:r>
            <a:r>
              <a:rPr lang="fr-FR" sz="1600" i="1" dirty="0" smtClean="0">
                <a:solidFill>
                  <a:srgbClr val="000000"/>
                </a:solidFill>
              </a:rPr>
              <a:t>: 192 µm</a:t>
            </a:r>
          </a:p>
          <a:p>
            <a:endParaRPr lang="fr-FR" sz="1600" i="1" dirty="0">
              <a:solidFill>
                <a:srgbClr val="000000"/>
              </a:solidFill>
            </a:endParaRPr>
          </a:p>
          <a:p>
            <a:r>
              <a:rPr lang="fr-FR" sz="1600" i="1" dirty="0" err="1" smtClean="0">
                <a:solidFill>
                  <a:srgbClr val="000000"/>
                </a:solidFill>
              </a:rPr>
              <a:t>Resist</a:t>
            </a:r>
            <a:r>
              <a:rPr lang="fr-FR" sz="1600" i="1" dirty="0" smtClean="0">
                <a:solidFill>
                  <a:srgbClr val="000000"/>
                </a:solidFill>
              </a:rPr>
              <a:t>. </a:t>
            </a:r>
            <a:r>
              <a:rPr lang="fr-FR" sz="1600" i="1" dirty="0" err="1" smtClean="0">
                <a:solidFill>
                  <a:srgbClr val="000000"/>
                </a:solidFill>
              </a:rPr>
              <a:t>thickness</a:t>
            </a:r>
            <a:r>
              <a:rPr lang="fr-FR" sz="1600" i="1" dirty="0" smtClean="0">
                <a:solidFill>
                  <a:srgbClr val="000000"/>
                </a:solidFill>
              </a:rPr>
              <a:t>: 35 µm</a:t>
            </a:r>
          </a:p>
          <a:p>
            <a:endParaRPr lang="fr-FR" sz="1600" i="1" dirty="0">
              <a:solidFill>
                <a:srgbClr val="000000"/>
              </a:solidFill>
            </a:endParaRPr>
          </a:p>
          <a:p>
            <a:r>
              <a:rPr lang="fr-FR" sz="1600" i="1" dirty="0" err="1" smtClean="0">
                <a:solidFill>
                  <a:srgbClr val="000000"/>
                </a:solidFill>
              </a:rPr>
              <a:t>Mesh</a:t>
            </a:r>
            <a:r>
              <a:rPr lang="fr-FR" sz="1600" i="1" dirty="0" smtClean="0">
                <a:solidFill>
                  <a:srgbClr val="000000"/>
                </a:solidFill>
              </a:rPr>
              <a:t> : 45/18 µm (30 µm)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638639" y="4952024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rgbClr val="000000"/>
                </a:solidFill>
              </a:rPr>
              <a:t>9</a:t>
            </a:r>
            <a:r>
              <a:rPr lang="fr-FR" sz="1200" dirty="0" smtClean="0">
                <a:solidFill>
                  <a:srgbClr val="000000"/>
                </a:solidFill>
              </a:rPr>
              <a:t>7µm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225716" y="5390944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000000"/>
                </a:solidFill>
              </a:rPr>
              <a:t>38 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500267" y="5881256"/>
            <a:ext cx="1080120" cy="2160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solidFill>
                  <a:srgbClr val="000000"/>
                </a:solidFill>
              </a:rPr>
              <a:t>355 µm</a:t>
            </a:r>
            <a:endParaRPr lang="fr-FR" sz="1200" dirty="0">
              <a:solidFill>
                <a:srgbClr val="00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91730" y="5196632"/>
            <a:ext cx="1521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i="1" dirty="0" err="1">
                <a:solidFill>
                  <a:srgbClr val="FFFF00"/>
                </a:solidFill>
              </a:rPr>
              <a:t>r</a:t>
            </a:r>
            <a:r>
              <a:rPr lang="fr-FR" sz="1600" b="1" i="1" dirty="0" err="1" smtClean="0">
                <a:solidFill>
                  <a:srgbClr val="FFFF00"/>
                </a:solidFill>
              </a:rPr>
              <a:t>esistive</a:t>
            </a:r>
            <a:r>
              <a:rPr lang="fr-FR" sz="1600" b="1" i="1" dirty="0" smtClean="0">
                <a:solidFill>
                  <a:srgbClr val="FFFF00"/>
                </a:solidFill>
              </a:rPr>
              <a:t> </a:t>
            </a:r>
            <a:r>
              <a:rPr lang="fr-FR" sz="1600" b="1" i="1" dirty="0" err="1" smtClean="0">
                <a:solidFill>
                  <a:srgbClr val="FFFF00"/>
                </a:solidFill>
              </a:rPr>
              <a:t>strip</a:t>
            </a:r>
            <a:endParaRPr lang="fr-FR" sz="1600" b="1" i="1" dirty="0">
              <a:solidFill>
                <a:srgbClr val="FFFF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2939868" y="3123014"/>
            <a:ext cx="6634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solidFill>
                  <a:srgbClr val="FFFF00"/>
                </a:solidFill>
              </a:rPr>
              <a:t>wires</a:t>
            </a:r>
            <a:endParaRPr lang="fr-FR" sz="1600" dirty="0">
              <a:solidFill>
                <a:srgbClr val="FFFF00"/>
              </a:solidFill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2627784" y="3501008"/>
            <a:ext cx="432048" cy="50405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3203848" y="3501008"/>
            <a:ext cx="72008" cy="4320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>
            <a:off x="3491880" y="3501008"/>
            <a:ext cx="216024" cy="50405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8948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BXY1 : First batch (</a:t>
            </a:r>
            <a:r>
              <a:rPr lang="fr-FR" i="1" dirty="0" err="1" smtClean="0"/>
              <a:t>july</a:t>
            </a:r>
            <a:r>
              <a:rPr lang="fr-FR" i="1" dirty="0" smtClean="0"/>
              <a:t> 2012)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-540568" y="692696"/>
            <a:ext cx="8964488" cy="4752528"/>
          </a:xfrm>
        </p:spPr>
        <p:txBody>
          <a:bodyPr/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3 detectors are </a:t>
            </a:r>
            <a:r>
              <a:rPr lang="en-US" dirty="0" smtClean="0">
                <a:solidFill>
                  <a:srgbClr val="000000"/>
                </a:solidFill>
              </a:rPr>
              <a:t>delivered beginning </a:t>
            </a:r>
            <a:r>
              <a:rPr lang="en-US" dirty="0">
                <a:solidFill>
                  <a:srgbClr val="000000"/>
                </a:solidFill>
              </a:rPr>
              <a:t>of </a:t>
            </a:r>
            <a:r>
              <a:rPr lang="en-US" dirty="0" smtClean="0">
                <a:solidFill>
                  <a:srgbClr val="000000"/>
                </a:solidFill>
              </a:rPr>
              <a:t>July</a:t>
            </a:r>
          </a:p>
          <a:p>
            <a:pPr marL="1266825" indent="-342900">
              <a:buFont typeface="Arial"/>
              <a:buChar char="•"/>
            </a:pPr>
            <a:r>
              <a:rPr lang="en-US" dirty="0">
                <a:solidFill>
                  <a:srgbClr val="000000"/>
                </a:solidFill>
              </a:rPr>
              <a:t>R</a:t>
            </a:r>
            <a:r>
              <a:rPr lang="en-US" dirty="0" smtClean="0">
                <a:solidFill>
                  <a:srgbClr val="000000"/>
                </a:solidFill>
              </a:rPr>
              <a:t>esistivity meas. ~50 M</a:t>
            </a:r>
            <a:r>
              <a:rPr lang="en-US" dirty="0" smtClean="0">
                <a:solidFill>
                  <a:srgbClr val="000000"/>
                </a:solidFill>
                <a:latin typeface="Symbol" pitchFamily="18" charset="2"/>
              </a:rPr>
              <a:t>W</a:t>
            </a:r>
            <a:r>
              <a:rPr lang="en-US" dirty="0" smtClean="0">
                <a:solidFill>
                  <a:srgbClr val="000000"/>
                </a:solidFill>
              </a:rPr>
              <a:t> per strip (decent homogeneity)</a:t>
            </a: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…But visual inspection show waves on the mesh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Wingdings" charset="0"/>
              <a:buChar char="à"/>
            </a:pPr>
            <a:r>
              <a:rPr lang="en-US" dirty="0" smtClean="0">
                <a:solidFill>
                  <a:srgbClr val="000000"/>
                </a:solidFill>
              </a:rPr>
              <a:t>Diagnostic: the mesh has not been stretched correctly</a:t>
            </a:r>
          </a:p>
          <a:p>
            <a:endParaRPr lang="en-US" dirty="0" smtClean="0">
              <a:solidFill>
                <a:srgbClr val="000000"/>
              </a:solidFill>
            </a:endParaRPr>
          </a:p>
          <a:p>
            <a:pPr marL="1266825" indent="-342900">
              <a:buFont typeface="Arial"/>
              <a:buChar char="•"/>
            </a:pPr>
            <a:r>
              <a:rPr lang="en-US" dirty="0" smtClean="0">
                <a:solidFill>
                  <a:srgbClr val="000000"/>
                </a:solidFill>
              </a:rPr>
              <a:t>Measurements in gas give </a:t>
            </a:r>
            <a:r>
              <a:rPr lang="en-US" baseline="30000" dirty="0" smtClean="0">
                <a:solidFill>
                  <a:srgbClr val="000000"/>
                </a:solidFill>
              </a:rPr>
              <a:t>55</a:t>
            </a:r>
            <a:r>
              <a:rPr lang="en-US" dirty="0" smtClean="0">
                <a:solidFill>
                  <a:srgbClr val="000000"/>
                </a:solidFill>
              </a:rPr>
              <a:t>Fe spectrum with low energy resolution and evidence of an inhomogeneous amplification gap (lack of correct stretching)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Image 9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03848" y="4587056"/>
            <a:ext cx="5148064" cy="2145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9257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52752"/>
            <a:ext cx="6336704" cy="908720"/>
          </a:xfrm>
        </p:spPr>
        <p:txBody>
          <a:bodyPr/>
          <a:lstStyle/>
          <a:p>
            <a:r>
              <a:rPr lang="fr-FR" i="1" dirty="0" smtClean="0"/>
              <a:t>Bxy2 : Second batch (</a:t>
            </a:r>
            <a:r>
              <a:rPr lang="fr-FR" i="1" dirty="0" err="1" smtClean="0"/>
              <a:t>september</a:t>
            </a:r>
            <a:r>
              <a:rPr lang="fr-FR" i="1" dirty="0" smtClean="0"/>
              <a:t> 2012)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270318" y="1168603"/>
            <a:ext cx="9306813" cy="936104"/>
          </a:xfrm>
        </p:spPr>
        <p:txBody>
          <a:bodyPr/>
          <a:lstStyle/>
          <a:p>
            <a:r>
              <a:rPr lang="fr-FR" dirty="0" err="1" smtClean="0"/>
              <a:t>Grid</a:t>
            </a:r>
            <a:r>
              <a:rPr lang="fr-FR" dirty="0" smtClean="0"/>
              <a:t> </a:t>
            </a:r>
            <a:r>
              <a:rPr lang="fr-FR" dirty="0" err="1" smtClean="0"/>
              <a:t>manufactured</a:t>
            </a:r>
            <a:r>
              <a:rPr lang="fr-FR" dirty="0" smtClean="0"/>
              <a:t> by </a:t>
            </a:r>
            <a:r>
              <a:rPr lang="fr-FR" dirty="0"/>
              <a:t>SERITEC (</a:t>
            </a:r>
            <a:r>
              <a:rPr lang="fr-FR" dirty="0" err="1" smtClean="0"/>
              <a:t>Switzerland</a:t>
            </a:r>
            <a:r>
              <a:rPr lang="fr-FR" dirty="0" smtClean="0"/>
              <a:t>) – stretch @ 15 N.cm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6" name="Image 5" descr="_DSC0942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52" y="1774939"/>
            <a:ext cx="6149433" cy="408432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1326179" y="6133946"/>
            <a:ext cx="6923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ym typeface="Wingdings" pitchFamily="2" charset="2"/>
              </a:rPr>
              <a:t> </a:t>
            </a:r>
            <a:r>
              <a:rPr lang="fr-FR" dirty="0" smtClean="0"/>
              <a:t>3 detectors </a:t>
            </a:r>
            <a:r>
              <a:rPr lang="fr-FR" dirty="0" err="1" smtClean="0"/>
              <a:t>delivered</a:t>
            </a:r>
            <a:r>
              <a:rPr lang="fr-FR" dirty="0" smtClean="0"/>
              <a:t> </a:t>
            </a:r>
            <a:r>
              <a:rPr lang="fr-FR" dirty="0" err="1" smtClean="0"/>
              <a:t>at</a:t>
            </a:r>
            <a:r>
              <a:rPr lang="fr-FR" dirty="0" smtClean="0"/>
              <a:t> Saclay </a:t>
            </a:r>
            <a:r>
              <a:rPr lang="fr-FR" dirty="0" err="1" smtClean="0"/>
              <a:t>at</a:t>
            </a:r>
            <a:r>
              <a:rPr lang="fr-FR" dirty="0" smtClean="0"/>
              <a:t> the </a:t>
            </a:r>
            <a:r>
              <a:rPr lang="fr-FR" dirty="0" err="1" smtClean="0"/>
              <a:t>beginning</a:t>
            </a:r>
            <a:r>
              <a:rPr lang="fr-FR" dirty="0" smtClean="0"/>
              <a:t> of </a:t>
            </a:r>
            <a:r>
              <a:rPr lang="fr-FR" dirty="0" err="1" smtClean="0"/>
              <a:t>september</a:t>
            </a:r>
            <a:r>
              <a:rPr lang="fr-FR" dirty="0" smtClean="0"/>
              <a:t> </a:t>
            </a:r>
            <a:endParaRPr lang="fr-FR" dirty="0"/>
          </a:p>
        </p:txBody>
      </p:sp>
      <p:grpSp>
        <p:nvGrpSpPr>
          <p:cNvPr id="21" name="Group 20"/>
          <p:cNvGrpSpPr/>
          <p:nvPr/>
        </p:nvGrpSpPr>
        <p:grpSpPr>
          <a:xfrm>
            <a:off x="3419873" y="2852936"/>
            <a:ext cx="1872207" cy="1944216"/>
            <a:chOff x="2843809" y="3068960"/>
            <a:chExt cx="1872207" cy="1944216"/>
          </a:xfrm>
        </p:grpSpPr>
        <p:grpSp>
          <p:nvGrpSpPr>
            <p:cNvPr id="20" name="Group 19"/>
            <p:cNvGrpSpPr/>
            <p:nvPr/>
          </p:nvGrpSpPr>
          <p:grpSpPr>
            <a:xfrm>
              <a:off x="2843809" y="3068960"/>
              <a:ext cx="1872207" cy="1096465"/>
              <a:chOff x="2843809" y="3068960"/>
              <a:chExt cx="1872207" cy="1096465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843809" y="3068960"/>
                <a:ext cx="1872207" cy="376385"/>
                <a:chOff x="2843809" y="3205923"/>
                <a:chExt cx="1872207" cy="376385"/>
              </a:xfrm>
            </p:grpSpPr>
            <p:sp>
              <p:nvSpPr>
                <p:cNvPr id="5" name="TextBox 4"/>
                <p:cNvSpPr txBox="1"/>
                <p:nvPr/>
              </p:nvSpPr>
              <p:spPr>
                <a:xfrm>
                  <a:off x="2843809" y="3205923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3599893" y="3212976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9" name="TextBox 8"/>
                <p:cNvSpPr txBox="1"/>
                <p:nvPr/>
              </p:nvSpPr>
              <p:spPr>
                <a:xfrm>
                  <a:off x="4355977" y="3212976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</p:grpSp>
          <p:grpSp>
            <p:nvGrpSpPr>
              <p:cNvPr id="11" name="Group 10"/>
              <p:cNvGrpSpPr/>
              <p:nvPr/>
            </p:nvGrpSpPr>
            <p:grpSpPr>
              <a:xfrm>
                <a:off x="2843809" y="3789040"/>
                <a:ext cx="1872207" cy="376385"/>
                <a:chOff x="2843809" y="3205923"/>
                <a:chExt cx="1872207" cy="376385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>
                  <a:off x="2843809" y="3205923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3599893" y="3212976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>
                  <a:off x="4355977" y="3212976"/>
                  <a:ext cx="360039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b="1" dirty="0" smtClean="0">
                      <a:solidFill>
                        <a:schemeClr val="tx2"/>
                      </a:solidFill>
                    </a:rPr>
                    <a:t>X</a:t>
                  </a:r>
                  <a:endParaRPr lang="en-US" b="1" dirty="0">
                    <a:solidFill>
                      <a:schemeClr val="tx2"/>
                    </a:solidFill>
                  </a:endParaRPr>
                </a:p>
              </p:txBody>
            </p:sp>
          </p:grpSp>
        </p:grpSp>
        <p:grpSp>
          <p:nvGrpSpPr>
            <p:cNvPr id="15" name="Group 14"/>
            <p:cNvGrpSpPr/>
            <p:nvPr/>
          </p:nvGrpSpPr>
          <p:grpSpPr>
            <a:xfrm>
              <a:off x="2843809" y="4636791"/>
              <a:ext cx="1872207" cy="376385"/>
              <a:chOff x="2843809" y="3205923"/>
              <a:chExt cx="1872207" cy="376385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2843809" y="3205923"/>
                <a:ext cx="360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2"/>
                    </a:solidFill>
                  </a:rPr>
                  <a:t>X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3599893" y="3212976"/>
                <a:ext cx="360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2"/>
                    </a:solidFill>
                  </a:rPr>
                  <a:t>X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355977" y="3212976"/>
                <a:ext cx="3600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2"/>
                    </a:solidFill>
                  </a:rPr>
                  <a:t>X</a:t>
                </a:r>
                <a:endParaRPr lang="en-US" b="1" dirty="0">
                  <a:solidFill>
                    <a:schemeClr val="tx2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429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Bxy2 : </a:t>
            </a:r>
            <a:r>
              <a:rPr lang="fr-FR" i="1" baseline="30000" dirty="0" smtClean="0"/>
              <a:t>55</a:t>
            </a:r>
            <a:r>
              <a:rPr lang="fr-FR" i="1" dirty="0" smtClean="0"/>
              <a:t>Fe calibration</a:t>
            </a:r>
            <a:endParaRPr lang="fr-FR" i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Image 6" descr="_DSC0933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4" r="14277"/>
          <a:stretch/>
        </p:blipFill>
        <p:spPr>
          <a:xfrm rot="5400000">
            <a:off x="233899" y="1142366"/>
            <a:ext cx="3995681" cy="396044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5151259"/>
            <a:ext cx="3816424" cy="1550354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5076056" y="1196751"/>
            <a:ext cx="3816424" cy="4663609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1463" lvl="0" indent="-271463" algn="ctr">
              <a:spcAft>
                <a:spcPts val="400"/>
              </a:spcAft>
            </a:pPr>
            <a:r>
              <a:rPr lang="fr-FR" sz="2200" dirty="0">
                <a:solidFill>
                  <a:srgbClr val="DC0528"/>
                </a:solidFill>
              </a:rPr>
              <a:t>Setup</a:t>
            </a:r>
          </a:p>
          <a:p>
            <a:pPr marL="271463" lvl="0" indent="-271463">
              <a:spcAft>
                <a:spcPts val="400"/>
              </a:spcAft>
            </a:pPr>
            <a:endParaRPr lang="fr-FR" sz="2200" dirty="0">
              <a:solidFill>
                <a:srgbClr val="DC0528"/>
              </a:solidFill>
            </a:endParaRPr>
          </a:p>
          <a:p>
            <a:pPr marL="358775" lvl="0" indent="-271463">
              <a:spcAft>
                <a:spcPts val="400"/>
              </a:spcAft>
            </a:pPr>
            <a:r>
              <a:rPr lang="fr-FR" sz="2200" dirty="0" err="1">
                <a:solidFill>
                  <a:prstClr val="black"/>
                </a:solidFill>
              </a:rPr>
              <a:t>Gas</a:t>
            </a:r>
            <a:r>
              <a:rPr lang="fr-FR" sz="2200" dirty="0">
                <a:solidFill>
                  <a:prstClr val="black"/>
                </a:solidFill>
              </a:rPr>
              <a:t>: Ar+10% </a:t>
            </a:r>
            <a:r>
              <a:rPr lang="fr-FR" sz="2200" dirty="0" smtClean="0">
                <a:solidFill>
                  <a:prstClr val="black"/>
                </a:solidFill>
              </a:rPr>
              <a:t>CO</a:t>
            </a:r>
            <a:r>
              <a:rPr lang="fr-FR" sz="2200" baseline="-25000" dirty="0">
                <a:solidFill>
                  <a:prstClr val="black"/>
                </a:solidFill>
              </a:rPr>
              <a:t>2</a:t>
            </a:r>
          </a:p>
          <a:p>
            <a:pPr marL="358775" lvl="0" indent="-271463">
              <a:spcAft>
                <a:spcPts val="400"/>
              </a:spcAft>
            </a:pPr>
            <a:r>
              <a:rPr lang="fr-FR" sz="2200" dirty="0" err="1">
                <a:solidFill>
                  <a:prstClr val="black"/>
                </a:solidFill>
              </a:rPr>
              <a:t>Preamp</a:t>
            </a:r>
            <a:r>
              <a:rPr lang="fr-FR" sz="2200" dirty="0">
                <a:solidFill>
                  <a:prstClr val="black"/>
                </a:solidFill>
              </a:rPr>
              <a:t>: </a:t>
            </a:r>
            <a:r>
              <a:rPr lang="fr-FR" sz="2200" dirty="0" err="1">
                <a:solidFill>
                  <a:prstClr val="black"/>
                </a:solidFill>
              </a:rPr>
              <a:t>Ortec</a:t>
            </a:r>
            <a:r>
              <a:rPr lang="fr-FR" sz="2200" dirty="0">
                <a:solidFill>
                  <a:prstClr val="black"/>
                </a:solidFill>
              </a:rPr>
              <a:t> 142B</a:t>
            </a:r>
          </a:p>
          <a:p>
            <a:pPr marL="358775" lvl="0" indent="-271463">
              <a:spcAft>
                <a:spcPts val="400"/>
              </a:spcAft>
            </a:pPr>
            <a:r>
              <a:rPr lang="fr-FR" sz="2200" dirty="0" err="1">
                <a:solidFill>
                  <a:prstClr val="black"/>
                </a:solidFill>
              </a:rPr>
              <a:t>Amp</a:t>
            </a:r>
            <a:r>
              <a:rPr lang="fr-FR" sz="2200" dirty="0">
                <a:solidFill>
                  <a:prstClr val="black"/>
                </a:solidFill>
              </a:rPr>
              <a:t>: </a:t>
            </a:r>
            <a:r>
              <a:rPr lang="fr-FR" sz="2200" dirty="0" err="1">
                <a:solidFill>
                  <a:prstClr val="black"/>
                </a:solidFill>
              </a:rPr>
              <a:t>Ortec</a:t>
            </a:r>
            <a:r>
              <a:rPr lang="fr-FR" sz="2200" dirty="0">
                <a:solidFill>
                  <a:prstClr val="black"/>
                </a:solidFill>
              </a:rPr>
              <a:t> 472A</a:t>
            </a:r>
          </a:p>
          <a:p>
            <a:pPr marL="358775" lvl="0" indent="-271463">
              <a:spcAft>
                <a:spcPts val="400"/>
              </a:spcAft>
            </a:pPr>
            <a:r>
              <a:rPr lang="fr-FR" sz="2200" dirty="0">
                <a:solidFill>
                  <a:prstClr val="black"/>
                </a:solidFill>
              </a:rPr>
              <a:t>MCA</a:t>
            </a:r>
          </a:p>
          <a:p>
            <a:pPr marL="358775" lvl="0" indent="-271463">
              <a:spcAft>
                <a:spcPts val="400"/>
              </a:spcAft>
            </a:pPr>
            <a:endParaRPr lang="fr-FR" sz="2200" dirty="0">
              <a:solidFill>
                <a:prstClr val="black"/>
              </a:solidFill>
            </a:endParaRPr>
          </a:p>
          <a:p>
            <a:pPr marL="358775" lvl="0" indent="-271463">
              <a:spcAft>
                <a:spcPts val="400"/>
              </a:spcAft>
            </a:pPr>
            <a:r>
              <a:rPr lang="fr-FR" sz="2200" dirty="0">
                <a:solidFill>
                  <a:prstClr val="black"/>
                </a:solidFill>
              </a:rPr>
              <a:t>HV </a:t>
            </a:r>
            <a:r>
              <a:rPr lang="fr-FR" sz="2200" dirty="0" err="1">
                <a:solidFill>
                  <a:prstClr val="black"/>
                </a:solidFill>
              </a:rPr>
              <a:t>mesh</a:t>
            </a:r>
            <a:r>
              <a:rPr lang="fr-FR" sz="2200" dirty="0">
                <a:solidFill>
                  <a:prstClr val="black"/>
                </a:solidFill>
              </a:rPr>
              <a:t>: 520 V</a:t>
            </a:r>
          </a:p>
          <a:p>
            <a:pPr marL="358775" lvl="0" indent="-271463">
              <a:spcAft>
                <a:spcPts val="400"/>
              </a:spcAft>
            </a:pPr>
            <a:r>
              <a:rPr lang="fr-FR" sz="2200" dirty="0">
                <a:solidFill>
                  <a:prstClr val="black"/>
                </a:solidFill>
              </a:rPr>
              <a:t>HV drift: 750 V</a:t>
            </a:r>
          </a:p>
        </p:txBody>
      </p:sp>
    </p:spTree>
    <p:extLst>
      <p:ext uri="{BB962C8B-B14F-4D97-AF65-F5344CB8AC3E}">
        <p14:creationId xmlns:p14="http://schemas.microsoft.com/office/powerpoint/2010/main" val="2587784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à coins arrondis 10"/>
          <p:cNvSpPr/>
          <p:nvPr/>
        </p:nvSpPr>
        <p:spPr>
          <a:xfrm>
            <a:off x="251520" y="1052736"/>
            <a:ext cx="3600400" cy="10801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i="1" dirty="0" smtClean="0"/>
              <a:t>F4 </a:t>
            </a:r>
            <a:r>
              <a:rPr lang="fr-FR" i="1" dirty="0" err="1" smtClean="0"/>
              <a:t>after</a:t>
            </a:r>
            <a:r>
              <a:rPr lang="fr-FR" i="1" dirty="0" smtClean="0"/>
              <a:t> </a:t>
            </a:r>
            <a:r>
              <a:rPr lang="fr-FR" i="1" dirty="0" err="1" smtClean="0"/>
              <a:t>washing</a:t>
            </a:r>
            <a:endParaRPr lang="fr-FR" i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-540568" y="1124744"/>
            <a:ext cx="6048672" cy="1008112"/>
          </a:xfrm>
        </p:spPr>
        <p:txBody>
          <a:bodyPr/>
          <a:lstStyle/>
          <a:p>
            <a:pPr marL="1266825" indent="-342900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Washed in demineralized water</a:t>
            </a:r>
          </a:p>
          <a:p>
            <a:pPr marL="1266825" indent="-342900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Nitrogen drying</a:t>
            </a:r>
          </a:p>
          <a:p>
            <a:pPr marL="1266825" indent="-342900">
              <a:buFont typeface="Arial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Oven curing (50°C) overnight 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Image 5" descr="Mesh550-Drift650-center.bm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" t="11082" r="58526" b="17642"/>
          <a:stretch/>
        </p:blipFill>
        <p:spPr>
          <a:xfrm>
            <a:off x="107504" y="2348880"/>
            <a:ext cx="3040453" cy="3877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ZoneTexte 6"/>
          <p:cNvSpPr txBox="1"/>
          <p:nvPr/>
        </p:nvSpPr>
        <p:spPr>
          <a:xfrm>
            <a:off x="467544" y="2492896"/>
            <a:ext cx="1274007" cy="1569660"/>
          </a:xfrm>
          <a:prstGeom prst="rect">
            <a:avLst/>
          </a:prstGeom>
          <a:solidFill>
            <a:srgbClr val="D9D9D9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err="1" smtClean="0"/>
              <a:t>HVm</a:t>
            </a:r>
            <a:r>
              <a:rPr lang="fr-FR" sz="1600" dirty="0" smtClean="0"/>
              <a:t>: 550</a:t>
            </a:r>
          </a:p>
          <a:p>
            <a:r>
              <a:rPr lang="fr-FR" sz="1600" dirty="0" err="1" smtClean="0"/>
              <a:t>HVd</a:t>
            </a:r>
            <a:r>
              <a:rPr lang="fr-FR" sz="1600" dirty="0" smtClean="0"/>
              <a:t>: 650</a:t>
            </a:r>
          </a:p>
          <a:p>
            <a:endParaRPr lang="fr-FR" sz="1600" dirty="0"/>
          </a:p>
          <a:p>
            <a:endParaRPr lang="fr-FR" sz="1600" dirty="0" smtClean="0"/>
          </a:p>
          <a:p>
            <a:r>
              <a:rPr lang="fr-FR" sz="1600" dirty="0" smtClean="0"/>
              <a:t>Gain: 7500</a:t>
            </a:r>
          </a:p>
          <a:p>
            <a:r>
              <a:rPr lang="fr-FR" sz="1600" dirty="0" err="1" smtClean="0"/>
              <a:t>dE</a:t>
            </a:r>
            <a:r>
              <a:rPr lang="fr-FR" sz="1600" dirty="0" smtClean="0"/>
              <a:t>/E ~ 18%</a:t>
            </a:r>
            <a:endParaRPr lang="fr-FR" sz="1600" dirty="0"/>
          </a:p>
        </p:txBody>
      </p:sp>
      <p:pic>
        <p:nvPicPr>
          <p:cNvPr id="8" name="Image 7" descr="gai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720" y="3573016"/>
            <a:ext cx="6192162" cy="30243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 8" descr="transparency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980728"/>
            <a:ext cx="4999953" cy="26710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ZoneTexte 9"/>
          <p:cNvSpPr txBox="1"/>
          <p:nvPr/>
        </p:nvSpPr>
        <p:spPr>
          <a:xfrm>
            <a:off x="6228184" y="1052736"/>
            <a:ext cx="1587356" cy="369332"/>
          </a:xfrm>
          <a:prstGeom prst="rect">
            <a:avLst/>
          </a:prstGeom>
          <a:solidFill>
            <a:schemeClr val="accent3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Transparency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9876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que principal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6720</TotalTime>
  <Words>1248</Words>
  <Application>Microsoft Office PowerPoint</Application>
  <PresentationFormat>On-screen Show (4:3)</PresentationFormat>
  <Paragraphs>290</Paragraphs>
  <Slides>26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Masque principal</vt:lpstr>
      <vt:lpstr>Status of the Micromegas industrialization activity with CIREA    </vt:lpstr>
      <vt:lpstr>Elvia / cea partnership</vt:lpstr>
      <vt:lpstr>Industrialisation for the HL LHC - nsw</vt:lpstr>
      <vt:lpstr>first step: small bulk XY</vt:lpstr>
      <vt:lpstr>Elvia / cirea detector CROSS section</vt:lpstr>
      <vt:lpstr>BXY1 : First batch (july 2012)</vt:lpstr>
      <vt:lpstr>Bxy2 : Second batch (september 2012)</vt:lpstr>
      <vt:lpstr>Bxy2 : 55Fe calibration</vt:lpstr>
      <vt:lpstr>F4 after washing</vt:lpstr>
      <vt:lpstr>The other detectors…</vt:lpstr>
      <vt:lpstr>BXY2 3rd Batch – November 2012</vt:lpstr>
      <vt:lpstr>Synthesis of CIREA measurements  on Bxy 3rd batch – received 24/10/12</vt:lpstr>
      <vt:lpstr>meas. On BXY 3rd batch</vt:lpstr>
      <vt:lpstr>Transparency F2.1 &amp; F2.2</vt:lpstr>
      <vt:lpstr>GAIN F2.1 &amp; F2.2</vt:lpstr>
      <vt:lpstr>Homogeneity of BXY 2nd batch  F2.1 @ HVmesh 540 V &amp; HVdrift 790 V</vt:lpstr>
      <vt:lpstr>Homogeneity of BXY 2nd batch  F2.2 @ HVmesh 540 V &amp; HVdrift 790 V</vt:lpstr>
      <vt:lpstr>SUMMARY for BXY &amp; NSW studies</vt:lpstr>
      <vt:lpstr>PowerPoint Presentation</vt:lpstr>
      <vt:lpstr>R&amp;D on production at CIREA company For COMPASS</vt:lpstr>
      <vt:lpstr>PLV3 boards from CIREA</vt:lpstr>
      <vt:lpstr>PLV3 boards from CIREA</vt:lpstr>
      <vt:lpstr>PLV3 boards from CIREA</vt:lpstr>
      <vt:lpstr>Production of large size prototypes  at CIREA</vt:lpstr>
      <vt:lpstr>Compass pixel MM board built at CIREA</vt:lpstr>
      <vt:lpstr>PowerPoint Presentation</vt:lpstr>
    </vt:vector>
  </TitlesOfParts>
  <Company>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</dc:creator>
  <cp:lastModifiedBy>PEYAUD Alan</cp:lastModifiedBy>
  <cp:revision>619</cp:revision>
  <dcterms:created xsi:type="dcterms:W3CDTF">2012-05-16T13:45:41Z</dcterms:created>
  <dcterms:modified xsi:type="dcterms:W3CDTF">2012-12-04T22:51:02Z</dcterms:modified>
</cp:coreProperties>
</file>