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85" r:id="rId4"/>
    <p:sldId id="294" r:id="rId5"/>
    <p:sldId id="295" r:id="rId6"/>
    <p:sldId id="288" r:id="rId7"/>
    <p:sldId id="274" r:id="rId8"/>
    <p:sldId id="306" r:id="rId9"/>
    <p:sldId id="307" r:id="rId10"/>
    <p:sldId id="272" r:id="rId11"/>
    <p:sldId id="308" r:id="rId12"/>
    <p:sldId id="298" r:id="rId13"/>
    <p:sldId id="299" r:id="rId14"/>
    <p:sldId id="303" r:id="rId15"/>
    <p:sldId id="304" r:id="rId16"/>
    <p:sldId id="305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C00CC"/>
    <a:srgbClr val="663300"/>
    <a:srgbClr val="000000"/>
    <a:srgbClr val="FFFFCC"/>
    <a:srgbClr val="CCFF99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44833-0CC4-47E0-BC98-AD8744B3B726}" type="datetimeFigureOut">
              <a:rPr lang="fr-FR" smtClean="0"/>
              <a:pPr/>
              <a:t>03/12/2012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jpeg"/><Relationship Id="rId11" Type="http://schemas.openxmlformats.org/officeDocument/2006/relationships/image" Target="../media/image35.png"/><Relationship Id="rId5" Type="http://schemas.openxmlformats.org/officeDocument/2006/relationships/image" Target="../media/image30.jpeg"/><Relationship Id="rId10" Type="http://schemas.openxmlformats.org/officeDocument/2006/relationships/oleObject" Target="???" TargetMode="External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OtherViews.py?confId=21834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test-RD51/CB%20meeting%20minutes/Forms/AllItems.aspx" TargetMode="External"/><Relationship Id="rId2" Type="http://schemas.openxmlformats.org/officeDocument/2006/relationships/hyperlink" Target="http://rd51-public.web.cern.ch/RD51-Public/Meetings/CollaborationMeetings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ndico.cern.ch/conferenceDisplay.py?confId=19418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espace.cern.ch/test-RD51/RD51%20internal%20notes/Forms/AllItems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-26988"/>
            <a:ext cx="9105900" cy="860426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665874" y="765175"/>
            <a:ext cx="3502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RD 51 Collaboration News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261457" y="1124744"/>
            <a:ext cx="629723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Leszek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Ropelewski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(CERN), Maxim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Titov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(CEA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Saclay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fr-FR" sz="22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44195" y="6525344"/>
            <a:ext cx="789992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RD51 </a:t>
            </a:r>
            <a:r>
              <a:rPr lang="en-US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Collaboration </a:t>
            </a:r>
            <a:r>
              <a:rPr lang="en-US" sz="1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Mini-Week, CERN Geneva, December 3-5, 2012</a:t>
            </a:r>
            <a:endParaRPr lang="fr-FR" sz="16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8" name="Picture 7" descr="MPGD2011_Kobe_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3"/>
            <a:ext cx="4248472" cy="2520279"/>
          </a:xfrm>
          <a:prstGeom prst="rect">
            <a:avLst/>
          </a:prstGeom>
        </p:spPr>
      </p:pic>
      <p:pic>
        <p:nvPicPr>
          <p:cNvPr id="9" name="Picture 8" descr="BariRD51_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563865"/>
            <a:ext cx="4032448" cy="2513207"/>
          </a:xfrm>
          <a:prstGeom prst="rect">
            <a:avLst/>
          </a:prstGeom>
        </p:spPr>
      </p:pic>
      <p:pic>
        <p:nvPicPr>
          <p:cNvPr id="10" name="Picture 9" descr="Freiburg_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8032" y="4099520"/>
            <a:ext cx="4211960" cy="2425824"/>
          </a:xfrm>
          <a:prstGeom prst="rect">
            <a:avLst/>
          </a:prstGeom>
        </p:spPr>
      </p:pic>
      <p:pic>
        <p:nvPicPr>
          <p:cNvPr id="11" name="Picture 10" descr="Kolympar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149080"/>
            <a:ext cx="4015539" cy="24157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51720" y="3923764"/>
            <a:ext cx="4685129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RD51 Member Institutes;  ~ 450 Participants</a:t>
            </a:r>
            <a:endParaRPr lang="fr-FR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43608" y="116632"/>
            <a:ext cx="662473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331640" y="206300"/>
            <a:ext cx="6048672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CERN MPGD Technology &amp; Workshop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777478"/>
            <a:ext cx="887448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1-day meeting to discuss future of the TE-MPE-EM workshop took place on Nov. 29:</a:t>
            </a:r>
          </a:p>
          <a:p>
            <a:endParaRPr lang="en-US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discuss current situation and to define workshop structure and future 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36512" y="1907540"/>
            <a:ext cx="928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 increase in production volume and number of people employed for MPGD activities: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8434" name="Object 2"/>
          <p:cNvGraphicFramePr>
            <a:graphicFrameLocks/>
          </p:cNvGraphicFramePr>
          <p:nvPr/>
        </p:nvGraphicFramePr>
        <p:xfrm>
          <a:off x="179512" y="2276872"/>
          <a:ext cx="4248472" cy="2808312"/>
        </p:xfrm>
        <a:graphic>
          <a:graphicData uri="http://schemas.openxmlformats.org/presentationml/2006/ole">
            <p:oleObj spid="_x0000_s18434" name="Chart" r:id="rId3" imgW="5067300" imgH="3410085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619672" y="2926685"/>
            <a:ext cx="2617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~70/30 (PCB/MPGD)</a:t>
            </a:r>
          </a:p>
          <a:p>
            <a:pPr algn="ctr"/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 years ago</a:t>
            </a:r>
            <a:endParaRPr lang="fr-FR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2636912"/>
            <a:ext cx="4136453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people working on GEM/</a:t>
            </a:r>
          </a:p>
          <a:p>
            <a:pPr algn="ctr"/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has</a:t>
            </a:r>
          </a:p>
          <a:p>
            <a:pPr algn="ctr"/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significantly increased since this summer: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GEM: 2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4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Micromegas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: 2  3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96" y="5059050"/>
            <a:ext cx="9056967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major  important items were brought by the RD51 management: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Keep MPGD R&amp;D at a similar level for the next 5 years, independently of any large volume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MPGD Production in the workshop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MPGD Technology Industrialization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83768" y="44450"/>
            <a:ext cx="3744416" cy="576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2987824" y="144016"/>
            <a:ext cx="2880320" cy="332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WG7 – Test-Beams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046" y="764704"/>
            <a:ext cx="8734442" cy="5909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Eraldo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Oliveri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[eoliveri@cern.ch]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Sent: Friday, November 30, 2012 9:40 AM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To: rd51-wg7@cern.ch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Subject: FW: Call for Test beam Requests DESY 2013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Dear All,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will be no beam in the SPS/North Area for almost two years. The beam is planned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come back only after October 2014.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Below you will find some information about the possibility of having beam test in DESY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2013. You have been probably already informed.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dead line for DESY is next week (if you were not informed, sorry for the short advice):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“If you are planning to use the DESY test beam facility in 2013 please send before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December 5th 2012”. More details are below.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cannot provide support to user "on beam". However, everything needed from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lab (detectors for tracking, electronics,..) could be provided.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Kind Regards.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Yorgos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Eraldo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91680" y="117451"/>
            <a:ext cx="554461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051720" y="190203"/>
            <a:ext cx="475252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Future (beyond 2013):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920909"/>
            <a:ext cx="9081076" cy="563231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initial validity of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RD51 </a:t>
            </a:r>
            <a:r>
              <a:rPr lang="en-US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covers the period 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31st of December 2013</a:t>
            </a: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RD51 would like to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 beyond 2013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need to ask for</a:t>
            </a:r>
          </a:p>
          <a:p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extension LHCC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and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CERN  Research Board (RB)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;</a:t>
            </a:r>
          </a:p>
          <a:p>
            <a:endParaRPr lang="en-US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Preliminary discussions with LHCC  will not need to write new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RD51 proposal prepare 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executive summary (10-15 pages)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describe 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future RD51 program</a:t>
            </a:r>
          </a:p>
          <a:p>
            <a:endParaRPr lang="en-US" sz="24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Received a lot of contributions from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individual groups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and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RD51 </a:t>
            </a:r>
          </a:p>
          <a:p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WG conveners –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THANK YOU FOR ALL YOUR INPUTS  !</a:t>
            </a:r>
          </a:p>
          <a:p>
            <a:endParaRPr lang="en-US" sz="24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Document to be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submitted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to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LHCC in the beginning of 2013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extension discussed/(approved) by LHCC/RB in March/June 2013 </a:t>
            </a:r>
            <a:endParaRPr lang="en-US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55576" y="117451"/>
            <a:ext cx="7488832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115616" y="190203"/>
            <a:ext cx="6768752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Future RD51 Collaboration 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Activites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(beyond 2013):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008" y="729272"/>
            <a:ext cx="8964488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Generic R&amp;D (new structures, ideas, detector physics) – RD51 Common Projects (WG2) </a:t>
            </a:r>
          </a:p>
          <a:p>
            <a:pPr>
              <a:buFont typeface="Wingdings" pitchFamily="2" charset="2"/>
              <a:buChar char="Ø"/>
            </a:pPr>
            <a:endParaRPr lang="en-US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Applications – new proposal: organization of series of specialized workshops 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disseminating MPGD applications beyond fundamental physics – RD51, potential users and industry (e.g. 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dosimetry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neutron detection, medical physics, …) (WG3)</a:t>
            </a:r>
          </a:p>
          <a:p>
            <a:endParaRPr lang="fr-F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Maintenance of Software &amp; Simulation Tools;  basic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</a:t>
            </a:r>
          </a:p>
          <a:p>
            <a:r>
              <a:rPr lang="fr-FR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software support for the RD51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(WG4) </a:t>
            </a: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Development and Maintenance of the SRS Electronics (WG5)</a:t>
            </a:r>
            <a:endParaRPr lang="en-US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dirty="0" smtClean="0"/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</a:rPr>
              <a:t> 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Industrialization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GEM,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Microgemas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Thick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GEM (WG6)</a:t>
            </a:r>
          </a:p>
          <a:p>
            <a:endParaRPr lang="fr-FR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Maintenance of the RD51 Test-Beam Infrastructure  (WG7)</a:t>
            </a: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Education and Training – new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schools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and newcomers &amp; academic training outside CERN, covering specific 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of the RD51/MPGD activities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544" y="3255367"/>
            <a:ext cx="8279318" cy="461665"/>
          </a:xfrm>
          <a:prstGeom prst="rect">
            <a:avLst/>
          </a:prstGeom>
          <a:solidFill>
            <a:srgbClr val="FFFFCC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Circulate Draft Executive Summary – before end of the 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483768" y="2492896"/>
            <a:ext cx="3960440" cy="6480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059832" y="2636912"/>
            <a:ext cx="295232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Backup Slides: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107504" y="548680"/>
            <a:ext cx="7981372" cy="64631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30" tIns="45670" rIns="91330" bIns="4567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Consolidation around common projects: </a:t>
            </a:r>
            <a:r>
              <a:rPr lang="en-US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area MPGD R&amp;D,  CERN/MPGD</a:t>
            </a:r>
          </a:p>
          <a:p>
            <a:pPr algn="ctr"/>
            <a:r>
              <a:rPr lang="en-US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b="1" u="sng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roduction </a:t>
            </a:r>
            <a:r>
              <a:rPr lang="en-US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u="sng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acility</a:t>
            </a:r>
            <a:r>
              <a:rPr lang="en-US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u="sng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electronics </a:t>
            </a:r>
            <a:r>
              <a:rPr lang="en-US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developments, software tools, beam tests</a:t>
            </a:r>
            <a:endParaRPr lang="fr-FR" b="1" u="sng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19671" y="44624"/>
            <a:ext cx="5760641" cy="4766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909192" y="161529"/>
            <a:ext cx="51816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 51 Collaboration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Organization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4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9390" y="35980"/>
            <a:ext cx="1219114" cy="80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3563888" y="3356992"/>
            <a:ext cx="1944216" cy="792088"/>
          </a:xfrm>
          <a:prstGeom prst="ellipse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995936" y="3492297"/>
            <a:ext cx="1090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96" y="1268760"/>
            <a:ext cx="316835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Large area 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(MM, GEM, THGEM) 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Design optimization </a:t>
            </a:r>
          </a:p>
          <a:p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(e.g. THGEM, Resistive MM)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192" y="1268760"/>
            <a:ext cx="270978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“RD51 Common Projects”</a:t>
            </a:r>
          </a:p>
          <a:p>
            <a:pPr algn="ctr"/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(Generic R&amp;D)</a:t>
            </a:r>
            <a:endParaRPr lang="fr-FR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2320" y="3430741"/>
            <a:ext cx="151490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and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3430741"/>
            <a:ext cx="130773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MPGD SRS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620" y="6095037"/>
            <a:ext cx="240187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MPGD Workshop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Industrialization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504" y="6093296"/>
            <a:ext cx="188231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Common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Beam Facility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3861048"/>
            <a:ext cx="1728192" cy="1008112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1547664" y="3789040"/>
            <a:ext cx="194421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23728" y="3316922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WG5: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508104" y="3789040"/>
            <a:ext cx="1935832" cy="83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56176" y="3892986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WG4: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18" descr="CR2_DSC03848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32" t="4111"/>
          <a:stretch/>
        </p:blipFill>
        <p:spPr>
          <a:xfrm>
            <a:off x="3491880" y="1412776"/>
            <a:ext cx="1134819" cy="1516576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5004048" y="1916832"/>
            <a:ext cx="1224136" cy="138492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475384" y="2348880"/>
            <a:ext cx="1160512" cy="96125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27784" y="2564904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WG1: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Picture 47"/>
          <p:cNvPicPr>
            <a:picLocks noChangeAspect="1" noChangeArrowheads="1"/>
          </p:cNvPicPr>
          <p:nvPr/>
        </p:nvPicPr>
        <p:blipFill>
          <a:blip r:embed="rId6" cstate="print"/>
          <a:srcRect l="7745" r="7745"/>
          <a:stretch>
            <a:fillRect/>
          </a:stretch>
        </p:blipFill>
        <p:spPr bwMode="auto">
          <a:xfrm>
            <a:off x="1424257" y="2204864"/>
            <a:ext cx="91549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68" descr="C:\Users\danilo\Desktop\ieee08\IMG_26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2204864"/>
            <a:ext cx="131992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5522350" y="2132856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WG2: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195736" y="4293096"/>
            <a:ext cx="1656184" cy="158417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148064" y="4077072"/>
            <a:ext cx="216024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83768" y="5013176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WG7: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0152" y="4941168"/>
            <a:ext cx="777842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WG6: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Picture 5" descr="DSCN18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880411"/>
            <a:ext cx="1512168" cy="114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DSC0046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68551" y="5634626"/>
            <a:ext cx="1571667" cy="1178750"/>
          </a:xfrm>
          <a:prstGeom prst="rect">
            <a:avLst/>
          </a:prstGeom>
        </p:spPr>
      </p:pic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2574520" y="5661248"/>
          <a:ext cx="1421416" cy="1152128"/>
        </p:xfrm>
        <a:graphic>
          <a:graphicData uri="http://schemas.openxmlformats.org/presentationml/2006/ole">
            <p:oleObj spid="_x0000_s16386" name="Document" r:id="rId10" imgW="6211167" imgH="5029902" progId="Word.Document.12">
              <p:link updateAutomatic="1"/>
            </p:oleObj>
          </a:graphicData>
        </a:graphic>
      </p:graphicFrame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40152" y="2602890"/>
            <a:ext cx="1464168" cy="107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1115616" y="65088"/>
            <a:ext cx="6480720" cy="484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11"/>
          <p:cNvSpPr>
            <a:spLocks noChangeArrowheads="1" noChangeShapeType="1" noTextEdit="1"/>
          </p:cNvSpPr>
          <p:nvPr/>
        </p:nvSpPr>
        <p:spPr bwMode="auto">
          <a:xfrm>
            <a:off x="1475656" y="116632"/>
            <a:ext cx="5904656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MPGD </a:t>
            </a:r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Training 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and Education Events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" name="Picture 3" descr="http://indico.cern.ch/conferenceDisplay.py/getLogo?confId=132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9390" y="35980"/>
            <a:ext cx="1219114" cy="80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3563888" y="3284984"/>
            <a:ext cx="1944216" cy="792088"/>
          </a:xfrm>
          <a:prstGeom prst="ellipse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995936" y="3356992"/>
            <a:ext cx="1090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</a:t>
            </a:r>
          </a:p>
        </p:txBody>
      </p:sp>
      <p:cxnSp>
        <p:nvCxnSpPr>
          <p:cNvPr id="7" name="Straight Arrow Connector 6"/>
          <p:cNvCxnSpPr>
            <a:endCxn id="5" idx="7"/>
          </p:cNvCxnSpPr>
          <p:nvPr/>
        </p:nvCxnSpPr>
        <p:spPr>
          <a:xfrm flipH="1">
            <a:off x="5223380" y="3140968"/>
            <a:ext cx="572756" cy="260015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059832" y="3212976"/>
            <a:ext cx="579372" cy="288031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620688"/>
            <a:ext cx="4067944" cy="683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28001" tIns="64001" rIns="128001" bIns="64001">
            <a:spAutoFit/>
          </a:bodyPr>
          <a:lstStyle/>
          <a:p>
            <a:pPr algn="ctr" defTabSz="12800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Feb. 2009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@ CERN: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RD51 GEM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&amp;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Micromegas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&amp;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assembly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and training  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Picture 4" descr="training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366170"/>
            <a:ext cx="1656184" cy="184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DIT2012_pi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3356992"/>
            <a:ext cx="2736304" cy="3396901"/>
          </a:xfrm>
          <a:prstGeom prst="rect">
            <a:avLst/>
          </a:prstGeom>
        </p:spPr>
      </p:pic>
      <p:pic>
        <p:nvPicPr>
          <p:cNvPr id="12" name="Picture 2" descr="D:\Paul\RD51\WG1\LargeDetectors\meetingJan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9012" y="1340768"/>
            <a:ext cx="22869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372200" y="836712"/>
            <a:ext cx="2520280" cy="683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28001" tIns="64001" rIns="128001" bIns="64001">
            <a:spAutoFit/>
          </a:bodyPr>
          <a:lstStyle/>
          <a:p>
            <a:pPr algn="ctr" defTabSz="12800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Jan. 2010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@ </a:t>
            </a:r>
          </a:p>
          <a:p>
            <a:pPr algn="ctr" defTabSz="12800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RD51 Simulation School  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4" name="Picture 4" descr="http://indico.cern.ch/conferenceDisplay.py/getPic?picId=3&amp;confId=1106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556792"/>
            <a:ext cx="2448272" cy="1584176"/>
          </a:xfrm>
          <a:prstGeom prst="rect">
            <a:avLst/>
          </a:prstGeom>
          <a:noFill/>
        </p:spPr>
      </p:pic>
      <p:pic>
        <p:nvPicPr>
          <p:cNvPr id="15" name="Picture 8" descr="http://indico.cern.ch/conferenceDisplay.py/getPic?picId=16&amp;confId=1106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644690"/>
            <a:ext cx="1872208" cy="24962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97697" y="3356992"/>
            <a:ext cx="321575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Contributions to the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 School: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@ CERN; 2012 @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3" descr="C:\New_comp\EDIT school material\DG visit photos\1102048_22-A4-at-144-dp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365104"/>
            <a:ext cx="3528392" cy="2348620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/>
          <p:nvPr/>
        </p:nvCxnSpPr>
        <p:spPr>
          <a:xfrm flipH="1">
            <a:off x="3707904" y="4005064"/>
            <a:ext cx="360040" cy="72008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292080" y="3933057"/>
            <a:ext cx="504056" cy="648071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81043" y="68431"/>
            <a:ext cx="84510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RD51 Collaboration Mini-Week (CERN, December 3-5, 2012):</a:t>
            </a:r>
            <a:endParaRPr lang="en-US" sz="2400" b="1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2"/>
              </a:rPr>
              <a:t>https://indico.cern.ch/conferenceOtherViews.py?confId=218341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008" y="1052736"/>
            <a:ext cx="8964488" cy="57246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December 3</a:t>
            </a:r>
            <a:endParaRPr lang="en-GB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10:30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12:00  Plenary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</a:t>
            </a:r>
          </a:p>
          <a:p>
            <a:pPr lvl="2">
              <a:buFont typeface="Wingdings" pitchFamily="2" charset="2"/>
              <a:buChar char="§"/>
            </a:pPr>
            <a:r>
              <a:rPr lang="fr-FR" b="1" dirty="0" smtClean="0"/>
              <a:t> 10:30 RD51 Collaboration news</a:t>
            </a:r>
          </a:p>
          <a:p>
            <a:pPr lvl="2">
              <a:buFont typeface="Wingdings" pitchFamily="2" charset="2"/>
              <a:buChar char="§"/>
            </a:pPr>
            <a:r>
              <a:rPr lang="fr-FR" b="1" dirty="0" smtClean="0"/>
              <a:t> 11:00 A </a:t>
            </a:r>
            <a:r>
              <a:rPr lang="fr-FR" b="1" dirty="0" err="1" smtClean="0"/>
              <a:t>novel</a:t>
            </a:r>
            <a:r>
              <a:rPr lang="fr-FR" b="1" dirty="0" smtClean="0"/>
              <a:t> </a:t>
            </a:r>
            <a:r>
              <a:rPr lang="fr-FR" b="1" dirty="0" err="1" smtClean="0"/>
              <a:t>Silicon</a:t>
            </a:r>
            <a:r>
              <a:rPr lang="fr-FR" b="1" dirty="0" smtClean="0"/>
              <a:t> </a:t>
            </a:r>
            <a:r>
              <a:rPr lang="fr-FR" b="1" dirty="0" err="1" smtClean="0"/>
              <a:t>device</a:t>
            </a:r>
            <a:r>
              <a:rPr lang="fr-FR" b="1" dirty="0" smtClean="0"/>
              <a:t> </a:t>
            </a:r>
            <a:r>
              <a:rPr lang="fr-FR" b="1" dirty="0" err="1" smtClean="0"/>
              <a:t>incorporating</a:t>
            </a:r>
            <a:r>
              <a:rPr lang="fr-FR" b="1" dirty="0" smtClean="0"/>
              <a:t> </a:t>
            </a:r>
            <a:r>
              <a:rPr lang="fr-FR" b="1" dirty="0" err="1" smtClean="0"/>
              <a:t>MicroMegas</a:t>
            </a:r>
            <a:r>
              <a:rPr lang="fr-FR" b="1" dirty="0" smtClean="0"/>
              <a:t> </a:t>
            </a:r>
            <a:r>
              <a:rPr lang="fr-FR" b="1" dirty="0" err="1" smtClean="0"/>
              <a:t>technology</a:t>
            </a:r>
            <a:r>
              <a:rPr lang="fr-FR" b="1" dirty="0" smtClean="0"/>
              <a:t> for </a:t>
            </a:r>
            <a:r>
              <a:rPr lang="fr-FR" b="1" dirty="0" err="1" smtClean="0"/>
              <a:t>picosecond</a:t>
            </a:r>
            <a:r>
              <a:rPr lang="fr-FR" b="1" dirty="0" smtClean="0"/>
              <a:t> </a:t>
            </a:r>
            <a:r>
              <a:rPr lang="fr-FR" b="1" dirty="0" err="1" smtClean="0"/>
              <a:t>Charged</a:t>
            </a:r>
            <a:r>
              <a:rPr lang="fr-FR" b="1" dirty="0" smtClean="0"/>
              <a:t> </a:t>
            </a:r>
            <a:r>
              <a:rPr lang="fr-FR" b="1" dirty="0" err="1" smtClean="0"/>
              <a:t>particle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</a:t>
            </a:r>
            <a:r>
              <a:rPr lang="fr-FR" b="1" dirty="0" err="1" smtClean="0"/>
              <a:t>high</a:t>
            </a:r>
            <a:r>
              <a:rPr lang="fr-FR" b="1" dirty="0" smtClean="0"/>
              <a:t> rates </a:t>
            </a:r>
            <a:r>
              <a:rPr lang="fr-FR" b="1" i="1" dirty="0" smtClean="0"/>
              <a:t>(</a:t>
            </a:r>
            <a:r>
              <a:rPr lang="fr-FR" b="1" dirty="0" smtClean="0"/>
              <a:t>S. White, </a:t>
            </a:r>
            <a:r>
              <a:rPr lang="en-US" b="1" dirty="0" smtClean="0"/>
              <a:t>Center for Studies in Physics and Biology, The Rockefeller </a:t>
            </a:r>
            <a:r>
              <a:rPr lang="en-US" b="1" dirty="0" err="1" smtClean="0"/>
              <a:t>University,NY</a:t>
            </a:r>
            <a:r>
              <a:rPr lang="en-US" b="1" dirty="0" smtClean="0"/>
              <a:t> )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14:00 - 18:00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WG5  - Electronics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Tuesday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 4</a:t>
            </a:r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 –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12:30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WG1 MPGD Technologies and New Structures </a:t>
            </a:r>
            <a:b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14:00 - 18:00   WG2 – Physics Issues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4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Wednesday,  December 5</a:t>
            </a:r>
          </a:p>
          <a:p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09:00 - 11:00   WG7- Test Beams   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11:00 –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12:30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WG6 - Production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14:00-18:30   WG4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Simulation &amp;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GB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5536" y="99988"/>
            <a:ext cx="835292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755775" y="244451"/>
            <a:ext cx="7632649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Collaboration Meetings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in 2013 and Communications: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27584" y="692696"/>
            <a:ext cx="7327070" cy="28007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30 January – 1 February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Mini-Week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(CERN) </a:t>
            </a:r>
            <a:b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22 – 24 April: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Mini-Week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(CERN)</a:t>
            </a:r>
            <a:b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5 - 6 July: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Collaboration Meeting 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2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Saragoza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Spain) – </a:t>
            </a:r>
          </a:p>
          <a:p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together with MPGD 2013 (1-4 July)</a:t>
            </a:r>
            <a:b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200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14 – 16 October: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Collaboration Meeting 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(CERN)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573016"/>
            <a:ext cx="9144000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Official Communications: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RD51 Collaboration Meetings Agenda: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http://rd51-public.web.cern.ch/RD51-Public/Meetings/CollaborationMeetings.html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CB minutes:</a:t>
            </a:r>
          </a:p>
          <a:p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https://espace.cern.ch/test-RD51/CB%20meeting%20minutes/Forms/AllItems.aspx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MB minutes: </a:t>
            </a:r>
          </a:p>
          <a:p>
            <a:r>
              <a:rPr lang="fr-FR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https://espace.cern.ch/test-RD51/MB%20meetings/Forms/AllItems.aspx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268538" y="44450"/>
            <a:ext cx="4319587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017838" y="188913"/>
            <a:ext cx="27781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LHCC Review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7950" y="549275"/>
            <a:ext cx="64805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RD51 Report in the LHCC Open Session on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June 13, 2012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http://indico.cern.ch/conferenceDisplay.py?confId=194183</a:t>
            </a:r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64440" y="261938"/>
            <a:ext cx="27286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LHCC Committee,</a:t>
            </a:r>
          </a:p>
          <a:p>
            <a:pPr algn="ctr"/>
            <a:r>
              <a:rPr lang="en-US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Draft Minutes </a:t>
            </a:r>
          </a:p>
          <a:p>
            <a:pPr algn="ctr"/>
            <a:r>
              <a:rPr lang="en-US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(</a:t>
            </a:r>
            <a:r>
              <a:rPr lang="en-US" sz="20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CERN/LHCC-2012/008) </a:t>
            </a:r>
            <a:endParaRPr lang="fr-FR" sz="2000" b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268760"/>
            <a:ext cx="442798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0332" y="1556792"/>
            <a:ext cx="4588172" cy="1999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6504" y="3717032"/>
            <a:ext cx="4572000" cy="278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11560" y="44450"/>
            <a:ext cx="813690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971600" y="44624"/>
            <a:ext cx="7560840" cy="4778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European Strategy Meeting in Cracow: Detector R&amp;D for Discovery Science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7239000" y="2036406"/>
            <a:ext cx="1892300" cy="1502132"/>
            <a:chOff x="7252140" y="2133601"/>
            <a:chExt cx="1891860" cy="1405353"/>
          </a:xfrm>
        </p:grpSpPr>
        <p:pic>
          <p:nvPicPr>
            <p:cNvPr id="5" name="Picture 6" descr="GLACIER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52140" y="2133601"/>
              <a:ext cx="1891860" cy="1066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69"/>
            <p:cNvSpPr txBox="1">
              <a:spLocks noChangeArrowheads="1"/>
            </p:cNvSpPr>
            <p:nvPr/>
          </p:nvSpPr>
          <p:spPr bwMode="auto">
            <a:xfrm>
              <a:off x="7391400" y="3200400"/>
              <a:ext cx="1752600" cy="3385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chemeClr val="bg2"/>
                  </a:solidFill>
                  <a:latin typeface="Century Gothic" pitchFamily="34" charset="0"/>
                </a:rPr>
                <a:t>GLACIER</a:t>
              </a:r>
            </a:p>
          </p:txBody>
        </p:sp>
      </p:grpSp>
      <p:pic>
        <p:nvPicPr>
          <p:cNvPr id="7" name="Picture 75" descr="Screen shot 2012-09-01 at 4.32.18 P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836712"/>
            <a:ext cx="6019800" cy="49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Screen shot 2012-09-08 at 1.44.51 P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800" y="3352563"/>
            <a:ext cx="1752600" cy="11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7391400" y="4390369"/>
            <a:ext cx="1752600" cy="1629431"/>
            <a:chOff x="7391400" y="4572000"/>
            <a:chExt cx="1752600" cy="1295400"/>
          </a:xfrm>
        </p:grpSpPr>
        <p:pic>
          <p:nvPicPr>
            <p:cNvPr id="10" name="Picture 78" descr="SiD_CALO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4572000"/>
              <a:ext cx="17526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54"/>
            <p:cNvSpPr txBox="1">
              <a:spLocks noChangeArrowheads="1"/>
            </p:cNvSpPr>
            <p:nvPr/>
          </p:nvSpPr>
          <p:spPr bwMode="auto">
            <a:xfrm>
              <a:off x="7415212" y="4789488"/>
              <a:ext cx="738188" cy="1077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600" b="1">
                <a:solidFill>
                  <a:schemeClr val="tx1"/>
                </a:solidFill>
                <a:latin typeface="Century Gothic" pitchFamily="34" charset="0"/>
              </a:endParaRPr>
            </a:p>
            <a:p>
              <a:endParaRPr lang="en-US" sz="1600" b="1">
                <a:solidFill>
                  <a:schemeClr val="tx1"/>
                </a:solidFill>
                <a:latin typeface="Century Gothic" pitchFamily="34" charset="0"/>
              </a:endParaRPr>
            </a:p>
            <a:p>
              <a:r>
                <a:rPr lang="en-US" sz="1600" b="1">
                  <a:solidFill>
                    <a:schemeClr val="tx1"/>
                  </a:solidFill>
                  <a:latin typeface="Century Gothic" pitchFamily="34" charset="0"/>
                </a:rPr>
                <a:t>SiD</a:t>
              </a:r>
            </a:p>
            <a:p>
              <a:r>
                <a:rPr lang="en-US" sz="1600" b="1">
                  <a:solidFill>
                    <a:schemeClr val="tx1"/>
                  </a:solidFill>
                  <a:latin typeface="Century Gothic" pitchFamily="34" charset="0"/>
                </a:rPr>
                <a:t>HCAL</a:t>
              </a:r>
            </a:p>
          </p:txBody>
        </p:sp>
      </p:grpSp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391400" y="6450642"/>
            <a:ext cx="1219200" cy="407358"/>
          </a:xfrm>
        </p:spPr>
        <p:txBody>
          <a:bodyPr/>
          <a:lstStyle/>
          <a:p>
            <a:pPr>
              <a:defRPr/>
            </a:pPr>
            <a:r>
              <a:rPr lang="en-US"/>
              <a:t>A. Cattai  @  </a:t>
            </a:r>
            <a:endParaRPr lang="en-GB" b="1">
              <a:solidFill>
                <a:srgbClr val="969696"/>
              </a:solidFill>
              <a:latin typeface="Arial Unicode MS" pitchFamily="-108" charset="0"/>
            </a:endParaRPr>
          </a:p>
        </p:txBody>
      </p:sp>
      <p:grpSp>
        <p:nvGrpSpPr>
          <p:cNvPr id="13" name="Group 67"/>
          <p:cNvGrpSpPr>
            <a:grpSpLocks/>
          </p:cNvGrpSpPr>
          <p:nvPr/>
        </p:nvGrpSpPr>
        <p:grpSpPr bwMode="auto">
          <a:xfrm>
            <a:off x="-61913" y="698413"/>
            <a:ext cx="4953001" cy="6159588"/>
            <a:chOff x="-62226" y="1096767"/>
            <a:chExt cx="4952881" cy="5761233"/>
          </a:xfrm>
        </p:grpSpPr>
        <p:pic>
          <p:nvPicPr>
            <p:cNvPr id="14" name="Picture 30" descr="COMPASS_MMEGA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5200" y="5791200"/>
              <a:ext cx="138545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-62226" y="1096767"/>
              <a:ext cx="4176612" cy="5761233"/>
              <a:chOff x="-62226" y="1096767"/>
              <a:chExt cx="4176612" cy="5761233"/>
            </a:xfrm>
          </p:grpSpPr>
          <p:pic>
            <p:nvPicPr>
              <p:cNvPr id="16" name="Picture 3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66800" y="5791200"/>
                <a:ext cx="1143000" cy="1066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1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" y="1880924"/>
                <a:ext cx="1447799" cy="1905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8" name="Group 13"/>
              <p:cNvGrpSpPr>
                <a:grpSpLocks/>
              </p:cNvGrpSpPr>
              <p:nvPr/>
            </p:nvGrpSpPr>
            <p:grpSpPr bwMode="auto">
              <a:xfrm>
                <a:off x="-62226" y="5715000"/>
                <a:ext cx="1665767" cy="1142999"/>
                <a:chOff x="4129577" y="5846648"/>
                <a:chExt cx="1644117" cy="1126111"/>
              </a:xfrm>
            </p:grpSpPr>
            <p:pic>
              <p:nvPicPr>
                <p:cNvPr id="26" name="Picture 2" descr="TOTEMa.png"/>
                <p:cNvPicPr>
                  <a:picLocks noChangeAspect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4129577" y="5846648"/>
                  <a:ext cx="1114354" cy="1126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4867883" y="5921721"/>
                  <a:ext cx="905811" cy="363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>
                      <a:latin typeface="Century Gothic" pitchFamily="34" charset="0"/>
                    </a:rPr>
                    <a:t>TOTEM</a:t>
                  </a:r>
                </a:p>
              </p:txBody>
            </p:sp>
          </p:grpSp>
          <p:grpSp>
            <p:nvGrpSpPr>
              <p:cNvPr id="19" name="Group 18"/>
              <p:cNvGrpSpPr>
                <a:grpSpLocks/>
              </p:cNvGrpSpPr>
              <p:nvPr/>
            </p:nvGrpSpPr>
            <p:grpSpPr bwMode="auto">
              <a:xfrm>
                <a:off x="0" y="3810000"/>
                <a:ext cx="1447800" cy="1981200"/>
                <a:chOff x="5071950" y="2133595"/>
                <a:chExt cx="3667759" cy="4182421"/>
              </a:xfrm>
            </p:grpSpPr>
            <p:pic>
              <p:nvPicPr>
                <p:cNvPr id="24" name="Picture 5" descr="T2K_MM.png"/>
                <p:cNvPicPr>
                  <a:picLocks noChangeAspect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5071950" y="2133595"/>
                  <a:ext cx="3667759" cy="41824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5867401" y="2438369"/>
                  <a:ext cx="2100148" cy="6013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2400">
                      <a:solidFill>
                        <a:schemeClr val="bg2"/>
                      </a:solidFill>
                      <a:latin typeface="Century Gothic" pitchFamily="34" charset="0"/>
                    </a:rPr>
                    <a:t>T2K </a:t>
                  </a:r>
                  <a:endParaRPr lang="en-US" sz="2400" baseline="30000">
                    <a:solidFill>
                      <a:schemeClr val="bg2"/>
                    </a:solidFill>
                    <a:latin typeface="Century Gothic" pitchFamily="34" charset="0"/>
                  </a:endParaRPr>
                </a:p>
              </p:txBody>
            </p:sp>
          </p:grpSp>
          <p:pic>
            <p:nvPicPr>
              <p:cNvPr id="20" name="Picture 6" descr="KLOE2.png"/>
              <p:cNvPicPr>
                <a:picLocks noChangeAspect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-4763" y="1096767"/>
                <a:ext cx="1452563" cy="881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TextBox 17"/>
              <p:cNvSpPr txBox="1">
                <a:spLocks noChangeArrowheads="1"/>
              </p:cNvSpPr>
              <p:nvPr/>
            </p:nvSpPr>
            <p:spPr bwMode="auto">
              <a:xfrm>
                <a:off x="304478" y="1676224"/>
                <a:ext cx="82967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FFFFFF"/>
                    </a:solidFill>
                    <a:latin typeface="Century Gothic" pitchFamily="34" charset="0"/>
                  </a:rPr>
                  <a:t>Kloe </a:t>
                </a:r>
                <a:endParaRPr lang="en-US" sz="2400" baseline="30000">
                  <a:solidFill>
                    <a:srgbClr val="FFFFFF"/>
                  </a:solidFill>
                  <a:latin typeface="Century Gothic" pitchFamily="34" charset="0"/>
                </a:endParaRPr>
              </a:p>
            </p:txBody>
          </p:sp>
          <p:pic>
            <p:nvPicPr>
              <p:cNvPr id="22" name="Picture 5" descr="Screen shot 2011-06-15 at 1.38.23 AM.png"/>
              <p:cNvPicPr>
                <a:picLocks noChangeAspect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133600" y="5778000"/>
                <a:ext cx="1392528" cy="1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2684084" y="5791164"/>
                <a:ext cx="1430302" cy="4000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2000" dirty="0">
                    <a:latin typeface="Century Gothic"/>
                    <a:ea typeface="ＭＳ Ｐゴシック" charset="0"/>
                    <a:cs typeface="Century Gothic"/>
                  </a:rPr>
                  <a:t>COMPASS</a:t>
                </a:r>
                <a:endPara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8" name="TextBox 52"/>
          <p:cNvSpPr txBox="1">
            <a:spLocks noChangeArrowheads="1"/>
          </p:cNvSpPr>
          <p:nvPr/>
        </p:nvSpPr>
        <p:spPr bwMode="auto">
          <a:xfrm>
            <a:off x="4724400" y="4298702"/>
            <a:ext cx="20574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entury Gothic" pitchFamily="34" charset="0"/>
              </a:rPr>
              <a:t> size of the single</a:t>
            </a:r>
          </a:p>
          <a:p>
            <a:r>
              <a:rPr lang="en-US" sz="1800">
                <a:solidFill>
                  <a:schemeClr val="tx1"/>
                </a:solidFill>
                <a:latin typeface="Century Gothic" pitchFamily="34" charset="0"/>
              </a:rPr>
              <a:t>GEM/</a:t>
            </a:r>
            <a:r>
              <a:rPr lang="en-US" sz="180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1800">
                <a:solidFill>
                  <a:schemeClr val="tx1"/>
                </a:solidFill>
                <a:latin typeface="Century Gothic" pitchFamily="34" charset="0"/>
              </a:rPr>
              <a:t>M foil</a:t>
            </a:r>
          </a:p>
        </p:txBody>
      </p:sp>
      <p:sp>
        <p:nvSpPr>
          <p:cNvPr id="29" name="TextBox 53"/>
          <p:cNvSpPr txBox="1">
            <a:spLocks noChangeArrowheads="1"/>
          </p:cNvSpPr>
          <p:nvPr/>
        </p:nvSpPr>
        <p:spPr bwMode="auto">
          <a:xfrm>
            <a:off x="2671763" y="2694220"/>
            <a:ext cx="1443037" cy="70788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 pitchFamily="34" charset="0"/>
              </a:rPr>
              <a:t>total area </a:t>
            </a:r>
          </a:p>
          <a:p>
            <a:r>
              <a:rPr lang="en-US" sz="2000">
                <a:solidFill>
                  <a:srgbClr val="000000"/>
                </a:solidFill>
                <a:latin typeface="Century Gothic" pitchFamily="34" charset="0"/>
              </a:rPr>
              <a:t>produced</a:t>
            </a:r>
          </a:p>
        </p:txBody>
      </p:sp>
      <p:grpSp>
        <p:nvGrpSpPr>
          <p:cNvPr id="30" name="Group 12"/>
          <p:cNvGrpSpPr>
            <a:grpSpLocks/>
          </p:cNvGrpSpPr>
          <p:nvPr/>
        </p:nvGrpSpPr>
        <p:grpSpPr bwMode="auto">
          <a:xfrm>
            <a:off x="3048000" y="3878055"/>
            <a:ext cx="3886200" cy="1303545"/>
            <a:chOff x="3505200" y="5257800"/>
            <a:chExt cx="3886200" cy="1219274"/>
          </a:xfrm>
        </p:grpSpPr>
        <p:cxnSp>
          <p:nvCxnSpPr>
            <p:cNvPr id="31" name="Straight Connector 36"/>
            <p:cNvCxnSpPr>
              <a:cxnSpLocks noChangeShapeType="1"/>
            </p:cNvCxnSpPr>
            <p:nvPr/>
          </p:nvCxnSpPr>
          <p:spPr bwMode="auto">
            <a:xfrm flipV="1">
              <a:off x="3505200" y="5257800"/>
              <a:ext cx="1752600" cy="121927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32" name="Straight Connector 37"/>
            <p:cNvCxnSpPr>
              <a:cxnSpLocks noChangeShapeType="1"/>
            </p:cNvCxnSpPr>
            <p:nvPr/>
          </p:nvCxnSpPr>
          <p:spPr bwMode="auto">
            <a:xfrm>
              <a:off x="5257800" y="5257800"/>
              <a:ext cx="2133600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</p:cxnSp>
      </p:grpSp>
      <p:cxnSp>
        <p:nvCxnSpPr>
          <p:cNvPr id="33" name="Straight Connector 16"/>
          <p:cNvCxnSpPr>
            <a:cxnSpLocks noChangeShapeType="1"/>
          </p:cNvCxnSpPr>
          <p:nvPr/>
        </p:nvCxnSpPr>
        <p:spPr bwMode="auto">
          <a:xfrm flipH="1">
            <a:off x="2971800" y="3429000"/>
            <a:ext cx="1524000" cy="13716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</p:cxnSp>
      <p:grpSp>
        <p:nvGrpSpPr>
          <p:cNvPr id="34" name="Group 63"/>
          <p:cNvGrpSpPr>
            <a:grpSpLocks/>
          </p:cNvGrpSpPr>
          <p:nvPr/>
        </p:nvGrpSpPr>
        <p:grpSpPr bwMode="auto">
          <a:xfrm>
            <a:off x="7467600" y="1161213"/>
            <a:ext cx="1676400" cy="896187"/>
            <a:chOff x="7467600" y="1295400"/>
            <a:chExt cx="1676400" cy="838200"/>
          </a:xfrm>
        </p:grpSpPr>
        <p:pic>
          <p:nvPicPr>
            <p:cNvPr id="35" name="Picture 14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467600" y="1295400"/>
              <a:ext cx="766354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rot="16200000" flipH="1">
              <a:off x="8296787" y="1286387"/>
              <a:ext cx="838200" cy="856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" name="TextBox 7"/>
          <p:cNvSpPr txBox="1">
            <a:spLocks noChangeArrowheads="1"/>
          </p:cNvSpPr>
          <p:nvPr/>
        </p:nvSpPr>
        <p:spPr bwMode="auto">
          <a:xfrm>
            <a:off x="4876800" y="5718826"/>
            <a:ext cx="4267200" cy="104644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00" dirty="0">
                <a:solidFill>
                  <a:srgbClr val="FFFF00"/>
                </a:solidFill>
                <a:latin typeface="Century Gothic" pitchFamily="34" charset="0"/>
              </a:rPr>
              <a:t>a</a:t>
            </a:r>
          </a:p>
          <a:p>
            <a:r>
              <a:rPr lang="en-US" sz="2400" dirty="0">
                <a:solidFill>
                  <a:srgbClr val="800000"/>
                </a:solidFill>
                <a:latin typeface="Century Gothic" pitchFamily="34" charset="0"/>
              </a:rPr>
              <a:t>foster industrial</a:t>
            </a:r>
          </a:p>
          <a:p>
            <a:r>
              <a:rPr lang="en-US" sz="2400" dirty="0">
                <a:solidFill>
                  <a:srgbClr val="800000"/>
                </a:solidFill>
                <a:latin typeface="Century Gothic" pitchFamily="34" charset="0"/>
              </a:rPr>
              <a:t>large scale production</a:t>
            </a:r>
          </a:p>
          <a:p>
            <a:r>
              <a:rPr lang="en-US" sz="900" dirty="0">
                <a:solidFill>
                  <a:srgbClr val="FFFF00"/>
                </a:solidFill>
                <a:latin typeface="Century Gothic" pitchFamily="34" charset="0"/>
              </a:rPr>
              <a:t>A</a:t>
            </a:r>
            <a:endParaRPr lang="en-US" sz="8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38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4648200" y="6467615"/>
            <a:ext cx="381000" cy="390385"/>
          </a:xfrm>
        </p:spPr>
        <p:txBody>
          <a:bodyPr/>
          <a:lstStyle/>
          <a:p>
            <a:fld id="{8A530472-8D6D-4159-9FBF-F3BC8520644C}" type="slidenum">
              <a:rPr lang="en-US"/>
              <a:pPr/>
              <a:t>5</a:t>
            </a:fld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365541" y="1115452"/>
            <a:ext cx="286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Cattai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Detector R&amp;D Talk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24075" y="44450"/>
            <a:ext cx="453548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671763" y="133350"/>
            <a:ext cx="3413125" cy="271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Collaboration Notes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89075" y="548680"/>
            <a:ext cx="89194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https://</a:t>
            </a:r>
            <a:r>
              <a:rPr lang="fr-F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espace.cern.ch/test-RD51/RD51%20internal%20notes/Forms/AllItems.aspx</a:t>
            </a:r>
            <a:endParaRPr lang="fr-F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-36512" y="6177498"/>
            <a:ext cx="9248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We encourage everybody to submit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results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your work (before journal publication)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and internal documentation as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RD51 internal notes </a:t>
            </a:r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87244"/>
            <a:ext cx="4032448" cy="5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892646"/>
            <a:ext cx="4176464" cy="534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771800" y="2924944"/>
            <a:ext cx="3560014" cy="156966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Notes:   12  in  2012 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17 in 2011;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9 in 2010;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7 in 2009 </a:t>
            </a:r>
            <a:endParaRPr lang="fr-F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44624"/>
            <a:ext cx="7920880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99592" y="117376"/>
            <a:ext cx="727280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WG2: RD51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Common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Projects in 2011 and 2012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848268"/>
            <a:ext cx="9152570" cy="28931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Ongoing Common Projects: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high-pitch laser-etched mesh manufacturing and bulking 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CERN / Bari)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innovative resistive GEM alpha detectors for earthquakes prediction </a:t>
            </a:r>
            <a:endParaRPr lang="en-US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and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homeland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</a:t>
            </a:r>
            <a:r>
              <a:rPr lang="en-GB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Bari / UNAM</a:t>
            </a:r>
            <a:r>
              <a:rPr lang="en-GB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Mexico /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Padova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INFN Frascati)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MPGDs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laboratory for training, development, fabrication, applications </a:t>
            </a:r>
            <a:endParaRPr lang="en-US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and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 </a:t>
            </a:r>
            <a:r>
              <a:rPr lang="en-US" b="1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Antonio Nariño, 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Columbia /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Brookhaven </a:t>
            </a:r>
            <a:r>
              <a:rPr lang="fr-FR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Helsinki </a:t>
            </a:r>
            <a:r>
              <a:rPr lang="en-U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Institute of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/ </a:t>
            </a:r>
            <a:r>
              <a:rPr lang="de-DE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HEPTech</a:t>
            </a:r>
            <a:r>
              <a:rPr lang="de-DE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GSI </a:t>
            </a:r>
            <a:r>
              <a:rPr lang="de-DE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Helmholtzzentrum</a:t>
            </a:r>
            <a:r>
              <a:rPr lang="de-DE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mass </a:t>
            </a:r>
            <a:r>
              <a:rPr lang="en-US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microbulk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real XY strips structure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NCSR </a:t>
            </a:r>
            <a:r>
              <a:rPr lang="en-US" b="1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Demokritos</a:t>
            </a:r>
            <a:r>
              <a:rPr lang="en-U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en-US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Laboratorio </a:t>
            </a:r>
          </a:p>
          <a:p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Física Nuclear y </a:t>
            </a:r>
            <a:r>
              <a:rPr lang="es-ES" b="1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Astropartículas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Zaragoza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CERN </a:t>
            </a:r>
            <a:r>
              <a:rPr lang="fr-FR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76" y="782122"/>
            <a:ext cx="8950720" cy="264687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2012: 4 Projects has been submitted for evaluation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on large area GEMs for the ALICE TPC upgrade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(GSI/ Tokyo / UNAM)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2D-</a:t>
            </a:r>
            <a:r>
              <a:rPr lang="en-US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MHSP and 2D-THMHSP for medical applications</a:t>
            </a:r>
            <a:r>
              <a:rPr lang="en-US" i="1" dirty="0" smtClean="0">
                <a:solidFill>
                  <a:srgbClr val="663300"/>
                </a:solidFill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Aveiro</a:t>
            </a:r>
            <a:r>
              <a:rPr lang="en-GB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/Coimbra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resolution UV scanner for MPGD applications 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Wigner FCP/INFN Trieste/ INFN Bari )</a:t>
            </a:r>
          </a:p>
          <a:p>
            <a:endParaRPr lang="en-US" b="1" i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Large-area THGEM detector evaluation with SRS electronics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Weizmann/Coimbra/</a:t>
            </a:r>
            <a:r>
              <a:rPr lang="en-US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Aveiro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 will meet this week to discuss proposal selection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15616" y="44450"/>
            <a:ext cx="705678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1403648" y="144016"/>
            <a:ext cx="6408910" cy="332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WG5 – Electronics &amp; Scalable Readout Systems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7" y="620688"/>
            <a:ext cx="9108504" cy="132343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Legal documents required for SRS distribution to the RD51 institutes are finalized </a:t>
            </a:r>
          </a:p>
          <a:p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Caveat: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situation only resolved for countries, which does not require license, based on “Commerce Control List” (cat. NS2) – mostly Europe, Switzerland &amp; few others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40" y="2036143"/>
            <a:ext cx="4065912" cy="477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283968" y="2349455"/>
            <a:ext cx="4752528" cy="40318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SRS Distribution Procedure;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Every institute has to sign “Letter of Compliance” with RD51 spokes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Order your SRS systems/hybrids from CERN Store</a:t>
            </a: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Pick-up hybrids from A.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Marchioro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office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(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file"/>
              </a:rPr>
              <a:t>PH-ESE-ME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77319)</a:t>
            </a:r>
          </a:p>
          <a:p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87624" y="188640"/>
            <a:ext cx="662473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475656" y="278308"/>
            <a:ext cx="6048672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WG6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– MPGD Technology &amp; Industrial Partners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7504" y="5013176"/>
            <a:ext cx="4289188" cy="1754326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GEM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Technology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Tech-ETCH (USA, Boston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Techtra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(Wroclaw, Poland)</a:t>
            </a:r>
            <a:endParaRPr lang="en-US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Scienergy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(Japan, Tokyo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Keerthi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Industries (India)</a:t>
            </a:r>
          </a:p>
          <a:p>
            <a:pPr>
              <a:buFontTx/>
              <a:buChar char="•"/>
            </a:pP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MicroMetal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GmbN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(Germany,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Muellheim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192934" y="5157192"/>
            <a:ext cx="3267498" cy="1477328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Micromegas</a:t>
            </a:r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Technology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TRIANGLE LABS (USA, Nevada)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ELTOS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S.p.A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Italy)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SOMACIS (Italy, </a:t>
            </a:r>
            <a:r>
              <a:rPr lang="en-US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Castelfidarco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n-US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CIREA (France, CHOLET)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195735" y="4294837"/>
            <a:ext cx="5256585" cy="646331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THGEM Technology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ELTOS </a:t>
            </a:r>
            <a:r>
              <a:rPr lang="en-US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S.p.A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(Italy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algn="ctr"/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PRINT ELECTRONICS  (Israel)</a:t>
            </a:r>
            <a:endParaRPr lang="fr-FR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7" y="836712"/>
            <a:ext cx="9108504" cy="32624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NEW FLEX company send us a letter – because of the overload they are not be able to </a:t>
            </a:r>
          </a:p>
          <a:p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continue with GEM industrialization</a:t>
            </a: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Good news from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industrialization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WG6 talks</a:t>
            </a: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Fabio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Formenti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resigned as a WG6 Convener because of the new project at CERN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THANK YOU FABIO FOR ALL YOUR EFFORTS  !!!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1258</Words>
  <Application>Microsoft Office PowerPoint</Application>
  <PresentationFormat>On-screen Show (4:3)</PresentationFormat>
  <Paragraphs>220</Paragraphs>
  <Slides>16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???</vt:lpstr>
      <vt:lpstr>Chart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mtitov</dc:creator>
  <cp:lastModifiedBy>mtitov</cp:lastModifiedBy>
  <cp:revision>245</cp:revision>
  <dcterms:created xsi:type="dcterms:W3CDTF">2011-11-21T00:30:36Z</dcterms:created>
  <dcterms:modified xsi:type="dcterms:W3CDTF">2012-12-03T08:23:53Z</dcterms:modified>
</cp:coreProperties>
</file>