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6" r:id="rId9"/>
    <p:sldId id="275" r:id="rId10"/>
    <p:sldId id="273" r:id="rId11"/>
    <p:sldId id="265" r:id="rId12"/>
    <p:sldId id="277" r:id="rId13"/>
    <p:sldId id="272" r:id="rId14"/>
    <p:sldId id="274" r:id="rId15"/>
    <p:sldId id="278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14DD8-144E-482C-BF6D-81130CFE8EB4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E0AC7-5064-4538-A93C-E271223E8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5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fld id="{51D71F06-F39C-494A-965C-3D2EC0660BD6}" type="slidenum">
              <a:rPr lang="fr-FR" smtClean="0"/>
              <a:t>3</a:t>
            </a:fld>
            <a:fld id="{72174FC1-A8B1-456A-8372-F3EF4DD7C3F8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8E211-F57E-43EC-8B8B-2FD0B890EBB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1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E0AC7-5064-4538-A93C-E271223E88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48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61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4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78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2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0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6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0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5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12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A52BF-E8B1-4B04-9B01-71C44DC8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4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58975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Six modules </a:t>
            </a:r>
            <a:r>
              <a:rPr lang="en-US" b="1" dirty="0" err="1" smtClean="0"/>
              <a:t>Micromegas</a:t>
            </a:r>
            <a:r>
              <a:rPr lang="en-US" b="1" dirty="0" smtClean="0"/>
              <a:t> TPC beam test &amp; Test bench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19672" y="399577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/>
              <a:t>D. </a:t>
            </a:r>
            <a:r>
              <a:rPr lang="fr-FR" dirty="0" err="1"/>
              <a:t>Attié</a:t>
            </a:r>
            <a:r>
              <a:rPr lang="fr-FR" dirty="0"/>
              <a:t>, P. </a:t>
            </a:r>
            <a:r>
              <a:rPr lang="fr-FR" dirty="0" smtClean="0"/>
              <a:t>Colas, M</a:t>
            </a:r>
            <a:r>
              <a:rPr lang="fr-FR" dirty="0"/>
              <a:t>. Dixit, P. Hayman, </a:t>
            </a:r>
            <a:r>
              <a:rPr lang="fr-FR" dirty="0" smtClean="0"/>
              <a:t>W</a:t>
            </a:r>
            <a:r>
              <a:rPr lang="fr-FR" dirty="0"/>
              <a:t>. Wang</a:t>
            </a:r>
          </a:p>
        </p:txBody>
      </p:sp>
      <p:pic>
        <p:nvPicPr>
          <p:cNvPr id="8" name="Picture 2" descr="D:\CU_log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22" y="653257"/>
            <a:ext cx="1643062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Paul\courier\CEA_Saclay_logoty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4664"/>
            <a:ext cx="838287" cy="79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34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Test Bench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73784"/>
            <a:ext cx="3815784" cy="5087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073784"/>
            <a:ext cx="3391808" cy="25438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7544" y="3936369"/>
            <a:ext cx="3961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55Fe source is put in an aluminum collimation tube and fixed on a set of two mechanical </a:t>
            </a:r>
            <a:r>
              <a:rPr lang="en-US" dirty="0" smtClean="0"/>
              <a:t>arms (X-Y).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15313"/>
            <a:ext cx="3589519" cy="243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88" y="692696"/>
            <a:ext cx="3656220" cy="247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:\CERN\S8G_Femi4\pictures\S8G_Femi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19" y="3573016"/>
            <a:ext cx="3746748" cy="254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Test Bench</a:t>
            </a:r>
          </a:p>
        </p:txBody>
      </p:sp>
      <p:sp>
        <p:nvSpPr>
          <p:cNvPr id="8" name="ZoneTexte 3"/>
          <p:cNvSpPr txBox="1"/>
          <p:nvPr/>
        </p:nvSpPr>
        <p:spPr>
          <a:xfrm>
            <a:off x="816765" y="302313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S1D - ~30 </a:t>
            </a:r>
            <a:r>
              <a:rPr lang="fr-FR" dirty="0" err="1" smtClean="0"/>
              <a:t>disconnected</a:t>
            </a:r>
            <a:r>
              <a:rPr lang="fr-FR" dirty="0" smtClean="0"/>
              <a:t> pads</a:t>
            </a:r>
            <a:endParaRPr lang="fr-FR" dirty="0"/>
          </a:p>
        </p:txBody>
      </p:sp>
      <p:sp>
        <p:nvSpPr>
          <p:cNvPr id="12" name="ZoneTexte 3"/>
          <p:cNvSpPr txBox="1"/>
          <p:nvPr/>
        </p:nvSpPr>
        <p:spPr>
          <a:xfrm>
            <a:off x="795940" y="601905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</a:t>
            </a:r>
            <a:r>
              <a:rPr lang="fr-FR" dirty="0" smtClean="0"/>
              <a:t>S8G </a:t>
            </a:r>
            <a:r>
              <a:rPr lang="fr-FR" dirty="0" smtClean="0"/>
              <a:t>- ~30 </a:t>
            </a:r>
            <a:r>
              <a:rPr lang="fr-FR" dirty="0" err="1" smtClean="0"/>
              <a:t>disconnected</a:t>
            </a:r>
            <a:r>
              <a:rPr lang="fr-FR" dirty="0" smtClean="0"/>
              <a:t> pads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718" y="3531079"/>
            <a:ext cx="3808587" cy="2582835"/>
          </a:xfrm>
          <a:prstGeom prst="rect">
            <a:avLst/>
          </a:prstGeom>
        </p:spPr>
      </p:pic>
      <p:sp>
        <p:nvSpPr>
          <p:cNvPr id="9" name="ZoneTexte 6"/>
          <p:cNvSpPr txBox="1"/>
          <p:nvPr/>
        </p:nvSpPr>
        <p:spPr>
          <a:xfrm>
            <a:off x="4843565" y="299695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S7H - ~5 </a:t>
            </a:r>
            <a:r>
              <a:rPr lang="fr-FR" dirty="0" err="1" smtClean="0"/>
              <a:t>disconnected</a:t>
            </a:r>
            <a:r>
              <a:rPr lang="fr-FR" dirty="0" smtClean="0"/>
              <a:t> pads +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boarder</a:t>
            </a:r>
            <a:endParaRPr lang="fr-FR" dirty="0"/>
          </a:p>
        </p:txBody>
      </p:sp>
      <p:sp>
        <p:nvSpPr>
          <p:cNvPr id="13" name="ZoneTexte 3"/>
          <p:cNvSpPr txBox="1"/>
          <p:nvPr/>
        </p:nvSpPr>
        <p:spPr>
          <a:xfrm>
            <a:off x="4932040" y="600249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</a:t>
            </a:r>
            <a:r>
              <a:rPr lang="fr-FR" dirty="0" smtClean="0"/>
              <a:t>S4E </a:t>
            </a:r>
            <a:r>
              <a:rPr lang="fr-FR" dirty="0" smtClean="0"/>
              <a:t>- </a:t>
            </a:r>
            <a:r>
              <a:rPr lang="fr-FR" dirty="0" smtClean="0"/>
              <a:t>~100 </a:t>
            </a:r>
            <a:r>
              <a:rPr lang="fr-FR" dirty="0" err="1" smtClean="0"/>
              <a:t>disconnected</a:t>
            </a:r>
            <a:r>
              <a:rPr lang="fr-FR" dirty="0" smtClean="0"/>
              <a:t> pads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16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1339" y="1600200"/>
            <a:ext cx="634132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1560" y="116632"/>
            <a:ext cx="8070335" cy="1296144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Evt</a:t>
            </a: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3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uncollimated</a:t>
            </a: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source</a:t>
            </a:r>
            <a:b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(each cluster is an X-ray photon)</a:t>
            </a:r>
            <a:endParaRPr lang="en-US" sz="3600" b="1" kern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5697" y="2204864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Resolution</a:t>
            </a:r>
            <a:r>
              <a:rPr lang="fr-FR" sz="2400" dirty="0"/>
              <a:t> (</a:t>
            </a:r>
            <a:r>
              <a:rPr lang="fr-FR" sz="2400" dirty="0" err="1"/>
              <a:t>preliminary</a:t>
            </a:r>
            <a:r>
              <a:rPr lang="fr-FR" sz="2400" dirty="0"/>
              <a:t>) :</a:t>
            </a:r>
          </a:p>
          <a:p>
            <a:r>
              <a:rPr lang="fr-FR" sz="2400" dirty="0" smtClean="0"/>
              <a:t>~15</a:t>
            </a:r>
            <a:r>
              <a:rPr lang="fr-FR" sz="2400" dirty="0"/>
              <a:t>% </a:t>
            </a:r>
            <a:r>
              <a:rPr lang="fr-FR" sz="2400" dirty="0" err="1"/>
              <a:t>rms</a:t>
            </a:r>
            <a:endParaRPr lang="fr-FR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Test Bench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392" y="1412776"/>
            <a:ext cx="5197527" cy="33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6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63526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1" dirty="0" smtClean="0"/>
          </a:p>
          <a:p>
            <a:r>
              <a:rPr lang="en-US" sz="2400" b="1" dirty="0" smtClean="0"/>
              <a:t>Successful </a:t>
            </a:r>
            <a:r>
              <a:rPr lang="en-US" sz="2400" b="1" dirty="0"/>
              <a:t>test of 6 modules </a:t>
            </a:r>
            <a:r>
              <a:rPr lang="en-US" sz="2400" b="1" dirty="0" smtClean="0"/>
              <a:t>simultaneously</a:t>
            </a:r>
            <a:r>
              <a:rPr lang="fr-FR" sz="2400" b="1" dirty="0" smtClean="0"/>
              <a:t> </a:t>
            </a:r>
            <a:r>
              <a:rPr lang="en-US" sz="2400" b="1" dirty="0" smtClean="0"/>
              <a:t>with </a:t>
            </a:r>
            <a:r>
              <a:rPr lang="en-US" sz="2400" b="1" dirty="0"/>
              <a:t>full integration of the electronics flat behind the </a:t>
            </a:r>
            <a:r>
              <a:rPr lang="en-US" sz="2400" b="1" dirty="0" smtClean="0"/>
              <a:t>panels. The analysis work is on-going</a:t>
            </a:r>
            <a:r>
              <a:rPr lang="en-US" sz="2400" b="1" dirty="0" smtClean="0"/>
              <a:t>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Test bench is on-going to </a:t>
            </a:r>
            <a:r>
              <a:rPr lang="en-US" sz="2400" b="1" dirty="0"/>
              <a:t>study the modules one by </a:t>
            </a:r>
            <a:r>
              <a:rPr lang="en-US" sz="2400" b="1" dirty="0" smtClean="0"/>
              <a:t>one: energy resolution, calibration, cross-talk…</a:t>
            </a:r>
            <a:endParaRPr lang="en-US" sz="2400" b="1" dirty="0"/>
          </a:p>
          <a:p>
            <a:endParaRPr lang="en-US" sz="1400" b="1" dirty="0"/>
          </a:p>
          <a:p>
            <a:r>
              <a:rPr lang="en-US" sz="2400" b="1" dirty="0"/>
              <a:t>Next step: 7 modules high quality </a:t>
            </a:r>
            <a:r>
              <a:rPr lang="en-US" sz="2400" b="1" dirty="0" smtClean="0"/>
              <a:t>test</a:t>
            </a:r>
            <a:r>
              <a:rPr lang="en-US" sz="2400" b="1" dirty="0"/>
              <a:t> </a:t>
            </a:r>
            <a:r>
              <a:rPr lang="en-US" sz="2400" b="1" dirty="0" smtClean="0"/>
              <a:t>at the end of January 2013 </a:t>
            </a:r>
            <a:endParaRPr lang="en-US" sz="1500" dirty="0"/>
          </a:p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2630"/>
            <a:ext cx="91440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err="1">
                <a:solidFill>
                  <a:schemeClr val="tx1"/>
                </a:solidFill>
              </a:rPr>
              <a:t>Summary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348880"/>
            <a:ext cx="4464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i="1" dirty="0" smtClean="0">
                <a:solidFill>
                  <a:srgbClr val="3333CC"/>
                </a:solidFill>
                <a:latin typeface="Edwardian Script ITC" pitchFamily="66" charset="0"/>
                <a:cs typeface="Times New Roman" pitchFamily="18" charset="0"/>
              </a:rPr>
              <a:t>Thank you!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Paul\ilc\7M-DESYtest\July2012\7-Modul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7"/>
          <a:stretch/>
        </p:blipFill>
        <p:spPr bwMode="auto">
          <a:xfrm>
            <a:off x="4587950" y="3818199"/>
            <a:ext cx="3440434" cy="247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763471" y="1064677"/>
            <a:ext cx="3320423" cy="252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587950" y="1021271"/>
            <a:ext cx="3412273" cy="260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70" y="3822073"/>
            <a:ext cx="3296224" cy="247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39552" y="548680"/>
            <a:ext cx="7772400" cy="504056"/>
          </a:xfrm>
          <a:prstGeom prst="rect">
            <a:avLst/>
          </a:prstGeom>
        </p:spPr>
        <p:txBody>
          <a:bodyPr bIns="91440" anchor="b" anchorCtr="0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7 </a:t>
            </a:r>
            <a:r>
              <a:rPr lang="en-US" sz="3600" b="1" dirty="0" err="1" smtClean="0">
                <a:solidFill>
                  <a:schemeClr val="tx1"/>
                </a:solidFill>
              </a:rPr>
              <a:t>Micromegas</a:t>
            </a:r>
            <a:r>
              <a:rPr lang="en-US" sz="3600" b="1" dirty="0" smtClean="0">
                <a:solidFill>
                  <a:schemeClr val="tx1"/>
                </a:solidFill>
              </a:rPr>
              <a:t> modules with integration of electronics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55576" y="10527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2008-2011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572000" y="9807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2012-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4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chemeClr val="tx1"/>
                </a:solidFill>
              </a:rPr>
              <a:t>6 Modules Test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590782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Cosmic</a:t>
            </a:r>
            <a:r>
              <a:rPr lang="fr-FR" sz="2400" dirty="0" smtClean="0"/>
              <a:t> </a:t>
            </a:r>
            <a:r>
              <a:rPr lang="fr-FR" sz="2400" dirty="0" err="1" smtClean="0"/>
              <a:t>event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67543" y="982469"/>
            <a:ext cx="7946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 July </a:t>
            </a:r>
            <a:r>
              <a:rPr lang="en-US" dirty="0"/>
              <a:t>2012, 6 </a:t>
            </a:r>
            <a:r>
              <a:rPr lang="en-US" dirty="0" smtClean="0"/>
              <a:t>modules were installed on the endplate of LP-TPC at DESY and tested at the same time. Data were taken with cosmic rays and 5 </a:t>
            </a:r>
            <a:r>
              <a:rPr lang="en-US" dirty="0" err="1" smtClean="0"/>
              <a:t>GeV</a:t>
            </a:r>
            <a:r>
              <a:rPr lang="en-US" dirty="0" smtClean="0"/>
              <a:t> e- beam.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41" y="1556792"/>
            <a:ext cx="644286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D:\Paul\ilc\7M-DESYtest\July2012\7-Modul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7"/>
          <a:stretch/>
        </p:blipFill>
        <p:spPr bwMode="auto">
          <a:xfrm>
            <a:off x="611560" y="4753314"/>
            <a:ext cx="1898043" cy="138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RUN_02203\RUN_02203.00000.animation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4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4624"/>
            <a:ext cx="91440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Event display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tx1"/>
                </a:solidFill>
              </a:rPr>
              <a:t>the first 100 triggers of a good run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5157192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Each module has 1726 pads </a:t>
            </a:r>
          </a:p>
          <a:p>
            <a:r>
              <a:rPr lang="en-US" dirty="0" smtClean="0"/>
              <a:t>(24 rows x72 columns)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894758" cy="378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73" y="980728"/>
            <a:ext cx="355282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73" y="3429000"/>
            <a:ext cx="35052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508104" y="1340768"/>
            <a:ext cx="17281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Outside</a:t>
            </a:r>
            <a:r>
              <a:rPr lang="fr-FR" dirty="0" smtClean="0"/>
              <a:t> crack</a:t>
            </a:r>
            <a:endParaRPr lang="fr-FR" dirty="0"/>
          </a:p>
        </p:txBody>
      </p:sp>
      <p:sp>
        <p:nvSpPr>
          <p:cNvPr id="12" name="ZoneTexte 13"/>
          <p:cNvSpPr txBox="1"/>
          <p:nvPr/>
        </p:nvSpPr>
        <p:spPr>
          <a:xfrm>
            <a:off x="5580112" y="3779748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In crack</a:t>
            </a:r>
            <a:endParaRPr lang="fr-FR" dirty="0"/>
          </a:p>
        </p:txBody>
      </p:sp>
      <p:sp>
        <p:nvSpPr>
          <p:cNvPr id="16" name="ZoneTexte 14"/>
          <p:cNvSpPr txBox="1"/>
          <p:nvPr/>
        </p:nvSpPr>
        <p:spPr>
          <a:xfrm>
            <a:off x="395536" y="5440918"/>
            <a:ext cx="173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Upper</a:t>
            </a:r>
            <a:r>
              <a:rPr lang="fr-FR" dirty="0" smtClean="0"/>
              <a:t> crack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698210" y="5373216"/>
            <a:ext cx="173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Lower</a:t>
            </a:r>
            <a:r>
              <a:rPr lang="fr-FR" dirty="0" smtClean="0"/>
              <a:t> crack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043608" y="3390553"/>
            <a:ext cx="360040" cy="2034274"/>
          </a:xfrm>
          <a:prstGeom prst="straightConnector1">
            <a:avLst/>
          </a:prstGeom>
          <a:ln w="38100">
            <a:solidFill>
              <a:srgbClr val="FF99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275856" y="3613666"/>
            <a:ext cx="288032" cy="1759550"/>
          </a:xfrm>
          <a:prstGeom prst="straightConnector1">
            <a:avLst/>
          </a:prstGeom>
          <a:ln w="38100">
            <a:solidFill>
              <a:srgbClr val="FF99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0"/>
          <p:cNvSpPr txBox="1"/>
          <p:nvPr/>
        </p:nvSpPr>
        <p:spPr>
          <a:xfrm>
            <a:off x="5189105" y="562989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Padrow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(3x24=72)</a:t>
            </a:r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07504" y="3236959"/>
            <a:ext cx="4968552" cy="73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8"/>
          <p:cNvSpPr txBox="1"/>
          <p:nvPr/>
        </p:nvSpPr>
        <p:spPr>
          <a:xfrm>
            <a:off x="4290294" y="2897815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</a:p>
          <a:p>
            <a:r>
              <a:rPr lang="fr-FR" dirty="0" smtClean="0"/>
              <a:t>e- </a:t>
            </a:r>
            <a:r>
              <a:rPr lang="fr-FR" dirty="0" err="1" smtClean="0"/>
              <a:t>Beam</a:t>
            </a:r>
            <a:endParaRPr lang="fr-FR" dirty="0"/>
          </a:p>
        </p:txBody>
      </p:sp>
      <p:sp>
        <p:nvSpPr>
          <p:cNvPr id="15" name="Oval 14"/>
          <p:cNvSpPr/>
          <p:nvPr/>
        </p:nvSpPr>
        <p:spPr>
          <a:xfrm>
            <a:off x="2555776" y="3236959"/>
            <a:ext cx="1152128" cy="307187"/>
          </a:xfrm>
          <a:prstGeom prst="ellipse">
            <a:avLst/>
          </a:prstGeom>
          <a:noFill/>
          <a:ln w="381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6512" y="274638"/>
            <a:ext cx="9144000" cy="778098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b="1" dirty="0">
                <a:solidFill>
                  <a:schemeClr val="tx1"/>
                </a:solidFill>
              </a:rPr>
              <a:t>Crack scan</a:t>
            </a:r>
          </a:p>
        </p:txBody>
      </p:sp>
      <p:sp>
        <p:nvSpPr>
          <p:cNvPr id="9" name="Oval 8"/>
          <p:cNvSpPr/>
          <p:nvPr/>
        </p:nvSpPr>
        <p:spPr>
          <a:xfrm>
            <a:off x="827584" y="2996952"/>
            <a:ext cx="1152128" cy="307187"/>
          </a:xfrm>
          <a:prstGeom prst="ellipse">
            <a:avLst/>
          </a:prstGeom>
          <a:noFill/>
          <a:ln w="381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395536" y="2708920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51520" y="2329656"/>
            <a:ext cx="288032" cy="379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5900"/>
            <a:ext cx="4158883" cy="280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image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111" y="1475606"/>
            <a:ext cx="4440385" cy="282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2"/>
          <p:cNvSpPr txBox="1"/>
          <p:nvPr/>
        </p:nvSpPr>
        <p:spPr>
          <a:xfrm>
            <a:off x="3246578" y="4437112"/>
            <a:ext cx="377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hits vs x (72 pad-</a:t>
            </a:r>
            <a:r>
              <a:rPr lang="fr-FR" dirty="0" err="1" smtClean="0"/>
              <a:t>rows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355751" y="4941168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Study the hit reconstruction efficiency at or near the crack: take data with beam, moving by steps of 2mm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512" y="274638"/>
            <a:ext cx="9144000" cy="778098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b="1" dirty="0">
                <a:solidFill>
                  <a:schemeClr val="tx1"/>
                </a:solidFill>
              </a:rPr>
              <a:t>Crack scan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Gain study</a:t>
            </a:r>
            <a:endParaRPr lang="en-US" sz="32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ZoneTexte 1"/>
          <p:cNvSpPr txBox="1"/>
          <p:nvPr/>
        </p:nvSpPr>
        <p:spPr>
          <a:xfrm>
            <a:off x="971600" y="908720"/>
            <a:ext cx="762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Using</a:t>
            </a:r>
            <a:r>
              <a:rPr lang="fr-FR" dirty="0" smtClean="0"/>
              <a:t> the </a:t>
            </a:r>
            <a:r>
              <a:rPr lang="fr-FR" dirty="0" err="1" smtClean="0"/>
              <a:t>fitted</a:t>
            </a:r>
            <a:r>
              <a:rPr lang="fr-FR" dirty="0" smtClean="0"/>
              <a:t> MPV of the (Landau) distribution of the </a:t>
            </a:r>
            <a:r>
              <a:rPr lang="fr-FR" dirty="0" err="1" smtClean="0"/>
              <a:t>measured</a:t>
            </a:r>
            <a:r>
              <a:rPr lang="fr-FR" dirty="0" smtClean="0"/>
              <a:t> charge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36043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51520" y="5085184"/>
            <a:ext cx="43158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/>
              <a:t>Effective gain vs </a:t>
            </a:r>
            <a:r>
              <a:rPr lang="fr-FR" sz="1400" b="1" dirty="0" err="1"/>
              <a:t>mesh</a:t>
            </a:r>
            <a:r>
              <a:rPr lang="fr-FR" sz="1400" b="1" dirty="0"/>
              <a:t> </a:t>
            </a:r>
            <a:r>
              <a:rPr lang="fr-FR" sz="1400" b="1" dirty="0" smtClean="0"/>
              <a:t>voltage </a:t>
            </a:r>
          </a:p>
          <a:p>
            <a:r>
              <a:rPr lang="fr-FR" sz="1400" dirty="0" smtClean="0"/>
              <a:t>(</a:t>
            </a:r>
            <a:r>
              <a:rPr lang="fr-FR" sz="1400" dirty="0" err="1" smtClean="0"/>
              <a:t>compared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direct gain </a:t>
            </a:r>
            <a:r>
              <a:rPr lang="fr-FR" sz="1400" dirty="0" err="1" smtClean="0"/>
              <a:t>measurements</a:t>
            </a:r>
            <a:r>
              <a:rPr lang="fr-FR" sz="1400" dirty="0" smtClean="0"/>
              <a:t> </a:t>
            </a:r>
            <a:r>
              <a:rPr lang="fr-FR" sz="1400" dirty="0" err="1" smtClean="0"/>
              <a:t>using</a:t>
            </a:r>
            <a:r>
              <a:rPr lang="fr-FR" sz="1400" dirty="0" smtClean="0"/>
              <a:t> </a:t>
            </a:r>
            <a:r>
              <a:rPr lang="fr-FR" sz="1400" baseline="30000" dirty="0" smtClean="0"/>
              <a:t>55</a:t>
            </a:r>
            <a:r>
              <a:rPr lang="fr-FR" sz="1400" dirty="0" smtClean="0"/>
              <a:t>Fe source on a </a:t>
            </a:r>
            <a:r>
              <a:rPr lang="fr-FR" sz="1400" dirty="0" err="1" smtClean="0"/>
              <a:t>bulk</a:t>
            </a:r>
            <a:r>
              <a:rPr lang="fr-FR" sz="1400" dirty="0" smtClean="0"/>
              <a:t> detector </a:t>
            </a:r>
            <a:r>
              <a:rPr lang="fr-FR" sz="1400" dirty="0" err="1" smtClean="0"/>
              <a:t>without</a:t>
            </a:r>
            <a:r>
              <a:rPr lang="fr-FR" sz="1400" dirty="0" smtClean="0"/>
              <a:t> </a:t>
            </a:r>
            <a:r>
              <a:rPr lang="fr-FR" sz="1400" dirty="0" err="1" smtClean="0"/>
              <a:t>resistive</a:t>
            </a:r>
            <a:r>
              <a:rPr lang="fr-FR" sz="1400" dirty="0" smtClean="0"/>
              <a:t> foil) </a:t>
            </a: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5292080" y="5066600"/>
            <a:ext cx="3125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/>
              <a:t>Effective gain vs </a:t>
            </a:r>
            <a:r>
              <a:rPr lang="fr-FR" sz="1400" b="1" dirty="0" smtClean="0"/>
              <a:t>drift distance </a:t>
            </a:r>
          </a:p>
          <a:p>
            <a:r>
              <a:rPr lang="fr-FR" sz="1400" dirty="0" smtClean="0"/>
              <a:t>(</a:t>
            </a:r>
            <a:r>
              <a:rPr lang="fr-FR" sz="1400" dirty="0" err="1" smtClean="0"/>
              <a:t>Vmesh</a:t>
            </a:r>
            <a:r>
              <a:rPr lang="fr-FR" sz="1400" dirty="0" smtClean="0"/>
              <a:t>=380V, </a:t>
            </a:r>
            <a:r>
              <a:rPr lang="fr-FR" sz="1400" dirty="0" err="1" smtClean="0"/>
              <a:t>Vdrift</a:t>
            </a:r>
            <a:r>
              <a:rPr lang="fr-FR" sz="1400" dirty="0" smtClean="0"/>
              <a:t>=140V/cm, </a:t>
            </a:r>
            <a:r>
              <a:rPr lang="fr-FR" sz="1400" dirty="0" err="1" smtClean="0"/>
              <a:t>peaking</a:t>
            </a:r>
            <a:r>
              <a:rPr lang="fr-FR" sz="1400" dirty="0" smtClean="0"/>
              <a:t> time </a:t>
            </a:r>
            <a:r>
              <a:rPr lang="fr-FR" sz="1400" dirty="0"/>
              <a:t>1</a:t>
            </a:r>
            <a:r>
              <a:rPr lang="fr-FR" sz="1400" dirty="0" smtClean="0"/>
              <a:t>00 ns and 400 ns)</a:t>
            </a:r>
            <a:endParaRPr lang="fr-FR" sz="1400" dirty="0"/>
          </a:p>
        </p:txBody>
      </p:sp>
      <p:pic>
        <p:nvPicPr>
          <p:cNvPr id="2050" name="Chart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9850"/>
            <a:ext cx="4536504" cy="336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95" y="1052736"/>
            <a:ext cx="7437730" cy="461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1560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Track fit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8080"/>
            <a:ext cx="3816424" cy="267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627" y="980728"/>
            <a:ext cx="3816424" cy="271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92080" y="3754958"/>
            <a:ext cx="376229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r>
              <a:rPr lang="fr-FR" sz="2400" dirty="0" smtClean="0"/>
              <a:t>(b): </a:t>
            </a:r>
            <a:r>
              <a:rPr lang="fr-FR" sz="2400" dirty="0" err="1" smtClean="0"/>
              <a:t>After</a:t>
            </a:r>
            <a:r>
              <a:rPr lang="fr-FR" sz="2400" dirty="0" smtClean="0"/>
              <a:t> </a:t>
            </a:r>
            <a:r>
              <a:rPr lang="fr-FR" sz="2400" dirty="0" err="1" smtClean="0"/>
              <a:t>alignment</a:t>
            </a:r>
            <a:endParaRPr lang="fr-FR" sz="2400" dirty="0" smtClean="0"/>
          </a:p>
          <a:p>
            <a:r>
              <a:rPr lang="fr-FR" sz="1600" dirty="0" err="1" smtClean="0">
                <a:latin typeface="Symbol" pitchFamily="18" charset="2"/>
              </a:rPr>
              <a:t>df</a:t>
            </a:r>
            <a:r>
              <a:rPr lang="en-GB" sz="1600" dirty="0"/>
              <a:t>= </a:t>
            </a:r>
            <a:r>
              <a:rPr lang="en-GB" sz="1600" dirty="0" smtClean="0"/>
              <a:t>2.9 ,</a:t>
            </a:r>
            <a:r>
              <a:rPr lang="en-GB" sz="1600" dirty="0"/>
              <a:t>  </a:t>
            </a:r>
            <a:r>
              <a:rPr lang="en-GB" sz="1600" dirty="0" smtClean="0"/>
              <a:t>2.1 </a:t>
            </a:r>
            <a:r>
              <a:rPr lang="en-GB" sz="1600" dirty="0"/>
              <a:t>and </a:t>
            </a:r>
            <a:r>
              <a:rPr lang="en-GB" sz="1600" dirty="0" smtClean="0"/>
              <a:t>2.2  </a:t>
            </a:r>
            <a:r>
              <a:rPr lang="en-GB" sz="1600" dirty="0" err="1" smtClean="0"/>
              <a:t>mrad</a:t>
            </a:r>
            <a:r>
              <a:rPr lang="en-GB" sz="1600" dirty="0" smtClean="0"/>
              <a:t> </a:t>
            </a:r>
            <a:endParaRPr lang="en-GB" sz="1600" dirty="0"/>
          </a:p>
          <a:p>
            <a:r>
              <a:rPr lang="en-GB" sz="1600" dirty="0">
                <a:latin typeface="Symbol" pitchFamily="18" charset="2"/>
              </a:rPr>
              <a:t>d</a:t>
            </a:r>
            <a:r>
              <a:rPr lang="en-GB" sz="1600" dirty="0" smtClean="0"/>
              <a:t>x </a:t>
            </a:r>
            <a:r>
              <a:rPr lang="en-GB" sz="1600" dirty="0"/>
              <a:t>= </a:t>
            </a:r>
            <a:r>
              <a:rPr lang="en-GB" sz="1600" dirty="0" smtClean="0"/>
              <a:t>47 </a:t>
            </a:r>
            <a:r>
              <a:rPr lang="en-GB" sz="1600" dirty="0"/>
              <a:t>µm,  </a:t>
            </a:r>
            <a:r>
              <a:rPr lang="en-GB" sz="1600" dirty="0" smtClean="0"/>
              <a:t>-43 </a:t>
            </a:r>
            <a:r>
              <a:rPr lang="en-GB" sz="1600" dirty="0"/>
              <a:t>µm and </a:t>
            </a:r>
            <a:r>
              <a:rPr lang="en-GB" sz="1600" dirty="0" smtClean="0"/>
              <a:t>-52 </a:t>
            </a:r>
            <a:r>
              <a:rPr lang="en-GB" sz="1600" dirty="0"/>
              <a:t>µm </a:t>
            </a: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45912" y="3721489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Row Number: 3 x 24 = </a:t>
            </a:r>
            <a:r>
              <a:rPr lang="en-US" dirty="0" smtClean="0"/>
              <a:t>72  Displacement </a:t>
            </a:r>
            <a:r>
              <a:rPr lang="en-US" dirty="0"/>
              <a:t>in mm</a:t>
            </a:r>
          </a:p>
        </p:txBody>
      </p:sp>
      <p:sp>
        <p:nvSpPr>
          <p:cNvPr id="6" name="Rectangle 5"/>
          <p:cNvSpPr/>
          <p:nvPr/>
        </p:nvSpPr>
        <p:spPr>
          <a:xfrm>
            <a:off x="1237658" y="3989095"/>
            <a:ext cx="2818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(a): Before alignment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09495" y="116632"/>
            <a:ext cx="7772400" cy="778098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Residuals by </a:t>
            </a:r>
            <a:r>
              <a:rPr lang="en-US" sz="3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padrow</a:t>
            </a: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3" descr="D:\Paul\ilc\7M-DESYtest\July2012\7-Modul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7"/>
          <a:stretch/>
        </p:blipFill>
        <p:spPr bwMode="auto">
          <a:xfrm>
            <a:off x="755576" y="4581128"/>
            <a:ext cx="1898043" cy="138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73" y="4613050"/>
            <a:ext cx="2016224" cy="14390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26232" y="5332566"/>
            <a:ext cx="27911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One module has 1726 pads </a:t>
            </a:r>
          </a:p>
          <a:p>
            <a:r>
              <a:rPr lang="en-US" dirty="0" smtClean="0"/>
              <a:t>(24 rows x72 columns)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12/4/2012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W.Wang_RD51 mini week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52BF-E8B1-4B04-9B01-71C44DC8C0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6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462</Words>
  <Application>Microsoft Office PowerPoint</Application>
  <PresentationFormat>On-screen Show (4:3)</PresentationFormat>
  <Paragraphs>106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Six modules Micromegas TPC beam test &amp; Test bench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44</cp:revision>
  <dcterms:created xsi:type="dcterms:W3CDTF">2012-12-02T12:32:46Z</dcterms:created>
  <dcterms:modified xsi:type="dcterms:W3CDTF">2012-12-03T22:16:26Z</dcterms:modified>
</cp:coreProperties>
</file>