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sldIdLst>
    <p:sldId id="256" r:id="rId2"/>
    <p:sldId id="287" r:id="rId3"/>
    <p:sldId id="295" r:id="rId4"/>
    <p:sldId id="293" r:id="rId5"/>
    <p:sldId id="291" r:id="rId6"/>
    <p:sldId id="289" r:id="rId7"/>
    <p:sldId id="292" r:id="rId8"/>
    <p:sldId id="294" r:id="rId9"/>
    <p:sldId id="290" r:id="rId10"/>
    <p:sldId id="306" r:id="rId11"/>
    <p:sldId id="302" r:id="rId12"/>
    <p:sldId id="257" r:id="rId13"/>
    <p:sldId id="303" r:id="rId14"/>
    <p:sldId id="304" r:id="rId15"/>
    <p:sldId id="301" r:id="rId16"/>
    <p:sldId id="305" r:id="rId17"/>
    <p:sldId id="299" r:id="rId18"/>
    <p:sldId id="300" r:id="rId19"/>
    <p:sldId id="273" r:id="rId20"/>
    <p:sldId id="297" r:id="rId21"/>
    <p:sldId id="298" r:id="rId22"/>
    <p:sldId id="296" r:id="rId23"/>
    <p:sldId id="307" r:id="rId24"/>
    <p:sldId id="27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DDDDDD"/>
    <a:srgbClr val="00CC00"/>
    <a:srgbClr val="FFD9B3"/>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73" d="100"/>
          <a:sy n="73" d="100"/>
        </p:scale>
        <p:origin x="-222" y="-72"/>
      </p:cViewPr>
      <p:guideLst>
        <p:guide orient="horz" pos="2160"/>
        <p:guide pos="274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87EF61-70B8-4921-8AB1-EED39E69D944}" type="datetimeFigureOut">
              <a:rPr lang="en-US" smtClean="0"/>
              <a:pPr/>
              <a:t>12/5/2012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6666FE-E4D9-47F4-9F03-D5EDB025DB3D}" type="slidenum">
              <a:rPr lang="en-US" smtClean="0"/>
              <a:pPr/>
              <a:t>‹#›</a:t>
            </a:fld>
            <a:endParaRPr lang="en-US"/>
          </a:p>
        </p:txBody>
      </p:sp>
    </p:spTree>
    <p:extLst>
      <p:ext uri="{BB962C8B-B14F-4D97-AF65-F5344CB8AC3E}">
        <p14:creationId xmlns:p14="http://schemas.microsoft.com/office/powerpoint/2010/main" val="3018622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26680A-7C27-4C79-96C0-D028D01108F6}"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051844-E87B-42EA-957A-451A2DF0E0D1}"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3D32C6-D2C1-4F28-A69C-575CF62986C8}"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BBF0FB-C6DB-479C-AFA7-B118D62D798A}"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1997CF-20F0-4313-B4D5-B40C4E674C14}" type="datetime1">
              <a:rPr lang="en-US" smtClean="0"/>
              <a:pPr/>
              <a:t>12/5/2012</a:t>
            </a:fld>
            <a:endParaRPr lang="en-US"/>
          </a:p>
        </p:txBody>
      </p:sp>
      <p:sp>
        <p:nvSpPr>
          <p:cNvPr id="6" name="Footer Placeholder 5"/>
          <p:cNvSpPr>
            <a:spLocks noGrp="1"/>
          </p:cNvSpPr>
          <p:nvPr>
            <p:ph type="ftr" sz="quarter" idx="11"/>
          </p:nvPr>
        </p:nvSpPr>
        <p:spPr/>
        <p:txBody>
          <a:bodyPr/>
          <a:lstStyle/>
          <a:p>
            <a:r>
              <a:rPr lang="en-US" smtClean="0"/>
              <a:t>RD51 mini week   December  2012 - CERN</a:t>
            </a:r>
            <a:endParaRPr lang="en-US"/>
          </a:p>
        </p:txBody>
      </p:sp>
      <p:sp>
        <p:nvSpPr>
          <p:cNvPr id="7" name="Slide Number Placeholder 6"/>
          <p:cNvSpPr>
            <a:spLocks noGrp="1"/>
          </p:cNvSpPr>
          <p:nvPr>
            <p:ph type="sldNum" sz="quarter" idx="12"/>
          </p:nvPr>
        </p:nvSpPr>
        <p:spPr/>
        <p:txBody>
          <a:bodyPr/>
          <a:lstStyle/>
          <a:p>
            <a:fld id="{81410F51-67F6-48E5-8567-B9938CBC14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8096EA-1B8E-4A7F-9B0C-4D129A4A2740}" type="datetime1">
              <a:rPr lang="en-US" smtClean="0"/>
              <a:pPr/>
              <a:t>12/5/2012</a:t>
            </a:fld>
            <a:endParaRPr lang="en-US"/>
          </a:p>
        </p:txBody>
      </p:sp>
      <p:sp>
        <p:nvSpPr>
          <p:cNvPr id="8" name="Footer Placeholder 7"/>
          <p:cNvSpPr>
            <a:spLocks noGrp="1"/>
          </p:cNvSpPr>
          <p:nvPr>
            <p:ph type="ftr" sz="quarter" idx="11"/>
          </p:nvPr>
        </p:nvSpPr>
        <p:spPr/>
        <p:txBody>
          <a:bodyPr/>
          <a:lstStyle/>
          <a:p>
            <a:r>
              <a:rPr lang="en-US" smtClean="0"/>
              <a:t>RD51 mini week   December  2012 - CERN</a:t>
            </a:r>
            <a:endParaRPr lang="en-US"/>
          </a:p>
        </p:txBody>
      </p:sp>
      <p:sp>
        <p:nvSpPr>
          <p:cNvPr id="9" name="Slide Number Placeholder 8"/>
          <p:cNvSpPr>
            <a:spLocks noGrp="1"/>
          </p:cNvSpPr>
          <p:nvPr>
            <p:ph type="sldNum" sz="quarter" idx="12"/>
          </p:nvPr>
        </p:nvSpPr>
        <p:spPr/>
        <p:txBody>
          <a:bodyPr/>
          <a:lstStyle/>
          <a:p>
            <a:fld id="{81410F51-67F6-48E5-8567-B9938CBC14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D74DB2-BABC-48C3-9BE4-F5BD027D803D}" type="datetime1">
              <a:rPr lang="en-US" smtClean="0"/>
              <a:pPr/>
              <a:t>12/5/2012</a:t>
            </a:fld>
            <a:endParaRPr lang="en-US"/>
          </a:p>
        </p:txBody>
      </p:sp>
      <p:sp>
        <p:nvSpPr>
          <p:cNvPr id="4" name="Footer Placeholder 3"/>
          <p:cNvSpPr>
            <a:spLocks noGrp="1"/>
          </p:cNvSpPr>
          <p:nvPr>
            <p:ph type="ftr" sz="quarter" idx="11"/>
          </p:nvPr>
        </p:nvSpPr>
        <p:spPr/>
        <p:txBody>
          <a:bodyPr/>
          <a:lstStyle/>
          <a:p>
            <a:r>
              <a:rPr lang="en-US" smtClean="0"/>
              <a:t>RD51 mini week   December  2012 - CERN</a:t>
            </a:r>
            <a:endParaRPr lang="en-US"/>
          </a:p>
        </p:txBody>
      </p:sp>
      <p:sp>
        <p:nvSpPr>
          <p:cNvPr id="5" name="Slide Number Placeholder 4"/>
          <p:cNvSpPr>
            <a:spLocks noGrp="1"/>
          </p:cNvSpPr>
          <p:nvPr>
            <p:ph type="sldNum" sz="quarter" idx="12"/>
          </p:nvPr>
        </p:nvSpPr>
        <p:spPr/>
        <p:txBody>
          <a:bodyPr/>
          <a:lstStyle/>
          <a:p>
            <a:fld id="{81410F51-67F6-48E5-8567-B9938CBC14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71032-0508-45B8-88E0-CBE3089871D4}" type="datetime1">
              <a:rPr lang="en-US" smtClean="0"/>
              <a:pPr/>
              <a:t>12/5/2012</a:t>
            </a:fld>
            <a:endParaRPr lang="en-US"/>
          </a:p>
        </p:txBody>
      </p:sp>
      <p:sp>
        <p:nvSpPr>
          <p:cNvPr id="3" name="Footer Placeholder 2"/>
          <p:cNvSpPr>
            <a:spLocks noGrp="1"/>
          </p:cNvSpPr>
          <p:nvPr>
            <p:ph type="ftr" sz="quarter" idx="11"/>
          </p:nvPr>
        </p:nvSpPr>
        <p:spPr/>
        <p:txBody>
          <a:bodyPr/>
          <a:lstStyle/>
          <a:p>
            <a:r>
              <a:rPr lang="en-US" smtClean="0"/>
              <a:t>RD51 mini week   December  2012 - CERN</a:t>
            </a:r>
            <a:endParaRPr lang="en-US"/>
          </a:p>
        </p:txBody>
      </p:sp>
      <p:sp>
        <p:nvSpPr>
          <p:cNvPr id="4" name="Slide Number Placeholder 3"/>
          <p:cNvSpPr>
            <a:spLocks noGrp="1"/>
          </p:cNvSpPr>
          <p:nvPr>
            <p:ph type="sldNum" sz="quarter" idx="12"/>
          </p:nvPr>
        </p:nvSpPr>
        <p:spPr/>
        <p:txBody>
          <a:bodyPr/>
          <a:lstStyle/>
          <a:p>
            <a:fld id="{81410F51-67F6-48E5-8567-B9938CBC14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64EF5E-ABC4-4746-A8A6-6FF72E7EA21B}" type="datetime1">
              <a:rPr lang="en-US" smtClean="0"/>
              <a:pPr/>
              <a:t>12/5/2012</a:t>
            </a:fld>
            <a:endParaRPr lang="en-US"/>
          </a:p>
        </p:txBody>
      </p:sp>
      <p:sp>
        <p:nvSpPr>
          <p:cNvPr id="6" name="Footer Placeholder 5"/>
          <p:cNvSpPr>
            <a:spLocks noGrp="1"/>
          </p:cNvSpPr>
          <p:nvPr>
            <p:ph type="ftr" sz="quarter" idx="11"/>
          </p:nvPr>
        </p:nvSpPr>
        <p:spPr/>
        <p:txBody>
          <a:bodyPr/>
          <a:lstStyle/>
          <a:p>
            <a:r>
              <a:rPr lang="en-US" smtClean="0"/>
              <a:t>RD51 mini week   December  2012 - CERN</a:t>
            </a:r>
            <a:endParaRPr lang="en-US"/>
          </a:p>
        </p:txBody>
      </p:sp>
      <p:sp>
        <p:nvSpPr>
          <p:cNvPr id="7" name="Slide Number Placeholder 6"/>
          <p:cNvSpPr>
            <a:spLocks noGrp="1"/>
          </p:cNvSpPr>
          <p:nvPr>
            <p:ph type="sldNum" sz="quarter" idx="12"/>
          </p:nvPr>
        </p:nvSpPr>
        <p:spPr/>
        <p:txBody>
          <a:bodyPr/>
          <a:lstStyle/>
          <a:p>
            <a:fld id="{81410F51-67F6-48E5-8567-B9938CBC14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A846B-01D6-4D70-9E96-9A43080F994D}" type="datetime1">
              <a:rPr lang="en-US" smtClean="0"/>
              <a:pPr/>
              <a:t>12/5/2012</a:t>
            </a:fld>
            <a:endParaRPr lang="en-US"/>
          </a:p>
        </p:txBody>
      </p:sp>
      <p:sp>
        <p:nvSpPr>
          <p:cNvPr id="6" name="Footer Placeholder 5"/>
          <p:cNvSpPr>
            <a:spLocks noGrp="1"/>
          </p:cNvSpPr>
          <p:nvPr>
            <p:ph type="ftr" sz="quarter" idx="11"/>
          </p:nvPr>
        </p:nvSpPr>
        <p:spPr/>
        <p:txBody>
          <a:bodyPr/>
          <a:lstStyle/>
          <a:p>
            <a:r>
              <a:rPr lang="en-US" smtClean="0"/>
              <a:t>RD51 mini week   December  2012 - CERN</a:t>
            </a:r>
            <a:endParaRPr lang="en-US"/>
          </a:p>
        </p:txBody>
      </p:sp>
      <p:sp>
        <p:nvSpPr>
          <p:cNvPr id="7" name="Slide Number Placeholder 6"/>
          <p:cNvSpPr>
            <a:spLocks noGrp="1"/>
          </p:cNvSpPr>
          <p:nvPr>
            <p:ph type="sldNum" sz="quarter" idx="12"/>
          </p:nvPr>
        </p:nvSpPr>
        <p:spPr/>
        <p:txBody>
          <a:bodyPr/>
          <a:lstStyle/>
          <a:p>
            <a:fld id="{81410F51-67F6-48E5-8567-B9938CBC14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12E47B-7438-4A23-A049-4FA07AB31E58}" type="datetime1">
              <a:rPr lang="en-US" smtClean="0"/>
              <a:pPr/>
              <a:t>12/5/2012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RD51 mini week   December  2012 - CERN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410F51-67F6-48E5-8567-B9938CBC14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testbeam-2013@desy.de" TargetMode="External"/><Relationship Id="rId2" Type="http://schemas.openxmlformats.org/officeDocument/2006/relationships/hyperlink" Target="mailto:ingrid.gregor@desy.de" TargetMode="External"/><Relationship Id="rId1" Type="http://schemas.openxmlformats.org/officeDocument/2006/relationships/slideLayout" Target="../slideLayouts/slideLayout2.xml"/><Relationship Id="rId5" Type="http://schemas.openxmlformats.org/officeDocument/2006/relationships/hyperlink" Target="http://aida.web.cern.ch/" TargetMode="External"/><Relationship Id="rId4" Type="http://schemas.openxmlformats.org/officeDocument/2006/relationships/hyperlink" Target="http://testbeam.desy.de/"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indico.cern.ch/getFile.py/access?contribId=26&amp;sessionId=1&amp;resId=0&amp;materialId=slides&amp;confId=218341"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http://indico.cern.ch/getFile.py/access?contribId=26&amp;sessionId=1&amp;resId=0&amp;materialId=slides&amp;confId=218341" TargetMode="Externa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hyperlink" Target="http://indico.cern.ch/getFile.py/access?contribId=26&amp;sessionId=1&amp;resId=0&amp;materialId=slides&amp;confId=218341"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hyperlink" Target="http://indico.cern.ch/getFile.py/access?contribId=26&amp;sessionId=1&amp;resId=0&amp;materialId=slides&amp;confId=218341" TargetMode="External"/><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hyperlink" Target="http://indico.cern.ch/getFile.py/access?contribId=26&amp;sessionId=1&amp;resId=0&amp;materialId=slides&amp;confId=218341" TargetMode="External"/><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lvl="0" fontAlgn="base">
              <a:spcAft>
                <a:spcPct val="0"/>
              </a:spcAft>
            </a:pPr>
            <a:r>
              <a:rPr lang="en-US" dirty="0" smtClean="0"/>
              <a:t>wg7</a:t>
            </a:r>
            <a:br>
              <a:rPr lang="en-US" dirty="0" smtClean="0"/>
            </a:br>
            <a:r>
              <a:rPr lang="en-US" sz="2000" dirty="0">
                <a:latin typeface="+mn-lt"/>
                <a:ea typeface="+mn-ea"/>
                <a:cs typeface="+mn-cs"/>
              </a:rPr>
              <a:t> Sharing </a:t>
            </a:r>
            <a:r>
              <a:rPr lang="en-US" sz="2000" dirty="0" smtClean="0">
                <a:latin typeface="+mn-lt"/>
                <a:ea typeface="+mn-ea"/>
                <a:cs typeface="+mn-cs"/>
              </a:rPr>
              <a:t>of common  infrastructure for detector characterization</a:t>
            </a:r>
            <a:endParaRPr lang="en-US" sz="2000" dirty="0">
              <a:latin typeface="+mn-lt"/>
            </a:endParaRPr>
          </a:p>
        </p:txBody>
      </p:sp>
      <p:sp>
        <p:nvSpPr>
          <p:cNvPr id="3" name="Subtitle 2"/>
          <p:cNvSpPr>
            <a:spLocks noGrp="1"/>
          </p:cNvSpPr>
          <p:nvPr>
            <p:ph type="subTitle" idx="1"/>
          </p:nvPr>
        </p:nvSpPr>
        <p:spPr/>
        <p:txBody>
          <a:bodyPr>
            <a:normAutofit/>
          </a:bodyPr>
          <a:lstStyle/>
          <a:p>
            <a:r>
              <a:rPr lang="en-US" dirty="0" smtClean="0">
                <a:solidFill>
                  <a:schemeClr val="tx1"/>
                </a:solidFill>
              </a:rPr>
              <a:t>Test Beam Facility</a:t>
            </a:r>
          </a:p>
          <a:p>
            <a:r>
              <a:rPr lang="en-US" dirty="0" smtClean="0">
                <a:solidFill>
                  <a:schemeClr val="tx1"/>
                </a:solidFill>
              </a:rPr>
              <a:t>RD51-GDD laboratory</a:t>
            </a:r>
          </a:p>
        </p:txBody>
      </p:sp>
      <p:sp>
        <p:nvSpPr>
          <p:cNvPr id="4" name="TextBox 3"/>
          <p:cNvSpPr txBox="1"/>
          <p:nvPr/>
        </p:nvSpPr>
        <p:spPr>
          <a:xfrm>
            <a:off x="7236296" y="6309320"/>
            <a:ext cx="1621470" cy="369332"/>
          </a:xfrm>
          <a:prstGeom prst="rect">
            <a:avLst/>
          </a:prstGeom>
          <a:noFill/>
        </p:spPr>
        <p:txBody>
          <a:bodyPr wrap="none" rtlCol="0">
            <a:spAutoFit/>
          </a:bodyPr>
          <a:lstStyle/>
          <a:p>
            <a:r>
              <a:rPr lang="en-US" dirty="0" smtClean="0"/>
              <a:t>Yorgos - Eraldo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special sorry…	</a:t>
            </a:r>
            <a:endParaRPr lang="en-US" dirty="0"/>
          </a:p>
        </p:txBody>
      </p:sp>
      <p:sp>
        <p:nvSpPr>
          <p:cNvPr id="3" name="Content Placeholder 2"/>
          <p:cNvSpPr>
            <a:spLocks noGrp="1"/>
          </p:cNvSpPr>
          <p:nvPr>
            <p:ph idx="1"/>
          </p:nvPr>
        </p:nvSpPr>
        <p:spPr/>
        <p:txBody>
          <a:bodyPr/>
          <a:lstStyle/>
          <a:p>
            <a:pPr>
              <a:buNone/>
            </a:pPr>
            <a:r>
              <a:rPr lang="en-US" dirty="0" smtClean="0"/>
              <a:t>To GEM-</a:t>
            </a:r>
            <a:r>
              <a:rPr lang="en-US" dirty="0" err="1" smtClean="0"/>
              <a:t>Jlab</a:t>
            </a:r>
            <a:r>
              <a:rPr lang="en-US" dirty="0" smtClean="0"/>
              <a:t> (Evaristo &amp; Co.)</a:t>
            </a:r>
          </a:p>
          <a:p>
            <a:pPr>
              <a:buNone/>
            </a:pPr>
            <a:endParaRPr lang="en-US" dirty="0" smtClean="0"/>
          </a:p>
          <a:p>
            <a:pPr>
              <a:buNone/>
            </a:pPr>
            <a:r>
              <a:rPr lang="en-US" dirty="0" smtClean="0"/>
              <a:t>Really sorry that you didn’t  fix the foils for the beam and many thanks for your efforts on providing us in time (appreciated) everything was needed (but unfortunately not used) and requested to prepare the test.</a:t>
            </a:r>
            <a:endParaRPr lang="en-US" dirty="0"/>
          </a:p>
        </p:txBody>
      </p:sp>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2857500"/>
            <a:ext cx="8229600" cy="1143000"/>
          </a:xfrm>
        </p:spPr>
        <p:txBody>
          <a:bodyPr/>
          <a:lstStyle/>
          <a:p>
            <a:r>
              <a:rPr lang="en-US" dirty="0" smtClean="0"/>
              <a:t>LS1 &amp; Beams</a:t>
            </a:r>
            <a:endParaRPr lang="en-US" dirty="0"/>
          </a:p>
        </p:txBody>
      </p:sp>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0"/>
            <a:ext cx="8229600" cy="648072"/>
          </a:xfrm>
        </p:spPr>
        <p:txBody>
          <a:bodyPr anchor="t">
            <a:noAutofit/>
          </a:bodyPr>
          <a:lstStyle/>
          <a:p>
            <a:pPr algn="r"/>
            <a:r>
              <a:rPr lang="en-US" sz="3200" dirty="0" smtClean="0">
                <a:solidFill>
                  <a:schemeClr val="tx1"/>
                </a:solidFill>
              </a:rPr>
              <a:t>LS1 and Beams</a:t>
            </a:r>
            <a:endParaRPr lang="en-US" sz="3200" dirty="0"/>
          </a:p>
        </p:txBody>
      </p:sp>
      <p:sp>
        <p:nvSpPr>
          <p:cNvPr id="4" name="Date Placeholder 3"/>
          <p:cNvSpPr>
            <a:spLocks noGrp="1"/>
          </p:cNvSpPr>
          <p:nvPr>
            <p:ph type="dt" sz="half" idx="10"/>
          </p:nvPr>
        </p:nvSpPr>
        <p:spPr/>
        <p:txBody>
          <a:bodyPr/>
          <a:lstStyle/>
          <a:p>
            <a:fld id="{5C0608E9-0159-4D5B-9DFA-1E91EB72C8FF}" type="datetime1">
              <a:rPr lang="en-US" smtClean="0"/>
              <a:pPr/>
              <a:t>12/5/2012</a:t>
            </a:fld>
            <a:endParaRPr lang="en-US"/>
          </a:p>
        </p:txBody>
      </p:sp>
      <p:sp>
        <p:nvSpPr>
          <p:cNvPr id="5" name="Footer Placeholder 4"/>
          <p:cNvSpPr>
            <a:spLocks noGrp="1"/>
          </p:cNvSpPr>
          <p:nvPr>
            <p:ph type="ftr" sz="quarter" idx="11"/>
          </p:nvPr>
        </p:nvSpPr>
        <p:spPr/>
        <p:txBody>
          <a:bodyPr/>
          <a:lstStyle/>
          <a:p>
            <a:r>
              <a:rPr lang="nl-NL" dirty="0" smtClean="0"/>
              <a:t>RD51 mini week  </a:t>
            </a:r>
          </a:p>
          <a:p>
            <a:r>
              <a:rPr lang="nl-NL" dirty="0" smtClean="0"/>
              <a:t>December  2012 - CERN</a:t>
            </a:r>
          </a:p>
        </p:txBody>
      </p:sp>
      <p:sp>
        <p:nvSpPr>
          <p:cNvPr id="6" name="Slide Number Placeholder 5"/>
          <p:cNvSpPr>
            <a:spLocks noGrp="1"/>
          </p:cNvSpPr>
          <p:nvPr>
            <p:ph type="sldNum" sz="quarter" idx="12"/>
          </p:nvPr>
        </p:nvSpPr>
        <p:spPr/>
        <p:txBody>
          <a:bodyPr/>
          <a:lstStyle/>
          <a:p>
            <a:fld id="{81410F51-67F6-48E5-8567-B9938CBC140C}" type="slidenum">
              <a:rPr lang="en-US" smtClean="0"/>
              <a:pPr/>
              <a:t>12</a:t>
            </a:fld>
            <a:endParaRPr lang="en-US"/>
          </a:p>
        </p:txBody>
      </p:sp>
      <p:pic>
        <p:nvPicPr>
          <p:cNvPr id="1027" name="Picture 3"/>
          <p:cNvPicPr>
            <a:picLocks noChangeAspect="1" noChangeArrowheads="1"/>
          </p:cNvPicPr>
          <p:nvPr/>
        </p:nvPicPr>
        <p:blipFill>
          <a:blip r:embed="rId2" cstate="print"/>
          <a:srcRect/>
          <a:stretch>
            <a:fillRect/>
          </a:stretch>
        </p:blipFill>
        <p:spPr bwMode="auto">
          <a:xfrm>
            <a:off x="1050194" y="1198582"/>
            <a:ext cx="7043612" cy="4894714"/>
          </a:xfrm>
          <a:prstGeom prst="rect">
            <a:avLst/>
          </a:prstGeom>
          <a:ln>
            <a:noFill/>
          </a:ln>
          <a:effectLst>
            <a:outerShdw blurRad="292100" dist="139700" dir="2700000" algn="tl" rotWithShape="0">
              <a:srgbClr val="333333">
                <a:alpha val="65000"/>
              </a:srgbClr>
            </a:outerShdw>
          </a:effectLst>
        </p:spPr>
      </p:pic>
      <p:sp>
        <p:nvSpPr>
          <p:cNvPr id="16" name="Rectangle 15"/>
          <p:cNvSpPr/>
          <p:nvPr/>
        </p:nvSpPr>
        <p:spPr>
          <a:xfrm>
            <a:off x="251520" y="548680"/>
            <a:ext cx="8712968" cy="523220"/>
          </a:xfrm>
          <a:prstGeom prst="rect">
            <a:avLst/>
          </a:prstGeom>
        </p:spPr>
        <p:txBody>
          <a:bodyPr wrap="square">
            <a:spAutoFit/>
          </a:bodyPr>
          <a:lstStyle/>
          <a:p>
            <a:r>
              <a:rPr lang="en-US" sz="1400" dirty="0" smtClean="0"/>
              <a:t>CERN RESEARCH BOARD - MINUTES OF THE 201stMEETING OF THE RESEARCH BOARD - </a:t>
            </a:r>
          </a:p>
          <a:p>
            <a:r>
              <a:rPr lang="en-US" sz="1400" dirty="0" smtClean="0"/>
              <a:t>HELD ON MONDAY 24 SEPTEMBER 2012 </a:t>
            </a:r>
            <a:r>
              <a:rPr lang="en-US" sz="1400" dirty="0" smtClean="0">
                <a:solidFill>
                  <a:schemeClr val="accent1"/>
                </a:solidFill>
              </a:rPr>
              <a:t>http://cdsweb.cern.ch/record/1481530/files/M-201.pdf</a:t>
            </a:r>
            <a:endParaRPr lang="en-US" sz="1400" dirty="0">
              <a:solidFill>
                <a:schemeClr val="accent1"/>
              </a:solidFill>
            </a:endParaRPr>
          </a:p>
        </p:txBody>
      </p:sp>
      <p:sp>
        <p:nvSpPr>
          <p:cNvPr id="17" name="Rounded Rectangle 16"/>
          <p:cNvSpPr/>
          <p:nvPr/>
        </p:nvSpPr>
        <p:spPr>
          <a:xfrm>
            <a:off x="5580112" y="4797152"/>
            <a:ext cx="2232248" cy="43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1115616" y="4797152"/>
            <a:ext cx="1728192" cy="4320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a:off x="7164288" y="3789040"/>
            <a:ext cx="800472" cy="43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accent1">
                    <a:lumMod val="50000"/>
                  </a:schemeClr>
                </a:solidFill>
              </a:rPr>
              <a:t>?</a:t>
            </a:r>
          </a:p>
        </p:txBody>
      </p:sp>
      <p:sp>
        <p:nvSpPr>
          <p:cNvPr id="21" name="Rounded Rectangle 20"/>
          <p:cNvSpPr/>
          <p:nvPr/>
        </p:nvSpPr>
        <p:spPr>
          <a:xfrm>
            <a:off x="251520" y="4797152"/>
            <a:ext cx="800472" cy="43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accent1">
                    <a:lumMod val="50000"/>
                  </a:schemeClr>
                </a:solidFill>
              </a:rPr>
              <a:t>H4</a:t>
            </a:r>
            <a:endParaRPr lang="en-US" sz="2400" b="1"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04664"/>
            <a:ext cx="8229600" cy="1143000"/>
          </a:xfrm>
        </p:spPr>
        <p:txBody>
          <a:bodyPr/>
          <a:lstStyle/>
          <a:p>
            <a:r>
              <a:rPr lang="en-US" dirty="0" smtClean="0"/>
              <a:t>Next two years…</a:t>
            </a:r>
            <a:endParaRPr lang="en-US" dirty="0"/>
          </a:p>
        </p:txBody>
      </p:sp>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a:bodyPr>
          <a:lstStyle/>
          <a:p>
            <a:r>
              <a:rPr lang="en-US" sz="3600" dirty="0" smtClean="0"/>
              <a:t>Outside…one </a:t>
            </a:r>
            <a:r>
              <a:rPr lang="en-US" sz="3600" dirty="0" err="1" smtClean="0"/>
              <a:t>example:Desy</a:t>
            </a:r>
            <a:endParaRPr lang="en-US" sz="3600" dirty="0"/>
          </a:p>
        </p:txBody>
      </p:sp>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14</a:t>
            </a:fld>
            <a:endParaRPr lang="en-US"/>
          </a:p>
        </p:txBody>
      </p:sp>
      <p:sp>
        <p:nvSpPr>
          <p:cNvPr id="45057" name="Rectangle 1"/>
          <p:cNvSpPr>
            <a:spLocks noChangeArrowheads="1"/>
          </p:cNvSpPr>
          <p:nvPr/>
        </p:nvSpPr>
        <p:spPr bwMode="auto">
          <a:xfrm>
            <a:off x="251520" y="1124744"/>
            <a:ext cx="6529352" cy="518603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From: Ingrid </a:t>
            </a:r>
            <a:r>
              <a:rPr kumimoji="0" lang="en-US" sz="1100" b="1"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Gregor</a:t>
            </a:r>
            <a: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&lt;</a:t>
            </a:r>
            <a: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hlinkClick r:id="rId2"/>
              </a:rPr>
              <a:t>ingrid.gregor@desy.de</a:t>
            </a:r>
            <a: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&gt;</a:t>
            </a:r>
            <a:b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Reply-To: "</a:t>
            </a:r>
            <a: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hlinkClick r:id="rId3"/>
              </a:rPr>
              <a:t>testbeam-2013@desy.de</a:t>
            </a:r>
            <a: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&lt;</a:t>
            </a:r>
            <a: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hlinkClick r:id="rId3"/>
              </a:rPr>
              <a:t>testbeam-2013@desy.de</a:t>
            </a:r>
            <a: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&gt;</a:t>
            </a:r>
            <a:b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Subject: Call for Test beam Requests DESY 2013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r>
            <a:b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Dear colleagues,</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we would like to prepare the test beam schedule for the DESY test beam facility in 2013. The DESY test beam will</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be running in 2013 from end of January till end of June and a further period from mid of October to the end of the year.</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It will also run throughout 2014 (with shorter machine development breaks). This schedule is preliminary and will</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be confirmed soon.</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Most of you already told us their preliminary test beam needs for the next year(s). With this mail we would like</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to ask that you please confirm your request for test beam at DESY.</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If you are planning to use the DESY test beam facility in 2013 please send before December 5th 2012</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following information to </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hlinkClick r:id="rId3"/>
              </a:rPr>
              <a:t>testbeam-2013@desy.de</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project name</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number of requested weeks</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preferred month(s)</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preferred infrastructure (beam telescope, magnetic field, …)</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You can find information of the DESY test beam on </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hlinkClick r:id="rId4"/>
              </a:rPr>
              <a:t>testbeam.desy.de</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Groups from European institutions can apply for funding via AIDA (</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hlinkClick r:id="rId5"/>
              </a:rPr>
              <a:t>http://aida.web.cern.ch</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Best regards</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Marcel </a:t>
            </a:r>
            <a:r>
              <a:rPr kumimoji="0" lang="en-US" sz="1000" b="1"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Stanitzki</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Norbert </a:t>
            </a:r>
            <a:r>
              <a:rPr kumimoji="0" lang="en-US" sz="1000" b="1"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Meyners</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and Ingrid-Maria </a:t>
            </a:r>
            <a:r>
              <a:rPr kumimoji="0" lang="en-US" sz="1000" b="1"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Gregor</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DESY Test beam coordinators</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PS: Please apologize if you receive this mail multiple times, we had to create an ad-hoc e-mail list to make</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sure we reach the whole community. </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t>
            </a:r>
            <a:b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r>
            <a:b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Dr. Ingrid-Maria </a:t>
            </a:r>
            <a:r>
              <a:rPr kumimoji="0" lang="en-US" sz="1000" b="1"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Gregor</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r>
            <a:b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DESY                               </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hlinkClick r:id="rId2"/>
              </a:rPr>
              <a:t>ingrid.gregor@desy.de</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r>
            <a:b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en-US" sz="1000" b="1"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Notkestr</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85                      Office: +49-40-8998-3032</a:t>
            </a:r>
            <a:b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Mobile: +49-151-1170-1082</a:t>
            </a:r>
            <a:b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b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D-22607 Hamburg              FAX:    +49-40-8998-3092</a:t>
            </a:r>
            <a:endParaRPr kumimoji="0" lang="en-US" sz="11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Box 7"/>
          <p:cNvSpPr txBox="1"/>
          <p:nvPr/>
        </p:nvSpPr>
        <p:spPr>
          <a:xfrm rot="18350910">
            <a:off x="5149747" y="3857592"/>
            <a:ext cx="4064126" cy="1015663"/>
          </a:xfrm>
          <a:prstGeom prst="rect">
            <a:avLst/>
          </a:prstGeom>
          <a:noFill/>
        </p:spPr>
        <p:txBody>
          <a:bodyPr wrap="none" rtlCol="0">
            <a:spAutoFit/>
          </a:bodyPr>
          <a:lstStyle/>
          <a:p>
            <a:r>
              <a:rPr lang="en-US" sz="2000" dirty="0" smtClean="0"/>
              <a:t>DEAD LINE … TODAY!?!</a:t>
            </a:r>
          </a:p>
          <a:p>
            <a:r>
              <a:rPr lang="en-US" sz="2000" dirty="0" smtClean="0"/>
              <a:t>User has been informed, but </a:t>
            </a:r>
          </a:p>
          <a:p>
            <a:r>
              <a:rPr lang="en-US" sz="2000" dirty="0" smtClean="0"/>
              <a:t>just in case you have not received it…</a:t>
            </a:r>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15</a:t>
            </a:fld>
            <a:endParaRPr lang="en-US"/>
          </a:p>
        </p:txBody>
      </p:sp>
      <p:pic>
        <p:nvPicPr>
          <p:cNvPr id="44034" name="Picture 2" descr="C:\Users\eoliveri\Desktop\lab\DSCN0939.JPG"/>
          <p:cNvPicPr>
            <a:picLocks noChangeAspect="1" noChangeArrowheads="1"/>
          </p:cNvPicPr>
          <p:nvPr/>
        </p:nvPicPr>
        <p:blipFill>
          <a:blip r:embed="rId2" cstate="print"/>
          <a:srcRect/>
          <a:stretch>
            <a:fillRect/>
          </a:stretch>
        </p:blipFill>
        <p:spPr bwMode="auto">
          <a:xfrm>
            <a:off x="216024" y="1436667"/>
            <a:ext cx="2684717" cy="3579623"/>
          </a:xfrm>
          <a:prstGeom prst="rect">
            <a:avLst/>
          </a:prstGeom>
          <a:ln>
            <a:noFill/>
          </a:ln>
          <a:effectLst>
            <a:outerShdw blurRad="292100" dist="139700" dir="2700000" algn="tl" rotWithShape="0">
              <a:srgbClr val="333333">
                <a:alpha val="65000"/>
              </a:srgbClr>
            </a:outerShdw>
          </a:effectLst>
        </p:spPr>
      </p:pic>
      <p:pic>
        <p:nvPicPr>
          <p:cNvPr id="44035" name="Picture 3" descr="C:\Users\eoliveri\Desktop\lab\DSCN0941.JPG"/>
          <p:cNvPicPr>
            <a:picLocks noChangeAspect="1" noChangeArrowheads="1"/>
          </p:cNvPicPr>
          <p:nvPr/>
        </p:nvPicPr>
        <p:blipFill>
          <a:blip r:embed="rId3" cstate="print"/>
          <a:srcRect/>
          <a:stretch>
            <a:fillRect/>
          </a:stretch>
        </p:blipFill>
        <p:spPr bwMode="auto">
          <a:xfrm>
            <a:off x="3096344" y="1436667"/>
            <a:ext cx="2684717" cy="3579623"/>
          </a:xfrm>
          <a:prstGeom prst="rect">
            <a:avLst/>
          </a:prstGeom>
          <a:ln>
            <a:noFill/>
          </a:ln>
          <a:effectLst>
            <a:outerShdw blurRad="292100" dist="139700" dir="2700000" algn="tl" rotWithShape="0">
              <a:srgbClr val="333333">
                <a:alpha val="65000"/>
              </a:srgbClr>
            </a:outerShdw>
          </a:effectLst>
        </p:spPr>
      </p:pic>
      <p:pic>
        <p:nvPicPr>
          <p:cNvPr id="44036" name="Picture 4"/>
          <p:cNvPicPr>
            <a:picLocks noChangeAspect="1" noChangeArrowheads="1"/>
          </p:cNvPicPr>
          <p:nvPr/>
        </p:nvPicPr>
        <p:blipFill>
          <a:blip r:embed="rId4" cstate="print"/>
          <a:stretch>
            <a:fillRect/>
          </a:stretch>
        </p:blipFill>
        <p:spPr bwMode="auto">
          <a:xfrm>
            <a:off x="5976664" y="1436638"/>
            <a:ext cx="2975155" cy="358002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421186" y="5097958"/>
            <a:ext cx="1321387" cy="923330"/>
          </a:xfrm>
          <a:prstGeom prst="rect">
            <a:avLst/>
          </a:prstGeom>
          <a:noFill/>
        </p:spPr>
        <p:txBody>
          <a:bodyPr wrap="none" rtlCol="0">
            <a:spAutoFit/>
          </a:bodyPr>
          <a:lstStyle/>
          <a:p>
            <a:r>
              <a:rPr lang="en-US" dirty="0" smtClean="0"/>
              <a:t>mm </a:t>
            </a:r>
            <a:r>
              <a:rPr lang="en-US" dirty="0" err="1" smtClean="0"/>
              <a:t>tarcker</a:t>
            </a:r>
            <a:endParaRPr lang="en-US" dirty="0" smtClean="0"/>
          </a:p>
          <a:p>
            <a:r>
              <a:rPr lang="en-US" dirty="0" smtClean="0"/>
              <a:t>[Small Area]</a:t>
            </a:r>
          </a:p>
          <a:p>
            <a:endParaRPr lang="en-US" dirty="0"/>
          </a:p>
        </p:txBody>
      </p:sp>
      <p:sp>
        <p:nvSpPr>
          <p:cNvPr id="11" name="TextBox 10"/>
          <p:cNvSpPr txBox="1"/>
          <p:nvPr/>
        </p:nvSpPr>
        <p:spPr>
          <a:xfrm>
            <a:off x="3326981" y="5097958"/>
            <a:ext cx="1344407" cy="646331"/>
          </a:xfrm>
          <a:prstGeom prst="rect">
            <a:avLst/>
          </a:prstGeom>
          <a:noFill/>
        </p:spPr>
        <p:txBody>
          <a:bodyPr wrap="none" rtlCol="0">
            <a:spAutoFit/>
          </a:bodyPr>
          <a:lstStyle/>
          <a:p>
            <a:r>
              <a:rPr lang="en-US" dirty="0" smtClean="0"/>
              <a:t>GEM </a:t>
            </a:r>
            <a:r>
              <a:rPr lang="en-US" dirty="0" err="1" smtClean="0"/>
              <a:t>tarcker</a:t>
            </a:r>
            <a:endParaRPr lang="en-US" dirty="0" smtClean="0"/>
          </a:p>
          <a:p>
            <a:r>
              <a:rPr lang="en-US" dirty="0" smtClean="0"/>
              <a:t>[Small Area]</a:t>
            </a:r>
            <a:endParaRPr lang="en-US" dirty="0"/>
          </a:p>
        </p:txBody>
      </p:sp>
      <p:sp>
        <p:nvSpPr>
          <p:cNvPr id="12" name="TextBox 11"/>
          <p:cNvSpPr txBox="1"/>
          <p:nvPr/>
        </p:nvSpPr>
        <p:spPr>
          <a:xfrm>
            <a:off x="6043241" y="5088666"/>
            <a:ext cx="3065263" cy="923330"/>
          </a:xfrm>
          <a:prstGeom prst="rect">
            <a:avLst/>
          </a:prstGeom>
          <a:noFill/>
        </p:spPr>
        <p:txBody>
          <a:bodyPr wrap="none" rtlCol="0">
            <a:spAutoFit/>
          </a:bodyPr>
          <a:lstStyle/>
          <a:p>
            <a:r>
              <a:rPr lang="en-US" dirty="0" smtClean="0"/>
              <a:t>Or something as the </a:t>
            </a:r>
          </a:p>
          <a:p>
            <a:r>
              <a:rPr lang="en-US" dirty="0" smtClean="0"/>
              <a:t>ATLAS/MAMMA Cosmic Set up</a:t>
            </a:r>
          </a:p>
          <a:p>
            <a:r>
              <a:rPr lang="en-US" dirty="0" smtClean="0"/>
              <a:t>[Large Area]</a:t>
            </a:r>
            <a:endParaRPr lang="en-US" dirty="0"/>
          </a:p>
        </p:txBody>
      </p:sp>
      <p:sp>
        <p:nvSpPr>
          <p:cNvPr id="17" name="TextBox 16"/>
          <p:cNvSpPr txBox="1"/>
          <p:nvPr/>
        </p:nvSpPr>
        <p:spPr>
          <a:xfrm>
            <a:off x="-36512" y="0"/>
            <a:ext cx="9180512" cy="646331"/>
          </a:xfrm>
          <a:prstGeom prst="rect">
            <a:avLst/>
          </a:prstGeom>
        </p:spPr>
        <p:txBody>
          <a:bodyPr vert="horz" lIns="91440" tIns="45720" rIns="91440" bIns="45720" rtlCol="0" anchor="ctr">
            <a:noAutofit/>
          </a:bodyPr>
          <a:lstStyle/>
          <a:p>
            <a:pPr>
              <a:spcBef>
                <a:spcPct val="0"/>
              </a:spcBef>
            </a:pPr>
            <a:r>
              <a:rPr lang="en-US" sz="3200" dirty="0" smtClean="0">
                <a:latin typeface="+mj-lt"/>
                <a:ea typeface="+mj-ea"/>
                <a:cs typeface="+mj-cs"/>
              </a:rPr>
              <a:t>Cosmics </a:t>
            </a:r>
            <a:r>
              <a:rPr lang="en-US" sz="2000" dirty="0" smtClean="0">
                <a:latin typeface="+mj-lt"/>
                <a:ea typeface="+mj-ea"/>
                <a:cs typeface="+mj-cs"/>
              </a:rPr>
              <a:t>(as everywhere)</a:t>
            </a:r>
            <a:r>
              <a:rPr lang="en-US" sz="2000" dirty="0" smtClean="0">
                <a:solidFill>
                  <a:prstClr val="black"/>
                </a:solidFill>
              </a:rPr>
              <a:t> </a:t>
            </a:r>
            <a:r>
              <a:rPr lang="en-US" sz="3200" dirty="0" smtClean="0"/>
              <a:t>@GDD/RD51Lab</a:t>
            </a:r>
            <a:r>
              <a:rPr lang="en-US" sz="3200" dirty="0" smtClean="0">
                <a:solidFill>
                  <a:prstClr val="black"/>
                </a:solidFill>
              </a:rPr>
              <a:t>: </a:t>
            </a:r>
            <a:endParaRPr lang="en-US" sz="3200" dirty="0" smtClean="0">
              <a:latin typeface="+mj-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16</a:t>
            </a:fld>
            <a:endParaRPr lang="en-US"/>
          </a:p>
        </p:txBody>
      </p:sp>
      <p:pic>
        <p:nvPicPr>
          <p:cNvPr id="44037" name="Picture 5"/>
          <p:cNvPicPr>
            <a:picLocks noChangeAspect="1" noChangeArrowheads="1"/>
          </p:cNvPicPr>
          <p:nvPr/>
        </p:nvPicPr>
        <p:blipFill>
          <a:blip r:embed="rId2" cstate="print"/>
          <a:srcRect/>
          <a:stretch>
            <a:fillRect/>
          </a:stretch>
        </p:blipFill>
        <p:spPr bwMode="auto">
          <a:xfrm>
            <a:off x="2834515" y="3861048"/>
            <a:ext cx="3184275" cy="2310611"/>
          </a:xfrm>
          <a:prstGeom prst="rect">
            <a:avLst/>
          </a:prstGeom>
          <a:ln>
            <a:noFill/>
          </a:ln>
          <a:effectLst>
            <a:outerShdw blurRad="292100" dist="139700" dir="2700000" algn="tl" rotWithShape="0">
              <a:srgbClr val="333333">
                <a:alpha val="65000"/>
              </a:srgbClr>
            </a:outerShdw>
          </a:effectLst>
        </p:spPr>
      </p:pic>
      <p:pic>
        <p:nvPicPr>
          <p:cNvPr id="44038" name="Picture 6"/>
          <p:cNvPicPr>
            <a:picLocks noChangeAspect="1" noChangeArrowheads="1"/>
          </p:cNvPicPr>
          <p:nvPr/>
        </p:nvPicPr>
        <p:blipFill>
          <a:blip r:embed="rId3" cstate="print"/>
          <a:srcRect/>
          <a:stretch>
            <a:fillRect/>
          </a:stretch>
        </p:blipFill>
        <p:spPr bwMode="auto">
          <a:xfrm>
            <a:off x="4932040" y="1025236"/>
            <a:ext cx="3209994" cy="2403764"/>
          </a:xfrm>
          <a:prstGeom prst="rect">
            <a:avLst/>
          </a:prstGeom>
          <a:ln>
            <a:noFill/>
          </a:ln>
          <a:effectLst>
            <a:outerShdw blurRad="292100" dist="139700" dir="2700000" algn="tl" rotWithShape="0">
              <a:srgbClr val="333333">
                <a:alpha val="65000"/>
              </a:srgbClr>
            </a:outerShdw>
          </a:effectLst>
        </p:spPr>
      </p:pic>
      <p:pic>
        <p:nvPicPr>
          <p:cNvPr id="44040" name="Picture 8"/>
          <p:cNvPicPr>
            <a:picLocks noChangeAspect="1" noChangeArrowheads="1"/>
          </p:cNvPicPr>
          <p:nvPr/>
        </p:nvPicPr>
        <p:blipFill>
          <a:blip r:embed="rId4" cstate="print"/>
          <a:srcRect/>
          <a:stretch>
            <a:fillRect/>
          </a:stretch>
        </p:blipFill>
        <p:spPr bwMode="auto">
          <a:xfrm>
            <a:off x="323528" y="1049353"/>
            <a:ext cx="3590591" cy="2379647"/>
          </a:xfrm>
          <a:prstGeom prst="rect">
            <a:avLst/>
          </a:prstGeom>
          <a:ln>
            <a:noFill/>
          </a:ln>
          <a:effectLst>
            <a:outerShdw blurRad="292100" dist="139700" dir="2700000" algn="tl" rotWithShape="0">
              <a:srgbClr val="333333">
                <a:alpha val="65000"/>
              </a:srgbClr>
            </a:outerShdw>
          </a:effectLst>
        </p:spPr>
      </p:pic>
      <p:sp>
        <p:nvSpPr>
          <p:cNvPr id="18" name="TextBox 17"/>
          <p:cNvSpPr txBox="1"/>
          <p:nvPr/>
        </p:nvSpPr>
        <p:spPr>
          <a:xfrm>
            <a:off x="0" y="0"/>
            <a:ext cx="5053047" cy="521681"/>
          </a:xfrm>
          <a:prstGeom prst="rect">
            <a:avLst/>
          </a:prstGeom>
        </p:spPr>
        <p:txBody>
          <a:bodyPr vert="horz" lIns="91440" tIns="45720" rIns="91440" bIns="45720" rtlCol="0" anchor="ctr">
            <a:noAutofit/>
          </a:bodyPr>
          <a:lstStyle/>
          <a:p>
            <a:pPr>
              <a:lnSpc>
                <a:spcPct val="90000"/>
              </a:lnSpc>
              <a:spcBef>
                <a:spcPct val="0"/>
              </a:spcBef>
            </a:pPr>
            <a:r>
              <a:rPr lang="en-US" sz="3200" dirty="0" smtClean="0">
                <a:latin typeface="+mj-lt"/>
                <a:ea typeface="+mj-ea"/>
                <a:cs typeface="+mj-cs"/>
              </a:rPr>
              <a:t>X-</a:t>
            </a:r>
            <a:r>
              <a:rPr lang="en-US" sz="3200" dirty="0" err="1" smtClean="0">
                <a:latin typeface="+mj-lt"/>
                <a:ea typeface="+mj-ea"/>
                <a:cs typeface="+mj-cs"/>
              </a:rPr>
              <a:t>Ray@GDD</a:t>
            </a:r>
            <a:r>
              <a:rPr lang="en-US" sz="3200" dirty="0" smtClean="0">
                <a:latin typeface="+mj-lt"/>
                <a:ea typeface="+mj-ea"/>
                <a:cs typeface="+mj-cs"/>
              </a:rPr>
              <a:t>/RD51Lab:</a:t>
            </a:r>
          </a:p>
        </p:txBody>
      </p:sp>
      <p:sp>
        <p:nvSpPr>
          <p:cNvPr id="19" name="TextBox 18"/>
          <p:cNvSpPr txBox="1"/>
          <p:nvPr/>
        </p:nvSpPr>
        <p:spPr>
          <a:xfrm rot="16200000">
            <a:off x="3003553" y="2035827"/>
            <a:ext cx="2191497" cy="369332"/>
          </a:xfrm>
          <a:prstGeom prst="rect">
            <a:avLst/>
          </a:prstGeom>
          <a:noFill/>
        </p:spPr>
        <p:txBody>
          <a:bodyPr wrap="none" rtlCol="0">
            <a:spAutoFit/>
          </a:bodyPr>
          <a:lstStyle/>
          <a:p>
            <a:r>
              <a:rPr lang="en-US" dirty="0" smtClean="0"/>
              <a:t>Cu Anode </a:t>
            </a:r>
            <a:r>
              <a:rPr lang="en-US" dirty="0" err="1" smtClean="0"/>
              <a:t>PANalytical</a:t>
            </a:r>
            <a:endParaRPr lang="en-US" dirty="0"/>
          </a:p>
        </p:txBody>
      </p:sp>
      <p:sp>
        <p:nvSpPr>
          <p:cNvPr id="20" name="TextBox 19"/>
          <p:cNvSpPr txBox="1"/>
          <p:nvPr/>
        </p:nvSpPr>
        <p:spPr>
          <a:xfrm rot="16200000">
            <a:off x="7261318" y="2035827"/>
            <a:ext cx="2191497" cy="369332"/>
          </a:xfrm>
          <a:prstGeom prst="rect">
            <a:avLst/>
          </a:prstGeom>
          <a:noFill/>
        </p:spPr>
        <p:txBody>
          <a:bodyPr wrap="none" rtlCol="0">
            <a:spAutoFit/>
          </a:bodyPr>
          <a:lstStyle/>
          <a:p>
            <a:r>
              <a:rPr lang="en-US" dirty="0" smtClean="0"/>
              <a:t>Cu Anode </a:t>
            </a:r>
            <a:r>
              <a:rPr lang="en-US" dirty="0" err="1" smtClean="0"/>
              <a:t>PANalytical</a:t>
            </a:r>
            <a:endParaRPr lang="en-US" dirty="0"/>
          </a:p>
        </p:txBody>
      </p:sp>
      <p:sp>
        <p:nvSpPr>
          <p:cNvPr id="21" name="TextBox 20"/>
          <p:cNvSpPr txBox="1"/>
          <p:nvPr/>
        </p:nvSpPr>
        <p:spPr>
          <a:xfrm rot="16200000">
            <a:off x="5320182" y="4831765"/>
            <a:ext cx="1878719" cy="369332"/>
          </a:xfrm>
          <a:prstGeom prst="rect">
            <a:avLst/>
          </a:prstGeom>
          <a:noFill/>
        </p:spPr>
        <p:txBody>
          <a:bodyPr wrap="none" rtlCol="0">
            <a:spAutoFit/>
          </a:bodyPr>
          <a:lstStyle/>
          <a:p>
            <a:r>
              <a:rPr lang="en-US" dirty="0" smtClean="0"/>
              <a:t>Ag Anode </a:t>
            </a:r>
            <a:r>
              <a:rPr lang="en-US" dirty="0" err="1" smtClean="0"/>
              <a:t>Amptek</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17</a:t>
            </a:fld>
            <a:endParaRPr lang="en-US"/>
          </a:p>
        </p:txBody>
      </p:sp>
      <p:pic>
        <p:nvPicPr>
          <p:cNvPr id="41986" name="Picture 2"/>
          <p:cNvPicPr>
            <a:picLocks noChangeAspect="1" noChangeArrowheads="1"/>
          </p:cNvPicPr>
          <p:nvPr/>
        </p:nvPicPr>
        <p:blipFill>
          <a:blip r:embed="rId2" cstate="print"/>
          <a:srcRect/>
          <a:stretch>
            <a:fillRect/>
          </a:stretch>
        </p:blipFill>
        <p:spPr bwMode="auto">
          <a:xfrm>
            <a:off x="179512" y="3751314"/>
            <a:ext cx="4287968" cy="2558006"/>
          </a:xfrm>
          <a:prstGeom prst="rect">
            <a:avLst/>
          </a:prstGeom>
          <a:noFill/>
          <a:ln w="9525">
            <a:noFill/>
            <a:miter lim="800000"/>
            <a:headEnd/>
            <a:tailEnd/>
          </a:ln>
        </p:spPr>
      </p:pic>
      <p:pic>
        <p:nvPicPr>
          <p:cNvPr id="41987" name="Picture 3"/>
          <p:cNvPicPr>
            <a:picLocks noChangeAspect="1" noChangeArrowheads="1"/>
          </p:cNvPicPr>
          <p:nvPr/>
        </p:nvPicPr>
        <p:blipFill>
          <a:blip r:embed="rId3" cstate="print"/>
          <a:srcRect/>
          <a:stretch>
            <a:fillRect/>
          </a:stretch>
        </p:blipFill>
        <p:spPr bwMode="auto">
          <a:xfrm>
            <a:off x="4644008" y="4077072"/>
            <a:ext cx="4227566" cy="1872208"/>
          </a:xfrm>
          <a:prstGeom prst="rect">
            <a:avLst/>
          </a:prstGeom>
          <a:noFill/>
          <a:ln w="9525">
            <a:noFill/>
            <a:miter lim="800000"/>
            <a:headEnd/>
            <a:tailEnd/>
          </a:ln>
        </p:spPr>
      </p:pic>
      <p:graphicFrame>
        <p:nvGraphicFramePr>
          <p:cNvPr id="9" name="Table 8"/>
          <p:cNvGraphicFramePr>
            <a:graphicFrameLocks noGrp="1"/>
          </p:cNvGraphicFramePr>
          <p:nvPr/>
        </p:nvGraphicFramePr>
        <p:xfrm>
          <a:off x="341908" y="949836"/>
          <a:ext cx="8028384" cy="2263140"/>
        </p:xfrm>
        <a:graphic>
          <a:graphicData uri="http://schemas.openxmlformats.org/drawingml/2006/table">
            <a:tbl>
              <a:tblPr>
                <a:tableStyleId>{7DF18680-E054-41AD-8BC1-D1AEF772440D}</a:tableStyleId>
              </a:tblPr>
              <a:tblGrid>
                <a:gridCol w="2007096"/>
                <a:gridCol w="2007096"/>
                <a:gridCol w="2007096"/>
                <a:gridCol w="2007096"/>
              </a:tblGrid>
              <a:tr h="0">
                <a:tc>
                  <a:txBody>
                    <a:bodyPr/>
                    <a:lstStyle/>
                    <a:p>
                      <a:pPr>
                        <a:spcAft>
                          <a:spcPts val="0"/>
                        </a:spcAft>
                      </a:pPr>
                      <a:r>
                        <a:rPr lang="en-US" sz="1400" dirty="0"/>
                        <a:t>Source Id</a:t>
                      </a:r>
                      <a:endParaRPr lang="en-US" sz="1400" dirty="0">
                        <a:latin typeface="Times New Roman"/>
                        <a:ea typeface="Calibri"/>
                        <a:cs typeface="Arial"/>
                      </a:endParaRPr>
                    </a:p>
                  </a:txBody>
                  <a:tcPr marL="19050" marR="19050" marT="19050" marB="19050" anchor="ctr"/>
                </a:tc>
                <a:tc>
                  <a:txBody>
                    <a:bodyPr/>
                    <a:lstStyle/>
                    <a:p>
                      <a:pPr>
                        <a:spcAft>
                          <a:spcPts val="0"/>
                        </a:spcAft>
                      </a:pPr>
                      <a:r>
                        <a:rPr lang="en-US" sz="1400"/>
                        <a:t>Isotope</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Activity</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Location</a:t>
                      </a:r>
                      <a:endParaRPr lang="en-US" sz="1400">
                        <a:latin typeface="Times New Roman"/>
                        <a:ea typeface="Calibri"/>
                        <a:cs typeface="Arial"/>
                      </a:endParaRPr>
                    </a:p>
                  </a:txBody>
                  <a:tcPr marL="19050" marR="19050" marT="19050" marB="19050" anchor="ctr"/>
                </a:tc>
              </a:tr>
              <a:tr h="0">
                <a:tc>
                  <a:txBody>
                    <a:bodyPr/>
                    <a:lstStyle/>
                    <a:p>
                      <a:pPr>
                        <a:spcAft>
                          <a:spcPts val="0"/>
                        </a:spcAft>
                      </a:pPr>
                      <a:r>
                        <a:rPr lang="en-US" sz="1400"/>
                        <a:t>3392RP</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Fe-55</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3.01 MBq on 07.08.2012</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PREV 887/R-K47</a:t>
                      </a:r>
                      <a:endParaRPr lang="en-US" sz="1400">
                        <a:latin typeface="Times New Roman"/>
                        <a:ea typeface="Calibri"/>
                        <a:cs typeface="Arial"/>
                      </a:endParaRPr>
                    </a:p>
                  </a:txBody>
                  <a:tcPr marL="19050" marR="19050" marT="19050" marB="19050" anchor="ctr"/>
                </a:tc>
              </a:tr>
              <a:tr h="0">
                <a:tc>
                  <a:txBody>
                    <a:bodyPr/>
                    <a:lstStyle/>
                    <a:p>
                      <a:pPr>
                        <a:spcAft>
                          <a:spcPts val="0"/>
                        </a:spcAft>
                      </a:pPr>
                      <a:r>
                        <a:rPr lang="en-US" sz="1400"/>
                        <a:t>3506RP</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dirty="0"/>
                        <a:t>Fe-55</a:t>
                      </a:r>
                      <a:endParaRPr lang="en-US" sz="1400" dirty="0">
                        <a:latin typeface="Times New Roman"/>
                        <a:ea typeface="Calibri"/>
                        <a:cs typeface="Arial"/>
                      </a:endParaRPr>
                    </a:p>
                  </a:txBody>
                  <a:tcPr marL="19050" marR="19050" marT="19050" marB="19050" anchor="ctr"/>
                </a:tc>
                <a:tc>
                  <a:txBody>
                    <a:bodyPr/>
                    <a:lstStyle/>
                    <a:p>
                      <a:pPr>
                        <a:spcAft>
                          <a:spcPts val="0"/>
                        </a:spcAft>
                      </a:pPr>
                      <a:r>
                        <a:rPr lang="en-US" sz="1400"/>
                        <a:t>1.98 MBq on 07.08.2012</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MEYR 154/R-007</a:t>
                      </a:r>
                      <a:endParaRPr lang="en-US" sz="1400">
                        <a:latin typeface="Times New Roman"/>
                        <a:ea typeface="Calibri"/>
                        <a:cs typeface="Arial"/>
                      </a:endParaRPr>
                    </a:p>
                  </a:txBody>
                  <a:tcPr marL="19050" marR="19050" marT="19050" marB="19050" anchor="ctr"/>
                </a:tc>
              </a:tr>
              <a:tr h="0">
                <a:tc>
                  <a:txBody>
                    <a:bodyPr/>
                    <a:lstStyle/>
                    <a:p>
                      <a:pPr>
                        <a:spcAft>
                          <a:spcPts val="0"/>
                        </a:spcAft>
                      </a:pPr>
                      <a:r>
                        <a:rPr lang="en-US" sz="1400"/>
                        <a:t>3509RP</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Sr-90</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24.03 MBq on 07.08.2012</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dirty="0"/>
                        <a:t>MEYR 154/R-007</a:t>
                      </a:r>
                      <a:endParaRPr lang="en-US" sz="1400" dirty="0">
                        <a:latin typeface="Times New Roman"/>
                        <a:ea typeface="Calibri"/>
                        <a:cs typeface="Arial"/>
                      </a:endParaRPr>
                    </a:p>
                  </a:txBody>
                  <a:tcPr marL="19050" marR="19050" marT="19050" marB="19050" anchor="ctr"/>
                </a:tc>
              </a:tr>
              <a:tr h="0">
                <a:tc>
                  <a:txBody>
                    <a:bodyPr/>
                    <a:lstStyle/>
                    <a:p>
                      <a:pPr>
                        <a:spcAft>
                          <a:spcPts val="0"/>
                        </a:spcAft>
                      </a:pPr>
                      <a:r>
                        <a:rPr lang="en-US" sz="1400"/>
                        <a:t>3592RP</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Sr-90</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24.52 MBq on 07.08.2012</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PREV 887/R-K47</a:t>
                      </a:r>
                      <a:endParaRPr lang="en-US" sz="1400">
                        <a:latin typeface="Times New Roman"/>
                        <a:ea typeface="Calibri"/>
                        <a:cs typeface="Arial"/>
                      </a:endParaRPr>
                    </a:p>
                  </a:txBody>
                  <a:tcPr marL="19050" marR="19050" marT="19050" marB="19050" anchor="ctr"/>
                </a:tc>
              </a:tr>
              <a:tr h="0">
                <a:tc>
                  <a:txBody>
                    <a:bodyPr/>
                    <a:lstStyle/>
                    <a:p>
                      <a:pPr>
                        <a:spcAft>
                          <a:spcPts val="0"/>
                        </a:spcAft>
                      </a:pPr>
                      <a:r>
                        <a:rPr lang="en-US" sz="1400"/>
                        <a:t>3597RP</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Fe-55</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2.45 MBq on 07.08.2012</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MEYR 154/R-007</a:t>
                      </a:r>
                      <a:endParaRPr lang="en-US" sz="1400">
                        <a:latin typeface="Times New Roman"/>
                        <a:ea typeface="Calibri"/>
                        <a:cs typeface="Arial"/>
                      </a:endParaRPr>
                    </a:p>
                  </a:txBody>
                  <a:tcPr marL="19050" marR="19050" marT="19050" marB="19050" anchor="ctr"/>
                </a:tc>
              </a:tr>
              <a:tr h="0">
                <a:tc>
                  <a:txBody>
                    <a:bodyPr/>
                    <a:lstStyle/>
                    <a:p>
                      <a:pPr>
                        <a:spcAft>
                          <a:spcPts val="0"/>
                        </a:spcAft>
                      </a:pPr>
                      <a:r>
                        <a:rPr lang="en-US" sz="1400"/>
                        <a:t>3771RP</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Na-22</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7.15 kBq on 07.08.2012</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MEYR 154/R-007</a:t>
                      </a:r>
                      <a:endParaRPr lang="en-US" sz="1400">
                        <a:latin typeface="Times New Roman"/>
                        <a:ea typeface="Calibri"/>
                        <a:cs typeface="Arial"/>
                      </a:endParaRPr>
                    </a:p>
                  </a:txBody>
                  <a:tcPr marL="19050" marR="19050" marT="19050" marB="19050" anchor="ctr"/>
                </a:tc>
              </a:tr>
              <a:tr h="0">
                <a:tc>
                  <a:txBody>
                    <a:bodyPr/>
                    <a:lstStyle/>
                    <a:p>
                      <a:pPr>
                        <a:spcAft>
                          <a:spcPts val="0"/>
                        </a:spcAft>
                      </a:pPr>
                      <a:r>
                        <a:rPr lang="en-US" sz="1400"/>
                        <a:t>3874RP</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Cd-109</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17.85 kBq on 07.08.2012</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MEYR 154/R-007</a:t>
                      </a:r>
                      <a:endParaRPr lang="en-US" sz="1400">
                        <a:latin typeface="Times New Roman"/>
                        <a:ea typeface="Calibri"/>
                        <a:cs typeface="Arial"/>
                      </a:endParaRPr>
                    </a:p>
                  </a:txBody>
                  <a:tcPr marL="19050" marR="19050" marT="19050" marB="19050" anchor="ctr"/>
                </a:tc>
              </a:tr>
              <a:tr h="0">
                <a:tc>
                  <a:txBody>
                    <a:bodyPr/>
                    <a:lstStyle/>
                    <a:p>
                      <a:pPr>
                        <a:spcAft>
                          <a:spcPts val="0"/>
                        </a:spcAft>
                      </a:pPr>
                      <a:r>
                        <a:rPr lang="en-US" sz="1400"/>
                        <a:t>4148RP</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Am-241</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a:t>39.55 kBq on 07.08.2012</a:t>
                      </a:r>
                      <a:endParaRPr lang="en-US" sz="1400">
                        <a:latin typeface="Times New Roman"/>
                        <a:ea typeface="Calibri"/>
                        <a:cs typeface="Arial"/>
                      </a:endParaRPr>
                    </a:p>
                  </a:txBody>
                  <a:tcPr marL="19050" marR="19050" marT="19050" marB="19050" anchor="ctr"/>
                </a:tc>
                <a:tc>
                  <a:txBody>
                    <a:bodyPr/>
                    <a:lstStyle/>
                    <a:p>
                      <a:pPr>
                        <a:spcAft>
                          <a:spcPts val="0"/>
                        </a:spcAft>
                      </a:pPr>
                      <a:r>
                        <a:rPr lang="en-US" sz="1400" dirty="0"/>
                        <a:t>MEYR 154/R-007</a:t>
                      </a:r>
                      <a:endParaRPr lang="en-US" sz="1400" dirty="0">
                        <a:latin typeface="Times New Roman"/>
                        <a:ea typeface="Calibri"/>
                        <a:cs typeface="Arial"/>
                      </a:endParaRPr>
                    </a:p>
                  </a:txBody>
                  <a:tcPr marL="19050" marR="19050" marT="19050" marB="19050" anchor="ctr"/>
                </a:tc>
              </a:tr>
            </a:tbl>
          </a:graphicData>
        </a:graphic>
      </p:graphicFrame>
      <p:sp>
        <p:nvSpPr>
          <p:cNvPr id="10" name="TextBox 9"/>
          <p:cNvSpPr txBox="1"/>
          <p:nvPr/>
        </p:nvSpPr>
        <p:spPr>
          <a:xfrm>
            <a:off x="179512" y="3356992"/>
            <a:ext cx="8149539" cy="369332"/>
          </a:xfrm>
          <a:prstGeom prst="rect">
            <a:avLst/>
          </a:prstGeom>
          <a:noFill/>
        </p:spPr>
        <p:txBody>
          <a:bodyPr wrap="none" rtlCol="0">
            <a:spAutoFit/>
          </a:bodyPr>
          <a:lstStyle/>
          <a:p>
            <a:r>
              <a:rPr lang="en-US" dirty="0" smtClean="0"/>
              <a:t>Available  from RP (not all of them and not all the activity that you would like to have)</a:t>
            </a:r>
            <a:endParaRPr lang="en-US" dirty="0"/>
          </a:p>
        </p:txBody>
      </p:sp>
      <p:sp>
        <p:nvSpPr>
          <p:cNvPr id="11" name="TextBox 10"/>
          <p:cNvSpPr txBox="1"/>
          <p:nvPr/>
        </p:nvSpPr>
        <p:spPr>
          <a:xfrm>
            <a:off x="179512" y="611396"/>
            <a:ext cx="7406708" cy="369332"/>
          </a:xfrm>
          <a:prstGeom prst="rect">
            <a:avLst/>
          </a:prstGeom>
          <a:noFill/>
        </p:spPr>
        <p:txBody>
          <a:bodyPr wrap="none" rtlCol="0">
            <a:spAutoFit/>
          </a:bodyPr>
          <a:lstStyle/>
          <a:p>
            <a:r>
              <a:rPr lang="en-US" dirty="0" smtClean="0"/>
              <a:t>Available  in the lab (sources from H4 will be moved to lab when beams stop)</a:t>
            </a:r>
            <a:endParaRPr lang="en-US" dirty="0"/>
          </a:p>
        </p:txBody>
      </p:sp>
      <p:sp>
        <p:nvSpPr>
          <p:cNvPr id="12" name="Rectangle 11"/>
          <p:cNvSpPr/>
          <p:nvPr/>
        </p:nvSpPr>
        <p:spPr>
          <a:xfrm>
            <a:off x="0" y="0"/>
            <a:ext cx="9144000" cy="569387"/>
          </a:xfrm>
          <a:prstGeom prst="rect">
            <a:avLst/>
          </a:prstGeom>
        </p:spPr>
        <p:txBody>
          <a:bodyPr wrap="square">
            <a:spAutoFit/>
          </a:bodyPr>
          <a:lstStyle/>
          <a:p>
            <a:r>
              <a:rPr lang="en-US" sz="3100" dirty="0" err="1" smtClean="0">
                <a:solidFill>
                  <a:prstClr val="black"/>
                </a:solidFill>
              </a:rPr>
              <a:t>Sources</a:t>
            </a:r>
            <a:r>
              <a:rPr lang="en-US" sz="2800" dirty="0" err="1" smtClean="0"/>
              <a:t>@GDD</a:t>
            </a:r>
            <a:r>
              <a:rPr lang="en-US" sz="2800" dirty="0" smtClean="0"/>
              <a:t>/RD51Lab:</a:t>
            </a:r>
            <a:r>
              <a:rPr lang="en-US" sz="3100" dirty="0" smtClean="0">
                <a:solidFill>
                  <a:prstClr val="black"/>
                </a:solidFill>
              </a:rPr>
              <a:t>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18</a:t>
            </a:fld>
            <a:endParaRPr lang="en-US"/>
          </a:p>
        </p:txBody>
      </p:sp>
      <p:pic>
        <p:nvPicPr>
          <p:cNvPr id="43010" name="Picture 1" descr="image001"/>
          <p:cNvPicPr>
            <a:picLocks noChangeAspect="1" noChangeArrowheads="1"/>
          </p:cNvPicPr>
          <p:nvPr/>
        </p:nvPicPr>
        <p:blipFill>
          <a:blip r:embed="rId2" cstate="print"/>
          <a:srcRect/>
          <a:stretch>
            <a:fillRect/>
          </a:stretch>
        </p:blipFill>
        <p:spPr bwMode="auto">
          <a:xfrm>
            <a:off x="4355976" y="1310605"/>
            <a:ext cx="3457575" cy="4638675"/>
          </a:xfrm>
          <a:prstGeom prst="rect">
            <a:avLst/>
          </a:prstGeom>
          <a:noFill/>
          <a:ln w="9525">
            <a:noFill/>
            <a:miter lim="800000"/>
            <a:headEnd/>
            <a:tailEnd/>
          </a:ln>
        </p:spPr>
      </p:pic>
      <p:sp>
        <p:nvSpPr>
          <p:cNvPr id="8" name="Rectangle 7"/>
          <p:cNvSpPr/>
          <p:nvPr/>
        </p:nvSpPr>
        <p:spPr>
          <a:xfrm>
            <a:off x="323528" y="2132856"/>
            <a:ext cx="3600400" cy="1754326"/>
          </a:xfrm>
          <a:prstGeom prst="rect">
            <a:avLst/>
          </a:prstGeom>
        </p:spPr>
        <p:txBody>
          <a:bodyPr wrap="square">
            <a:spAutoFit/>
          </a:bodyPr>
          <a:lstStyle/>
          <a:p>
            <a:r>
              <a:rPr lang="en-GB" dirty="0" smtClean="0"/>
              <a:t>Sr90+electron Spectrometer</a:t>
            </a:r>
          </a:p>
          <a:p>
            <a:endParaRPr lang="en-GB" dirty="0" smtClean="0"/>
          </a:p>
          <a:p>
            <a:r>
              <a:rPr lang="en-GB" dirty="0" smtClean="0"/>
              <a:t>The source allows to produce a quasi mono-energetic electron beam of about 2 </a:t>
            </a:r>
            <a:r>
              <a:rPr lang="en-GB" dirty="0" err="1" smtClean="0"/>
              <a:t>MeV</a:t>
            </a:r>
            <a:r>
              <a:rPr lang="en-GB" dirty="0" smtClean="0"/>
              <a:t> which are practically MIPs</a:t>
            </a:r>
            <a:endParaRPr lang="en-US" dirty="0"/>
          </a:p>
        </p:txBody>
      </p:sp>
      <p:sp>
        <p:nvSpPr>
          <p:cNvPr id="9" name="TextBox 8"/>
          <p:cNvSpPr txBox="1"/>
          <p:nvPr/>
        </p:nvSpPr>
        <p:spPr>
          <a:xfrm>
            <a:off x="539552" y="683404"/>
            <a:ext cx="5279715" cy="369332"/>
          </a:xfrm>
          <a:prstGeom prst="rect">
            <a:avLst/>
          </a:prstGeom>
          <a:noFill/>
        </p:spPr>
        <p:txBody>
          <a:bodyPr wrap="none" rtlCol="0">
            <a:spAutoFit/>
          </a:bodyPr>
          <a:lstStyle/>
          <a:p>
            <a:r>
              <a:rPr lang="en-US" dirty="0" smtClean="0"/>
              <a:t>An appealing source… (probably available in CERN/DT)</a:t>
            </a:r>
            <a:endParaRPr lang="en-US" dirty="0"/>
          </a:p>
        </p:txBody>
      </p:sp>
      <p:sp>
        <p:nvSpPr>
          <p:cNvPr id="11" name="Rectangle 10"/>
          <p:cNvSpPr/>
          <p:nvPr/>
        </p:nvSpPr>
        <p:spPr>
          <a:xfrm>
            <a:off x="0" y="0"/>
            <a:ext cx="9144000" cy="569387"/>
          </a:xfrm>
          <a:prstGeom prst="rect">
            <a:avLst/>
          </a:prstGeom>
        </p:spPr>
        <p:txBody>
          <a:bodyPr wrap="square">
            <a:spAutoFit/>
          </a:bodyPr>
          <a:lstStyle/>
          <a:p>
            <a:r>
              <a:rPr lang="en-US" sz="3100" dirty="0" err="1" smtClean="0">
                <a:solidFill>
                  <a:prstClr val="black"/>
                </a:solidFill>
              </a:rPr>
              <a:t>Sources</a:t>
            </a:r>
            <a:r>
              <a:rPr lang="en-US" sz="2800" dirty="0" err="1" smtClean="0"/>
              <a:t>@GDD</a:t>
            </a:r>
            <a:r>
              <a:rPr lang="en-US" sz="2800" dirty="0" smtClean="0"/>
              <a:t>/RD51Lab:</a:t>
            </a:r>
            <a:r>
              <a:rPr lang="en-US" sz="3100" dirty="0" smtClean="0">
                <a:solidFill>
                  <a:prstClr val="black"/>
                </a:solidFill>
              </a:rPr>
              <a:t>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7E1CAC8-DBB1-4F78-B8DE-574D78DE23E6}"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19</a:t>
            </a:fld>
            <a:endParaRPr lang="en-US"/>
          </a:p>
        </p:txBody>
      </p:sp>
      <p:grpSp>
        <p:nvGrpSpPr>
          <p:cNvPr id="9" name="Group 8"/>
          <p:cNvGrpSpPr/>
          <p:nvPr/>
        </p:nvGrpSpPr>
        <p:grpSpPr>
          <a:xfrm>
            <a:off x="1293848" y="1052736"/>
            <a:ext cx="6556304" cy="4212168"/>
            <a:chOff x="752000" y="729000"/>
            <a:chExt cx="7640000" cy="5400000"/>
          </a:xfrm>
        </p:grpSpPr>
        <p:pic>
          <p:nvPicPr>
            <p:cNvPr id="31746" name="Picture 2" descr="https://maps.cern.ch/mapsearch/map/A_154.png"/>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752000" y="729000"/>
              <a:ext cx="7640000" cy="5400000"/>
            </a:xfrm>
            <a:prstGeom prst="rect">
              <a:avLst/>
            </a:prstGeom>
            <a:ln>
              <a:noFill/>
            </a:ln>
            <a:effectLst>
              <a:outerShdw blurRad="292100" dist="139700" dir="2700000" algn="tl" rotWithShape="0">
                <a:srgbClr val="333333">
                  <a:alpha val="65000"/>
                </a:srgbClr>
              </a:outerShdw>
            </a:effectLst>
          </p:spPr>
        </p:pic>
        <p:sp>
          <p:nvSpPr>
            <p:cNvPr id="8" name="Rounded Rectangle 7"/>
            <p:cNvSpPr/>
            <p:nvPr/>
          </p:nvSpPr>
          <p:spPr>
            <a:xfrm>
              <a:off x="2987824" y="3068960"/>
              <a:ext cx="936104" cy="720080"/>
            </a:xfrm>
            <a:prstGeom prst="roundRect">
              <a:avLst/>
            </a:prstGeom>
            <a:noFill/>
            <a:ln w="5715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p:cNvSpPr txBox="1"/>
          <p:nvPr/>
        </p:nvSpPr>
        <p:spPr>
          <a:xfrm>
            <a:off x="1583842" y="188640"/>
            <a:ext cx="5976316" cy="707886"/>
          </a:xfrm>
          <a:prstGeom prst="rect">
            <a:avLst/>
          </a:prstGeom>
          <a:noFill/>
        </p:spPr>
        <p:txBody>
          <a:bodyPr wrap="none" rtlCol="0">
            <a:spAutoFit/>
          </a:bodyPr>
          <a:lstStyle/>
          <a:p>
            <a:r>
              <a:rPr lang="en-US" sz="4000" dirty="0" smtClean="0">
                <a:latin typeface="+mj-lt"/>
              </a:rPr>
              <a:t>RD51-GDD lab, Building 154</a:t>
            </a:r>
            <a:endParaRPr lang="en-US" sz="4000" dirty="0">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0"/>
            <a:ext cx="8229600" cy="648072"/>
          </a:xfrm>
        </p:spPr>
        <p:txBody>
          <a:bodyPr anchor="t">
            <a:noAutofit/>
          </a:bodyPr>
          <a:lstStyle/>
          <a:p>
            <a:pPr algn="r"/>
            <a:r>
              <a:rPr lang="en-US" sz="3200" dirty="0" smtClean="0">
                <a:solidFill>
                  <a:schemeClr val="tx1"/>
                </a:solidFill>
              </a:rPr>
              <a:t>Test Beam Facility</a:t>
            </a:r>
            <a:br>
              <a:rPr lang="en-US" sz="3200" dirty="0" smtClean="0">
                <a:solidFill>
                  <a:schemeClr val="tx1"/>
                </a:solidFill>
              </a:rPr>
            </a:br>
            <a:endParaRPr lang="en-US" sz="3200" dirty="0"/>
          </a:p>
        </p:txBody>
      </p:sp>
      <p:sp>
        <p:nvSpPr>
          <p:cNvPr id="4" name="Date Placeholder 3"/>
          <p:cNvSpPr>
            <a:spLocks noGrp="1"/>
          </p:cNvSpPr>
          <p:nvPr>
            <p:ph type="dt" sz="half" idx="10"/>
          </p:nvPr>
        </p:nvSpPr>
        <p:spPr/>
        <p:txBody>
          <a:bodyPr/>
          <a:lstStyle/>
          <a:p>
            <a:fld id="{BB184BC5-D29C-4DF6-BD9F-88FBE237AB80}"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dirty="0"/>
          </a:p>
        </p:txBody>
      </p:sp>
      <p:sp>
        <p:nvSpPr>
          <p:cNvPr id="6" name="Slide Number Placeholder 5"/>
          <p:cNvSpPr>
            <a:spLocks noGrp="1"/>
          </p:cNvSpPr>
          <p:nvPr>
            <p:ph type="sldNum" sz="quarter" idx="12"/>
          </p:nvPr>
        </p:nvSpPr>
        <p:spPr/>
        <p:txBody>
          <a:bodyPr/>
          <a:lstStyle/>
          <a:p>
            <a:fld id="{81410F51-67F6-48E5-8567-B9938CBC140C}" type="slidenum">
              <a:rPr lang="en-US" smtClean="0"/>
              <a:pPr/>
              <a:t>2</a:t>
            </a:fld>
            <a:endParaRPr lang="en-US"/>
          </a:p>
        </p:txBody>
      </p:sp>
      <p:pic>
        <p:nvPicPr>
          <p:cNvPr id="14" name="Picture 4"/>
          <p:cNvPicPr>
            <a:picLocks noChangeAspect="1" noChangeArrowheads="1"/>
          </p:cNvPicPr>
          <p:nvPr/>
        </p:nvPicPr>
        <p:blipFill>
          <a:blip r:embed="rId2" cstate="print"/>
          <a:stretch>
            <a:fillRect/>
          </a:stretch>
        </p:blipFill>
        <p:spPr bwMode="auto">
          <a:xfrm>
            <a:off x="3157222" y="1916832"/>
            <a:ext cx="5356700" cy="3659857"/>
          </a:xfrm>
          <a:prstGeom prst="rect">
            <a:avLst/>
          </a:prstGeom>
          <a:ln>
            <a:noFill/>
          </a:ln>
          <a:effectLst>
            <a:outerShdw blurRad="292100" dist="139700" dir="2700000" algn="tl" rotWithShape="0">
              <a:srgbClr val="333333">
                <a:alpha val="65000"/>
              </a:srgbClr>
            </a:outerShdw>
          </a:effectLst>
        </p:spPr>
      </p:pic>
      <p:sp>
        <p:nvSpPr>
          <p:cNvPr id="15" name="Rounded Rectangle 14"/>
          <p:cNvSpPr/>
          <p:nvPr/>
        </p:nvSpPr>
        <p:spPr>
          <a:xfrm>
            <a:off x="2797182" y="4043848"/>
            <a:ext cx="6167306" cy="1676857"/>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827584" y="908720"/>
            <a:ext cx="2801664" cy="646331"/>
          </a:xfrm>
          <a:prstGeom prst="rect">
            <a:avLst/>
          </a:prstGeom>
          <a:noFill/>
        </p:spPr>
        <p:txBody>
          <a:bodyPr wrap="none" rtlCol="0">
            <a:spAutoFit/>
          </a:bodyPr>
          <a:lstStyle/>
          <a:p>
            <a:r>
              <a:rPr lang="en-US" dirty="0" smtClean="0"/>
              <a:t>November (2-15) Test Beam</a:t>
            </a:r>
          </a:p>
          <a:p>
            <a:r>
              <a:rPr lang="en-US" dirty="0" smtClean="0"/>
              <a:t>150GeV </a:t>
            </a:r>
            <a:r>
              <a:rPr lang="en-US" dirty="0" err="1" smtClean="0"/>
              <a:t>Pions</a:t>
            </a:r>
            <a:r>
              <a:rPr lang="en-US" dirty="0" smtClean="0"/>
              <a:t>/</a:t>
            </a:r>
            <a:r>
              <a:rPr lang="en-US" dirty="0" err="1" smtClean="0"/>
              <a:t>Muons</a:t>
            </a:r>
            <a:r>
              <a:rPr lang="en-US" dirty="0" smtClean="0"/>
              <a:t> Beam</a:t>
            </a:r>
            <a:endParaRPr lang="en-US" dirty="0"/>
          </a:p>
        </p:txBody>
      </p:sp>
      <p:sp>
        <p:nvSpPr>
          <p:cNvPr id="17" name="Rectangle 16"/>
          <p:cNvSpPr/>
          <p:nvPr/>
        </p:nvSpPr>
        <p:spPr>
          <a:xfrm>
            <a:off x="251520" y="1916832"/>
            <a:ext cx="2772816" cy="3416320"/>
          </a:xfrm>
          <a:prstGeom prst="rect">
            <a:avLst/>
          </a:prstGeom>
        </p:spPr>
        <p:txBody>
          <a:bodyPr wrap="square">
            <a:spAutoFit/>
          </a:bodyPr>
          <a:lstStyle/>
          <a:p>
            <a:pPr>
              <a:buFont typeface="Arial" pitchFamily="34" charset="0"/>
              <a:buChar char="•"/>
            </a:pPr>
            <a:endParaRPr lang="en-US" dirty="0" smtClean="0"/>
          </a:p>
          <a:p>
            <a:pPr>
              <a:buFont typeface="Arial" pitchFamily="34" charset="0"/>
              <a:buChar char="•"/>
            </a:pPr>
            <a:r>
              <a:rPr lang="en-US" dirty="0" smtClean="0"/>
              <a:t> GEM for CMS  (*)	</a:t>
            </a:r>
          </a:p>
          <a:p>
            <a:pPr>
              <a:buFont typeface="Arial" pitchFamily="34" charset="0"/>
              <a:buChar char="•"/>
            </a:pPr>
            <a:endParaRPr lang="en-US" dirty="0" smtClean="0"/>
          </a:p>
          <a:p>
            <a:pPr>
              <a:buFont typeface="Arial" pitchFamily="34" charset="0"/>
              <a:buChar char="•"/>
            </a:pPr>
            <a:r>
              <a:rPr lang="en-US" dirty="0" smtClean="0"/>
              <a:t>CALICE-LAPP</a:t>
            </a:r>
          </a:p>
          <a:p>
            <a:pPr>
              <a:buFont typeface="Arial" pitchFamily="34" charset="0"/>
              <a:buChar char="•"/>
            </a:pPr>
            <a:endParaRPr lang="en-US" dirty="0" smtClean="0"/>
          </a:p>
          <a:p>
            <a:pPr lvl="0">
              <a:buFont typeface="Arial" pitchFamily="34" charset="0"/>
              <a:buChar char="•"/>
            </a:pPr>
            <a:r>
              <a:rPr lang="en-US" dirty="0" smtClean="0">
                <a:solidFill>
                  <a:prstClr val="black"/>
                </a:solidFill>
              </a:rPr>
              <a:t> </a:t>
            </a:r>
            <a:r>
              <a:rPr lang="en-US" dirty="0" smtClean="0">
                <a:solidFill>
                  <a:prstClr val="black"/>
                </a:solidFill>
              </a:rPr>
              <a:t>NIKHEF</a:t>
            </a:r>
            <a:endParaRPr lang="en-US" dirty="0" smtClean="0">
              <a:solidFill>
                <a:prstClr val="black"/>
              </a:solidFill>
            </a:endParaRPr>
          </a:p>
          <a:p>
            <a:pPr>
              <a:buFont typeface="Arial" pitchFamily="34" charset="0"/>
              <a:buChar char="•"/>
            </a:pPr>
            <a:endParaRPr lang="en-US" dirty="0" smtClean="0"/>
          </a:p>
          <a:p>
            <a:pPr>
              <a:buFont typeface="Arial" pitchFamily="34" charset="0"/>
              <a:buChar char="•"/>
            </a:pPr>
            <a:r>
              <a:rPr lang="en-US" dirty="0" smtClean="0"/>
              <a:t>WIS/AVEIRO/COIMBRA (*)</a:t>
            </a:r>
            <a:endParaRPr lang="en-US" sz="1200" dirty="0" smtClean="0"/>
          </a:p>
          <a:p>
            <a:pPr lvl="0">
              <a:buFont typeface="Arial" pitchFamily="34" charset="0"/>
              <a:buChar char="•"/>
            </a:pPr>
            <a:endParaRPr lang="en-US" dirty="0" smtClean="0">
              <a:hlinkClick r:id="rId3"/>
            </a:endParaRPr>
          </a:p>
          <a:p>
            <a:pPr>
              <a:buFont typeface="Arial" pitchFamily="34" charset="0"/>
              <a:buChar char="•"/>
            </a:pPr>
            <a:r>
              <a:rPr lang="en-US" dirty="0" smtClean="0"/>
              <a:t> WIS/LAPP</a:t>
            </a:r>
          </a:p>
          <a:p>
            <a:pPr>
              <a:buFont typeface="Arial" pitchFamily="34" charset="0"/>
              <a:buChar char="•"/>
            </a:pPr>
            <a:endParaRPr lang="en-US" dirty="0" smtClean="0"/>
          </a:p>
          <a:p>
            <a:r>
              <a:rPr lang="en-US" dirty="0" smtClean="0"/>
              <a:t>(* RD51 Trackers/SRS)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20</a:t>
            </a:fld>
            <a:endParaRPr lang="en-US"/>
          </a:p>
        </p:txBody>
      </p:sp>
      <p:pic>
        <p:nvPicPr>
          <p:cNvPr id="40962" name="Picture 2" descr="C:\Users\eoliveri\Desktop\lab\DSCN0927.JPG"/>
          <p:cNvPicPr>
            <a:picLocks noChangeAspect="1" noChangeArrowheads="1"/>
          </p:cNvPicPr>
          <p:nvPr/>
        </p:nvPicPr>
        <p:blipFill>
          <a:blip r:embed="rId2" cstate="print"/>
          <a:srcRect/>
          <a:stretch>
            <a:fillRect/>
          </a:stretch>
        </p:blipFill>
        <p:spPr bwMode="auto">
          <a:xfrm>
            <a:off x="5999992" y="908976"/>
            <a:ext cx="3072000" cy="2304000"/>
          </a:xfrm>
          <a:prstGeom prst="rect">
            <a:avLst/>
          </a:prstGeom>
          <a:ln>
            <a:noFill/>
          </a:ln>
          <a:effectLst>
            <a:outerShdw blurRad="292100" dist="139700" dir="2700000" algn="tl" rotWithShape="0">
              <a:srgbClr val="333333">
                <a:alpha val="65000"/>
              </a:srgbClr>
            </a:outerShdw>
          </a:effectLst>
        </p:spPr>
      </p:pic>
      <p:pic>
        <p:nvPicPr>
          <p:cNvPr id="40963" name="Picture 3" descr="C:\Users\eoliveri\Desktop\lab\DSCN0930.JPG"/>
          <p:cNvPicPr>
            <a:picLocks noChangeAspect="1" noChangeArrowheads="1"/>
          </p:cNvPicPr>
          <p:nvPr/>
        </p:nvPicPr>
        <p:blipFill>
          <a:blip r:embed="rId3" cstate="print"/>
          <a:srcRect/>
          <a:stretch>
            <a:fillRect/>
          </a:stretch>
        </p:blipFill>
        <p:spPr bwMode="auto">
          <a:xfrm>
            <a:off x="3047664" y="908976"/>
            <a:ext cx="3072000" cy="2304000"/>
          </a:xfrm>
          <a:prstGeom prst="rect">
            <a:avLst/>
          </a:prstGeom>
          <a:ln>
            <a:noFill/>
          </a:ln>
          <a:effectLst>
            <a:outerShdw blurRad="292100" dist="139700" dir="2700000" algn="tl" rotWithShape="0">
              <a:srgbClr val="333333">
                <a:alpha val="65000"/>
              </a:srgbClr>
            </a:outerShdw>
          </a:effectLst>
        </p:spPr>
      </p:pic>
      <p:pic>
        <p:nvPicPr>
          <p:cNvPr id="40964" name="Picture 4" descr="C:\Users\eoliveri\Desktop\lab\DSCN0931.JPG"/>
          <p:cNvPicPr>
            <a:picLocks noChangeAspect="1" noChangeArrowheads="1"/>
          </p:cNvPicPr>
          <p:nvPr/>
        </p:nvPicPr>
        <p:blipFill>
          <a:blip r:embed="rId4" cstate="print"/>
          <a:srcRect/>
          <a:stretch>
            <a:fillRect/>
          </a:stretch>
        </p:blipFill>
        <p:spPr bwMode="auto">
          <a:xfrm>
            <a:off x="35496" y="909232"/>
            <a:ext cx="3072000" cy="2304000"/>
          </a:xfrm>
          <a:prstGeom prst="rect">
            <a:avLst/>
          </a:prstGeom>
          <a:ln>
            <a:noFill/>
          </a:ln>
          <a:effectLst>
            <a:outerShdw blurRad="292100" dist="139700" dir="2700000" algn="tl" rotWithShape="0">
              <a:srgbClr val="333333">
                <a:alpha val="65000"/>
              </a:srgbClr>
            </a:outerShdw>
          </a:effectLst>
        </p:spPr>
      </p:pic>
      <p:pic>
        <p:nvPicPr>
          <p:cNvPr id="12" name="Picture 2" descr="C:\Users\eoliveri\Desktop\lab\DSCN0932.JPG"/>
          <p:cNvPicPr>
            <a:picLocks noChangeAspect="1" noChangeArrowheads="1"/>
          </p:cNvPicPr>
          <p:nvPr/>
        </p:nvPicPr>
        <p:blipFill>
          <a:blip r:embed="rId5" cstate="print"/>
          <a:srcRect/>
          <a:stretch>
            <a:fillRect/>
          </a:stretch>
        </p:blipFill>
        <p:spPr bwMode="auto">
          <a:xfrm>
            <a:off x="5220072" y="3933312"/>
            <a:ext cx="3072000" cy="2304000"/>
          </a:xfrm>
          <a:prstGeom prst="rect">
            <a:avLst/>
          </a:prstGeom>
          <a:ln>
            <a:noFill/>
          </a:ln>
          <a:effectLst>
            <a:outerShdw blurRad="292100" dist="139700" dir="2700000" algn="tl" rotWithShape="0">
              <a:srgbClr val="333333">
                <a:alpha val="65000"/>
              </a:srgbClr>
            </a:outerShdw>
          </a:effectLst>
        </p:spPr>
      </p:pic>
      <p:pic>
        <p:nvPicPr>
          <p:cNvPr id="13" name="Picture 3" descr="C:\Users\eoliveri\Desktop\lab\DSCN0933.JPG"/>
          <p:cNvPicPr>
            <a:picLocks noChangeAspect="1" noChangeArrowheads="1"/>
          </p:cNvPicPr>
          <p:nvPr/>
        </p:nvPicPr>
        <p:blipFill>
          <a:blip r:embed="rId6" cstate="print"/>
          <a:srcRect/>
          <a:stretch>
            <a:fillRect/>
          </a:stretch>
        </p:blipFill>
        <p:spPr bwMode="auto">
          <a:xfrm>
            <a:off x="1187624" y="3933312"/>
            <a:ext cx="3072000" cy="2304000"/>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4356100" y="2997208"/>
            <a:ext cx="644728" cy="1200329"/>
          </a:xfrm>
          <a:prstGeom prst="rect">
            <a:avLst/>
          </a:prstGeom>
          <a:ln>
            <a:noFill/>
          </a:ln>
          <a:effectLst>
            <a:outerShdw blurRad="292100" dist="139700" dir="2700000" algn="tl" rotWithShape="0">
              <a:srgbClr val="333333">
                <a:alpha val="65000"/>
              </a:srgbClr>
            </a:outerShdw>
          </a:effectLst>
        </p:spPr>
        <p:txBody>
          <a:bodyPr wrap="none" rtlCol="0">
            <a:spAutoFit/>
          </a:bodyPr>
          <a:lstStyle/>
          <a:p>
            <a:r>
              <a:rPr lang="en-US" sz="7200" dirty="0" smtClean="0"/>
              <a:t>+</a:t>
            </a:r>
            <a:endParaRPr lang="en-US" sz="7200" dirty="0"/>
          </a:p>
        </p:txBody>
      </p:sp>
      <p:sp>
        <p:nvSpPr>
          <p:cNvPr id="15" name="Rectangle 14"/>
          <p:cNvSpPr/>
          <p:nvPr/>
        </p:nvSpPr>
        <p:spPr>
          <a:xfrm>
            <a:off x="0" y="0"/>
            <a:ext cx="9144000" cy="569387"/>
          </a:xfrm>
          <a:prstGeom prst="rect">
            <a:avLst/>
          </a:prstGeom>
        </p:spPr>
        <p:txBody>
          <a:bodyPr wrap="square">
            <a:spAutoFit/>
          </a:bodyPr>
          <a:lstStyle/>
          <a:p>
            <a:r>
              <a:rPr lang="en-US" sz="3100" dirty="0" smtClean="0">
                <a:solidFill>
                  <a:prstClr val="black"/>
                </a:solidFill>
              </a:rPr>
              <a:t>Renovation Bâtiment 154… (GDD/RD51 lab)</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21</a:t>
            </a:fld>
            <a:endParaRPr lang="en-US"/>
          </a:p>
        </p:txBody>
      </p:sp>
      <p:pic>
        <p:nvPicPr>
          <p:cNvPr id="7" name="Picture 2" descr="C:\Users\eoliveri\Desktop\lab\DSCN0932.JPG"/>
          <p:cNvPicPr>
            <a:picLocks noChangeAspect="1" noChangeArrowheads="1"/>
          </p:cNvPicPr>
          <p:nvPr/>
        </p:nvPicPr>
        <p:blipFill>
          <a:blip r:embed="rId2" cstate="print"/>
          <a:srcRect/>
          <a:stretch>
            <a:fillRect/>
          </a:stretch>
        </p:blipFill>
        <p:spPr bwMode="auto">
          <a:xfrm>
            <a:off x="251861" y="620688"/>
            <a:ext cx="5112227" cy="3834170"/>
          </a:xfrm>
          <a:prstGeom prst="rect">
            <a:avLst/>
          </a:prstGeom>
          <a:ln>
            <a:noFill/>
          </a:ln>
          <a:effectLst>
            <a:outerShdw blurRad="292100" dist="139700" dir="2700000" algn="tl" rotWithShape="0">
              <a:srgbClr val="333333">
                <a:alpha val="65000"/>
              </a:srgbClr>
            </a:outerShdw>
          </a:effectLst>
        </p:spPr>
      </p:pic>
      <p:pic>
        <p:nvPicPr>
          <p:cNvPr id="8" name="Picture 5" descr="C:\Users\eoliveri\Desktop\lab\DSCN0942.JPG"/>
          <p:cNvPicPr>
            <a:picLocks noChangeAspect="1" noChangeArrowheads="1"/>
          </p:cNvPicPr>
          <p:nvPr/>
        </p:nvPicPr>
        <p:blipFill>
          <a:blip r:embed="rId3" cstate="print"/>
          <a:srcRect l="36613" t="25850" r="17713"/>
          <a:stretch>
            <a:fillRect/>
          </a:stretch>
        </p:blipFill>
        <p:spPr bwMode="auto">
          <a:xfrm>
            <a:off x="5652120" y="620688"/>
            <a:ext cx="3165496" cy="3854246"/>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5652120" y="4509120"/>
            <a:ext cx="3312367" cy="646331"/>
          </a:xfrm>
          <a:prstGeom prst="rect">
            <a:avLst/>
          </a:prstGeom>
          <a:noFill/>
        </p:spPr>
        <p:txBody>
          <a:bodyPr wrap="square" rtlCol="0">
            <a:spAutoFit/>
          </a:bodyPr>
          <a:lstStyle/>
          <a:p>
            <a:r>
              <a:rPr lang="en-US" dirty="0" smtClean="0"/>
              <a:t>(*) ALICE Set up (?) </a:t>
            </a:r>
          </a:p>
          <a:p>
            <a:r>
              <a:rPr lang="en-US" dirty="0" smtClean="0"/>
              <a:t>very limited in space as it is now</a:t>
            </a:r>
            <a:endParaRPr lang="en-US" dirty="0"/>
          </a:p>
        </p:txBody>
      </p:sp>
      <p:sp>
        <p:nvSpPr>
          <p:cNvPr id="10" name="TextBox 9"/>
          <p:cNvSpPr txBox="1"/>
          <p:nvPr/>
        </p:nvSpPr>
        <p:spPr>
          <a:xfrm>
            <a:off x="251520" y="4869160"/>
            <a:ext cx="8271175" cy="1200329"/>
          </a:xfrm>
          <a:prstGeom prst="rect">
            <a:avLst/>
          </a:prstGeom>
          <a:noFill/>
        </p:spPr>
        <p:txBody>
          <a:bodyPr wrap="none" rtlCol="0">
            <a:spAutoFit/>
          </a:bodyPr>
          <a:lstStyle/>
          <a:p>
            <a:r>
              <a:rPr lang="en-US" dirty="0" smtClean="0"/>
              <a:t>. More space for “Permanent” Users(*).</a:t>
            </a:r>
          </a:p>
          <a:p>
            <a:r>
              <a:rPr lang="en-US" dirty="0" smtClean="0"/>
              <a:t>. More Working Places for Temporary Users.</a:t>
            </a:r>
          </a:p>
          <a:p>
            <a:r>
              <a:rPr lang="en-US" dirty="0" smtClean="0"/>
              <a:t>. Specific Set Up [Services/Measurements/Sources] (requests from users are welcome)</a:t>
            </a:r>
          </a:p>
          <a:p>
            <a:r>
              <a:rPr lang="en-US" dirty="0" smtClean="0"/>
              <a:t>. More space for Large Area Detector.</a:t>
            </a:r>
            <a:endParaRPr lang="en-US" dirty="0"/>
          </a:p>
        </p:txBody>
      </p:sp>
      <p:sp>
        <p:nvSpPr>
          <p:cNvPr id="11" name="Rectangle 10"/>
          <p:cNvSpPr/>
          <p:nvPr/>
        </p:nvSpPr>
        <p:spPr>
          <a:xfrm>
            <a:off x="0" y="-27384"/>
            <a:ext cx="7221785" cy="569387"/>
          </a:xfrm>
          <a:prstGeom prst="rect">
            <a:avLst/>
          </a:prstGeom>
        </p:spPr>
        <p:txBody>
          <a:bodyPr wrap="none">
            <a:spAutoFit/>
          </a:bodyPr>
          <a:lstStyle/>
          <a:p>
            <a:r>
              <a:rPr lang="en-US" sz="3100" dirty="0" smtClean="0">
                <a:solidFill>
                  <a:prstClr val="black"/>
                </a:solidFill>
              </a:rPr>
              <a:t>Renovation Bâtiment 154… (GDD/RD51 lab)</a:t>
            </a:r>
            <a:endParaRPr lang="en-US" dirty="0">
              <a:solidFill>
                <a:prstClr val="black"/>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22</a:t>
            </a:fld>
            <a:endParaRPr lang="en-US"/>
          </a:p>
        </p:txBody>
      </p:sp>
      <p:pic>
        <p:nvPicPr>
          <p:cNvPr id="39939" name="Picture 3" descr="C:\Users\eoliveri\Desktop\lab\DSCN0933.JPG"/>
          <p:cNvPicPr>
            <a:picLocks noChangeAspect="1" noChangeArrowheads="1"/>
          </p:cNvPicPr>
          <p:nvPr/>
        </p:nvPicPr>
        <p:blipFill>
          <a:blip r:embed="rId2" cstate="print"/>
          <a:srcRect/>
          <a:stretch>
            <a:fillRect/>
          </a:stretch>
        </p:blipFill>
        <p:spPr bwMode="auto">
          <a:xfrm>
            <a:off x="408044" y="620688"/>
            <a:ext cx="3515884" cy="2636913"/>
          </a:xfrm>
          <a:prstGeom prst="rect">
            <a:avLst/>
          </a:prstGeom>
          <a:ln>
            <a:noFill/>
          </a:ln>
          <a:effectLst>
            <a:outerShdw blurRad="292100" dist="139700" dir="2700000" algn="tl" rotWithShape="0">
              <a:srgbClr val="333333">
                <a:alpha val="65000"/>
              </a:srgbClr>
            </a:outerShdw>
          </a:effectLst>
        </p:spPr>
      </p:pic>
      <p:pic>
        <p:nvPicPr>
          <p:cNvPr id="39940" name="Picture 4" descr="C:\Users\eoliveri\Desktop\lab\DSCN0934.JPG"/>
          <p:cNvPicPr>
            <a:picLocks noChangeAspect="1" noChangeArrowheads="1"/>
          </p:cNvPicPr>
          <p:nvPr/>
        </p:nvPicPr>
        <p:blipFill>
          <a:blip r:embed="rId3" cstate="print"/>
          <a:srcRect/>
          <a:stretch>
            <a:fillRect/>
          </a:stretch>
        </p:blipFill>
        <p:spPr bwMode="auto">
          <a:xfrm>
            <a:off x="395536" y="3672407"/>
            <a:ext cx="3515884" cy="2636913"/>
          </a:xfrm>
          <a:prstGeom prst="rect">
            <a:avLst/>
          </a:prstGeom>
          <a:ln>
            <a:noFill/>
          </a:ln>
          <a:effectLst>
            <a:outerShdw blurRad="292100" dist="139700" dir="2700000" algn="tl" rotWithShape="0">
              <a:srgbClr val="333333">
                <a:alpha val="65000"/>
              </a:srgbClr>
            </a:outerShdw>
          </a:effectLst>
        </p:spPr>
      </p:pic>
      <p:pic>
        <p:nvPicPr>
          <p:cNvPr id="39941" name="Picture 5" descr="C:\Users\eoliveri\Desktop\lab\DSCN0929.JPG"/>
          <p:cNvPicPr>
            <a:picLocks noChangeAspect="1" noChangeArrowheads="1"/>
          </p:cNvPicPr>
          <p:nvPr/>
        </p:nvPicPr>
        <p:blipFill>
          <a:blip r:embed="rId4" cstate="print"/>
          <a:srcRect/>
          <a:stretch>
            <a:fillRect/>
          </a:stretch>
        </p:blipFill>
        <p:spPr bwMode="auto">
          <a:xfrm>
            <a:off x="5086048" y="620688"/>
            <a:ext cx="3518400" cy="2638800"/>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4572000" y="4221088"/>
            <a:ext cx="4296304" cy="1477328"/>
          </a:xfrm>
          <a:prstGeom prst="rect">
            <a:avLst/>
          </a:prstGeom>
          <a:noFill/>
        </p:spPr>
        <p:txBody>
          <a:bodyPr wrap="none" rtlCol="0">
            <a:spAutoFit/>
          </a:bodyPr>
          <a:lstStyle/>
          <a:p>
            <a:r>
              <a:rPr lang="en-US" dirty="0" smtClean="0"/>
              <a:t>Working Place for soldering, cabling…</a:t>
            </a:r>
          </a:p>
          <a:p>
            <a:r>
              <a:rPr lang="en-US" dirty="0" smtClean="0"/>
              <a:t>Mechanical Workshop</a:t>
            </a:r>
          </a:p>
          <a:p>
            <a:endParaRPr lang="en-US" dirty="0" smtClean="0"/>
          </a:p>
          <a:p>
            <a:r>
              <a:rPr lang="en-US" dirty="0" smtClean="0"/>
              <a:t>- “Dirty” activity isolated from the detectors</a:t>
            </a:r>
          </a:p>
          <a:p>
            <a:r>
              <a:rPr lang="en-US" dirty="0" smtClean="0"/>
              <a:t>-  More space in the lab</a:t>
            </a:r>
          </a:p>
        </p:txBody>
      </p:sp>
      <p:cxnSp>
        <p:nvCxnSpPr>
          <p:cNvPr id="15" name="Straight Arrow Connector 14"/>
          <p:cNvCxnSpPr>
            <a:stCxn id="39941" idx="1"/>
            <a:endCxn id="39939" idx="3"/>
          </p:cNvCxnSpPr>
          <p:nvPr/>
        </p:nvCxnSpPr>
        <p:spPr>
          <a:xfrm flipH="1" flipV="1">
            <a:off x="3923928" y="1939145"/>
            <a:ext cx="1162120" cy="94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39940" idx="0"/>
          </p:cNvCxnSpPr>
          <p:nvPr/>
        </p:nvCxnSpPr>
        <p:spPr>
          <a:xfrm flipV="1">
            <a:off x="2153478" y="3212977"/>
            <a:ext cx="42258" cy="45943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0" y="-27384"/>
            <a:ext cx="7221785" cy="569387"/>
          </a:xfrm>
          <a:prstGeom prst="rect">
            <a:avLst/>
          </a:prstGeom>
        </p:spPr>
        <p:txBody>
          <a:bodyPr wrap="none">
            <a:spAutoFit/>
          </a:bodyPr>
          <a:lstStyle/>
          <a:p>
            <a:pPr lvl="0"/>
            <a:r>
              <a:rPr lang="en-US" sz="3100" dirty="0" smtClean="0">
                <a:solidFill>
                  <a:prstClr val="black"/>
                </a:solidFill>
              </a:rPr>
              <a:t>Renovation Bâtiment 154… (GDD/RD51 lab)</a:t>
            </a:r>
            <a:endParaRPr lang="en-US" dirty="0">
              <a:solidFill>
                <a:prstClr val="black"/>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lstStyle/>
          <a:p>
            <a:r>
              <a:rPr lang="en-US" dirty="0" smtClean="0"/>
              <a:t>conclusions</a:t>
            </a:r>
            <a:endParaRPr lang="en-US" dirty="0"/>
          </a:p>
        </p:txBody>
      </p:sp>
      <p:sp>
        <p:nvSpPr>
          <p:cNvPr id="3" name="Content Placeholder 2"/>
          <p:cNvSpPr>
            <a:spLocks noGrp="1"/>
          </p:cNvSpPr>
          <p:nvPr>
            <p:ph idx="1"/>
          </p:nvPr>
        </p:nvSpPr>
        <p:spPr>
          <a:xfrm>
            <a:off x="467544" y="980728"/>
            <a:ext cx="8229600" cy="5040560"/>
          </a:xfrm>
        </p:spPr>
        <p:txBody>
          <a:bodyPr>
            <a:normAutofit fontScale="85000" lnSpcReduction="20000"/>
          </a:bodyPr>
          <a:lstStyle/>
          <a:p>
            <a:r>
              <a:rPr lang="en-US" dirty="0" smtClean="0"/>
              <a:t>November Test Beam</a:t>
            </a:r>
          </a:p>
          <a:p>
            <a:pPr lvl="1"/>
            <a:r>
              <a:rPr lang="en-US" sz="2400" dirty="0" smtClean="0"/>
              <a:t>Beams: not perfect, but enough</a:t>
            </a:r>
          </a:p>
          <a:p>
            <a:pPr lvl="1"/>
            <a:r>
              <a:rPr lang="en-US" sz="2400" dirty="0" smtClean="0"/>
              <a:t>Services: ok</a:t>
            </a:r>
          </a:p>
          <a:p>
            <a:pPr lvl="1"/>
            <a:r>
              <a:rPr lang="en-US" sz="2400" dirty="0" smtClean="0"/>
              <a:t>Trackers: ok</a:t>
            </a:r>
          </a:p>
          <a:p>
            <a:pPr lvl="1"/>
            <a:r>
              <a:rPr lang="en-US" sz="2400" dirty="0" smtClean="0"/>
              <a:t>DAQ: ok</a:t>
            </a:r>
          </a:p>
          <a:p>
            <a:pPr lvl="1"/>
            <a:r>
              <a:rPr lang="en-US" sz="2400" dirty="0" smtClean="0"/>
              <a:t>Users: ok</a:t>
            </a:r>
          </a:p>
          <a:p>
            <a:pPr lvl="1"/>
            <a:endParaRPr lang="en-US" sz="2400" dirty="0" smtClean="0"/>
          </a:p>
          <a:p>
            <a:r>
              <a:rPr lang="en-US" dirty="0" smtClean="0"/>
              <a:t>LS1</a:t>
            </a:r>
          </a:p>
          <a:p>
            <a:pPr lvl="1"/>
            <a:r>
              <a:rPr lang="en-US" sz="2400" dirty="0" smtClean="0"/>
              <a:t>No beams for two years</a:t>
            </a:r>
          </a:p>
          <a:p>
            <a:pPr lvl="1"/>
            <a:endParaRPr lang="en-US" sz="2400" dirty="0" smtClean="0"/>
          </a:p>
          <a:p>
            <a:r>
              <a:rPr lang="en-US" dirty="0" smtClean="0"/>
              <a:t>GDD/RD51 lab</a:t>
            </a:r>
          </a:p>
          <a:p>
            <a:pPr lvl="1"/>
            <a:r>
              <a:rPr lang="en-US" sz="2400" dirty="0" smtClean="0"/>
              <a:t>Users can profit of the incoming lab extension.</a:t>
            </a:r>
          </a:p>
          <a:p>
            <a:pPr lvl="1"/>
            <a:endParaRPr lang="en-US" sz="2400" dirty="0" smtClean="0"/>
          </a:p>
          <a:p>
            <a:r>
              <a:rPr lang="en-US" dirty="0" smtClean="0"/>
              <a:t>GIF++</a:t>
            </a:r>
          </a:p>
          <a:p>
            <a:pPr lvl="1"/>
            <a:r>
              <a:rPr lang="en-US" sz="2400" dirty="0" smtClean="0"/>
              <a:t>See </a:t>
            </a:r>
            <a:r>
              <a:rPr lang="en-US" sz="2400" dirty="0" err="1" smtClean="0"/>
              <a:t>R.Guida</a:t>
            </a:r>
            <a:r>
              <a:rPr lang="en-US" sz="2400" dirty="0" smtClean="0"/>
              <a:t> (previous) Talk</a:t>
            </a:r>
          </a:p>
          <a:p>
            <a:pPr lvl="1"/>
            <a:endParaRPr lang="en-US" dirty="0"/>
          </a:p>
        </p:txBody>
      </p:sp>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B8DA679-E150-4F8F-BD5D-C1372C4DEEDF}"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24</a:t>
            </a:fld>
            <a:endParaRPr lang="en-US"/>
          </a:p>
        </p:txBody>
      </p:sp>
      <p:pic>
        <p:nvPicPr>
          <p:cNvPr id="39938" name="Picture 2"/>
          <p:cNvPicPr>
            <a:picLocks noChangeAspect="1" noChangeArrowheads="1"/>
          </p:cNvPicPr>
          <p:nvPr/>
        </p:nvPicPr>
        <p:blipFill>
          <a:blip r:embed="rId2" cstate="print"/>
          <a:srcRect/>
          <a:stretch>
            <a:fillRect/>
          </a:stretch>
        </p:blipFill>
        <p:spPr bwMode="auto">
          <a:xfrm>
            <a:off x="495139" y="1077347"/>
            <a:ext cx="8153722" cy="470330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GEM for CMS Upgrade</a:t>
            </a:r>
            <a:endParaRPr lang="en-US" dirty="0"/>
          </a:p>
        </p:txBody>
      </p:sp>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3</a:t>
            </a:fld>
            <a:endParaRPr lang="en-US"/>
          </a:p>
        </p:txBody>
      </p:sp>
      <p:pic>
        <p:nvPicPr>
          <p:cNvPr id="38914" name="Picture 2"/>
          <p:cNvPicPr>
            <a:picLocks noChangeAspect="1" noChangeArrowheads="1"/>
          </p:cNvPicPr>
          <p:nvPr/>
        </p:nvPicPr>
        <p:blipFill>
          <a:blip r:embed="rId2" cstate="print"/>
          <a:srcRect/>
          <a:stretch>
            <a:fillRect/>
          </a:stretch>
        </p:blipFill>
        <p:spPr bwMode="auto">
          <a:xfrm>
            <a:off x="467543" y="1340768"/>
            <a:ext cx="3667219" cy="2448271"/>
          </a:xfrm>
          <a:prstGeom prst="rect">
            <a:avLst/>
          </a:prstGeom>
          <a:ln>
            <a:noFill/>
          </a:ln>
          <a:effectLst>
            <a:outerShdw blurRad="292100" dist="139700" dir="2700000" algn="tl" rotWithShape="0">
              <a:srgbClr val="333333">
                <a:alpha val="65000"/>
              </a:srgbClr>
            </a:outerShdw>
          </a:effectLst>
        </p:spPr>
      </p:pic>
      <p:pic>
        <p:nvPicPr>
          <p:cNvPr id="38915" name="Picture 3"/>
          <p:cNvPicPr>
            <a:picLocks noChangeAspect="1" noChangeArrowheads="1"/>
          </p:cNvPicPr>
          <p:nvPr/>
        </p:nvPicPr>
        <p:blipFill>
          <a:blip r:embed="rId3" cstate="print"/>
          <a:srcRect/>
          <a:stretch>
            <a:fillRect/>
          </a:stretch>
        </p:blipFill>
        <p:spPr bwMode="auto">
          <a:xfrm>
            <a:off x="6410307" y="1268760"/>
            <a:ext cx="2266149" cy="2736304"/>
          </a:xfrm>
          <a:prstGeom prst="rect">
            <a:avLst/>
          </a:prstGeom>
          <a:ln>
            <a:noFill/>
          </a:ln>
          <a:effectLst>
            <a:outerShdw blurRad="292100" dist="139700" dir="2700000" algn="tl" rotWithShape="0">
              <a:srgbClr val="333333">
                <a:alpha val="65000"/>
              </a:srgbClr>
            </a:outerShdw>
          </a:effectLst>
        </p:spPr>
      </p:pic>
      <p:pic>
        <p:nvPicPr>
          <p:cNvPr id="38916" name="Picture 4"/>
          <p:cNvPicPr>
            <a:picLocks noChangeAspect="1" noChangeArrowheads="1"/>
          </p:cNvPicPr>
          <p:nvPr/>
        </p:nvPicPr>
        <p:blipFill>
          <a:blip r:embed="rId4" cstate="print"/>
          <a:srcRect/>
          <a:stretch>
            <a:fillRect/>
          </a:stretch>
        </p:blipFill>
        <p:spPr bwMode="auto">
          <a:xfrm>
            <a:off x="6228184" y="4725144"/>
            <a:ext cx="2520280" cy="1788819"/>
          </a:xfrm>
          <a:prstGeom prst="rect">
            <a:avLst/>
          </a:prstGeom>
          <a:ln>
            <a:noFill/>
          </a:ln>
          <a:effectLst>
            <a:outerShdw blurRad="292100" dist="139700" dir="2700000" algn="tl" rotWithShape="0">
              <a:srgbClr val="333333">
                <a:alpha val="65000"/>
              </a:srgbClr>
            </a:outerShdw>
          </a:effectLst>
        </p:spPr>
      </p:pic>
      <p:sp>
        <p:nvSpPr>
          <p:cNvPr id="10" name="Rectangle 9"/>
          <p:cNvSpPr/>
          <p:nvPr/>
        </p:nvSpPr>
        <p:spPr>
          <a:xfrm>
            <a:off x="395536" y="4653136"/>
            <a:ext cx="4572000" cy="1600438"/>
          </a:xfrm>
          <a:prstGeom prst="rect">
            <a:avLst/>
          </a:prstGeom>
        </p:spPr>
        <p:txBody>
          <a:bodyPr>
            <a:spAutoFit/>
          </a:bodyPr>
          <a:lstStyle/>
          <a:p>
            <a:r>
              <a:rPr lang="en-US" sz="1400" dirty="0" smtClean="0"/>
              <a:t>“Latest large GEM test beam results ”</a:t>
            </a:r>
          </a:p>
          <a:p>
            <a:pPr marL="0" lvl="2"/>
            <a:r>
              <a:rPr lang="fr-FR" sz="1400" dirty="0" smtClean="0"/>
              <a:t>Christopher </a:t>
            </a:r>
            <a:r>
              <a:rPr lang="fr-FR" sz="1400" dirty="0" err="1" smtClean="0"/>
              <a:t>Armaingaud</a:t>
            </a:r>
            <a:r>
              <a:rPr lang="fr-FR" sz="1400" dirty="0" smtClean="0"/>
              <a:t> (Institut Pluridisciplinaire Hubert Curien (FR))</a:t>
            </a:r>
          </a:p>
          <a:p>
            <a:pPr marL="0" lvl="2"/>
            <a:r>
              <a:rPr lang="en-US" sz="1400" dirty="0" smtClean="0">
                <a:solidFill>
                  <a:schemeClr val="tx2"/>
                </a:solidFill>
                <a:hlinkClick r:id="rId5"/>
              </a:rPr>
              <a:t>http://indico.cern.ch/getFile.py/access?contribId=21&amp;sessionId=4&amp;resId=0&amp;materialId=slides&amp;confId=218341</a:t>
            </a:r>
          </a:p>
          <a:p>
            <a:pPr marL="0" lvl="2"/>
            <a:r>
              <a:rPr lang="en-US" sz="1400" dirty="0" smtClean="0"/>
              <a:t>RD51 mini week - Tuesday, December 4, 2012 - WG2 - Physics issues</a:t>
            </a:r>
          </a:p>
        </p:txBody>
      </p:sp>
      <p:sp>
        <p:nvSpPr>
          <p:cNvPr id="11" name="TextBox 10"/>
          <p:cNvSpPr txBox="1"/>
          <p:nvPr/>
        </p:nvSpPr>
        <p:spPr>
          <a:xfrm>
            <a:off x="539552" y="3861048"/>
            <a:ext cx="3230756" cy="369332"/>
          </a:xfrm>
          <a:prstGeom prst="rect">
            <a:avLst/>
          </a:prstGeom>
          <a:noFill/>
        </p:spPr>
        <p:txBody>
          <a:bodyPr wrap="none" rtlCol="0">
            <a:spAutoFit/>
          </a:bodyPr>
          <a:lstStyle/>
          <a:p>
            <a:r>
              <a:rPr lang="en-US" dirty="0" smtClean="0"/>
              <a:t>APV/SRS &amp; VFAT/TURBO readout</a:t>
            </a:r>
            <a:endParaRPr lang="en-US" dirty="0"/>
          </a:p>
        </p:txBody>
      </p:sp>
      <p:sp>
        <p:nvSpPr>
          <p:cNvPr id="12" name="Rectangle 11"/>
          <p:cNvSpPr/>
          <p:nvPr/>
        </p:nvSpPr>
        <p:spPr>
          <a:xfrm>
            <a:off x="4355976" y="1268760"/>
            <a:ext cx="2088232" cy="1908215"/>
          </a:xfrm>
          <a:prstGeom prst="rect">
            <a:avLst/>
          </a:prstGeom>
        </p:spPr>
        <p:txBody>
          <a:bodyPr wrap="square">
            <a:spAutoFit/>
          </a:bodyPr>
          <a:lstStyle/>
          <a:p>
            <a:r>
              <a:rPr lang="en-US" dirty="0" smtClean="0"/>
              <a:t>Large Triple GEM </a:t>
            </a:r>
          </a:p>
          <a:p>
            <a:r>
              <a:rPr lang="en-US" b="1" dirty="0" smtClean="0"/>
              <a:t>(NS2 </a:t>
            </a:r>
            <a:r>
              <a:rPr lang="en-US" b="1" dirty="0" err="1" smtClean="0"/>
              <a:t>technic</a:t>
            </a:r>
            <a:r>
              <a:rPr lang="en-US" b="1" dirty="0" smtClean="0"/>
              <a:t>)</a:t>
            </a:r>
          </a:p>
          <a:p>
            <a:r>
              <a:rPr lang="en-US" b="1" dirty="0" smtClean="0"/>
              <a:t>No Spacers</a:t>
            </a:r>
          </a:p>
          <a:p>
            <a:r>
              <a:rPr lang="en-US" b="1" dirty="0" smtClean="0"/>
              <a:t>No Glue(*)</a:t>
            </a:r>
          </a:p>
          <a:p>
            <a:endParaRPr lang="en-US" b="1" dirty="0" smtClean="0"/>
          </a:p>
          <a:p>
            <a:r>
              <a:rPr lang="en-US" sz="1400" dirty="0" smtClean="0"/>
              <a:t>(*) Still present in the actual prototypes</a:t>
            </a:r>
          </a:p>
        </p:txBody>
      </p:sp>
      <p:sp>
        <p:nvSpPr>
          <p:cNvPr id="13" name="TextBox 12"/>
          <p:cNvSpPr txBox="1"/>
          <p:nvPr/>
        </p:nvSpPr>
        <p:spPr>
          <a:xfrm>
            <a:off x="5292079" y="4077072"/>
            <a:ext cx="3312369" cy="646331"/>
          </a:xfrm>
          <a:prstGeom prst="rect">
            <a:avLst/>
          </a:prstGeom>
          <a:noFill/>
        </p:spPr>
        <p:txBody>
          <a:bodyPr wrap="square" rtlCol="0">
            <a:spAutoFit/>
          </a:bodyPr>
          <a:lstStyle/>
          <a:p>
            <a:pPr algn="r"/>
            <a:r>
              <a:rPr lang="en-US" dirty="0" smtClean="0"/>
              <a:t>Test beam focused on FE optimization for 25ns-efficiency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Pion</a:t>
            </a:r>
            <a:r>
              <a:rPr lang="en-US" dirty="0" smtClean="0"/>
              <a:t> </a:t>
            </a:r>
            <a:r>
              <a:rPr lang="en-US" dirty="0" err="1" smtClean="0"/>
              <a:t>calorimetry</a:t>
            </a:r>
            <a:r>
              <a:rPr lang="en-US" dirty="0" smtClean="0"/>
              <a:t> with 1x1 m2 Micromegas chambers [CALICE/LAPP]</a:t>
            </a:r>
            <a:endParaRPr lang="en-US" dirty="0"/>
          </a:p>
        </p:txBody>
      </p:sp>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4</a:t>
            </a:fld>
            <a:endParaRPr lang="en-US"/>
          </a:p>
        </p:txBody>
      </p:sp>
      <p:pic>
        <p:nvPicPr>
          <p:cNvPr id="36866" name="Picture 2"/>
          <p:cNvPicPr>
            <a:picLocks noChangeAspect="1" noChangeArrowheads="1"/>
          </p:cNvPicPr>
          <p:nvPr/>
        </p:nvPicPr>
        <p:blipFill>
          <a:blip r:embed="rId2" cstate="print"/>
          <a:srcRect/>
          <a:stretch>
            <a:fillRect/>
          </a:stretch>
        </p:blipFill>
        <p:spPr bwMode="auto">
          <a:xfrm>
            <a:off x="5076055" y="1562163"/>
            <a:ext cx="3481279" cy="2586917"/>
          </a:xfrm>
          <a:prstGeom prst="rect">
            <a:avLst/>
          </a:prstGeom>
          <a:noFill/>
          <a:ln w="9525">
            <a:noFill/>
            <a:miter lim="800000"/>
            <a:headEnd/>
            <a:tailEnd/>
          </a:ln>
        </p:spPr>
      </p:pic>
      <p:pic>
        <p:nvPicPr>
          <p:cNvPr id="36867" name="Picture 3"/>
          <p:cNvPicPr>
            <a:picLocks noChangeAspect="1" noChangeArrowheads="1"/>
          </p:cNvPicPr>
          <p:nvPr/>
        </p:nvPicPr>
        <p:blipFill>
          <a:blip r:embed="rId3" cstate="print"/>
          <a:srcRect/>
          <a:stretch>
            <a:fillRect/>
          </a:stretch>
        </p:blipFill>
        <p:spPr bwMode="auto">
          <a:xfrm>
            <a:off x="5004048" y="4154483"/>
            <a:ext cx="3600400" cy="2154837"/>
          </a:xfrm>
          <a:prstGeom prst="rect">
            <a:avLst/>
          </a:prstGeom>
          <a:noFill/>
          <a:ln w="9525">
            <a:noFill/>
            <a:miter lim="800000"/>
            <a:headEnd/>
            <a:tailEnd/>
          </a:ln>
        </p:spPr>
      </p:pic>
      <p:pic>
        <p:nvPicPr>
          <p:cNvPr id="36869" name="Picture 5"/>
          <p:cNvPicPr>
            <a:picLocks noChangeAspect="1" noChangeArrowheads="1"/>
          </p:cNvPicPr>
          <p:nvPr/>
        </p:nvPicPr>
        <p:blipFill>
          <a:blip r:embed="rId4" cstate="print"/>
          <a:srcRect r="50582"/>
          <a:stretch>
            <a:fillRect/>
          </a:stretch>
        </p:blipFill>
        <p:spPr bwMode="auto">
          <a:xfrm>
            <a:off x="539552" y="1999356"/>
            <a:ext cx="3900306" cy="1141612"/>
          </a:xfrm>
          <a:prstGeom prst="rect">
            <a:avLst/>
          </a:prstGeom>
          <a:noFill/>
          <a:ln w="9525">
            <a:noFill/>
            <a:miter lim="800000"/>
            <a:headEnd/>
            <a:tailEnd/>
          </a:ln>
        </p:spPr>
      </p:pic>
      <p:pic>
        <p:nvPicPr>
          <p:cNvPr id="12" name="Picture 5"/>
          <p:cNvPicPr>
            <a:picLocks noChangeAspect="1" noChangeArrowheads="1"/>
          </p:cNvPicPr>
          <p:nvPr/>
        </p:nvPicPr>
        <p:blipFill>
          <a:blip r:embed="rId4" cstate="print"/>
          <a:srcRect l="51398"/>
          <a:stretch>
            <a:fillRect/>
          </a:stretch>
        </p:blipFill>
        <p:spPr bwMode="auto">
          <a:xfrm>
            <a:off x="556403" y="2863452"/>
            <a:ext cx="3835874" cy="1141612"/>
          </a:xfrm>
          <a:prstGeom prst="rect">
            <a:avLst/>
          </a:prstGeom>
          <a:noFill/>
          <a:ln w="9525">
            <a:noFill/>
            <a:miter lim="800000"/>
            <a:headEnd/>
            <a:tailEnd/>
          </a:ln>
        </p:spPr>
      </p:pic>
      <p:sp>
        <p:nvSpPr>
          <p:cNvPr id="13" name="Rectangle 12"/>
          <p:cNvSpPr/>
          <p:nvPr/>
        </p:nvSpPr>
        <p:spPr>
          <a:xfrm>
            <a:off x="395536" y="4653136"/>
            <a:ext cx="4572000" cy="1600438"/>
          </a:xfrm>
          <a:prstGeom prst="rect">
            <a:avLst/>
          </a:prstGeom>
        </p:spPr>
        <p:txBody>
          <a:bodyPr>
            <a:spAutoFit/>
          </a:bodyPr>
          <a:lstStyle/>
          <a:p>
            <a:pPr defTabSz="900113"/>
            <a:r>
              <a:rPr lang="en-US" sz="1400" dirty="0" smtClean="0"/>
              <a:t>“</a:t>
            </a:r>
            <a:r>
              <a:rPr lang="en-US" sz="1400" dirty="0" err="1" smtClean="0"/>
              <a:t>Pion</a:t>
            </a:r>
            <a:r>
              <a:rPr lang="en-US" sz="1400" dirty="0" smtClean="0"/>
              <a:t> </a:t>
            </a:r>
            <a:r>
              <a:rPr lang="en-US" sz="1400" dirty="0" err="1" smtClean="0"/>
              <a:t>calorimetry</a:t>
            </a:r>
            <a:r>
              <a:rPr lang="en-US" sz="1400" dirty="0" smtClean="0"/>
              <a:t> with 1x1 m2 Micromegas chambers (latest </a:t>
            </a:r>
            <a:r>
              <a:rPr lang="en-US" sz="1400" dirty="0" err="1" smtClean="0"/>
              <a:t>testbeam</a:t>
            </a:r>
            <a:r>
              <a:rPr lang="en-US" sz="1400" dirty="0" smtClean="0"/>
              <a:t> results)”</a:t>
            </a:r>
          </a:p>
          <a:p>
            <a:pPr defTabSz="900113"/>
            <a:r>
              <a:rPr lang="en-US" sz="1400" dirty="0" smtClean="0"/>
              <a:t>M. Chefdeville (LAPP, Annecy)</a:t>
            </a:r>
          </a:p>
          <a:p>
            <a:pPr defTabSz="900113"/>
            <a:r>
              <a:rPr lang="en-US" sz="1400" dirty="0" smtClean="0">
                <a:solidFill>
                  <a:schemeClr val="tx2"/>
                </a:solidFill>
                <a:hlinkClick r:id="rId5"/>
              </a:rPr>
              <a:t>http://indico.cern.ch/getFile.py/access?contribId=13&amp;sessionId=4&amp;resId=0&amp;materialId=slides&amp;confId=218341</a:t>
            </a:r>
          </a:p>
          <a:p>
            <a:pPr defTabSz="900113"/>
            <a:r>
              <a:rPr lang="en-US" sz="1400" dirty="0" smtClean="0"/>
              <a:t>RD51 mini week - Tuesday, December 4, 2012 - WG2 - Physics issues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Gossip telescope </a:t>
            </a:r>
            <a:r>
              <a:rPr lang="en-US" dirty="0" smtClean="0"/>
              <a:t>[NIKHEF]</a:t>
            </a:r>
            <a:endParaRPr lang="en-US" dirty="0"/>
          </a:p>
        </p:txBody>
      </p:sp>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5</a:t>
            </a:fld>
            <a:endParaRPr lang="en-US"/>
          </a:p>
        </p:txBody>
      </p:sp>
      <p:pic>
        <p:nvPicPr>
          <p:cNvPr id="1027" name="Picture 3"/>
          <p:cNvPicPr>
            <a:picLocks noChangeAspect="1" noChangeArrowheads="1"/>
          </p:cNvPicPr>
          <p:nvPr/>
        </p:nvPicPr>
        <p:blipFill>
          <a:blip r:embed="rId2" cstate="print"/>
          <a:srcRect/>
          <a:stretch>
            <a:fillRect/>
          </a:stretch>
        </p:blipFill>
        <p:spPr bwMode="auto">
          <a:xfrm>
            <a:off x="323529" y="1196752"/>
            <a:ext cx="4248472" cy="2850309"/>
          </a:xfrm>
          <a:prstGeom prst="rect">
            <a:avLst/>
          </a:prstGeom>
          <a:noFill/>
          <a:ln w="9525">
            <a:noFill/>
            <a:miter lim="800000"/>
            <a:headEnd/>
            <a:tailEnd/>
          </a:ln>
        </p:spPr>
      </p:pic>
      <p:sp>
        <p:nvSpPr>
          <p:cNvPr id="9" name="Rectangle 8"/>
          <p:cNvSpPr/>
          <p:nvPr/>
        </p:nvSpPr>
        <p:spPr>
          <a:xfrm>
            <a:off x="323528" y="5445224"/>
            <a:ext cx="4248472" cy="461665"/>
          </a:xfrm>
          <a:prstGeom prst="rect">
            <a:avLst/>
          </a:prstGeom>
        </p:spPr>
        <p:txBody>
          <a:bodyPr wrap="square">
            <a:spAutoFit/>
          </a:bodyPr>
          <a:lstStyle/>
          <a:p>
            <a:r>
              <a:rPr lang="en-US" sz="1200" dirty="0" smtClean="0">
                <a:solidFill>
                  <a:schemeClr val="tx2"/>
                </a:solidFill>
              </a:rPr>
              <a:t>http://www.nikhef.nl/pub/departments/mt/projects/detectorR_D/GossipTelescope/slides/IMG_6939.html</a:t>
            </a:r>
            <a:endParaRPr lang="en-US" sz="1200" dirty="0">
              <a:solidFill>
                <a:schemeClr val="tx2"/>
              </a:solidFill>
            </a:endParaRPr>
          </a:p>
        </p:txBody>
      </p:sp>
      <p:sp>
        <p:nvSpPr>
          <p:cNvPr id="10" name="Rectangle 9"/>
          <p:cNvSpPr/>
          <p:nvPr/>
        </p:nvSpPr>
        <p:spPr>
          <a:xfrm>
            <a:off x="251520" y="4077072"/>
            <a:ext cx="4320480" cy="1384995"/>
          </a:xfrm>
          <a:prstGeom prst="rect">
            <a:avLst/>
          </a:prstGeom>
        </p:spPr>
        <p:txBody>
          <a:bodyPr wrap="square">
            <a:spAutoFit/>
          </a:bodyPr>
          <a:lstStyle/>
          <a:p>
            <a:pPr algn="just"/>
            <a:r>
              <a:rPr lang="en-US" sz="1200" dirty="0" smtClean="0"/>
              <a:t>The </a:t>
            </a:r>
            <a:r>
              <a:rPr lang="en-US" sz="1200" dirty="0" err="1" smtClean="0"/>
              <a:t>GridPix</a:t>
            </a:r>
            <a:r>
              <a:rPr lang="en-US" sz="1200" dirty="0" smtClean="0"/>
              <a:t> detector is one of those new prototypes, a </a:t>
            </a:r>
            <a:r>
              <a:rPr lang="en-US" sz="1200" dirty="0" err="1" smtClean="0"/>
              <a:t>pixelated</a:t>
            </a:r>
            <a:r>
              <a:rPr lang="en-US" sz="1200" dirty="0" smtClean="0"/>
              <a:t> readout chip with a gas amplification grid on top. Its thin version, the Gossip (Gas On Slimmed </a:t>
            </a:r>
            <a:r>
              <a:rPr lang="en-US" sz="1200" dirty="0" err="1" smtClean="0"/>
              <a:t>SIlicon</a:t>
            </a:r>
            <a:r>
              <a:rPr lang="en-US" sz="1200" dirty="0" smtClean="0"/>
              <a:t> Pixels), has a 1 mm gas layer over the </a:t>
            </a:r>
            <a:r>
              <a:rPr lang="en-US" sz="1200" dirty="0" err="1" smtClean="0"/>
              <a:t>GridPix</a:t>
            </a:r>
            <a:r>
              <a:rPr lang="en-US" sz="1200" dirty="0" smtClean="0"/>
              <a:t> structure. This family of detectors allows a 3-D track reconstruction of </a:t>
            </a:r>
            <a:r>
              <a:rPr lang="en-US" sz="1200" dirty="0" err="1" smtClean="0"/>
              <a:t>ionising</a:t>
            </a:r>
            <a:r>
              <a:rPr lang="en-US" sz="1200" dirty="0" smtClean="0"/>
              <a:t> radiation. The X-Y position is given by the chip's fine pixel structure and the Z position is calculated with the time of arrival of the drifting </a:t>
            </a:r>
            <a:r>
              <a:rPr lang="en-US" sz="1200" dirty="0" err="1" smtClean="0"/>
              <a:t>ionisation</a:t>
            </a:r>
            <a:r>
              <a:rPr lang="en-US" sz="1200" dirty="0" smtClean="0"/>
              <a:t> charge. </a:t>
            </a:r>
            <a:endParaRPr lang="en-US" sz="1200" dirty="0"/>
          </a:p>
        </p:txBody>
      </p:sp>
      <p:pic>
        <p:nvPicPr>
          <p:cNvPr id="1028" name="Picture 4"/>
          <p:cNvPicPr>
            <a:picLocks noChangeAspect="1" noChangeArrowheads="1"/>
          </p:cNvPicPr>
          <p:nvPr/>
        </p:nvPicPr>
        <p:blipFill>
          <a:blip r:embed="rId3" cstate="print"/>
          <a:srcRect/>
          <a:stretch>
            <a:fillRect/>
          </a:stretch>
        </p:blipFill>
        <p:spPr bwMode="auto">
          <a:xfrm>
            <a:off x="5220072" y="1196752"/>
            <a:ext cx="3496419" cy="2535282"/>
          </a:xfrm>
          <a:prstGeom prst="rect">
            <a:avLst/>
          </a:prstGeom>
          <a:noFill/>
          <a:ln w="9525">
            <a:noFill/>
            <a:miter lim="800000"/>
            <a:headEnd/>
            <a:tailEnd/>
          </a:ln>
        </p:spPr>
      </p:pic>
      <p:sp>
        <p:nvSpPr>
          <p:cNvPr id="12" name="Rectangle 11"/>
          <p:cNvSpPr/>
          <p:nvPr/>
        </p:nvSpPr>
        <p:spPr>
          <a:xfrm>
            <a:off x="5220072" y="3772197"/>
            <a:ext cx="3491880" cy="1255728"/>
          </a:xfrm>
          <a:prstGeom prst="rect">
            <a:avLst/>
          </a:prstGeom>
        </p:spPr>
        <p:txBody>
          <a:bodyPr wrap="square">
            <a:spAutoFit/>
          </a:bodyPr>
          <a:lstStyle/>
          <a:p>
            <a:pPr lvl="0" algn="ctr" fontAlgn="base">
              <a:lnSpc>
                <a:spcPct val="70000"/>
              </a:lnSpc>
              <a:spcBef>
                <a:spcPct val="20000"/>
              </a:spcBef>
              <a:spcAft>
                <a:spcPct val="0"/>
              </a:spcAft>
            </a:pPr>
            <a:r>
              <a:rPr lang="en-US" sz="1200" dirty="0" smtClean="0"/>
              <a:t>Harry van </a:t>
            </a:r>
            <a:r>
              <a:rPr lang="en-US" sz="1200" dirty="0" err="1" smtClean="0"/>
              <a:t>der</a:t>
            </a:r>
            <a:r>
              <a:rPr lang="en-US" sz="1200" dirty="0" smtClean="0"/>
              <a:t> Graaf, </a:t>
            </a:r>
            <a:r>
              <a:rPr lang="en-US" sz="1200" dirty="0" smtClean="0">
                <a:solidFill>
                  <a:schemeClr val="tx2"/>
                </a:solidFill>
              </a:rPr>
              <a:t>http://www.google.fr/url?sa=t&amp;rct=j&amp;q=gridpix%20detector%20gossip&amp;source=web&amp;cd=1&amp;ved=0CC4QFjAA&amp;url=http%3A%2F%2Fwww-ppd.fnal.gov%2FEPPOffice-W%2FResearch_Techniques_Seminar%2FTalks%2Fvdgraaf_USASeminarFermi.ppt&amp;ei=qoi-ULqZHeLb0QW_joEI&amp;usg=AFQjCNGo1WWrOlVdXIZhS29ux_KdD02nvQ&amp;cad=rj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6</a:t>
            </a:fld>
            <a:endParaRPr lang="en-US"/>
          </a:p>
        </p:txBody>
      </p:sp>
      <p:sp>
        <p:nvSpPr>
          <p:cNvPr id="7" name="Rectangle 6"/>
          <p:cNvSpPr/>
          <p:nvPr/>
        </p:nvSpPr>
        <p:spPr>
          <a:xfrm>
            <a:off x="395536" y="3501008"/>
            <a:ext cx="8352928" cy="2031325"/>
          </a:xfrm>
          <a:prstGeom prst="rect">
            <a:avLst/>
          </a:prstGeom>
        </p:spPr>
        <p:txBody>
          <a:bodyPr wrap="square">
            <a:spAutoFit/>
          </a:bodyPr>
          <a:lstStyle/>
          <a:p>
            <a:pPr algn="just"/>
            <a:r>
              <a:rPr lang="en-US" sz="1400" dirty="0" smtClean="0"/>
              <a:t>We will first measure the intrinsic (flat surface) yield of well-known low escape potential materials: </a:t>
            </a:r>
            <a:r>
              <a:rPr lang="en-US" sz="1400" dirty="0" smtClean="0">
                <a:solidFill>
                  <a:schemeClr val="tx2"/>
                </a:solidFill>
              </a:rPr>
              <a:t>a simple but interesting experiment is to put a photomultiplier, without scintillator, in a low-momentum MIP beam</a:t>
            </a:r>
            <a:r>
              <a:rPr lang="en-US" sz="1400" dirty="0" smtClean="0"/>
              <a:t>.</a:t>
            </a:r>
          </a:p>
          <a:p>
            <a:pPr algn="just"/>
            <a:r>
              <a:rPr lang="en-US" sz="1400" dirty="0" smtClean="0">
                <a:solidFill>
                  <a:schemeClr val="tx2"/>
                </a:solidFill>
              </a:rPr>
              <a:t>Single-electron events must be due to electrons emitted from the photocathode, which has a very low work function</a:t>
            </a:r>
            <a:r>
              <a:rPr lang="en-US" sz="1400" dirty="0" smtClean="0"/>
              <a:t>. Some MIPs will generate Cherenkov radiation in the glass window: the generated photons may dominate the single electron event. These Cherenkov photons would not be generated if the beam enters from the opposite side (of the electrical connection). The difference between these two yields is a measure for the rate of Cherenkov events, and the electron yield could be corrected for, although the yield could be different of an incoming MIP or exiting MIP</a:t>
            </a:r>
            <a:r>
              <a:rPr lang="en-US" sz="1400" dirty="0" smtClean="0">
                <a:solidFill>
                  <a:schemeClr val="tx2"/>
                </a:solidFill>
              </a:rPr>
              <a:t>. This experiment should be a good indication for the highest possible level of the intrinsic emission yield.</a:t>
            </a:r>
            <a:endParaRPr lang="en-US" sz="1400" dirty="0">
              <a:solidFill>
                <a:schemeClr val="tx2"/>
              </a:solidFill>
            </a:endParaRPr>
          </a:p>
        </p:txBody>
      </p:sp>
      <p:pic>
        <p:nvPicPr>
          <p:cNvPr id="2050" name="Picture 2"/>
          <p:cNvPicPr>
            <a:picLocks noChangeAspect="1" noChangeArrowheads="1"/>
          </p:cNvPicPr>
          <p:nvPr/>
        </p:nvPicPr>
        <p:blipFill>
          <a:blip r:embed="rId2" cstate="print"/>
          <a:srcRect/>
          <a:stretch>
            <a:fillRect/>
          </a:stretch>
        </p:blipFill>
        <p:spPr bwMode="auto">
          <a:xfrm>
            <a:off x="251520" y="332656"/>
            <a:ext cx="4896544" cy="2797202"/>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503548" y="5590981"/>
            <a:ext cx="8136904" cy="646331"/>
          </a:xfrm>
          <a:prstGeom prst="rect">
            <a:avLst/>
          </a:prstGeom>
        </p:spPr>
        <p:txBody>
          <a:bodyPr wrap="square">
            <a:spAutoFit/>
          </a:bodyPr>
          <a:lstStyle/>
          <a:p>
            <a:r>
              <a:rPr lang="en-US" sz="1200" dirty="0" smtClean="0">
                <a:solidFill>
                  <a:schemeClr val="tx2"/>
                </a:solidFill>
              </a:rPr>
              <a:t>http://www.google.ch/url?sa=t&amp;rct=j&amp;q=mems%20made%20electron%20emission%20membranes&amp;source=web&amp;cd=1&amp;ved=0CDUQFjAA&amp;url=http%3A%2F%2Fwww.nikhef.nl%2Fpub%2Fdepartments%2Fmt%2Fprojects%2FdetectorR_D%2FTiPC%2FPublications%2FB1NCVB2.pdf&amp;ei=MGO-UJfKEvLb4QT384DADw&amp;usg=AFQjCNGrKG5empufFkRQuskPQvHpw0ruiQ&amp;cad=rja</a:t>
            </a:r>
            <a:endParaRPr lang="en-US" sz="1200" dirty="0">
              <a:solidFill>
                <a:schemeClr val="tx2"/>
              </a:solidFill>
            </a:endParaRPr>
          </a:p>
        </p:txBody>
      </p:sp>
      <p:sp>
        <p:nvSpPr>
          <p:cNvPr id="8" name="Rectangle 7"/>
          <p:cNvSpPr/>
          <p:nvPr/>
        </p:nvSpPr>
        <p:spPr>
          <a:xfrm>
            <a:off x="5220072" y="332656"/>
            <a:ext cx="3600400" cy="2308324"/>
          </a:xfrm>
          <a:prstGeom prst="rect">
            <a:avLst/>
          </a:prstGeom>
        </p:spPr>
        <p:txBody>
          <a:bodyPr wrap="square">
            <a:spAutoFit/>
          </a:bodyPr>
          <a:lstStyle/>
          <a:p>
            <a:r>
              <a:rPr lang="en-US" sz="3600" dirty="0" smtClean="0">
                <a:solidFill>
                  <a:prstClr val="black"/>
                </a:solidFill>
                <a:ea typeface="+mj-ea"/>
                <a:cs typeface="+mj-cs"/>
              </a:rPr>
              <a:t>PM photocathode electron emission </a:t>
            </a:r>
            <a:r>
              <a:rPr lang="en-US" sz="3600" dirty="0" smtClean="0">
                <a:solidFill>
                  <a:prstClr val="black"/>
                </a:solidFill>
                <a:ea typeface="+mj-ea"/>
                <a:cs typeface="+mj-cs"/>
              </a:rPr>
              <a:t>[NIKHEF/Harry </a:t>
            </a:r>
            <a:r>
              <a:rPr lang="en-US" sz="3600" dirty="0" smtClean="0">
                <a:solidFill>
                  <a:prstClr val="black"/>
                </a:solidFill>
                <a:ea typeface="+mj-ea"/>
                <a:cs typeface="+mj-cs"/>
              </a:rPr>
              <a:t>van der Graaf(*)]</a:t>
            </a:r>
            <a:endParaRPr lang="en-US"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51" name="Picture 11"/>
          <p:cNvPicPr>
            <a:picLocks noChangeAspect="1" noChangeArrowheads="1"/>
          </p:cNvPicPr>
          <p:nvPr/>
        </p:nvPicPr>
        <p:blipFill>
          <a:blip r:embed="rId2" cstate="print"/>
          <a:srcRect/>
          <a:stretch>
            <a:fillRect/>
          </a:stretch>
        </p:blipFill>
        <p:spPr bwMode="auto">
          <a:xfrm>
            <a:off x="3195811" y="3978374"/>
            <a:ext cx="2600325" cy="1466850"/>
          </a:xfrm>
          <a:prstGeom prst="rect">
            <a:avLst/>
          </a:prstGeom>
          <a:ln>
            <a:noFill/>
          </a:ln>
          <a:effectLst>
            <a:outerShdw blurRad="292100" dist="139700" dir="2700000" algn="tl" rotWithShape="0">
              <a:srgbClr val="333333">
                <a:alpha val="65000"/>
              </a:srgbClr>
            </a:outerShdw>
          </a:effectLst>
        </p:spPr>
      </p:pic>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7</a:t>
            </a:fld>
            <a:endParaRPr lang="en-US"/>
          </a:p>
        </p:txBody>
      </p:sp>
      <p:pic>
        <p:nvPicPr>
          <p:cNvPr id="35842" name="Picture 2"/>
          <p:cNvPicPr>
            <a:picLocks noChangeAspect="1" noChangeArrowheads="1"/>
          </p:cNvPicPr>
          <p:nvPr/>
        </p:nvPicPr>
        <p:blipFill>
          <a:blip r:embed="rId3" cstate="print"/>
          <a:srcRect/>
          <a:stretch>
            <a:fillRect/>
          </a:stretch>
        </p:blipFill>
        <p:spPr bwMode="auto">
          <a:xfrm>
            <a:off x="323528" y="1442899"/>
            <a:ext cx="3384376" cy="2170854"/>
          </a:xfrm>
          <a:prstGeom prst="rect">
            <a:avLst/>
          </a:prstGeom>
          <a:ln>
            <a:noFill/>
          </a:ln>
          <a:effectLst>
            <a:outerShdw blurRad="292100" dist="139700" dir="2700000" algn="tl" rotWithShape="0">
              <a:srgbClr val="333333">
                <a:alpha val="65000"/>
              </a:srgbClr>
            </a:outerShdw>
          </a:effectLst>
        </p:spPr>
      </p:pic>
      <p:pic>
        <p:nvPicPr>
          <p:cNvPr id="35843" name="Picture 3"/>
          <p:cNvPicPr>
            <a:picLocks noChangeAspect="1" noChangeArrowheads="1"/>
          </p:cNvPicPr>
          <p:nvPr/>
        </p:nvPicPr>
        <p:blipFill>
          <a:blip r:embed="rId4" cstate="print"/>
          <a:srcRect/>
          <a:stretch>
            <a:fillRect/>
          </a:stretch>
        </p:blipFill>
        <p:spPr bwMode="auto">
          <a:xfrm>
            <a:off x="6518355" y="5102533"/>
            <a:ext cx="2374125" cy="1494819"/>
          </a:xfrm>
          <a:prstGeom prst="rect">
            <a:avLst/>
          </a:prstGeom>
          <a:ln>
            <a:noFill/>
          </a:ln>
          <a:effectLst>
            <a:outerShdw blurRad="292100" dist="139700" dir="2700000" algn="tl" rotWithShape="0">
              <a:srgbClr val="333333">
                <a:alpha val="65000"/>
              </a:srgbClr>
            </a:outerShdw>
          </a:effectLst>
        </p:spPr>
      </p:pic>
      <p:pic>
        <p:nvPicPr>
          <p:cNvPr id="35844" name="Picture 4"/>
          <p:cNvPicPr>
            <a:picLocks noChangeAspect="1" noChangeArrowheads="1"/>
          </p:cNvPicPr>
          <p:nvPr/>
        </p:nvPicPr>
        <p:blipFill>
          <a:blip r:embed="rId5" cstate="print"/>
          <a:srcRect/>
          <a:stretch>
            <a:fillRect/>
          </a:stretch>
        </p:blipFill>
        <p:spPr bwMode="auto">
          <a:xfrm>
            <a:off x="6228184" y="3429000"/>
            <a:ext cx="2664296" cy="1151890"/>
          </a:xfrm>
          <a:prstGeom prst="rect">
            <a:avLst/>
          </a:prstGeom>
          <a:ln>
            <a:noFill/>
          </a:ln>
          <a:effectLst>
            <a:outerShdw blurRad="292100" dist="139700" dir="2700000" algn="tl" rotWithShape="0">
              <a:srgbClr val="333333">
                <a:alpha val="65000"/>
              </a:srgbClr>
            </a:outerShdw>
          </a:effectLst>
        </p:spPr>
      </p:pic>
      <p:pic>
        <p:nvPicPr>
          <p:cNvPr id="35845" name="Picture 5"/>
          <p:cNvPicPr>
            <a:picLocks noChangeAspect="1" noChangeArrowheads="1"/>
          </p:cNvPicPr>
          <p:nvPr/>
        </p:nvPicPr>
        <p:blipFill>
          <a:blip r:embed="rId6" cstate="print"/>
          <a:srcRect/>
          <a:stretch>
            <a:fillRect/>
          </a:stretch>
        </p:blipFill>
        <p:spPr bwMode="auto">
          <a:xfrm>
            <a:off x="7125076" y="1772816"/>
            <a:ext cx="1767404" cy="1169476"/>
          </a:xfrm>
          <a:prstGeom prst="rect">
            <a:avLst/>
          </a:prstGeom>
          <a:ln>
            <a:noFill/>
          </a:ln>
          <a:effectLst>
            <a:outerShdw blurRad="292100" dist="139700" dir="2700000" algn="tl" rotWithShape="0">
              <a:srgbClr val="333333">
                <a:alpha val="65000"/>
              </a:srgbClr>
            </a:outerShdw>
          </a:effectLst>
        </p:spPr>
      </p:pic>
      <p:sp>
        <p:nvSpPr>
          <p:cNvPr id="12" name="Rectangle 11"/>
          <p:cNvSpPr/>
          <p:nvPr/>
        </p:nvSpPr>
        <p:spPr>
          <a:xfrm>
            <a:off x="6228184" y="2987660"/>
            <a:ext cx="2662267" cy="369332"/>
          </a:xfrm>
          <a:prstGeom prst="rect">
            <a:avLst/>
          </a:prstGeom>
        </p:spPr>
        <p:txBody>
          <a:bodyPr wrap="none">
            <a:spAutoFit/>
          </a:bodyPr>
          <a:lstStyle/>
          <a:p>
            <a:r>
              <a:rPr lang="en-US" dirty="0" smtClean="0"/>
              <a:t>Resistive segmented WELL</a:t>
            </a:r>
            <a:endParaRPr lang="en-US" dirty="0"/>
          </a:p>
        </p:txBody>
      </p:sp>
      <p:sp>
        <p:nvSpPr>
          <p:cNvPr id="13" name="Rectangle 12"/>
          <p:cNvSpPr/>
          <p:nvPr/>
        </p:nvSpPr>
        <p:spPr>
          <a:xfrm>
            <a:off x="5847223" y="4715852"/>
            <a:ext cx="3045257" cy="369332"/>
          </a:xfrm>
          <a:prstGeom prst="rect">
            <a:avLst/>
          </a:prstGeom>
        </p:spPr>
        <p:txBody>
          <a:bodyPr wrap="none">
            <a:spAutoFit/>
          </a:bodyPr>
          <a:lstStyle/>
          <a:p>
            <a:r>
              <a:rPr lang="en-US" dirty="0" smtClean="0"/>
              <a:t>Double-stage RSWELL+THGEM</a:t>
            </a:r>
            <a:endParaRPr lang="en-US" dirty="0"/>
          </a:p>
        </p:txBody>
      </p:sp>
      <p:sp>
        <p:nvSpPr>
          <p:cNvPr id="14" name="Rectangle 13"/>
          <p:cNvSpPr/>
          <p:nvPr/>
        </p:nvSpPr>
        <p:spPr>
          <a:xfrm>
            <a:off x="5208843" y="1340768"/>
            <a:ext cx="3683637" cy="369332"/>
          </a:xfrm>
          <a:prstGeom prst="rect">
            <a:avLst/>
          </a:prstGeom>
        </p:spPr>
        <p:txBody>
          <a:bodyPr wrap="none">
            <a:spAutoFit/>
          </a:bodyPr>
          <a:lstStyle/>
          <a:p>
            <a:r>
              <a:rPr lang="en-US" dirty="0" smtClean="0"/>
              <a:t>Single stage with 1 mm induction gap</a:t>
            </a:r>
            <a:endParaRPr lang="en-US" dirty="0"/>
          </a:p>
        </p:txBody>
      </p:sp>
      <p:sp>
        <p:nvSpPr>
          <p:cNvPr id="17" name="Title 1"/>
          <p:cNvSpPr>
            <a:spLocks noGrp="1"/>
          </p:cNvSpPr>
          <p:nvPr>
            <p:ph type="title"/>
          </p:nvPr>
        </p:nvSpPr>
        <p:spPr>
          <a:xfrm>
            <a:off x="457200" y="0"/>
            <a:ext cx="8229600" cy="1143000"/>
          </a:xfrm>
        </p:spPr>
        <p:txBody>
          <a:bodyPr>
            <a:normAutofit fontScale="90000"/>
          </a:bodyPr>
          <a:lstStyle/>
          <a:p>
            <a:r>
              <a:rPr lang="en-US" dirty="0" smtClean="0"/>
              <a:t>THGEM/APV-SRS [Weizmann/</a:t>
            </a:r>
            <a:r>
              <a:rPr lang="en-US" dirty="0" err="1" smtClean="0"/>
              <a:t>Aveiro</a:t>
            </a:r>
            <a:r>
              <a:rPr lang="en-US" dirty="0" smtClean="0"/>
              <a:t>/Coimbra]</a:t>
            </a:r>
            <a:endParaRPr lang="en-US" dirty="0"/>
          </a:p>
        </p:txBody>
      </p:sp>
      <p:sp>
        <p:nvSpPr>
          <p:cNvPr id="19" name="Rectangle 18"/>
          <p:cNvSpPr/>
          <p:nvPr/>
        </p:nvSpPr>
        <p:spPr>
          <a:xfrm>
            <a:off x="251520" y="5445224"/>
            <a:ext cx="4572000" cy="1015663"/>
          </a:xfrm>
          <a:prstGeom prst="rect">
            <a:avLst/>
          </a:prstGeom>
        </p:spPr>
        <p:txBody>
          <a:bodyPr>
            <a:spAutoFit/>
          </a:bodyPr>
          <a:lstStyle/>
          <a:p>
            <a:pPr lvl="0"/>
            <a:r>
              <a:rPr lang="en-US" sz="1200" dirty="0" smtClean="0">
                <a:solidFill>
                  <a:prstClr val="black"/>
                </a:solidFill>
                <a:sym typeface="Wingdings" pitchFamily="2" charset="2"/>
              </a:rPr>
              <a:t>“</a:t>
            </a:r>
            <a:r>
              <a:rPr lang="en-US" sz="1200" dirty="0" smtClean="0">
                <a:solidFill>
                  <a:prstClr val="black"/>
                </a:solidFill>
              </a:rPr>
              <a:t>THGEM/SRS test-beam operation &amp; analysis tools”</a:t>
            </a:r>
          </a:p>
          <a:p>
            <a:pPr lvl="0"/>
            <a:r>
              <a:rPr lang="en-US" sz="1200" dirty="0" smtClean="0">
                <a:solidFill>
                  <a:prstClr val="black"/>
                </a:solidFill>
              </a:rPr>
              <a:t>S. Bressler (Weizmann Institute of Science (IL))</a:t>
            </a:r>
          </a:p>
          <a:p>
            <a:pPr lvl="0"/>
            <a:r>
              <a:rPr lang="en-US" sz="1200" dirty="0" smtClean="0">
                <a:solidFill>
                  <a:srgbClr val="1F497D"/>
                </a:solidFill>
                <a:hlinkClick r:id="rId7"/>
              </a:rPr>
              <a:t>http://indico.cern.ch/getFile.py/access?contribId=26&amp;sessionId=1&amp;resId=0&amp;materialId=slides&amp;confId=218341</a:t>
            </a:r>
            <a:endParaRPr lang="en-US" sz="1200" dirty="0" smtClean="0">
              <a:solidFill>
                <a:srgbClr val="1F497D"/>
              </a:solidFill>
            </a:endParaRPr>
          </a:p>
          <a:p>
            <a:pPr lvl="0"/>
            <a:r>
              <a:rPr lang="en-US" sz="1200" dirty="0" smtClean="0">
                <a:solidFill>
                  <a:prstClr val="black"/>
                </a:solidFill>
              </a:rPr>
              <a:t>RD51 mini week -  Monday, December 3, 2012 - WG5 – Electronics</a:t>
            </a:r>
          </a:p>
        </p:txBody>
      </p:sp>
      <p:sp>
        <p:nvSpPr>
          <p:cNvPr id="20" name="TextBox 19"/>
          <p:cNvSpPr txBox="1"/>
          <p:nvPr/>
        </p:nvSpPr>
        <p:spPr>
          <a:xfrm>
            <a:off x="4499992" y="3212976"/>
            <a:ext cx="1552092" cy="369332"/>
          </a:xfrm>
          <a:prstGeom prst="rect">
            <a:avLst/>
          </a:prstGeom>
          <a:noFill/>
        </p:spPr>
        <p:txBody>
          <a:bodyPr wrap="none" rtlCol="0">
            <a:spAutoFit/>
          </a:bodyPr>
          <a:lstStyle/>
          <a:p>
            <a:r>
              <a:rPr lang="en-US" dirty="0" smtClean="0"/>
              <a:t>Resistive Layer</a:t>
            </a:r>
            <a:endParaRPr lang="en-US" dirty="0"/>
          </a:p>
        </p:txBody>
      </p:sp>
      <p:grpSp>
        <p:nvGrpSpPr>
          <p:cNvPr id="23" name="Group 22"/>
          <p:cNvGrpSpPr/>
          <p:nvPr/>
        </p:nvGrpSpPr>
        <p:grpSpPr>
          <a:xfrm>
            <a:off x="3121974" y="2060848"/>
            <a:ext cx="2900051" cy="1152128"/>
            <a:chOff x="1475656" y="3212976"/>
            <a:chExt cx="3639862" cy="1656184"/>
          </a:xfrm>
        </p:grpSpPr>
        <p:pic>
          <p:nvPicPr>
            <p:cNvPr id="35846" name="Picture 6"/>
            <p:cNvPicPr>
              <a:picLocks noChangeAspect="1" noChangeArrowheads="1"/>
            </p:cNvPicPr>
            <p:nvPr/>
          </p:nvPicPr>
          <p:blipFill>
            <a:blip r:embed="rId8" cstate="print">
              <a:grayscl/>
              <a:lum bright="10000" contrast="40000"/>
            </a:blip>
            <a:srcRect/>
            <a:stretch>
              <a:fillRect/>
            </a:stretch>
          </p:blipFill>
          <p:spPr bwMode="auto">
            <a:xfrm>
              <a:off x="1475656" y="3212976"/>
              <a:ext cx="3639862" cy="1656184"/>
            </a:xfrm>
            <a:prstGeom prst="rect">
              <a:avLst/>
            </a:prstGeom>
            <a:ln>
              <a:noFill/>
            </a:ln>
            <a:effectLst>
              <a:outerShdw blurRad="292100" dist="139700" dir="2700000" algn="tl" rotWithShape="0">
                <a:srgbClr val="333333">
                  <a:alpha val="65000"/>
                </a:srgbClr>
              </a:outerShdw>
            </a:effectLst>
          </p:spPr>
        </p:pic>
        <p:pic>
          <p:nvPicPr>
            <p:cNvPr id="21" name="Picture 6"/>
            <p:cNvPicPr>
              <a:picLocks noChangeAspect="1" noChangeArrowheads="1"/>
            </p:cNvPicPr>
            <p:nvPr/>
          </p:nvPicPr>
          <p:blipFill>
            <a:blip r:embed="rId8" cstate="print">
              <a:lum/>
            </a:blip>
            <a:srcRect l="33631" r="32737"/>
            <a:stretch>
              <a:fillRect/>
            </a:stretch>
          </p:blipFill>
          <p:spPr bwMode="auto">
            <a:xfrm>
              <a:off x="2699792" y="3212976"/>
              <a:ext cx="1224136" cy="1656184"/>
            </a:xfrm>
            <a:prstGeom prst="rect">
              <a:avLst/>
            </a:prstGeom>
            <a:ln>
              <a:noFill/>
            </a:ln>
            <a:effectLst>
              <a:outerShdw blurRad="292100" dist="139700" dir="2700000" algn="tl" rotWithShape="0">
                <a:srgbClr val="333333">
                  <a:alpha val="65000"/>
                </a:srgbClr>
              </a:outerShdw>
            </a:effectLst>
          </p:spPr>
        </p:pic>
      </p:grpSp>
      <p:pic>
        <p:nvPicPr>
          <p:cNvPr id="35849" name="Picture 9"/>
          <p:cNvPicPr>
            <a:picLocks noChangeAspect="1" noChangeArrowheads="1"/>
          </p:cNvPicPr>
          <p:nvPr/>
        </p:nvPicPr>
        <p:blipFill>
          <a:blip r:embed="rId9" cstate="print"/>
          <a:srcRect/>
          <a:stretch>
            <a:fillRect/>
          </a:stretch>
        </p:blipFill>
        <p:spPr bwMode="auto">
          <a:xfrm>
            <a:off x="251520" y="3645024"/>
            <a:ext cx="3615455" cy="154311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THGEM and a MICROROC readout [LAPP/Weizmann]</a:t>
            </a:r>
            <a:endParaRPr lang="en-US" dirty="0"/>
          </a:p>
        </p:txBody>
      </p:sp>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8</a:t>
            </a:fld>
            <a:endParaRPr lang="en-US"/>
          </a:p>
        </p:txBody>
      </p:sp>
      <p:pic>
        <p:nvPicPr>
          <p:cNvPr id="37890" name="Picture 2"/>
          <p:cNvPicPr>
            <a:picLocks noChangeAspect="1" noChangeArrowheads="1"/>
          </p:cNvPicPr>
          <p:nvPr/>
        </p:nvPicPr>
        <p:blipFill>
          <a:blip r:embed="rId2" cstate="print"/>
          <a:srcRect/>
          <a:stretch>
            <a:fillRect/>
          </a:stretch>
        </p:blipFill>
        <p:spPr bwMode="auto">
          <a:xfrm>
            <a:off x="5796136" y="4005064"/>
            <a:ext cx="2808312" cy="2407543"/>
          </a:xfrm>
          <a:prstGeom prst="rect">
            <a:avLst/>
          </a:prstGeom>
          <a:ln>
            <a:noFill/>
          </a:ln>
          <a:effectLst>
            <a:outerShdw blurRad="292100" dist="139700" dir="2700000" algn="tl" rotWithShape="0">
              <a:srgbClr val="333333">
                <a:alpha val="65000"/>
              </a:srgbClr>
            </a:outerShdw>
          </a:effectLst>
        </p:spPr>
      </p:pic>
      <p:pic>
        <p:nvPicPr>
          <p:cNvPr id="37891" name="Picture 3"/>
          <p:cNvPicPr>
            <a:picLocks noChangeAspect="1" noChangeArrowheads="1"/>
          </p:cNvPicPr>
          <p:nvPr/>
        </p:nvPicPr>
        <p:blipFill>
          <a:blip r:embed="rId3" cstate="print"/>
          <a:srcRect/>
          <a:stretch>
            <a:fillRect/>
          </a:stretch>
        </p:blipFill>
        <p:spPr bwMode="auto">
          <a:xfrm>
            <a:off x="5796137" y="1597932"/>
            <a:ext cx="2808312" cy="2219335"/>
          </a:xfrm>
          <a:prstGeom prst="rect">
            <a:avLst/>
          </a:prstGeom>
          <a:ln>
            <a:noFill/>
          </a:ln>
          <a:effectLst>
            <a:outerShdw blurRad="292100" dist="139700" dir="2700000" algn="tl" rotWithShape="0">
              <a:srgbClr val="333333">
                <a:alpha val="65000"/>
              </a:srgbClr>
            </a:outerShdw>
          </a:effectLst>
        </p:spPr>
      </p:pic>
      <p:pic>
        <p:nvPicPr>
          <p:cNvPr id="37893" name="Picture 5"/>
          <p:cNvPicPr>
            <a:picLocks noChangeAspect="1" noChangeArrowheads="1"/>
          </p:cNvPicPr>
          <p:nvPr/>
        </p:nvPicPr>
        <p:blipFill>
          <a:blip r:embed="rId4" cstate="print"/>
          <a:srcRect/>
          <a:stretch>
            <a:fillRect/>
          </a:stretch>
        </p:blipFill>
        <p:spPr bwMode="auto">
          <a:xfrm>
            <a:off x="384001" y="2780131"/>
            <a:ext cx="2219325" cy="1152925"/>
          </a:xfrm>
          <a:prstGeom prst="rect">
            <a:avLst/>
          </a:prstGeom>
          <a:ln>
            <a:noFill/>
          </a:ln>
          <a:effectLst>
            <a:outerShdw blurRad="292100" dist="139700" dir="2700000" algn="tl" rotWithShape="0">
              <a:srgbClr val="333333">
                <a:alpha val="65000"/>
              </a:srgbClr>
            </a:outerShdw>
          </a:effectLst>
        </p:spPr>
      </p:pic>
      <p:pic>
        <p:nvPicPr>
          <p:cNvPr id="37894" name="Picture 6"/>
          <p:cNvPicPr>
            <a:picLocks noChangeAspect="1" noChangeArrowheads="1"/>
          </p:cNvPicPr>
          <p:nvPr/>
        </p:nvPicPr>
        <p:blipFill>
          <a:blip r:embed="rId5" cstate="print"/>
          <a:srcRect/>
          <a:stretch>
            <a:fillRect/>
          </a:stretch>
        </p:blipFill>
        <p:spPr bwMode="auto">
          <a:xfrm>
            <a:off x="384001" y="4077072"/>
            <a:ext cx="2243783" cy="1224934"/>
          </a:xfrm>
          <a:prstGeom prst="rect">
            <a:avLst/>
          </a:prstGeom>
          <a:ln>
            <a:noFill/>
          </a:ln>
          <a:effectLst>
            <a:outerShdw blurRad="292100" dist="139700" dir="2700000" algn="tl" rotWithShape="0">
              <a:srgbClr val="333333">
                <a:alpha val="65000"/>
              </a:srgbClr>
            </a:outerShdw>
          </a:effectLst>
        </p:spPr>
      </p:pic>
      <p:pic>
        <p:nvPicPr>
          <p:cNvPr id="37895" name="Picture 7"/>
          <p:cNvPicPr>
            <a:picLocks noChangeAspect="1" noChangeArrowheads="1"/>
          </p:cNvPicPr>
          <p:nvPr/>
        </p:nvPicPr>
        <p:blipFill>
          <a:blip r:embed="rId6" cstate="print"/>
          <a:srcRect/>
          <a:stretch>
            <a:fillRect/>
          </a:stretch>
        </p:blipFill>
        <p:spPr bwMode="auto">
          <a:xfrm>
            <a:off x="3203848" y="4077072"/>
            <a:ext cx="2016224" cy="1190053"/>
          </a:xfrm>
          <a:prstGeom prst="rect">
            <a:avLst/>
          </a:prstGeom>
          <a:ln>
            <a:noFill/>
          </a:ln>
          <a:effectLst>
            <a:outerShdw blurRad="292100" dist="139700" dir="2700000" algn="tl" rotWithShape="0">
              <a:srgbClr val="333333">
                <a:alpha val="65000"/>
              </a:srgbClr>
            </a:outerShdw>
          </a:effectLst>
        </p:spPr>
      </p:pic>
      <p:pic>
        <p:nvPicPr>
          <p:cNvPr id="37896" name="Picture 8"/>
          <p:cNvPicPr>
            <a:picLocks noChangeAspect="1" noChangeArrowheads="1"/>
          </p:cNvPicPr>
          <p:nvPr/>
        </p:nvPicPr>
        <p:blipFill>
          <a:blip r:embed="rId7" cstate="print"/>
          <a:srcRect/>
          <a:stretch>
            <a:fillRect/>
          </a:stretch>
        </p:blipFill>
        <p:spPr bwMode="auto">
          <a:xfrm>
            <a:off x="3131840" y="2780928"/>
            <a:ext cx="2035120" cy="1161895"/>
          </a:xfrm>
          <a:prstGeom prst="rect">
            <a:avLst/>
          </a:prstGeom>
          <a:ln>
            <a:noFill/>
          </a:ln>
          <a:effectLst>
            <a:outerShdw blurRad="292100" dist="139700" dir="2700000" algn="tl" rotWithShape="0">
              <a:srgbClr val="333333">
                <a:alpha val="65000"/>
              </a:srgbClr>
            </a:outerShdw>
          </a:effectLst>
        </p:spPr>
      </p:pic>
      <p:sp>
        <p:nvSpPr>
          <p:cNvPr id="14" name="Rectangle 13"/>
          <p:cNvSpPr/>
          <p:nvPr/>
        </p:nvSpPr>
        <p:spPr>
          <a:xfrm>
            <a:off x="611560" y="5365665"/>
            <a:ext cx="4572000" cy="1015663"/>
          </a:xfrm>
          <a:prstGeom prst="rect">
            <a:avLst/>
          </a:prstGeom>
        </p:spPr>
        <p:txBody>
          <a:bodyPr>
            <a:spAutoFit/>
          </a:bodyPr>
          <a:lstStyle/>
          <a:p>
            <a:pPr lvl="0"/>
            <a:r>
              <a:rPr lang="en-US" sz="1200" dirty="0" smtClean="0">
                <a:solidFill>
                  <a:prstClr val="black"/>
                </a:solidFill>
              </a:rPr>
              <a:t>“First results on the combination of a THGEM and a MICROROC readout”</a:t>
            </a:r>
          </a:p>
          <a:p>
            <a:pPr lvl="0"/>
            <a:r>
              <a:rPr lang="en-US" sz="1200" dirty="0" smtClean="0">
                <a:solidFill>
                  <a:prstClr val="black"/>
                </a:solidFill>
              </a:rPr>
              <a:t>Maximilien Chefdeville (LAPP, Annecy)</a:t>
            </a:r>
          </a:p>
          <a:p>
            <a:pPr lvl="0"/>
            <a:r>
              <a:rPr lang="en-US" sz="1200" dirty="0" smtClean="0">
                <a:solidFill>
                  <a:srgbClr val="1F497D"/>
                </a:solidFill>
                <a:hlinkClick r:id="rId8"/>
              </a:rPr>
              <a:t>http://indico.cern.ch/getFile.py/access?contribId=13&amp;sessionId=4&amp;resId=0&amp;materialId=slides&amp;confId=218341</a:t>
            </a:r>
          </a:p>
        </p:txBody>
      </p:sp>
      <p:sp>
        <p:nvSpPr>
          <p:cNvPr id="15" name="Rectangle 14"/>
          <p:cNvSpPr/>
          <p:nvPr/>
        </p:nvSpPr>
        <p:spPr>
          <a:xfrm>
            <a:off x="323528" y="1484784"/>
            <a:ext cx="2664296" cy="1292662"/>
          </a:xfrm>
          <a:prstGeom prst="rect">
            <a:avLst/>
          </a:prstGeom>
        </p:spPr>
        <p:txBody>
          <a:bodyPr wrap="square">
            <a:spAutoFit/>
          </a:bodyPr>
          <a:lstStyle/>
          <a:p>
            <a:r>
              <a:rPr lang="en-US" b="1" dirty="0" smtClean="0">
                <a:solidFill>
                  <a:schemeClr val="tx2"/>
                </a:solidFill>
              </a:rPr>
              <a:t>LAPP ASU </a:t>
            </a:r>
          </a:p>
          <a:p>
            <a:r>
              <a:rPr lang="en-US" sz="1200" dirty="0" smtClean="0"/>
              <a:t>Active Sensor Unit, Basic building block of LAPP large area Micromegas chamber:  8 layer PCB of 32x48 cm2 with 24 ASICs, 1536 pads and a Bulk mesh</a:t>
            </a:r>
            <a:endParaRPr lang="en-US" sz="1200" dirty="0"/>
          </a:p>
        </p:txBody>
      </p:sp>
      <p:sp>
        <p:nvSpPr>
          <p:cNvPr id="16" name="Rectangle 15"/>
          <p:cNvSpPr/>
          <p:nvPr/>
        </p:nvSpPr>
        <p:spPr>
          <a:xfrm>
            <a:off x="3059832" y="1484784"/>
            <a:ext cx="1560042" cy="369332"/>
          </a:xfrm>
          <a:prstGeom prst="rect">
            <a:avLst/>
          </a:prstGeom>
        </p:spPr>
        <p:txBody>
          <a:bodyPr wrap="none">
            <a:spAutoFit/>
          </a:bodyPr>
          <a:lstStyle/>
          <a:p>
            <a:r>
              <a:rPr lang="en-US" b="1" dirty="0" smtClean="0">
                <a:solidFill>
                  <a:schemeClr val="tx2"/>
                </a:solidFill>
              </a:rPr>
              <a:t>+  WIS THGEM</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Useful/Essential Supports</a:t>
            </a:r>
            <a:endParaRPr lang="en-US" dirty="0"/>
          </a:p>
        </p:txBody>
      </p:sp>
      <p:sp>
        <p:nvSpPr>
          <p:cNvPr id="3" name="Content Placeholder 2"/>
          <p:cNvSpPr>
            <a:spLocks noGrp="1"/>
          </p:cNvSpPr>
          <p:nvPr>
            <p:ph idx="1"/>
          </p:nvPr>
        </p:nvSpPr>
        <p:spPr>
          <a:xfrm>
            <a:off x="457200" y="1600200"/>
            <a:ext cx="8363272" cy="4525963"/>
          </a:xfrm>
        </p:spPr>
        <p:txBody>
          <a:bodyPr>
            <a:normAutofit fontScale="92500" lnSpcReduction="10000"/>
          </a:bodyPr>
          <a:lstStyle/>
          <a:p>
            <a:r>
              <a:rPr lang="en-US" sz="2800" dirty="0" smtClean="0"/>
              <a:t>DCS (Konstantinos Karakostas)</a:t>
            </a:r>
          </a:p>
          <a:p>
            <a:endParaRPr lang="en-US" sz="2800" dirty="0" smtClean="0"/>
          </a:p>
          <a:p>
            <a:r>
              <a:rPr lang="en-US" sz="2800" dirty="0" smtClean="0"/>
              <a:t>SRS/APV (Sorin Martoiu, Hans Muller, Francisco Garcia Fuentes - HIP)</a:t>
            </a:r>
          </a:p>
          <a:p>
            <a:endParaRPr lang="en-US" sz="2800" dirty="0" smtClean="0"/>
          </a:p>
          <a:p>
            <a:r>
              <a:rPr lang="en-US" sz="2800" dirty="0" smtClean="0"/>
              <a:t>Trackers &amp; DUT DAQ and Analysis</a:t>
            </a:r>
          </a:p>
          <a:p>
            <a:pPr lvl="1"/>
            <a:r>
              <a:rPr lang="en-US" dirty="0" smtClean="0"/>
              <a:t>ATLAS/MAMMA group (sorry, the list is too long.. Everybody knows you…) for mmDAQ/</a:t>
            </a:r>
            <a:r>
              <a:rPr lang="en-US" dirty="0" err="1" smtClean="0"/>
              <a:t>recomm</a:t>
            </a:r>
            <a:r>
              <a:rPr lang="en-US" dirty="0" smtClean="0"/>
              <a:t>/tracking</a:t>
            </a:r>
          </a:p>
          <a:p>
            <a:pPr lvl="1"/>
            <a:r>
              <a:rPr lang="en-US" dirty="0" smtClean="0"/>
              <a:t>Filippo Costa, Kondo Gnanvo, Michael Staib for DATE/AMORE</a:t>
            </a:r>
            <a:endParaRPr lang="en-US" dirty="0"/>
          </a:p>
        </p:txBody>
      </p:sp>
      <p:sp>
        <p:nvSpPr>
          <p:cNvPr id="4" name="Date Placeholder 3"/>
          <p:cNvSpPr>
            <a:spLocks noGrp="1"/>
          </p:cNvSpPr>
          <p:nvPr>
            <p:ph type="dt" sz="half" idx="10"/>
          </p:nvPr>
        </p:nvSpPr>
        <p:spPr/>
        <p:txBody>
          <a:bodyPr/>
          <a:lstStyle/>
          <a:p>
            <a:fld id="{A7ECD77D-CD31-4495-A5A8-1A526FD51729}" type="datetime1">
              <a:rPr lang="en-US" smtClean="0"/>
              <a:pPr/>
              <a:t>12/5/2012</a:t>
            </a:fld>
            <a:endParaRPr lang="en-US"/>
          </a:p>
        </p:txBody>
      </p:sp>
      <p:sp>
        <p:nvSpPr>
          <p:cNvPr id="5" name="Footer Placeholder 4"/>
          <p:cNvSpPr>
            <a:spLocks noGrp="1"/>
          </p:cNvSpPr>
          <p:nvPr>
            <p:ph type="ftr" sz="quarter" idx="11"/>
          </p:nvPr>
        </p:nvSpPr>
        <p:spPr/>
        <p:txBody>
          <a:bodyPr/>
          <a:lstStyle/>
          <a:p>
            <a:r>
              <a:rPr lang="en-US" smtClean="0"/>
              <a:t>RD51 mini week   December  2012 - CERN</a:t>
            </a:r>
            <a:endParaRPr lang="en-US"/>
          </a:p>
        </p:txBody>
      </p:sp>
      <p:sp>
        <p:nvSpPr>
          <p:cNvPr id="6" name="Slide Number Placeholder 5"/>
          <p:cNvSpPr>
            <a:spLocks noGrp="1"/>
          </p:cNvSpPr>
          <p:nvPr>
            <p:ph type="sldNum" sz="quarter" idx="12"/>
          </p:nvPr>
        </p:nvSpPr>
        <p:spPr/>
        <p:txBody>
          <a:bodyPr/>
          <a:lstStyle/>
          <a:p>
            <a:fld id="{81410F51-67F6-48E5-8567-B9938CBC140C}"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1512</TotalTime>
  <Words>1253</Words>
  <Application>Microsoft Office PowerPoint</Application>
  <PresentationFormat>On-screen Show (4:3)</PresentationFormat>
  <Paragraphs>264</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wg7  Sharing of common  infrastructure for detector characterization</vt:lpstr>
      <vt:lpstr>Test Beam Facility </vt:lpstr>
      <vt:lpstr>GEM for CMS Upgrade</vt:lpstr>
      <vt:lpstr>Pion calorimetry with 1x1 m2 Micromegas chambers [CALICE/LAPP]</vt:lpstr>
      <vt:lpstr>Gossip telescope [NIKHEF]</vt:lpstr>
      <vt:lpstr>PowerPoint Presentation</vt:lpstr>
      <vt:lpstr>THGEM/APV-SRS [Weizmann/Aveiro/Coimbra]</vt:lpstr>
      <vt:lpstr>THGEM and a MICROROC readout [LAPP/Weizmann]</vt:lpstr>
      <vt:lpstr>Useful/Essential Supports</vt:lpstr>
      <vt:lpstr>A special sorry… </vt:lpstr>
      <vt:lpstr>LS1 &amp; Beams</vt:lpstr>
      <vt:lpstr>LS1 and Beams</vt:lpstr>
      <vt:lpstr>Next two years…</vt:lpstr>
      <vt:lpstr>Outside…one example:Desy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wg7  Sharing of common  infrastructure for detector characterization</dc:title>
  <dc:creator>eoliveri</dc:creator>
  <cp:lastModifiedBy>VC Room</cp:lastModifiedBy>
  <cp:revision>93</cp:revision>
  <dcterms:created xsi:type="dcterms:W3CDTF">2012-09-27T20:04:46Z</dcterms:created>
  <dcterms:modified xsi:type="dcterms:W3CDTF">2012-12-05T08:44:57Z</dcterms:modified>
</cp:coreProperties>
</file>