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9"/>
  </p:notesMasterIdLst>
  <p:sldIdLst>
    <p:sldId id="256" r:id="rId2"/>
    <p:sldId id="328" r:id="rId3"/>
    <p:sldId id="306" r:id="rId4"/>
    <p:sldId id="318" r:id="rId5"/>
    <p:sldId id="320" r:id="rId6"/>
    <p:sldId id="321" r:id="rId7"/>
    <p:sldId id="322" r:id="rId8"/>
    <p:sldId id="323" r:id="rId9"/>
    <p:sldId id="324" r:id="rId10"/>
    <p:sldId id="325" r:id="rId11"/>
    <p:sldId id="319" r:id="rId12"/>
    <p:sldId id="307" r:id="rId13"/>
    <p:sldId id="308" r:id="rId14"/>
    <p:sldId id="298" r:id="rId15"/>
    <p:sldId id="297" r:id="rId16"/>
    <p:sldId id="311" r:id="rId17"/>
    <p:sldId id="312" r:id="rId18"/>
    <p:sldId id="313" r:id="rId19"/>
    <p:sldId id="299" r:id="rId20"/>
    <p:sldId id="295" r:id="rId21"/>
    <p:sldId id="294" r:id="rId22"/>
    <p:sldId id="304" r:id="rId23"/>
    <p:sldId id="316" r:id="rId24"/>
    <p:sldId id="317" r:id="rId25"/>
    <p:sldId id="305" r:id="rId26"/>
    <p:sldId id="310" r:id="rId27"/>
    <p:sldId id="301" r:id="rId28"/>
    <p:sldId id="335" r:id="rId29"/>
    <p:sldId id="303" r:id="rId30"/>
    <p:sldId id="333" r:id="rId31"/>
    <p:sldId id="314" r:id="rId32"/>
    <p:sldId id="334" r:id="rId33"/>
    <p:sldId id="309" r:id="rId34"/>
    <p:sldId id="332" r:id="rId35"/>
    <p:sldId id="329" r:id="rId36"/>
    <p:sldId id="330" r:id="rId37"/>
    <p:sldId id="327"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7EBF5"/>
    <a:srgbClr val="FF33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autoAdjust="0"/>
    <p:restoredTop sz="94667" autoAdjust="0"/>
  </p:normalViewPr>
  <p:slideViewPr>
    <p:cSldViewPr>
      <p:cViewPr varScale="1">
        <p:scale>
          <a:sx n="75" d="100"/>
          <a:sy n="75" d="100"/>
        </p:scale>
        <p:origin x="-1014" y="-84"/>
      </p:cViewPr>
      <p:guideLst>
        <p:guide orient="horz" pos="2160"/>
        <p:guide pos="2880"/>
      </p:guideLst>
    </p:cSldViewPr>
  </p:slideViewPr>
  <p:outlineViewPr>
    <p:cViewPr>
      <p:scale>
        <a:sx n="33" d="100"/>
        <a:sy n="33" d="100"/>
      </p:scale>
      <p:origin x="18"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994B4C8-A8E9-44CB-B202-58DB2EC630AD}" type="datetimeFigureOut">
              <a:rPr lang="en-US" smtClean="0"/>
              <a:pPr/>
              <a:t>1/15/2013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003282-4D10-4CDE-8C6F-CF93C398D3E8}"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B2A602E8-6D84-443E-BEE8-A8101D0485B0}" type="datetimeFigureOut">
              <a:rPr lang="en-US" smtClean="0"/>
              <a:pPr/>
              <a:t>1/15/2013</a:t>
            </a:fld>
            <a:endParaRPr lang="en-GB"/>
          </a:p>
        </p:txBody>
      </p:sp>
      <p:sp>
        <p:nvSpPr>
          <p:cNvPr id="20" name="Footer Placeholder 19"/>
          <p:cNvSpPr>
            <a:spLocks noGrp="1"/>
          </p:cNvSpPr>
          <p:nvPr>
            <p:ph type="ftr" sz="quarter" idx="11"/>
          </p:nvPr>
        </p:nvSpPr>
        <p:spPr/>
        <p:txBody>
          <a:bodyPr/>
          <a:lstStyle>
            <a:extLst/>
          </a:lstStyle>
          <a:p>
            <a:endParaRPr lang="en-GB"/>
          </a:p>
        </p:txBody>
      </p:sp>
      <p:sp>
        <p:nvSpPr>
          <p:cNvPr id="10" name="Slide Number Placeholder 9"/>
          <p:cNvSpPr>
            <a:spLocks noGrp="1"/>
          </p:cNvSpPr>
          <p:nvPr>
            <p:ph type="sldNum" sz="quarter" idx="12"/>
          </p:nvPr>
        </p:nvSpPr>
        <p:spPr/>
        <p:txBody>
          <a:bodyPr/>
          <a:lstStyle>
            <a:extLst/>
          </a:lstStyle>
          <a:p>
            <a:fld id="{7C37D147-8C94-40A6-8314-C9AEA94F9947}" type="slidenum">
              <a:rPr lang="en-GB" smtClean="0"/>
              <a:pPr/>
              <a:t>‹#›</a:t>
            </a:fld>
            <a:endParaRPr lang="en-GB"/>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2A602E8-6D84-443E-BEE8-A8101D0485B0}" type="datetimeFigureOut">
              <a:rPr lang="en-US" smtClean="0"/>
              <a:pPr/>
              <a:t>1/15/2013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7C37D147-8C94-40A6-8314-C9AEA94F9947}"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2A602E8-6D84-443E-BEE8-A8101D0485B0}" type="datetimeFigureOut">
              <a:rPr lang="en-US" smtClean="0"/>
              <a:pPr/>
              <a:t>1/15/2013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7C37D147-8C94-40A6-8314-C9AEA94F9947}"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2A602E8-6D84-443E-BEE8-A8101D0485B0}" type="datetimeFigureOut">
              <a:rPr lang="en-US" smtClean="0"/>
              <a:pPr/>
              <a:t>1/15/2013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7C37D147-8C94-40A6-8314-C9AEA94F9947}"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B2A602E8-6D84-443E-BEE8-A8101D0485B0}" type="datetimeFigureOut">
              <a:rPr lang="en-US" smtClean="0"/>
              <a:pPr/>
              <a:t>1/15/2013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7C37D147-8C94-40A6-8314-C9AEA94F9947}" type="slidenum">
              <a:rPr lang="en-GB" smtClean="0"/>
              <a:pPr/>
              <a:t>‹#›</a:t>
            </a:fld>
            <a:endParaRPr lang="en-GB"/>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2A602E8-6D84-443E-BEE8-A8101D0485B0}" type="datetimeFigureOut">
              <a:rPr lang="en-US" smtClean="0"/>
              <a:pPr/>
              <a:t>1/15/2013</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7C37D147-8C94-40A6-8314-C9AEA94F9947}"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B2A602E8-6D84-443E-BEE8-A8101D0485B0}" type="datetimeFigureOut">
              <a:rPr lang="en-US" smtClean="0"/>
              <a:pPr/>
              <a:t>1/15/2013</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7C37D147-8C94-40A6-8314-C9AEA94F9947}"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B2A602E8-6D84-443E-BEE8-A8101D0485B0}" type="datetimeFigureOut">
              <a:rPr lang="en-US" smtClean="0"/>
              <a:pPr/>
              <a:t>1/15/2013</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7C37D147-8C94-40A6-8314-C9AEA94F9947}"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B2A602E8-6D84-443E-BEE8-A8101D0485B0}" type="datetimeFigureOut">
              <a:rPr lang="en-US" smtClean="0"/>
              <a:pPr/>
              <a:t>1/15/2013</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7C37D147-8C94-40A6-8314-C9AEA94F9947}" type="slidenum">
              <a:rPr lang="en-GB" smtClean="0"/>
              <a:pPr/>
              <a:t>‹#›</a:t>
            </a:fld>
            <a:endParaRPr lang="en-GB"/>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2A602E8-6D84-443E-BEE8-A8101D0485B0}" type="datetimeFigureOut">
              <a:rPr lang="en-US" smtClean="0"/>
              <a:pPr/>
              <a:t>1/15/2013</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7C37D147-8C94-40A6-8314-C9AEA94F9947}"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B2A602E8-6D84-443E-BEE8-A8101D0485B0}" type="datetimeFigureOut">
              <a:rPr lang="en-US" smtClean="0"/>
              <a:pPr/>
              <a:t>1/15/2013</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7C37D147-8C94-40A6-8314-C9AEA94F9947}" type="slidenum">
              <a:rPr lang="en-GB" smtClean="0"/>
              <a:pPr/>
              <a:t>‹#›</a:t>
            </a:fld>
            <a:endParaRPr lang="en-GB"/>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B2A602E8-6D84-443E-BEE8-A8101D0485B0}" type="datetimeFigureOut">
              <a:rPr lang="en-US" smtClean="0"/>
              <a:pPr/>
              <a:t>1/15/2013</a:t>
            </a:fld>
            <a:endParaRPr lang="en-GB"/>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GB"/>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7C37D147-8C94-40A6-8314-C9AEA94F9947}" type="slidenum">
              <a:rPr lang="en-GB" smtClean="0"/>
              <a:pPr/>
              <a:t>‹#›</a:t>
            </a:fld>
            <a:endParaRPr lang="en-GB"/>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oleObject" Target="../embeddings/oleObject7.bin"/></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Layout" Target="../slideLayouts/slideLayout2.xml"/><Relationship Id="rId1" Type="http://schemas.openxmlformats.org/officeDocument/2006/relationships/video" Target="file:///F:\daresbury\Hartree%20talk\chirp.avi" TargetMode="External"/></Relationships>
</file>

<file path=ppt/slides/_rels/slide3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uk.arxiv.org/find/physics/1/au:+Dunning_D/0/1/0/all/0/1" TargetMode="External"/><Relationship Id="rId2"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hyperlink" Target="http://uk.arxiv.org/find/physics/1/au:+Thompson_N/0/1/0/all/0/1" TargetMode="External"/><Relationship Id="rId4" Type="http://schemas.openxmlformats.org/officeDocument/2006/relationships/hyperlink" Target="http://uk.arxiv.org/find/physics/1/au:+McNeil_B/0/1/0/all/0/1" TargetMode="Externa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oleObject3.bin"/></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oleObject" Target="../embeddings/oleObject4.bin"/></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oleObject" Target="../embeddings/oleObject5.bin"/></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oleObject" Target="../embeddings/oleObject6.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GB" dirty="0" smtClean="0"/>
              <a:t>L.T. Campbell &amp; B.W.J. McNeil</a:t>
            </a:r>
          </a:p>
          <a:p>
            <a:r>
              <a:rPr lang="en-GB" dirty="0" smtClean="0"/>
              <a:t>University of Strathclyde</a:t>
            </a:r>
          </a:p>
        </p:txBody>
      </p:sp>
      <p:pic>
        <p:nvPicPr>
          <p:cNvPr id="5" name="Picture 4" descr="logo2.jpg"/>
          <p:cNvPicPr>
            <a:picLocks noChangeAspect="1"/>
          </p:cNvPicPr>
          <p:nvPr/>
        </p:nvPicPr>
        <p:blipFill>
          <a:blip r:embed="rId2" cstate="print"/>
          <a:stretch>
            <a:fillRect/>
          </a:stretch>
        </p:blipFill>
        <p:spPr>
          <a:xfrm>
            <a:off x="1357290" y="4929198"/>
            <a:ext cx="2247366" cy="1643074"/>
          </a:xfrm>
          <a:prstGeom prst="rect">
            <a:avLst/>
          </a:prstGeom>
        </p:spPr>
      </p:pic>
      <p:pic>
        <p:nvPicPr>
          <p:cNvPr id="6" name="Picture 5" descr="SUPA_Logo_Wcol_R.jpg"/>
          <p:cNvPicPr>
            <a:picLocks noChangeAspect="1"/>
          </p:cNvPicPr>
          <p:nvPr/>
        </p:nvPicPr>
        <p:blipFill>
          <a:blip r:embed="rId3" cstate="print"/>
          <a:stretch>
            <a:fillRect/>
          </a:stretch>
        </p:blipFill>
        <p:spPr>
          <a:xfrm>
            <a:off x="6968419" y="5715016"/>
            <a:ext cx="2175581" cy="1142984"/>
          </a:xfrm>
          <a:prstGeom prst="rect">
            <a:avLst/>
          </a:prstGeom>
        </p:spPr>
      </p:pic>
      <p:sp>
        <p:nvSpPr>
          <p:cNvPr id="2" name="Title 1"/>
          <p:cNvSpPr>
            <a:spLocks noGrp="1"/>
          </p:cNvSpPr>
          <p:nvPr>
            <p:ph type="ctrTitle"/>
          </p:nvPr>
        </p:nvSpPr>
        <p:spPr/>
        <p:txBody>
          <a:bodyPr/>
          <a:lstStyle/>
          <a:p>
            <a:r>
              <a:rPr lang="en-GB" dirty="0" smtClean="0"/>
              <a:t>Puffin</a:t>
            </a:r>
            <a:endParaRPr lang="en-GB" dirty="0"/>
          </a:p>
        </p:txBody>
      </p:sp>
      <p:pic>
        <p:nvPicPr>
          <p:cNvPr id="20482" name="Picture 2" descr="STFC logo"/>
          <p:cNvPicPr>
            <a:picLocks noChangeAspect="1" noChangeArrowheads="1"/>
          </p:cNvPicPr>
          <p:nvPr/>
        </p:nvPicPr>
        <p:blipFill>
          <a:blip r:embed="rId4"/>
          <a:srcRect/>
          <a:stretch>
            <a:fillRect/>
          </a:stretch>
        </p:blipFill>
        <p:spPr bwMode="auto">
          <a:xfrm>
            <a:off x="5543550" y="0"/>
            <a:ext cx="3600450" cy="1219201"/>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FEL Unaveraged Code</a:t>
            </a:r>
            <a:endParaRPr lang="en-GB" dirty="0"/>
          </a:p>
        </p:txBody>
      </p:sp>
      <p:sp>
        <p:nvSpPr>
          <p:cNvPr id="3" name="Content Placeholder 2"/>
          <p:cNvSpPr>
            <a:spLocks noGrp="1"/>
          </p:cNvSpPr>
          <p:nvPr>
            <p:ph idx="1"/>
          </p:nvPr>
        </p:nvSpPr>
        <p:spPr>
          <a:xfrm>
            <a:off x="1000100" y="1071546"/>
            <a:ext cx="7498080" cy="4800600"/>
          </a:xfrm>
        </p:spPr>
        <p:txBody>
          <a:bodyPr>
            <a:normAutofit/>
          </a:bodyPr>
          <a:lstStyle/>
          <a:p>
            <a:endParaRPr lang="en-GB" sz="2400" dirty="0" smtClean="0"/>
          </a:p>
          <a:p>
            <a:r>
              <a:rPr lang="en-GB" sz="2400" dirty="0" smtClean="0"/>
              <a:t>In an unaveraged code, we do not perform the SVEA or averaging process, and the radiation field is sampled on a much finer grid – a Particle In Cell (PIC) model</a:t>
            </a:r>
          </a:p>
        </p:txBody>
      </p:sp>
      <p:pic>
        <p:nvPicPr>
          <p:cNvPr id="4" name="Picture 3" descr="Elec-and-field-basic.png"/>
          <p:cNvPicPr>
            <a:picLocks noChangeAspect="1"/>
          </p:cNvPicPr>
          <p:nvPr/>
        </p:nvPicPr>
        <p:blipFill>
          <a:blip r:embed="rId3" cstate="print"/>
          <a:stretch>
            <a:fillRect/>
          </a:stretch>
        </p:blipFill>
        <p:spPr>
          <a:xfrm>
            <a:off x="1500166" y="2770219"/>
            <a:ext cx="5715040" cy="3087673"/>
          </a:xfrm>
          <a:prstGeom prst="rect">
            <a:avLst/>
          </a:prstGeom>
        </p:spPr>
      </p:pic>
      <p:graphicFrame>
        <p:nvGraphicFramePr>
          <p:cNvPr id="7170" name="Object 2"/>
          <p:cNvGraphicFramePr>
            <a:graphicFrameLocks noChangeAspect="1"/>
          </p:cNvGraphicFramePr>
          <p:nvPr/>
        </p:nvGraphicFramePr>
        <p:xfrm>
          <a:off x="6538913" y="5857875"/>
          <a:ext cx="1104900" cy="500063"/>
        </p:xfrm>
        <a:graphic>
          <a:graphicData uri="http://schemas.openxmlformats.org/presentationml/2006/ole">
            <p:oleObj spid="_x0000_s7170" name="Equation" r:id="rId4" imgW="533160" imgH="241200" progId="">
              <p:embed/>
            </p:oleObj>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Unaveraged FEL codes</a:t>
            </a:r>
            <a:endParaRPr lang="en-GB" dirty="0"/>
          </a:p>
        </p:txBody>
      </p:sp>
      <p:sp>
        <p:nvSpPr>
          <p:cNvPr id="3" name="Content Placeholder 2"/>
          <p:cNvSpPr>
            <a:spLocks noGrp="1"/>
          </p:cNvSpPr>
          <p:nvPr>
            <p:ph idx="1"/>
          </p:nvPr>
        </p:nvSpPr>
        <p:spPr/>
        <p:txBody>
          <a:bodyPr>
            <a:normAutofit/>
          </a:bodyPr>
          <a:lstStyle/>
          <a:p>
            <a:r>
              <a:rPr lang="en-GB" sz="2400" dirty="0" smtClean="0"/>
              <a:t>In an unaveraged code, the radiation field envelope can vary quickly, and so can model the full radiation spectrum self consistently (limited by the </a:t>
            </a:r>
            <a:r>
              <a:rPr lang="en-GB" sz="2400" dirty="0" err="1" smtClean="0"/>
              <a:t>Nyquist</a:t>
            </a:r>
            <a:r>
              <a:rPr lang="en-GB" sz="2400" dirty="0" smtClean="0"/>
              <a:t> frequency) – so can model coherent emission arising from current gradients in the beam</a:t>
            </a:r>
          </a:p>
          <a:p>
            <a:pPr>
              <a:buNone/>
            </a:pPr>
            <a:endParaRPr lang="en-GB" sz="2400" dirty="0" smtClean="0"/>
          </a:p>
          <a:p>
            <a:r>
              <a:rPr lang="en-GB" sz="2400" dirty="0" smtClean="0"/>
              <a:t>Electrons are not confined to slices – can model current redistribution during propagation</a:t>
            </a:r>
          </a:p>
          <a:p>
            <a:pPr lvl="1"/>
            <a:endParaRPr lang="en-GB"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Motivation</a:t>
            </a:r>
            <a:endParaRPr lang="en-GB" dirty="0"/>
          </a:p>
        </p:txBody>
      </p:sp>
      <p:sp>
        <p:nvSpPr>
          <p:cNvPr id="3" name="Content Placeholder 2"/>
          <p:cNvSpPr>
            <a:spLocks noGrp="1"/>
          </p:cNvSpPr>
          <p:nvPr>
            <p:ph idx="1"/>
          </p:nvPr>
        </p:nvSpPr>
        <p:spPr/>
        <p:txBody>
          <a:bodyPr>
            <a:normAutofit/>
          </a:bodyPr>
          <a:lstStyle/>
          <a:p>
            <a:r>
              <a:rPr lang="en-GB" sz="2800" dirty="0" smtClean="0"/>
              <a:t>FEL’s now operating in hard x-ray (around 1</a:t>
            </a:r>
            <a:r>
              <a:rPr lang="en-GB" sz="2800" i="1" dirty="0" smtClean="0"/>
              <a:t>Å</a:t>
            </a:r>
            <a:r>
              <a:rPr lang="en-GB" sz="2800" dirty="0" smtClean="0"/>
              <a:t>) with pulse lengths of 10’s of </a:t>
            </a:r>
            <a:r>
              <a:rPr lang="en-GB" sz="2800" dirty="0" err="1" smtClean="0"/>
              <a:t>fs</a:t>
            </a:r>
            <a:r>
              <a:rPr lang="en-GB" sz="2800" dirty="0" smtClean="0"/>
              <a:t> and peak powers of ~10</a:t>
            </a:r>
            <a:r>
              <a:rPr lang="en-GB" sz="2800" baseline="30000" dirty="0" smtClean="0"/>
              <a:t>10</a:t>
            </a:r>
            <a:r>
              <a:rPr lang="en-GB" sz="2800" i="1" dirty="0" smtClean="0"/>
              <a:t>W</a:t>
            </a:r>
            <a:r>
              <a:rPr lang="en-GB" sz="2800" dirty="0" smtClean="0"/>
              <a:t>, to probe ultrafast, </a:t>
            </a:r>
            <a:r>
              <a:rPr lang="en-GB" sz="2800" dirty="0" err="1" smtClean="0"/>
              <a:t>ultrasmall</a:t>
            </a:r>
            <a:r>
              <a:rPr lang="en-GB" sz="2800" dirty="0" smtClean="0"/>
              <a:t> phenomena. Evolves from noise – process known as SASE – and SVEA can model this</a:t>
            </a:r>
          </a:p>
          <a:p>
            <a:pPr>
              <a:buNone/>
            </a:pPr>
            <a:endParaRPr lang="en-GB" sz="2800" dirty="0" smtClean="0"/>
          </a:p>
          <a:p>
            <a:r>
              <a:rPr lang="en-GB" sz="2800" dirty="0" smtClean="0"/>
              <a:t>Cannot model coherent spontaneous emission arising from current gradients in the beam</a:t>
            </a:r>
          </a:p>
          <a:p>
            <a:endParaRPr lang="en-GB" sz="2800" dirty="0" smtClean="0"/>
          </a:p>
          <a:p>
            <a:r>
              <a:rPr lang="en-GB" sz="2800" dirty="0" smtClean="0"/>
              <a:t>Cannot model electron transport fully</a:t>
            </a:r>
            <a:endParaRPr lang="en-GB" sz="28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Motivation II</a:t>
            </a:r>
            <a:endParaRPr lang="en-GB" dirty="0"/>
          </a:p>
        </p:txBody>
      </p:sp>
      <p:sp>
        <p:nvSpPr>
          <p:cNvPr id="3" name="Content Placeholder 2"/>
          <p:cNvSpPr>
            <a:spLocks noGrp="1"/>
          </p:cNvSpPr>
          <p:nvPr>
            <p:ph idx="1"/>
          </p:nvPr>
        </p:nvSpPr>
        <p:spPr>
          <a:xfrm>
            <a:off x="1435608" y="1447800"/>
            <a:ext cx="7498080" cy="5410200"/>
          </a:xfrm>
        </p:spPr>
        <p:txBody>
          <a:bodyPr>
            <a:normAutofit fontScale="70000" lnSpcReduction="20000"/>
          </a:bodyPr>
          <a:lstStyle/>
          <a:p>
            <a:r>
              <a:rPr lang="en-GB" dirty="0" smtClean="0"/>
              <a:t>Hard to model different frequencies with SVEA, can only model resonant frequency</a:t>
            </a:r>
          </a:p>
          <a:p>
            <a:endParaRPr lang="en-GB" dirty="0" smtClean="0"/>
          </a:p>
          <a:p>
            <a:r>
              <a:rPr lang="en-GB" dirty="0" smtClean="0"/>
              <a:t>New techniques to improve temporal output and shot-to-shot stability may violate SVEA</a:t>
            </a:r>
          </a:p>
          <a:p>
            <a:pPr>
              <a:buNone/>
            </a:pPr>
            <a:endParaRPr lang="en-GB" dirty="0" smtClean="0"/>
          </a:p>
          <a:p>
            <a:r>
              <a:rPr lang="en-GB" dirty="0" smtClean="0"/>
              <a:t>e.g. EEHG involves violent changes in electron position to prepare the beam</a:t>
            </a:r>
          </a:p>
          <a:p>
            <a:endParaRPr lang="en-GB" dirty="0" smtClean="0"/>
          </a:p>
          <a:p>
            <a:r>
              <a:rPr lang="en-GB" dirty="0" smtClean="0"/>
              <a:t>Laser Plasma Accelerators produce short electron pulses which may exhibit a large degree of coherent emission, which averaged codes cannot model</a:t>
            </a:r>
          </a:p>
          <a:p>
            <a:pPr>
              <a:buNone/>
            </a:pPr>
            <a:endParaRPr lang="en-GB" dirty="0" smtClean="0"/>
          </a:p>
          <a:p>
            <a:r>
              <a:rPr lang="en-GB" dirty="0" smtClean="0"/>
              <a:t>Such short electron pulses could involve large changes in relative electron positions – averaged codes cannot model this</a:t>
            </a:r>
            <a:endParaRPr lang="en-GB"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Puffin</a:t>
            </a:r>
            <a:endParaRPr lang="en-GB" dirty="0"/>
          </a:p>
        </p:txBody>
      </p:sp>
      <p:sp>
        <p:nvSpPr>
          <p:cNvPr id="3" name="Content Placeholder 2"/>
          <p:cNvSpPr>
            <a:spLocks noGrp="1"/>
          </p:cNvSpPr>
          <p:nvPr>
            <p:ph idx="1"/>
          </p:nvPr>
        </p:nvSpPr>
        <p:spPr>
          <a:xfrm>
            <a:off x="1435608" y="1200168"/>
            <a:ext cx="7498080" cy="4800600"/>
          </a:xfrm>
        </p:spPr>
        <p:txBody>
          <a:bodyPr>
            <a:normAutofit/>
          </a:bodyPr>
          <a:lstStyle/>
          <a:p>
            <a:r>
              <a:rPr lang="en-GB" sz="2400" dirty="0" smtClean="0"/>
              <a:t>Parallel Unaveraged </a:t>
            </a:r>
            <a:r>
              <a:rPr lang="en-GB" sz="2400" dirty="0" err="1" smtClean="0"/>
              <a:t>Fel</a:t>
            </a:r>
            <a:r>
              <a:rPr lang="en-GB" sz="2400" dirty="0" smtClean="0"/>
              <a:t> Integrator</a:t>
            </a:r>
          </a:p>
          <a:p>
            <a:pPr lvl="1"/>
            <a:r>
              <a:rPr lang="en-GB" sz="2000" dirty="0" smtClean="0"/>
              <a:t>Unaveraged Free Electron Laser (FEL) code</a:t>
            </a:r>
          </a:p>
          <a:p>
            <a:r>
              <a:rPr lang="en-GB" sz="2400" dirty="0" smtClean="0"/>
              <a:t>Puffin is first unaveraged FEL code in 3D</a:t>
            </a:r>
          </a:p>
          <a:p>
            <a:r>
              <a:rPr lang="en-GB" sz="2400" dirty="0" smtClean="0"/>
              <a:t>Written in Fortran 90 using MPI</a:t>
            </a:r>
          </a:p>
          <a:p>
            <a:r>
              <a:rPr lang="en-GB" sz="2400" dirty="0" smtClean="0"/>
              <a:t>Models a variably polarised undulator FEL</a:t>
            </a:r>
          </a:p>
          <a:p>
            <a:r>
              <a:rPr lang="en-GB" sz="2400" dirty="0" smtClean="0"/>
              <a:t>Intended for probing new FEL schemes and ideas </a:t>
            </a:r>
          </a:p>
        </p:txBody>
      </p:sp>
      <p:pic>
        <p:nvPicPr>
          <p:cNvPr id="8194" name="Picture 2"/>
          <p:cNvPicPr>
            <a:picLocks noChangeAspect="1" noChangeArrowheads="1"/>
          </p:cNvPicPr>
          <p:nvPr/>
        </p:nvPicPr>
        <p:blipFill>
          <a:blip r:embed="rId2"/>
          <a:srcRect/>
          <a:stretch>
            <a:fillRect/>
          </a:stretch>
        </p:blipFill>
        <p:spPr bwMode="auto">
          <a:xfrm>
            <a:off x="1643042" y="3849094"/>
            <a:ext cx="7000924" cy="322324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Numerical Solution - Electrons</a:t>
            </a:r>
            <a:endParaRPr lang="en-GB" dirty="0"/>
          </a:p>
        </p:txBody>
      </p:sp>
      <p:sp>
        <p:nvSpPr>
          <p:cNvPr id="3" name="Content Placeholder 2"/>
          <p:cNvSpPr>
            <a:spLocks noGrp="1"/>
          </p:cNvSpPr>
          <p:nvPr>
            <p:ph idx="1"/>
          </p:nvPr>
        </p:nvSpPr>
        <p:spPr>
          <a:xfrm>
            <a:off x="1435608" y="1447800"/>
            <a:ext cx="7498080" cy="1195382"/>
          </a:xfrm>
        </p:spPr>
        <p:txBody>
          <a:bodyPr>
            <a:normAutofit/>
          </a:bodyPr>
          <a:lstStyle/>
          <a:p>
            <a:r>
              <a:rPr lang="en-GB" sz="2800" dirty="0" smtClean="0"/>
              <a:t>Electron beam is discretised into electron macroparticles by method of [1]</a:t>
            </a:r>
          </a:p>
          <a:p>
            <a:endParaRPr lang="en-GB" dirty="0" smtClean="0"/>
          </a:p>
          <a:p>
            <a:endParaRPr lang="en-GB" dirty="0" smtClean="0"/>
          </a:p>
          <a:p>
            <a:endParaRPr lang="en-GB" dirty="0" smtClean="0"/>
          </a:p>
          <a:p>
            <a:endParaRPr lang="en-GB" dirty="0" smtClean="0"/>
          </a:p>
          <a:p>
            <a:endParaRPr lang="en-GB" dirty="0" smtClean="0"/>
          </a:p>
          <a:p>
            <a:endParaRPr lang="en-GB" dirty="0" smtClean="0"/>
          </a:p>
        </p:txBody>
      </p:sp>
      <p:pic>
        <p:nvPicPr>
          <p:cNvPr id="5" name="Content Placeholder 3" descr="eledist.bmp"/>
          <p:cNvPicPr>
            <a:picLocks noChangeAspect="1"/>
          </p:cNvPicPr>
          <p:nvPr/>
        </p:nvPicPr>
        <p:blipFill>
          <a:blip r:embed="rId2" cstate="print"/>
          <a:stretch>
            <a:fillRect/>
          </a:stretch>
        </p:blipFill>
        <p:spPr>
          <a:xfrm>
            <a:off x="1000100" y="2428868"/>
            <a:ext cx="4286280" cy="3214710"/>
          </a:xfrm>
          <a:prstGeom prst="rect">
            <a:avLst/>
          </a:prstGeom>
        </p:spPr>
      </p:pic>
      <p:sp>
        <p:nvSpPr>
          <p:cNvPr id="9" name="Content Placeholder 2"/>
          <p:cNvSpPr txBox="1">
            <a:spLocks/>
          </p:cNvSpPr>
          <p:nvPr/>
        </p:nvSpPr>
        <p:spPr>
          <a:xfrm>
            <a:off x="1142976" y="6500810"/>
            <a:ext cx="7500990" cy="357190"/>
          </a:xfrm>
          <a:prstGeom prst="rect">
            <a:avLst/>
          </a:prstGeom>
        </p:spPr>
        <p:txBody>
          <a:bodyPr>
            <a:normAutofit fontScale="70000" lnSpcReduction="20000"/>
          </a:bodyPr>
          <a:lstStyle/>
          <a:p>
            <a:pPr marL="365760" marR="0" lvl="0" indent="-283464" algn="l" defTabSz="914400" rtl="0" eaLnBrk="1" fontAlgn="auto" latinLnBrk="0" hangingPunct="1">
              <a:lnSpc>
                <a:spcPct val="100000"/>
              </a:lnSpc>
              <a:spcBef>
                <a:spcPts val="600"/>
              </a:spcBef>
              <a:spcAft>
                <a:spcPts val="0"/>
              </a:spcAft>
              <a:buClr>
                <a:schemeClr val="accent1"/>
              </a:buClr>
              <a:buSzPct val="80000"/>
              <a:tabLst/>
              <a:defRPr/>
            </a:pPr>
            <a:r>
              <a:rPr kumimoji="0" lang="en-GB" sz="2800" b="0" i="0" u="none" strike="noStrike" kern="1200" cap="none" spc="0" normalizeH="0" baseline="0" noProof="0" dirty="0" smtClean="0">
                <a:ln>
                  <a:noFill/>
                </a:ln>
                <a:solidFill>
                  <a:schemeClr val="tx1"/>
                </a:solidFill>
                <a:effectLst/>
                <a:uLnTx/>
                <a:uFillTx/>
                <a:latin typeface="+mn-lt"/>
                <a:ea typeface="+mn-ea"/>
                <a:cs typeface="+mn-cs"/>
              </a:rPr>
              <a:t>[1] – B.W.J. McNeil and G.R.M. Robb,  Phys Rev E </a:t>
            </a:r>
            <a:r>
              <a:rPr kumimoji="0" lang="en-GB" sz="2800" b="1" i="0" u="none" strike="noStrike" kern="1200" cap="none" spc="0" normalizeH="0" baseline="0" noProof="0" dirty="0" smtClean="0">
                <a:ln>
                  <a:noFill/>
                </a:ln>
                <a:solidFill>
                  <a:schemeClr val="tx1"/>
                </a:solidFill>
                <a:effectLst/>
                <a:uLnTx/>
                <a:uFillTx/>
                <a:latin typeface="+mn-lt"/>
                <a:ea typeface="+mn-ea"/>
                <a:cs typeface="+mn-cs"/>
              </a:rPr>
              <a:t>65</a:t>
            </a:r>
            <a:r>
              <a:rPr kumimoji="0" lang="en-GB" sz="2800" i="0" u="none" strike="noStrike" kern="1200" cap="none" spc="0" normalizeH="0" baseline="0" noProof="0" dirty="0" smtClean="0">
                <a:ln>
                  <a:noFill/>
                </a:ln>
                <a:solidFill>
                  <a:schemeClr val="tx1"/>
                </a:solidFill>
                <a:effectLst/>
                <a:uLnTx/>
                <a:uFillTx/>
                <a:latin typeface="+mn-lt"/>
                <a:ea typeface="+mn-ea"/>
                <a:cs typeface="+mn-cs"/>
              </a:rPr>
              <a:t>, 046503</a:t>
            </a: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0" name="Content Placeholder 2"/>
          <p:cNvSpPr txBox="1">
            <a:spLocks/>
          </p:cNvSpPr>
          <p:nvPr/>
        </p:nvSpPr>
        <p:spPr>
          <a:xfrm>
            <a:off x="5072066" y="2714620"/>
            <a:ext cx="3929090" cy="2571768"/>
          </a:xfrm>
          <a:prstGeom prst="rect">
            <a:avLst/>
          </a:prstGeom>
        </p:spPr>
        <p:txBody>
          <a:bodyPr>
            <a:normAutofit/>
          </a:bodyPr>
          <a:lstStyle/>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kumimoji="0" lang="en-GB" sz="2000" b="0" i="0" u="none" strike="noStrike" kern="1200" cap="none" spc="0" normalizeH="0" baseline="0" noProof="0" dirty="0" smtClean="0">
                <a:ln>
                  <a:noFill/>
                </a:ln>
                <a:solidFill>
                  <a:schemeClr val="tx1"/>
                </a:solidFill>
                <a:effectLst/>
                <a:uLnTx/>
                <a:uFillTx/>
                <a:latin typeface="+mn-lt"/>
                <a:ea typeface="+mn-ea"/>
                <a:cs typeface="+mn-cs"/>
              </a:rPr>
              <a:t>Sampling an</a:t>
            </a:r>
            <a:r>
              <a:rPr kumimoji="0" lang="en-GB" sz="2000" b="0" i="0" u="none" strike="noStrike" kern="1200" cap="none" spc="0" normalizeH="0" noProof="0" dirty="0" smtClean="0">
                <a:ln>
                  <a:noFill/>
                </a:ln>
                <a:solidFill>
                  <a:schemeClr val="tx1"/>
                </a:solidFill>
                <a:effectLst/>
                <a:uLnTx/>
                <a:uFillTx/>
                <a:latin typeface="+mn-lt"/>
                <a:ea typeface="+mn-ea"/>
                <a:cs typeface="+mn-cs"/>
              </a:rPr>
              <a:t> electron beam with a gaussian current distribution</a:t>
            </a:r>
            <a:endParaRPr kumimoji="0" lang="en-GB" sz="20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Numerical Solution - Electrons</a:t>
            </a:r>
            <a:endParaRPr lang="en-GB" dirty="0"/>
          </a:p>
        </p:txBody>
      </p:sp>
      <p:sp>
        <p:nvSpPr>
          <p:cNvPr id="3" name="Content Placeholder 2"/>
          <p:cNvSpPr>
            <a:spLocks noGrp="1"/>
          </p:cNvSpPr>
          <p:nvPr>
            <p:ph idx="1"/>
          </p:nvPr>
        </p:nvSpPr>
        <p:spPr>
          <a:xfrm>
            <a:off x="1435608" y="1447800"/>
            <a:ext cx="7498080" cy="1123944"/>
          </a:xfrm>
        </p:spPr>
        <p:txBody>
          <a:bodyPr>
            <a:normAutofit/>
          </a:bodyPr>
          <a:lstStyle/>
          <a:p>
            <a:r>
              <a:rPr lang="en-GB" sz="2800" dirty="0" smtClean="0"/>
              <a:t>Electron beam is discretised into electron macroparticles by method of [1]</a:t>
            </a:r>
          </a:p>
          <a:p>
            <a:endParaRPr lang="en-GB" dirty="0" smtClean="0"/>
          </a:p>
          <a:p>
            <a:endParaRPr lang="en-GB" dirty="0" smtClean="0"/>
          </a:p>
          <a:p>
            <a:endParaRPr lang="en-GB" dirty="0" smtClean="0"/>
          </a:p>
          <a:p>
            <a:endParaRPr lang="en-GB" dirty="0" smtClean="0"/>
          </a:p>
          <a:p>
            <a:endParaRPr lang="en-GB" dirty="0" smtClean="0"/>
          </a:p>
          <a:p>
            <a:endParaRPr lang="en-GB" dirty="0" smtClean="0"/>
          </a:p>
        </p:txBody>
      </p:sp>
      <p:pic>
        <p:nvPicPr>
          <p:cNvPr id="5" name="Content Placeholder 3" descr="eledist.bmp"/>
          <p:cNvPicPr>
            <a:picLocks noChangeAspect="1"/>
          </p:cNvPicPr>
          <p:nvPr/>
        </p:nvPicPr>
        <p:blipFill>
          <a:blip r:embed="rId2" cstate="print"/>
          <a:stretch>
            <a:fillRect/>
          </a:stretch>
        </p:blipFill>
        <p:spPr>
          <a:xfrm>
            <a:off x="1000100" y="2428868"/>
            <a:ext cx="4286280" cy="3214710"/>
          </a:xfrm>
          <a:prstGeom prst="rect">
            <a:avLst/>
          </a:prstGeom>
        </p:spPr>
      </p:pic>
      <p:sp>
        <p:nvSpPr>
          <p:cNvPr id="6" name="Content Placeholder 2"/>
          <p:cNvSpPr txBox="1">
            <a:spLocks/>
          </p:cNvSpPr>
          <p:nvPr/>
        </p:nvSpPr>
        <p:spPr>
          <a:xfrm>
            <a:off x="1142976" y="6500810"/>
            <a:ext cx="7500990" cy="357190"/>
          </a:xfrm>
          <a:prstGeom prst="rect">
            <a:avLst/>
          </a:prstGeom>
        </p:spPr>
        <p:txBody>
          <a:bodyPr>
            <a:normAutofit fontScale="70000" lnSpcReduction="20000"/>
          </a:bodyPr>
          <a:lstStyle/>
          <a:p>
            <a:pPr marL="365760" marR="0" lvl="0" indent="-283464" algn="l" defTabSz="914400" rtl="0" eaLnBrk="1" fontAlgn="auto" latinLnBrk="0" hangingPunct="1">
              <a:lnSpc>
                <a:spcPct val="100000"/>
              </a:lnSpc>
              <a:spcBef>
                <a:spcPts val="600"/>
              </a:spcBef>
              <a:spcAft>
                <a:spcPts val="0"/>
              </a:spcAft>
              <a:buClr>
                <a:schemeClr val="accent1"/>
              </a:buClr>
              <a:buSzPct val="80000"/>
              <a:tabLst/>
              <a:defRPr/>
            </a:pPr>
            <a:r>
              <a:rPr kumimoji="0" lang="en-GB" sz="2800" b="0" i="0" u="none" strike="noStrike" kern="1200" cap="none" spc="0" normalizeH="0" baseline="0" noProof="0" dirty="0" smtClean="0">
                <a:ln>
                  <a:noFill/>
                </a:ln>
                <a:solidFill>
                  <a:schemeClr val="tx1"/>
                </a:solidFill>
                <a:effectLst/>
                <a:uLnTx/>
                <a:uFillTx/>
                <a:latin typeface="+mn-lt"/>
                <a:ea typeface="+mn-ea"/>
                <a:cs typeface="+mn-cs"/>
              </a:rPr>
              <a:t>[1] – B.W.J. McNeil and G.R.M. Robb,  Phys Rev E </a:t>
            </a:r>
            <a:r>
              <a:rPr kumimoji="0" lang="en-GB" sz="2800" b="1" i="0" u="none" strike="noStrike" kern="1200" cap="none" spc="0" normalizeH="0" baseline="0" noProof="0" dirty="0" smtClean="0">
                <a:ln>
                  <a:noFill/>
                </a:ln>
                <a:solidFill>
                  <a:schemeClr val="tx1"/>
                </a:solidFill>
                <a:effectLst/>
                <a:uLnTx/>
                <a:uFillTx/>
                <a:latin typeface="+mn-lt"/>
                <a:ea typeface="+mn-ea"/>
                <a:cs typeface="+mn-cs"/>
              </a:rPr>
              <a:t>65</a:t>
            </a:r>
            <a:r>
              <a:rPr kumimoji="0" lang="en-GB" sz="2800" i="0" u="none" strike="noStrike" kern="1200" cap="none" spc="0" normalizeH="0" baseline="0" noProof="0" dirty="0" smtClean="0">
                <a:ln>
                  <a:noFill/>
                </a:ln>
                <a:solidFill>
                  <a:schemeClr val="tx1"/>
                </a:solidFill>
                <a:effectLst/>
                <a:uLnTx/>
                <a:uFillTx/>
                <a:latin typeface="+mn-lt"/>
                <a:ea typeface="+mn-ea"/>
                <a:cs typeface="+mn-cs"/>
              </a:rPr>
              <a:t>, 046503</a:t>
            </a: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7" name="Content Placeholder 2"/>
          <p:cNvSpPr txBox="1">
            <a:spLocks/>
          </p:cNvSpPr>
          <p:nvPr/>
        </p:nvSpPr>
        <p:spPr>
          <a:xfrm>
            <a:off x="5072066" y="2714620"/>
            <a:ext cx="3929090" cy="2571768"/>
          </a:xfrm>
          <a:prstGeom prst="rect">
            <a:avLst/>
          </a:prstGeom>
        </p:spPr>
        <p:txBody>
          <a:bodyPr>
            <a:normAutofit/>
          </a:bodyPr>
          <a:lstStyle/>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kumimoji="0" lang="en-GB" sz="2000" b="0" i="0" u="none" strike="noStrike" kern="1200" cap="none" spc="0" normalizeH="0" baseline="0" noProof="0" dirty="0" smtClean="0">
                <a:ln>
                  <a:noFill/>
                </a:ln>
                <a:solidFill>
                  <a:schemeClr val="tx1"/>
                </a:solidFill>
                <a:effectLst/>
                <a:uLnTx/>
                <a:uFillTx/>
                <a:latin typeface="+mn-lt"/>
                <a:ea typeface="+mn-ea"/>
                <a:cs typeface="+mn-cs"/>
              </a:rPr>
              <a:t>Sampling an</a:t>
            </a:r>
            <a:r>
              <a:rPr kumimoji="0" lang="en-GB" sz="2000" b="0" i="0" u="none" strike="noStrike" kern="1200" cap="none" spc="0" normalizeH="0" noProof="0" dirty="0" smtClean="0">
                <a:ln>
                  <a:noFill/>
                </a:ln>
                <a:solidFill>
                  <a:schemeClr val="tx1"/>
                </a:solidFill>
                <a:effectLst/>
                <a:uLnTx/>
                <a:uFillTx/>
                <a:latin typeface="+mn-lt"/>
                <a:ea typeface="+mn-ea"/>
                <a:cs typeface="+mn-cs"/>
              </a:rPr>
              <a:t> electron beam with a gaussian current distribution</a:t>
            </a: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kumimoji="0" lang="en-GB" sz="2000" b="0" i="0" u="none" strike="noStrike" kern="1200" cap="none" spc="0" normalizeH="0" noProof="0" dirty="0" smtClean="0">
                <a:ln>
                  <a:noFill/>
                </a:ln>
                <a:solidFill>
                  <a:schemeClr val="tx1"/>
                </a:solidFill>
                <a:effectLst/>
                <a:uLnTx/>
                <a:uFillTx/>
                <a:latin typeface="+mn-lt"/>
                <a:ea typeface="+mn-ea"/>
                <a:cs typeface="+mn-cs"/>
              </a:rPr>
              <a:t>Create a grid...</a:t>
            </a:r>
            <a:endParaRPr kumimoji="0" lang="en-GB" sz="20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Numerical Solution - Electrons</a:t>
            </a:r>
            <a:endParaRPr lang="en-GB" dirty="0"/>
          </a:p>
        </p:txBody>
      </p:sp>
      <p:sp>
        <p:nvSpPr>
          <p:cNvPr id="3" name="Content Placeholder 2"/>
          <p:cNvSpPr>
            <a:spLocks noGrp="1"/>
          </p:cNvSpPr>
          <p:nvPr>
            <p:ph idx="1"/>
          </p:nvPr>
        </p:nvSpPr>
        <p:spPr>
          <a:xfrm>
            <a:off x="1435608" y="1447800"/>
            <a:ext cx="7498080" cy="1123944"/>
          </a:xfrm>
        </p:spPr>
        <p:txBody>
          <a:bodyPr>
            <a:normAutofit/>
          </a:bodyPr>
          <a:lstStyle/>
          <a:p>
            <a:r>
              <a:rPr lang="en-GB" sz="2800" dirty="0" smtClean="0"/>
              <a:t>Electron beam is discretised into electron macroparticles by method of [1]</a:t>
            </a:r>
          </a:p>
          <a:p>
            <a:endParaRPr lang="en-GB" dirty="0" smtClean="0"/>
          </a:p>
          <a:p>
            <a:endParaRPr lang="en-GB" dirty="0" smtClean="0"/>
          </a:p>
          <a:p>
            <a:endParaRPr lang="en-GB" dirty="0" smtClean="0"/>
          </a:p>
          <a:p>
            <a:endParaRPr lang="en-GB" dirty="0" smtClean="0"/>
          </a:p>
          <a:p>
            <a:endParaRPr lang="en-GB" dirty="0" smtClean="0"/>
          </a:p>
          <a:p>
            <a:endParaRPr lang="en-GB" dirty="0" smtClean="0"/>
          </a:p>
        </p:txBody>
      </p:sp>
      <p:pic>
        <p:nvPicPr>
          <p:cNvPr id="5" name="Content Placeholder 3" descr="eledist.bmp"/>
          <p:cNvPicPr>
            <a:picLocks noChangeAspect="1"/>
          </p:cNvPicPr>
          <p:nvPr/>
        </p:nvPicPr>
        <p:blipFill>
          <a:blip r:embed="rId2" cstate="print"/>
          <a:stretch>
            <a:fillRect/>
          </a:stretch>
        </p:blipFill>
        <p:spPr>
          <a:xfrm>
            <a:off x="1000100" y="2428868"/>
            <a:ext cx="4286280" cy="3214710"/>
          </a:xfrm>
          <a:prstGeom prst="rect">
            <a:avLst/>
          </a:prstGeom>
        </p:spPr>
      </p:pic>
      <p:sp>
        <p:nvSpPr>
          <p:cNvPr id="6" name="Content Placeholder 2"/>
          <p:cNvSpPr txBox="1">
            <a:spLocks/>
          </p:cNvSpPr>
          <p:nvPr/>
        </p:nvSpPr>
        <p:spPr>
          <a:xfrm>
            <a:off x="1142976" y="6500810"/>
            <a:ext cx="7500990" cy="357190"/>
          </a:xfrm>
          <a:prstGeom prst="rect">
            <a:avLst/>
          </a:prstGeom>
        </p:spPr>
        <p:txBody>
          <a:bodyPr>
            <a:normAutofit fontScale="70000" lnSpcReduction="20000"/>
          </a:bodyPr>
          <a:lstStyle/>
          <a:p>
            <a:pPr marL="365760" marR="0" lvl="0" indent="-283464" algn="l" defTabSz="914400" rtl="0" eaLnBrk="1" fontAlgn="auto" latinLnBrk="0" hangingPunct="1">
              <a:lnSpc>
                <a:spcPct val="100000"/>
              </a:lnSpc>
              <a:spcBef>
                <a:spcPts val="600"/>
              </a:spcBef>
              <a:spcAft>
                <a:spcPts val="0"/>
              </a:spcAft>
              <a:buClr>
                <a:schemeClr val="accent1"/>
              </a:buClr>
              <a:buSzPct val="80000"/>
              <a:tabLst/>
              <a:defRPr/>
            </a:pPr>
            <a:r>
              <a:rPr kumimoji="0" lang="en-GB" sz="2800" b="0" i="0" u="none" strike="noStrike" kern="1200" cap="none" spc="0" normalizeH="0" baseline="0" noProof="0" dirty="0" smtClean="0">
                <a:ln>
                  <a:noFill/>
                </a:ln>
                <a:solidFill>
                  <a:schemeClr val="tx1"/>
                </a:solidFill>
                <a:effectLst/>
                <a:uLnTx/>
                <a:uFillTx/>
                <a:latin typeface="+mn-lt"/>
                <a:ea typeface="+mn-ea"/>
                <a:cs typeface="+mn-cs"/>
              </a:rPr>
              <a:t>[1] – B.W.J. McNeil and G.R.M. Robb,  Phys Rev E </a:t>
            </a:r>
            <a:r>
              <a:rPr kumimoji="0" lang="en-GB" sz="2800" b="1" i="0" u="none" strike="noStrike" kern="1200" cap="none" spc="0" normalizeH="0" baseline="0" noProof="0" dirty="0" smtClean="0">
                <a:ln>
                  <a:noFill/>
                </a:ln>
                <a:solidFill>
                  <a:schemeClr val="tx1"/>
                </a:solidFill>
                <a:effectLst/>
                <a:uLnTx/>
                <a:uFillTx/>
                <a:latin typeface="+mn-lt"/>
                <a:ea typeface="+mn-ea"/>
                <a:cs typeface="+mn-cs"/>
              </a:rPr>
              <a:t>65</a:t>
            </a:r>
            <a:r>
              <a:rPr kumimoji="0" lang="en-GB" sz="2800" i="0" u="none" strike="noStrike" kern="1200" cap="none" spc="0" normalizeH="0" baseline="0" noProof="0" dirty="0" smtClean="0">
                <a:ln>
                  <a:noFill/>
                </a:ln>
                <a:solidFill>
                  <a:schemeClr val="tx1"/>
                </a:solidFill>
                <a:effectLst/>
                <a:uLnTx/>
                <a:uFillTx/>
                <a:latin typeface="+mn-lt"/>
                <a:ea typeface="+mn-ea"/>
                <a:cs typeface="+mn-cs"/>
              </a:rPr>
              <a:t>, 046503</a:t>
            </a: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7" name="Content Placeholder 2"/>
          <p:cNvSpPr txBox="1">
            <a:spLocks/>
          </p:cNvSpPr>
          <p:nvPr/>
        </p:nvSpPr>
        <p:spPr>
          <a:xfrm>
            <a:off x="5072066" y="2714620"/>
            <a:ext cx="3929090" cy="2571768"/>
          </a:xfrm>
          <a:prstGeom prst="rect">
            <a:avLst/>
          </a:prstGeom>
        </p:spPr>
        <p:txBody>
          <a:bodyPr>
            <a:normAutofit/>
          </a:bodyPr>
          <a:lstStyle/>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kumimoji="0" lang="en-GB" sz="2000" b="0" i="0" u="none" strike="noStrike" kern="1200" cap="none" spc="0" normalizeH="0" baseline="0" noProof="0" dirty="0" smtClean="0">
                <a:ln>
                  <a:noFill/>
                </a:ln>
                <a:solidFill>
                  <a:schemeClr val="tx1"/>
                </a:solidFill>
                <a:effectLst/>
                <a:uLnTx/>
                <a:uFillTx/>
                <a:latin typeface="+mn-lt"/>
                <a:ea typeface="+mn-ea"/>
                <a:cs typeface="+mn-cs"/>
              </a:rPr>
              <a:t>Sampling an</a:t>
            </a:r>
            <a:r>
              <a:rPr kumimoji="0" lang="en-GB" sz="2000" b="0" i="0" u="none" strike="noStrike" kern="1200" cap="none" spc="0" normalizeH="0" noProof="0" dirty="0" smtClean="0">
                <a:ln>
                  <a:noFill/>
                </a:ln>
                <a:solidFill>
                  <a:schemeClr val="tx1"/>
                </a:solidFill>
                <a:effectLst/>
                <a:uLnTx/>
                <a:uFillTx/>
                <a:latin typeface="+mn-lt"/>
                <a:ea typeface="+mn-ea"/>
                <a:cs typeface="+mn-cs"/>
              </a:rPr>
              <a:t> electron beam with a gaussian current distribution</a:t>
            </a: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kumimoji="0" lang="en-GB" sz="2000" b="0" i="0" u="none" strike="noStrike" kern="1200" cap="none" spc="0" normalizeH="0" noProof="0" dirty="0" smtClean="0">
                <a:ln>
                  <a:noFill/>
                </a:ln>
                <a:solidFill>
                  <a:schemeClr val="tx1"/>
                </a:solidFill>
                <a:effectLst/>
                <a:uLnTx/>
                <a:uFillTx/>
                <a:latin typeface="+mn-lt"/>
                <a:ea typeface="+mn-ea"/>
                <a:cs typeface="+mn-cs"/>
              </a:rPr>
              <a:t>Create a grid, and into each grid element we assign a macroparticle with charge weight determined by the current distribution</a:t>
            </a:r>
            <a:endParaRPr kumimoji="0" lang="en-GB" sz="20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Numerical Solution - Electrons</a:t>
            </a:r>
            <a:endParaRPr lang="en-GB" dirty="0"/>
          </a:p>
        </p:txBody>
      </p:sp>
      <p:sp>
        <p:nvSpPr>
          <p:cNvPr id="3" name="Content Placeholder 2"/>
          <p:cNvSpPr>
            <a:spLocks noGrp="1"/>
          </p:cNvSpPr>
          <p:nvPr>
            <p:ph idx="1"/>
          </p:nvPr>
        </p:nvSpPr>
        <p:spPr>
          <a:xfrm>
            <a:off x="1435608" y="1447800"/>
            <a:ext cx="7498080" cy="1195382"/>
          </a:xfrm>
        </p:spPr>
        <p:txBody>
          <a:bodyPr>
            <a:normAutofit/>
          </a:bodyPr>
          <a:lstStyle/>
          <a:p>
            <a:r>
              <a:rPr lang="en-GB" sz="2800" dirty="0" smtClean="0"/>
              <a:t>Electron beam is discretised into electron macroparticles by method of [1]</a:t>
            </a:r>
          </a:p>
          <a:p>
            <a:pPr>
              <a:buNone/>
            </a:pPr>
            <a:endParaRPr lang="en-GB" sz="2800"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sz="2400" dirty="0"/>
          </a:p>
        </p:txBody>
      </p:sp>
      <p:pic>
        <p:nvPicPr>
          <p:cNvPr id="5" name="Content Placeholder 3" descr="eledist.bmp"/>
          <p:cNvPicPr>
            <a:picLocks noChangeAspect="1"/>
          </p:cNvPicPr>
          <p:nvPr/>
        </p:nvPicPr>
        <p:blipFill>
          <a:blip r:embed="rId2" cstate="print"/>
          <a:stretch>
            <a:fillRect/>
          </a:stretch>
        </p:blipFill>
        <p:spPr>
          <a:xfrm>
            <a:off x="1000100" y="2428868"/>
            <a:ext cx="4286280" cy="3214710"/>
          </a:xfrm>
          <a:prstGeom prst="rect">
            <a:avLst/>
          </a:prstGeom>
        </p:spPr>
      </p:pic>
      <p:sp>
        <p:nvSpPr>
          <p:cNvPr id="6" name="Content Placeholder 2"/>
          <p:cNvSpPr txBox="1">
            <a:spLocks/>
          </p:cNvSpPr>
          <p:nvPr/>
        </p:nvSpPr>
        <p:spPr>
          <a:xfrm>
            <a:off x="1142976" y="6500810"/>
            <a:ext cx="7500990" cy="357190"/>
          </a:xfrm>
          <a:prstGeom prst="rect">
            <a:avLst/>
          </a:prstGeom>
        </p:spPr>
        <p:txBody>
          <a:bodyPr>
            <a:normAutofit fontScale="70000" lnSpcReduction="20000"/>
          </a:bodyPr>
          <a:lstStyle/>
          <a:p>
            <a:pPr marL="365760" marR="0" lvl="0" indent="-283464" algn="l" defTabSz="914400" rtl="0" eaLnBrk="1" fontAlgn="auto" latinLnBrk="0" hangingPunct="1">
              <a:lnSpc>
                <a:spcPct val="100000"/>
              </a:lnSpc>
              <a:spcBef>
                <a:spcPts val="600"/>
              </a:spcBef>
              <a:spcAft>
                <a:spcPts val="0"/>
              </a:spcAft>
              <a:buClr>
                <a:schemeClr val="accent1"/>
              </a:buClr>
              <a:buSzPct val="80000"/>
              <a:tabLst/>
              <a:defRPr/>
            </a:pPr>
            <a:r>
              <a:rPr kumimoji="0" lang="en-GB" sz="2800" b="0" i="0" u="none" strike="noStrike" kern="1200" cap="none" spc="0" normalizeH="0" baseline="0" noProof="0" dirty="0" smtClean="0">
                <a:ln>
                  <a:noFill/>
                </a:ln>
                <a:solidFill>
                  <a:schemeClr val="tx1"/>
                </a:solidFill>
                <a:effectLst/>
                <a:uLnTx/>
                <a:uFillTx/>
                <a:latin typeface="+mn-lt"/>
                <a:ea typeface="+mn-ea"/>
                <a:cs typeface="+mn-cs"/>
              </a:rPr>
              <a:t>[1] – B.W.J. McNeil and G.R.M. Robb,  Phys Rev E </a:t>
            </a:r>
            <a:r>
              <a:rPr kumimoji="0" lang="en-GB" sz="2800" b="1" i="0" u="none" strike="noStrike" kern="1200" cap="none" spc="0" normalizeH="0" baseline="0" noProof="0" dirty="0" smtClean="0">
                <a:ln>
                  <a:noFill/>
                </a:ln>
                <a:solidFill>
                  <a:schemeClr val="tx1"/>
                </a:solidFill>
                <a:effectLst/>
                <a:uLnTx/>
                <a:uFillTx/>
                <a:latin typeface="+mn-lt"/>
                <a:ea typeface="+mn-ea"/>
                <a:cs typeface="+mn-cs"/>
              </a:rPr>
              <a:t>65</a:t>
            </a:r>
            <a:r>
              <a:rPr kumimoji="0" lang="en-GB" sz="2800" i="0" u="none" strike="noStrike" kern="1200" cap="none" spc="0" normalizeH="0" baseline="0" noProof="0" dirty="0" smtClean="0">
                <a:ln>
                  <a:noFill/>
                </a:ln>
                <a:solidFill>
                  <a:schemeClr val="tx1"/>
                </a:solidFill>
                <a:effectLst/>
                <a:uLnTx/>
                <a:uFillTx/>
                <a:latin typeface="+mn-lt"/>
                <a:ea typeface="+mn-ea"/>
                <a:cs typeface="+mn-cs"/>
              </a:rPr>
              <a:t>, 046503</a:t>
            </a: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7" name="Content Placeholder 2"/>
          <p:cNvSpPr txBox="1">
            <a:spLocks/>
          </p:cNvSpPr>
          <p:nvPr/>
        </p:nvSpPr>
        <p:spPr>
          <a:xfrm>
            <a:off x="1431638" y="5643578"/>
            <a:ext cx="7498080" cy="623878"/>
          </a:xfrm>
          <a:prstGeom prst="rect">
            <a:avLst/>
          </a:prstGeom>
        </p:spPr>
        <p:txBody>
          <a:bodyPr>
            <a:normAutofit fontScale="70000" lnSpcReduction="20000"/>
          </a:bodyPr>
          <a:lstStyle/>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kumimoji="0" lang="en-GB" sz="2800" b="0" i="0" u="none" strike="noStrike" kern="1200" cap="none" spc="0" normalizeH="0" baseline="0" noProof="0" dirty="0" smtClean="0">
                <a:ln>
                  <a:noFill/>
                </a:ln>
                <a:solidFill>
                  <a:schemeClr val="tx1"/>
                </a:solidFill>
                <a:effectLst/>
                <a:uLnTx/>
                <a:uFillTx/>
                <a:latin typeface="+mn-lt"/>
                <a:ea typeface="+mn-ea"/>
                <a:cs typeface="+mn-cs"/>
              </a:rPr>
              <a:t>To simulate noise assign random Poisson deviate to each macroparticle charge weight &amp; position</a:t>
            </a: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2400" b="0" i="0" u="none" strike="noStrike" kern="1200" cap="none" spc="0" normalizeH="0" baseline="0" noProof="0" dirty="0">
              <a:ln>
                <a:noFill/>
              </a:ln>
              <a:solidFill>
                <a:schemeClr val="tx1"/>
              </a:solidFill>
              <a:effectLst/>
              <a:uLnTx/>
              <a:uFillTx/>
              <a:latin typeface="+mn-lt"/>
              <a:ea typeface="+mn-ea"/>
              <a:cs typeface="+mn-cs"/>
            </a:endParaRPr>
          </a:p>
        </p:txBody>
      </p:sp>
      <p:sp>
        <p:nvSpPr>
          <p:cNvPr id="9" name="Content Placeholder 2"/>
          <p:cNvSpPr txBox="1">
            <a:spLocks/>
          </p:cNvSpPr>
          <p:nvPr/>
        </p:nvSpPr>
        <p:spPr>
          <a:xfrm>
            <a:off x="5072066" y="2714620"/>
            <a:ext cx="3929090" cy="2571768"/>
          </a:xfrm>
          <a:prstGeom prst="rect">
            <a:avLst/>
          </a:prstGeom>
        </p:spPr>
        <p:txBody>
          <a:bodyPr>
            <a:normAutofit/>
          </a:bodyPr>
          <a:lstStyle/>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kumimoji="0" lang="en-GB" sz="2000" b="0" i="0" u="none" strike="noStrike" kern="1200" cap="none" spc="0" normalizeH="0" baseline="0" noProof="0" dirty="0" smtClean="0">
                <a:ln>
                  <a:noFill/>
                </a:ln>
                <a:solidFill>
                  <a:schemeClr val="tx1"/>
                </a:solidFill>
                <a:effectLst/>
                <a:uLnTx/>
                <a:uFillTx/>
                <a:latin typeface="+mn-lt"/>
                <a:ea typeface="+mn-ea"/>
                <a:cs typeface="+mn-cs"/>
              </a:rPr>
              <a:t>Sampling an</a:t>
            </a:r>
            <a:r>
              <a:rPr kumimoji="0" lang="en-GB" sz="2000" b="0" i="0" u="none" strike="noStrike" kern="1200" cap="none" spc="0" normalizeH="0" noProof="0" dirty="0" smtClean="0">
                <a:ln>
                  <a:noFill/>
                </a:ln>
                <a:solidFill>
                  <a:schemeClr val="tx1"/>
                </a:solidFill>
                <a:effectLst/>
                <a:uLnTx/>
                <a:uFillTx/>
                <a:latin typeface="+mn-lt"/>
                <a:ea typeface="+mn-ea"/>
                <a:cs typeface="+mn-cs"/>
              </a:rPr>
              <a:t> electron beam with a gaussian current distribution</a:t>
            </a: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kumimoji="0" lang="en-GB" sz="2000" b="0" i="0" u="none" strike="noStrike" kern="1200" cap="none" spc="0" normalizeH="0" noProof="0" dirty="0" smtClean="0">
                <a:ln>
                  <a:noFill/>
                </a:ln>
                <a:solidFill>
                  <a:schemeClr val="tx1"/>
                </a:solidFill>
                <a:effectLst/>
                <a:uLnTx/>
                <a:uFillTx/>
                <a:latin typeface="+mn-lt"/>
                <a:ea typeface="+mn-ea"/>
                <a:cs typeface="+mn-cs"/>
              </a:rPr>
              <a:t>Create a grid, and into each element we assign a macroparticle with charge weight determined by the current distribution</a:t>
            </a:r>
            <a:endParaRPr kumimoji="0" lang="en-GB" sz="20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Numerical Solution - Field</a:t>
            </a:r>
            <a:endParaRPr lang="en-GB" dirty="0"/>
          </a:p>
        </p:txBody>
      </p:sp>
      <p:sp>
        <p:nvSpPr>
          <p:cNvPr id="3" name="Content Placeholder 2"/>
          <p:cNvSpPr>
            <a:spLocks noGrp="1"/>
          </p:cNvSpPr>
          <p:nvPr>
            <p:ph idx="1"/>
          </p:nvPr>
        </p:nvSpPr>
        <p:spPr>
          <a:xfrm>
            <a:off x="1435608" y="1447800"/>
            <a:ext cx="7498080" cy="4338654"/>
          </a:xfrm>
        </p:spPr>
        <p:txBody>
          <a:bodyPr>
            <a:normAutofit/>
          </a:bodyPr>
          <a:lstStyle/>
          <a:p>
            <a:r>
              <a:rPr lang="en-GB" sz="2800" dirty="0" smtClean="0"/>
              <a:t>Solve field with split step Fourier method [1]</a:t>
            </a:r>
          </a:p>
          <a:p>
            <a:pPr lvl="1"/>
            <a:r>
              <a:rPr lang="en-GB" sz="2400" dirty="0" smtClean="0"/>
              <a:t>1</a:t>
            </a:r>
            <a:r>
              <a:rPr lang="en-GB" sz="2400" baseline="30000" dirty="0" smtClean="0"/>
              <a:t>st</a:t>
            </a:r>
            <a:r>
              <a:rPr lang="en-GB" sz="2400" dirty="0" smtClean="0"/>
              <a:t> half step: Field diffraction solved with Fourier Transforms</a:t>
            </a:r>
          </a:p>
          <a:p>
            <a:pPr lvl="1"/>
            <a:r>
              <a:rPr lang="en-GB" sz="2400" dirty="0" smtClean="0"/>
              <a:t>2</a:t>
            </a:r>
            <a:r>
              <a:rPr lang="en-GB" sz="2400" baseline="30000" dirty="0" smtClean="0"/>
              <a:t>nd</a:t>
            </a:r>
            <a:r>
              <a:rPr lang="en-GB" sz="2400" dirty="0" smtClean="0"/>
              <a:t> half step: Field source (amplification and absorption by electron macroparticles) and electron propagation</a:t>
            </a:r>
          </a:p>
          <a:p>
            <a:r>
              <a:rPr lang="en-GB" sz="2800" dirty="0" smtClean="0"/>
              <a:t>Field Source solved with Finite Element (Galerkin) Method [2</a:t>
            </a:r>
            <a:r>
              <a:rPr lang="en-GB" sz="2800" dirty="0" smtClean="0"/>
              <a:t>]</a:t>
            </a:r>
          </a:p>
          <a:p>
            <a:r>
              <a:rPr lang="en-GB" sz="2800" dirty="0" smtClean="0"/>
              <a:t>Involves solution of sparse linear system</a:t>
            </a:r>
            <a:endParaRPr lang="en-GB" sz="2800" dirty="0" smtClean="0"/>
          </a:p>
        </p:txBody>
      </p:sp>
      <p:sp>
        <p:nvSpPr>
          <p:cNvPr id="4" name="Content Placeholder 2"/>
          <p:cNvSpPr txBox="1">
            <a:spLocks/>
          </p:cNvSpPr>
          <p:nvPr/>
        </p:nvSpPr>
        <p:spPr>
          <a:xfrm>
            <a:off x="1000100" y="6286520"/>
            <a:ext cx="7572428" cy="571504"/>
          </a:xfrm>
          <a:prstGeom prst="rect">
            <a:avLst/>
          </a:prstGeom>
        </p:spPr>
        <p:txBody>
          <a:bodyPr>
            <a:normAutofit fontScale="55000" lnSpcReduction="20000"/>
          </a:bodyPr>
          <a:lstStyle/>
          <a:p>
            <a:pPr marL="640080" marR="0" lvl="1" indent="-237744" algn="l" defTabSz="914400" rtl="0" eaLnBrk="1" fontAlgn="auto" latinLnBrk="0" hangingPunct="1">
              <a:lnSpc>
                <a:spcPct val="100000"/>
              </a:lnSpc>
              <a:spcBef>
                <a:spcPts val="550"/>
              </a:spcBef>
              <a:spcAft>
                <a:spcPts val="0"/>
              </a:spcAft>
              <a:buClr>
                <a:schemeClr val="accent1"/>
              </a:buClr>
              <a:buSzTx/>
              <a:tabLst/>
              <a:defRPr/>
            </a:pPr>
            <a:r>
              <a:rPr kumimoji="0" lang="en-GB" sz="2800" b="0" i="0" u="none" strike="noStrike" kern="1200" cap="none" spc="0" normalizeH="0" baseline="0" noProof="0" dirty="0" smtClean="0">
                <a:ln>
                  <a:noFill/>
                </a:ln>
                <a:solidFill>
                  <a:schemeClr val="tx1"/>
                </a:solidFill>
                <a:effectLst/>
                <a:uLnTx/>
                <a:uFillTx/>
                <a:latin typeface="+mn-lt"/>
                <a:ea typeface="+mn-ea"/>
                <a:cs typeface="+mn-cs"/>
              </a:rPr>
              <a:t>[1] - R.H. Hardin and F.D. Tappert, SIAM Rev. </a:t>
            </a:r>
            <a:r>
              <a:rPr kumimoji="0" lang="en-GB" sz="2800" b="1" i="0" u="none" strike="noStrike" kern="1200" cap="none" spc="0" normalizeH="0" baseline="0" noProof="0" dirty="0" smtClean="0">
                <a:ln>
                  <a:noFill/>
                </a:ln>
                <a:solidFill>
                  <a:schemeClr val="tx1"/>
                </a:solidFill>
                <a:effectLst/>
                <a:uLnTx/>
                <a:uFillTx/>
                <a:latin typeface="+mn-lt"/>
                <a:ea typeface="+mn-ea"/>
                <a:cs typeface="+mn-cs"/>
              </a:rPr>
              <a:t>15,</a:t>
            </a:r>
            <a:r>
              <a:rPr kumimoji="0" lang="en-GB" sz="2800" b="0" i="0" u="none" strike="noStrike" kern="1200" cap="none" spc="0" normalizeH="0" baseline="0" noProof="0" dirty="0" smtClean="0">
                <a:ln>
                  <a:noFill/>
                </a:ln>
                <a:solidFill>
                  <a:schemeClr val="tx1"/>
                </a:solidFill>
                <a:effectLst/>
                <a:uLnTx/>
                <a:uFillTx/>
                <a:latin typeface="+mn-lt"/>
                <a:ea typeface="+mn-ea"/>
                <a:cs typeface="+mn-cs"/>
              </a:rPr>
              <a:t> 453 (1973)</a:t>
            </a:r>
          </a:p>
          <a:p>
            <a:pPr marL="640080" marR="0" lvl="1" indent="-237744" algn="l" defTabSz="914400" rtl="0" eaLnBrk="1" fontAlgn="auto" latinLnBrk="0" hangingPunct="1">
              <a:lnSpc>
                <a:spcPct val="100000"/>
              </a:lnSpc>
              <a:spcBef>
                <a:spcPts val="550"/>
              </a:spcBef>
              <a:spcAft>
                <a:spcPts val="0"/>
              </a:spcAft>
              <a:buClr>
                <a:schemeClr val="accent1"/>
              </a:buClr>
              <a:buSzTx/>
              <a:tabLst/>
              <a:defRPr/>
            </a:pPr>
            <a:r>
              <a:rPr lang="en-GB" sz="2800" dirty="0" smtClean="0"/>
              <a:t>[2] - K.H. Huebner, E.A. Thornton and T.G. </a:t>
            </a:r>
            <a:r>
              <a:rPr lang="en-GB" sz="2800" dirty="0" err="1" smtClean="0"/>
              <a:t>Byrom</a:t>
            </a:r>
            <a:r>
              <a:rPr lang="en-GB" sz="2800" dirty="0" smtClean="0"/>
              <a:t>, </a:t>
            </a:r>
            <a:r>
              <a:rPr lang="en-GB" sz="2800" i="1" dirty="0" smtClean="0"/>
              <a:t>The Finite Element Method for Engineers</a:t>
            </a:r>
            <a:endParaRPr kumimoji="0" lang="en-GB" sz="2800" b="1" i="1"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is an FEL?</a:t>
            </a:r>
            <a:endParaRPr lang="en-GB"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1142976" y="1500174"/>
            <a:ext cx="4775918" cy="4800600"/>
          </a:xfrm>
          <a:prstGeom prst="rect">
            <a:avLst/>
          </a:prstGeom>
          <a:noFill/>
          <a:ln w="9525">
            <a:noFill/>
            <a:miter lim="800000"/>
            <a:headEnd/>
            <a:tailEnd/>
          </a:ln>
        </p:spPr>
      </p:pic>
      <p:sp>
        <p:nvSpPr>
          <p:cNvPr id="5" name="Rectangle 4"/>
          <p:cNvSpPr/>
          <p:nvPr/>
        </p:nvSpPr>
        <p:spPr>
          <a:xfrm>
            <a:off x="1187624" y="6381328"/>
            <a:ext cx="4295791" cy="276999"/>
          </a:xfrm>
          <a:prstGeom prst="rect">
            <a:avLst/>
          </a:prstGeom>
        </p:spPr>
        <p:txBody>
          <a:bodyPr wrap="none">
            <a:spAutoFit/>
          </a:bodyPr>
          <a:lstStyle/>
          <a:p>
            <a:r>
              <a:rPr lang="en-GB" sz="1200" dirty="0" smtClean="0"/>
              <a:t>McNeil, Thompson, nature photonics | VOL 4 | DECEMBER 2010 |</a:t>
            </a:r>
            <a:endParaRPr lang="en-GB" sz="1200" dirty="0"/>
          </a:p>
        </p:txBody>
      </p:sp>
      <p:sp>
        <p:nvSpPr>
          <p:cNvPr id="7" name="Content Placeholder 2"/>
          <p:cNvSpPr txBox="1">
            <a:spLocks/>
          </p:cNvSpPr>
          <p:nvPr/>
        </p:nvSpPr>
        <p:spPr>
          <a:xfrm>
            <a:off x="5857884" y="1019172"/>
            <a:ext cx="3075804" cy="5838852"/>
          </a:xfrm>
          <a:prstGeom prst="rect">
            <a:avLst/>
          </a:prstGeom>
        </p:spPr>
        <p:txBody>
          <a:bodyPr>
            <a:normAutofit fontScale="55000" lnSpcReduction="20000"/>
          </a:bodyPr>
          <a:lstStyle/>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kumimoji="0" lang="en-GB" sz="3200" b="0" i="0" u="none" strike="noStrike" kern="1200" cap="none" spc="0" normalizeH="0" baseline="0" noProof="0" dirty="0" smtClean="0">
                <a:ln>
                  <a:noFill/>
                </a:ln>
                <a:solidFill>
                  <a:schemeClr val="tx1"/>
                </a:solidFill>
                <a:effectLst/>
                <a:uLnTx/>
                <a:uFillTx/>
                <a:latin typeface="+mn-lt"/>
                <a:ea typeface="+mn-ea"/>
                <a:cs typeface="+mn-cs"/>
              </a:rPr>
              <a:t>In</a:t>
            </a:r>
            <a:r>
              <a:rPr kumimoji="0" lang="en-GB" sz="3200" b="0" i="0" u="none" strike="noStrike" kern="1200" cap="none" spc="0" normalizeH="0" noProof="0" dirty="0" smtClean="0">
                <a:ln>
                  <a:noFill/>
                </a:ln>
                <a:solidFill>
                  <a:schemeClr val="tx1"/>
                </a:solidFill>
                <a:effectLst/>
                <a:uLnTx/>
                <a:uFillTx/>
                <a:latin typeface="+mn-lt"/>
                <a:ea typeface="+mn-ea"/>
                <a:cs typeface="+mn-cs"/>
              </a:rPr>
              <a:t> a </a:t>
            </a:r>
            <a:r>
              <a:rPr kumimoji="0" lang="en-GB" sz="3200" b="0" i="0" u="none" strike="noStrike" kern="1200" cap="none" spc="0" normalizeH="0" baseline="0" noProof="0" dirty="0" smtClean="0">
                <a:ln>
                  <a:noFill/>
                </a:ln>
                <a:solidFill>
                  <a:schemeClr val="tx1"/>
                </a:solidFill>
                <a:effectLst/>
                <a:uLnTx/>
                <a:uFillTx/>
                <a:latin typeface="+mn-lt"/>
                <a:ea typeface="+mn-ea"/>
                <a:cs typeface="+mn-cs"/>
              </a:rPr>
              <a:t>Free Electron Laser (FEL), a</a:t>
            </a:r>
            <a:r>
              <a:rPr kumimoji="0" lang="en-GB" sz="3200" b="0" i="0" u="none" strike="noStrike" kern="1200" cap="none" spc="0" normalizeH="0" noProof="0" dirty="0" smtClean="0">
                <a:ln>
                  <a:noFill/>
                </a:ln>
                <a:solidFill>
                  <a:schemeClr val="tx1"/>
                </a:solidFill>
                <a:effectLst/>
                <a:uLnTx/>
                <a:uFillTx/>
                <a:latin typeface="+mn-lt"/>
                <a:ea typeface="+mn-ea"/>
                <a:cs typeface="+mn-cs"/>
              </a:rPr>
              <a:t> beam of relativistic electrons and a radiation field co-propagate an undulator or wiggler</a:t>
            </a: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lang="en-GB" sz="3200" dirty="0" smtClean="0"/>
              <a:t>An undulator or wiggler is a</a:t>
            </a:r>
            <a:r>
              <a:rPr kumimoji="0" lang="en-GB" sz="3200" b="0" i="0" u="none" strike="noStrike" kern="1200" cap="none" spc="0" normalizeH="0" noProof="0" dirty="0" smtClean="0">
                <a:ln>
                  <a:noFill/>
                </a:ln>
                <a:solidFill>
                  <a:schemeClr val="tx1"/>
                </a:solidFill>
                <a:effectLst/>
                <a:uLnTx/>
                <a:uFillTx/>
                <a:latin typeface="+mn-lt"/>
                <a:ea typeface="+mn-ea"/>
                <a:cs typeface="+mn-cs"/>
              </a:rPr>
              <a:t> periodic array of alternating magnetic poles</a:t>
            </a: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lang="en-GB" sz="3200" dirty="0" smtClean="0"/>
              <a:t>This forces the electrons to oscillate in the direction transverse to propagation</a:t>
            </a: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kumimoji="0" lang="en-GB" sz="3200" b="0" i="0" u="none" strike="noStrike" kern="1200" cap="none" spc="0" normalizeH="0" baseline="0" noProof="0" dirty="0" smtClean="0">
                <a:ln>
                  <a:noFill/>
                </a:ln>
                <a:solidFill>
                  <a:schemeClr val="tx1"/>
                </a:solidFill>
                <a:effectLst/>
                <a:uLnTx/>
                <a:uFillTx/>
                <a:latin typeface="+mn-lt"/>
                <a:ea typeface="+mn-ea"/>
                <a:cs typeface="+mn-cs"/>
              </a:rPr>
              <a:t>This oscillating component of velocity allows an</a:t>
            </a:r>
            <a:r>
              <a:rPr kumimoji="0" lang="en-GB" sz="3200" b="0" i="0" u="none" strike="noStrike" kern="1200" cap="none" spc="0" normalizeH="0" noProof="0" dirty="0" smtClean="0">
                <a:ln>
                  <a:noFill/>
                </a:ln>
                <a:solidFill>
                  <a:schemeClr val="tx1"/>
                </a:solidFill>
                <a:effectLst/>
                <a:uLnTx/>
                <a:uFillTx/>
                <a:latin typeface="+mn-lt"/>
                <a:ea typeface="+mn-ea"/>
                <a:cs typeface="+mn-cs"/>
              </a:rPr>
              <a:t> energy transfer between electrons and radiation field</a:t>
            </a: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lang="en-GB" sz="3200" dirty="0" smtClean="0"/>
              <a:t>The interaction causes the electrons to bunch spatially, and they begin to coherently amplify the radiation field, giving an exponential growth in intensity</a:t>
            </a: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Matched </a:t>
            </a:r>
            <a:r>
              <a:rPr lang="en-GB" dirty="0" smtClean="0"/>
              <a:t>Electron </a:t>
            </a:r>
            <a:r>
              <a:rPr lang="en-GB" dirty="0" smtClean="0"/>
              <a:t>B</a:t>
            </a:r>
            <a:r>
              <a:rPr lang="en-GB" dirty="0" smtClean="0"/>
              <a:t>eam</a:t>
            </a:r>
            <a:endParaRPr lang="en-GB" dirty="0"/>
          </a:p>
        </p:txBody>
      </p:sp>
      <p:pic>
        <p:nvPicPr>
          <p:cNvPr id="4" name="Content Placeholder 3" descr="trans_inner3.jpg"/>
          <p:cNvPicPr>
            <a:picLocks noGrp="1" noChangeAspect="1"/>
          </p:cNvPicPr>
          <p:nvPr>
            <p:ph idx="1"/>
          </p:nvPr>
        </p:nvPicPr>
        <p:blipFill>
          <a:blip r:embed="rId2" cstate="print"/>
          <a:stretch>
            <a:fillRect/>
          </a:stretch>
        </p:blipFill>
        <p:spPr>
          <a:xfrm>
            <a:off x="1018832" y="2059364"/>
            <a:ext cx="3624606" cy="3577472"/>
          </a:xfrm>
        </p:spPr>
      </p:pic>
      <p:sp>
        <p:nvSpPr>
          <p:cNvPr id="5" name="Content Placeholder 2"/>
          <p:cNvSpPr txBox="1">
            <a:spLocks/>
          </p:cNvSpPr>
          <p:nvPr/>
        </p:nvSpPr>
        <p:spPr>
          <a:xfrm>
            <a:off x="5072066" y="2071678"/>
            <a:ext cx="3929090" cy="3571900"/>
          </a:xfrm>
          <a:prstGeom prst="rect">
            <a:avLst/>
          </a:prstGeom>
        </p:spPr>
        <p:txBody>
          <a:bodyPr>
            <a:normAutofit/>
          </a:bodyPr>
          <a:lstStyle/>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kumimoji="0" lang="en-GB" sz="2000" b="0" i="0" u="none" strike="noStrike" kern="1200" cap="none" spc="0" normalizeH="0" baseline="0" noProof="0" dirty="0" smtClean="0">
                <a:ln>
                  <a:noFill/>
                </a:ln>
                <a:solidFill>
                  <a:schemeClr val="tx1"/>
                </a:solidFill>
                <a:effectLst/>
                <a:uLnTx/>
                <a:uFillTx/>
                <a:latin typeface="+mn-lt"/>
                <a:ea typeface="+mn-ea"/>
                <a:cs typeface="+mn-cs"/>
              </a:rPr>
              <a:t>Radiation field is modelled</a:t>
            </a:r>
            <a:r>
              <a:rPr kumimoji="0" lang="en-GB" sz="2000" b="0" i="0" u="none" strike="noStrike" kern="1200" cap="none" spc="0" normalizeH="0" noProof="0" dirty="0" smtClean="0">
                <a:ln>
                  <a:noFill/>
                </a:ln>
                <a:solidFill>
                  <a:schemeClr val="tx1"/>
                </a:solidFill>
                <a:effectLst/>
                <a:uLnTx/>
                <a:uFillTx/>
                <a:latin typeface="+mn-lt"/>
                <a:ea typeface="+mn-ea"/>
                <a:cs typeface="+mn-cs"/>
              </a:rPr>
              <a:t> with a grid of nodes with linear interpolant, macroparticles move freely throughout field elements</a:t>
            </a:r>
            <a:endParaRPr kumimoji="0" lang="en-GB" sz="20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kumimoji="0" lang="en-GB" sz="2000" b="0" i="0" u="none" strike="noStrike" kern="1200" cap="none" spc="0" normalizeH="0" baseline="0" noProof="0" dirty="0" smtClean="0">
                <a:ln>
                  <a:noFill/>
                </a:ln>
                <a:solidFill>
                  <a:schemeClr val="tx1"/>
                </a:solidFill>
                <a:effectLst/>
                <a:uLnTx/>
                <a:uFillTx/>
                <a:latin typeface="+mn-lt"/>
                <a:ea typeface="+mn-ea"/>
                <a:cs typeface="+mn-cs"/>
              </a:rPr>
              <a:t>Electron beam is matched to undulator,  meaning in transverse</a:t>
            </a:r>
            <a:r>
              <a:rPr kumimoji="0" lang="en-GB" sz="2000" b="0" i="0" u="none" strike="noStrike" kern="1200" cap="none" spc="0" normalizeH="0" noProof="0" dirty="0" smtClean="0">
                <a:ln>
                  <a:noFill/>
                </a:ln>
                <a:solidFill>
                  <a:schemeClr val="tx1"/>
                </a:solidFill>
                <a:effectLst/>
                <a:uLnTx/>
                <a:uFillTx/>
                <a:latin typeface="+mn-lt"/>
                <a:ea typeface="+mn-ea"/>
                <a:cs typeface="+mn-cs"/>
              </a:rPr>
              <a:t> space it is focussed such that the beam has a constant radius</a:t>
            </a: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Matched Electron Beam</a:t>
            </a:r>
            <a:endParaRPr lang="en-GB" dirty="0"/>
          </a:p>
        </p:txBody>
      </p:sp>
      <p:pic>
        <p:nvPicPr>
          <p:cNvPr id="4" name="Content Placeholder 3" descr="trans_inputs.jpg"/>
          <p:cNvPicPr>
            <a:picLocks noGrp="1" noChangeAspect="1"/>
          </p:cNvPicPr>
          <p:nvPr>
            <p:ph idx="1"/>
          </p:nvPr>
        </p:nvPicPr>
        <p:blipFill>
          <a:blip r:embed="rId2" cstate="print"/>
          <a:stretch>
            <a:fillRect/>
          </a:stretch>
        </p:blipFill>
        <p:spPr>
          <a:xfrm>
            <a:off x="1014426" y="1998417"/>
            <a:ext cx="3657600" cy="3657600"/>
          </a:xfrm>
        </p:spPr>
      </p:pic>
      <p:sp>
        <p:nvSpPr>
          <p:cNvPr id="5" name="Content Placeholder 2"/>
          <p:cNvSpPr txBox="1">
            <a:spLocks/>
          </p:cNvSpPr>
          <p:nvPr/>
        </p:nvSpPr>
        <p:spPr>
          <a:xfrm>
            <a:off x="5072066" y="2071678"/>
            <a:ext cx="3929090" cy="3714776"/>
          </a:xfrm>
          <a:prstGeom prst="rect">
            <a:avLst/>
          </a:prstGeom>
        </p:spPr>
        <p:txBody>
          <a:bodyPr>
            <a:normAutofit lnSpcReduction="10000"/>
          </a:bodyPr>
          <a:lstStyle/>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kumimoji="0" lang="en-GB" sz="2000" b="0" i="0" u="none" strike="noStrike" kern="1200" cap="none" spc="0" normalizeH="0" baseline="0" noProof="0" dirty="0" smtClean="0">
                <a:ln>
                  <a:noFill/>
                </a:ln>
                <a:solidFill>
                  <a:schemeClr val="tx1"/>
                </a:solidFill>
                <a:effectLst/>
                <a:uLnTx/>
                <a:uFillTx/>
                <a:latin typeface="+mn-lt"/>
                <a:ea typeface="+mn-ea"/>
                <a:cs typeface="+mn-cs"/>
              </a:rPr>
              <a:t>Electrons will therefore</a:t>
            </a:r>
            <a:r>
              <a:rPr kumimoji="0" lang="en-GB" sz="2000" b="0" i="0" u="none" strike="noStrike" kern="1200" cap="none" spc="0" normalizeH="0" noProof="0" dirty="0" smtClean="0">
                <a:ln>
                  <a:noFill/>
                </a:ln>
                <a:solidFill>
                  <a:schemeClr val="tx1"/>
                </a:solidFill>
                <a:effectLst/>
                <a:uLnTx/>
                <a:uFillTx/>
                <a:latin typeface="+mn-lt"/>
                <a:ea typeface="+mn-ea"/>
                <a:cs typeface="+mn-cs"/>
              </a:rPr>
              <a:t> remain confined to an inner set of nodes.  Outer field nodes are then used only for diffraction</a:t>
            </a: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kumimoji="0" lang="en-GB" sz="2000" b="0" i="0" u="none" strike="noStrike" kern="1200" cap="none" spc="0" normalizeH="0" noProof="0" dirty="0" smtClean="0">
                <a:ln>
                  <a:noFill/>
                </a:ln>
                <a:solidFill>
                  <a:schemeClr val="tx1"/>
                </a:solidFill>
                <a:effectLst/>
                <a:uLnTx/>
                <a:uFillTx/>
                <a:latin typeface="+mn-lt"/>
                <a:ea typeface="+mn-ea"/>
                <a:cs typeface="+mn-cs"/>
              </a:rPr>
              <a:t>Low frequency components diffract very quickly out the system. This causes an unphysical low frequency background signal to emerge which may interfere with the FEL interaction. Currently filter out low frequencies during propagation.</a:t>
            </a: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Parallelism</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Large data sets</a:t>
            </a:r>
          </a:p>
          <a:p>
            <a:r>
              <a:rPr lang="en-GB" dirty="0" smtClean="0"/>
              <a:t>Num of macroparticles ~10</a:t>
            </a:r>
            <a:r>
              <a:rPr lang="en-GB" baseline="30000" dirty="0" smtClean="0"/>
              <a:t>9</a:t>
            </a:r>
            <a:r>
              <a:rPr lang="en-GB" dirty="0" smtClean="0"/>
              <a:t> – would like to go orders of magnitude larger, need to distribute large electron arrays</a:t>
            </a:r>
          </a:p>
          <a:p>
            <a:r>
              <a:rPr lang="en-GB" dirty="0" smtClean="0"/>
              <a:t>MPI</a:t>
            </a:r>
          </a:p>
          <a:p>
            <a:r>
              <a:rPr lang="en-GB" dirty="0" smtClean="0"/>
              <a:t>Parallel Fourier Transforms</a:t>
            </a:r>
          </a:p>
          <a:p>
            <a:r>
              <a:rPr lang="en-GB" dirty="0" smtClean="0"/>
              <a:t>Parallel Linear Solver for Sparse Systems</a:t>
            </a:r>
          </a:p>
          <a:p>
            <a:r>
              <a:rPr lang="en-GB" dirty="0" smtClean="0"/>
              <a:t>We use:-</a:t>
            </a:r>
          </a:p>
          <a:p>
            <a:pPr lvl="1"/>
            <a:r>
              <a:rPr lang="en-GB" dirty="0" smtClean="0"/>
              <a:t>FFTW 2.1.5 for Fourier Transforms</a:t>
            </a:r>
          </a:p>
          <a:p>
            <a:pPr lvl="1"/>
            <a:r>
              <a:rPr lang="en-GB" dirty="0" smtClean="0"/>
              <a:t>MUMPS for Linear Solver - Possible change to Hiper for linear solver in future</a:t>
            </a:r>
            <a:endParaRPr lang="en-GB"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Memory Distribution</a:t>
            </a:r>
            <a:endParaRPr lang="en-GB" dirty="0"/>
          </a:p>
        </p:txBody>
      </p:sp>
      <p:sp>
        <p:nvSpPr>
          <p:cNvPr id="19" name="Content Placeholder 2"/>
          <p:cNvSpPr>
            <a:spLocks noGrp="1"/>
          </p:cNvSpPr>
          <p:nvPr>
            <p:ph idx="1"/>
          </p:nvPr>
        </p:nvSpPr>
        <p:spPr>
          <a:xfrm>
            <a:off x="1557374" y="1285860"/>
            <a:ext cx="7300906" cy="1500198"/>
          </a:xfrm>
        </p:spPr>
        <p:txBody>
          <a:bodyPr>
            <a:normAutofit/>
          </a:bodyPr>
          <a:lstStyle/>
          <a:p>
            <a:r>
              <a:rPr lang="en-GB" sz="2400" dirty="0" smtClean="0"/>
              <a:t>Not immediately intuitive how to maintain a consistent memory distribution with minimum processor communication</a:t>
            </a:r>
          </a:p>
        </p:txBody>
      </p:sp>
      <p:cxnSp>
        <p:nvCxnSpPr>
          <p:cNvPr id="5" name="Straight Arrow Connector 4"/>
          <p:cNvCxnSpPr/>
          <p:nvPr/>
        </p:nvCxnSpPr>
        <p:spPr>
          <a:xfrm>
            <a:off x="1785918" y="5856304"/>
            <a:ext cx="6215106"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rot="5400000" flipH="1" flipV="1">
            <a:off x="321439" y="4391825"/>
            <a:ext cx="2928958" cy="15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1785918" y="5857892"/>
            <a:ext cx="1643074" cy="1588"/>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flipH="1" flipV="1">
            <a:off x="1070743" y="4427544"/>
            <a:ext cx="2857520" cy="1588"/>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5400000" flipH="1" flipV="1">
            <a:off x="1785123" y="4426750"/>
            <a:ext cx="2857520" cy="1588"/>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flipH="1" flipV="1">
            <a:off x="2499503" y="4426750"/>
            <a:ext cx="2857520" cy="1588"/>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400000" flipH="1" flipV="1">
            <a:off x="3213884" y="4426750"/>
            <a:ext cx="2857520" cy="1588"/>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flipH="1" flipV="1">
            <a:off x="3928264" y="4427544"/>
            <a:ext cx="2857520" cy="1588"/>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5400000" flipH="1" flipV="1">
            <a:off x="4642644" y="4427544"/>
            <a:ext cx="2857520" cy="1588"/>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5400000" flipH="1" flipV="1">
            <a:off x="5357024" y="4427544"/>
            <a:ext cx="2857520" cy="1588"/>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5400000" flipH="1" flipV="1">
            <a:off x="6071404" y="4427544"/>
            <a:ext cx="2857520" cy="1588"/>
          </a:xfrm>
          <a:prstGeom prst="line">
            <a:avLst/>
          </a:prstGeom>
          <a:ln>
            <a:prstDash val="dash"/>
          </a:ln>
        </p:spPr>
        <p:style>
          <a:lnRef idx="1">
            <a:schemeClr val="accent1"/>
          </a:lnRef>
          <a:fillRef idx="0">
            <a:schemeClr val="accent1"/>
          </a:fillRef>
          <a:effectRef idx="0">
            <a:schemeClr val="accent1"/>
          </a:effectRef>
          <a:fontRef idx="minor">
            <a:schemeClr val="tx1"/>
          </a:fontRef>
        </p:style>
      </p:cxnSp>
      <p:pic>
        <p:nvPicPr>
          <p:cNvPr id="21" name="Picture 20" descr="A.wmf"/>
          <p:cNvPicPr>
            <a:picLocks noChangeAspect="1"/>
          </p:cNvPicPr>
          <p:nvPr/>
        </p:nvPicPr>
        <p:blipFill>
          <a:blip r:embed="rId2" cstate="print"/>
          <a:stretch>
            <a:fillRect/>
          </a:stretch>
        </p:blipFill>
        <p:spPr>
          <a:xfrm>
            <a:off x="1428728" y="3643314"/>
            <a:ext cx="357190" cy="386956"/>
          </a:xfrm>
          <a:prstGeom prst="rect">
            <a:avLst/>
          </a:prstGeom>
        </p:spPr>
      </p:pic>
      <p:sp>
        <p:nvSpPr>
          <p:cNvPr id="20" name="TextBox 19"/>
          <p:cNvSpPr txBox="1"/>
          <p:nvPr/>
        </p:nvSpPr>
        <p:spPr>
          <a:xfrm>
            <a:off x="1978792" y="2916792"/>
            <a:ext cx="378630" cy="369332"/>
          </a:xfrm>
          <a:prstGeom prst="rect">
            <a:avLst/>
          </a:prstGeom>
          <a:noFill/>
        </p:spPr>
        <p:txBody>
          <a:bodyPr wrap="none" rtlCol="0">
            <a:spAutoFit/>
          </a:bodyPr>
          <a:lstStyle/>
          <a:p>
            <a:r>
              <a:rPr lang="en-GB" dirty="0" smtClean="0"/>
              <a:t>P</a:t>
            </a:r>
            <a:r>
              <a:rPr lang="en-GB" baseline="-25000" dirty="0" smtClean="0"/>
              <a:t>0</a:t>
            </a:r>
            <a:endParaRPr lang="en-GB" baseline="-25000" dirty="0"/>
          </a:p>
        </p:txBody>
      </p:sp>
      <p:sp>
        <p:nvSpPr>
          <p:cNvPr id="23" name="TextBox 22"/>
          <p:cNvSpPr txBox="1"/>
          <p:nvPr/>
        </p:nvSpPr>
        <p:spPr>
          <a:xfrm>
            <a:off x="2693172" y="2928934"/>
            <a:ext cx="378630" cy="369332"/>
          </a:xfrm>
          <a:prstGeom prst="rect">
            <a:avLst/>
          </a:prstGeom>
          <a:noFill/>
        </p:spPr>
        <p:txBody>
          <a:bodyPr wrap="none" rtlCol="0">
            <a:spAutoFit/>
          </a:bodyPr>
          <a:lstStyle/>
          <a:p>
            <a:r>
              <a:rPr lang="en-GB" dirty="0" smtClean="0"/>
              <a:t>P</a:t>
            </a:r>
            <a:r>
              <a:rPr lang="en-GB" baseline="-25000" dirty="0" smtClean="0"/>
              <a:t>1</a:t>
            </a:r>
            <a:endParaRPr lang="en-GB" baseline="-25000" dirty="0"/>
          </a:p>
        </p:txBody>
      </p:sp>
      <p:sp>
        <p:nvSpPr>
          <p:cNvPr id="24" name="TextBox 23"/>
          <p:cNvSpPr txBox="1"/>
          <p:nvPr/>
        </p:nvSpPr>
        <p:spPr>
          <a:xfrm>
            <a:off x="3407552" y="2928934"/>
            <a:ext cx="378630" cy="369332"/>
          </a:xfrm>
          <a:prstGeom prst="rect">
            <a:avLst/>
          </a:prstGeom>
          <a:noFill/>
        </p:spPr>
        <p:txBody>
          <a:bodyPr wrap="none" rtlCol="0">
            <a:spAutoFit/>
          </a:bodyPr>
          <a:lstStyle/>
          <a:p>
            <a:r>
              <a:rPr lang="en-GB" dirty="0" smtClean="0"/>
              <a:t>P</a:t>
            </a:r>
            <a:r>
              <a:rPr lang="en-GB" baseline="-25000" dirty="0" smtClean="0"/>
              <a:t>2</a:t>
            </a:r>
            <a:endParaRPr lang="en-GB" baseline="-25000" dirty="0"/>
          </a:p>
        </p:txBody>
      </p:sp>
      <p:sp>
        <p:nvSpPr>
          <p:cNvPr id="25" name="TextBox 24"/>
          <p:cNvSpPr txBox="1"/>
          <p:nvPr/>
        </p:nvSpPr>
        <p:spPr>
          <a:xfrm>
            <a:off x="4071934" y="2928934"/>
            <a:ext cx="378630" cy="369332"/>
          </a:xfrm>
          <a:prstGeom prst="rect">
            <a:avLst/>
          </a:prstGeom>
          <a:noFill/>
        </p:spPr>
        <p:txBody>
          <a:bodyPr wrap="none" rtlCol="0">
            <a:spAutoFit/>
          </a:bodyPr>
          <a:lstStyle/>
          <a:p>
            <a:r>
              <a:rPr lang="en-GB" dirty="0" smtClean="0"/>
              <a:t>P</a:t>
            </a:r>
            <a:r>
              <a:rPr lang="en-GB" baseline="-25000" dirty="0" smtClean="0"/>
              <a:t>3</a:t>
            </a:r>
            <a:endParaRPr lang="en-GB" baseline="-25000" dirty="0"/>
          </a:p>
        </p:txBody>
      </p:sp>
      <p:sp>
        <p:nvSpPr>
          <p:cNvPr id="26" name="TextBox 25"/>
          <p:cNvSpPr txBox="1"/>
          <p:nvPr/>
        </p:nvSpPr>
        <p:spPr>
          <a:xfrm>
            <a:off x="4786314" y="2928934"/>
            <a:ext cx="378630" cy="369332"/>
          </a:xfrm>
          <a:prstGeom prst="rect">
            <a:avLst/>
          </a:prstGeom>
          <a:noFill/>
        </p:spPr>
        <p:txBody>
          <a:bodyPr wrap="none" rtlCol="0">
            <a:spAutoFit/>
          </a:bodyPr>
          <a:lstStyle/>
          <a:p>
            <a:r>
              <a:rPr lang="en-GB" dirty="0" smtClean="0"/>
              <a:t>P</a:t>
            </a:r>
            <a:r>
              <a:rPr lang="en-GB" baseline="-25000" dirty="0" smtClean="0"/>
              <a:t>4</a:t>
            </a:r>
            <a:endParaRPr lang="en-GB" baseline="-25000" dirty="0"/>
          </a:p>
        </p:txBody>
      </p:sp>
      <p:sp>
        <p:nvSpPr>
          <p:cNvPr id="27" name="TextBox 26"/>
          <p:cNvSpPr txBox="1"/>
          <p:nvPr/>
        </p:nvSpPr>
        <p:spPr>
          <a:xfrm>
            <a:off x="5500694" y="2928934"/>
            <a:ext cx="378630" cy="369332"/>
          </a:xfrm>
          <a:prstGeom prst="rect">
            <a:avLst/>
          </a:prstGeom>
          <a:noFill/>
        </p:spPr>
        <p:txBody>
          <a:bodyPr wrap="none" rtlCol="0">
            <a:spAutoFit/>
          </a:bodyPr>
          <a:lstStyle/>
          <a:p>
            <a:r>
              <a:rPr lang="en-GB" dirty="0" smtClean="0"/>
              <a:t>P</a:t>
            </a:r>
            <a:r>
              <a:rPr lang="en-GB" baseline="-25000" dirty="0" smtClean="0"/>
              <a:t>5</a:t>
            </a:r>
            <a:endParaRPr lang="en-GB" baseline="-25000" dirty="0"/>
          </a:p>
        </p:txBody>
      </p:sp>
      <p:sp>
        <p:nvSpPr>
          <p:cNvPr id="28" name="TextBox 27"/>
          <p:cNvSpPr txBox="1"/>
          <p:nvPr/>
        </p:nvSpPr>
        <p:spPr>
          <a:xfrm>
            <a:off x="6215074" y="2928934"/>
            <a:ext cx="378630" cy="369332"/>
          </a:xfrm>
          <a:prstGeom prst="rect">
            <a:avLst/>
          </a:prstGeom>
          <a:noFill/>
        </p:spPr>
        <p:txBody>
          <a:bodyPr wrap="none" rtlCol="0">
            <a:spAutoFit/>
          </a:bodyPr>
          <a:lstStyle/>
          <a:p>
            <a:r>
              <a:rPr lang="en-GB" dirty="0" smtClean="0"/>
              <a:t>P</a:t>
            </a:r>
            <a:r>
              <a:rPr lang="en-GB" baseline="-25000" dirty="0" smtClean="0"/>
              <a:t>6</a:t>
            </a:r>
            <a:endParaRPr lang="en-GB" baseline="-25000" dirty="0"/>
          </a:p>
        </p:txBody>
      </p:sp>
      <p:sp>
        <p:nvSpPr>
          <p:cNvPr id="29" name="TextBox 28"/>
          <p:cNvSpPr txBox="1"/>
          <p:nvPr/>
        </p:nvSpPr>
        <p:spPr>
          <a:xfrm>
            <a:off x="6929454" y="2928934"/>
            <a:ext cx="378630" cy="369332"/>
          </a:xfrm>
          <a:prstGeom prst="rect">
            <a:avLst/>
          </a:prstGeom>
          <a:noFill/>
        </p:spPr>
        <p:txBody>
          <a:bodyPr wrap="none" rtlCol="0">
            <a:spAutoFit/>
          </a:bodyPr>
          <a:lstStyle/>
          <a:p>
            <a:r>
              <a:rPr lang="en-GB" dirty="0" smtClean="0"/>
              <a:t>P</a:t>
            </a:r>
            <a:r>
              <a:rPr lang="en-GB" baseline="-25000" dirty="0" smtClean="0"/>
              <a:t>7</a:t>
            </a:r>
            <a:endParaRPr lang="en-GB" baseline="-25000" dirty="0"/>
          </a:p>
        </p:txBody>
      </p:sp>
      <p:sp>
        <p:nvSpPr>
          <p:cNvPr id="34" name="Freeform 33"/>
          <p:cNvSpPr/>
          <p:nvPr/>
        </p:nvSpPr>
        <p:spPr>
          <a:xfrm>
            <a:off x="1790700" y="3987800"/>
            <a:ext cx="5727700" cy="1022350"/>
          </a:xfrm>
          <a:custGeom>
            <a:avLst/>
            <a:gdLst>
              <a:gd name="connsiteX0" fmla="*/ 0 w 5727700"/>
              <a:gd name="connsiteY0" fmla="*/ 419100 h 1022350"/>
              <a:gd name="connsiteX1" fmla="*/ 1257300 w 5727700"/>
              <a:gd name="connsiteY1" fmla="*/ 76200 h 1022350"/>
              <a:gd name="connsiteX2" fmla="*/ 4051300 w 5727700"/>
              <a:gd name="connsiteY2" fmla="*/ 876300 h 1022350"/>
              <a:gd name="connsiteX3" fmla="*/ 5727700 w 5727700"/>
              <a:gd name="connsiteY3" fmla="*/ 952500 h 1022350"/>
            </a:gdLst>
            <a:ahLst/>
            <a:cxnLst>
              <a:cxn ang="0">
                <a:pos x="connsiteX0" y="connsiteY0"/>
              </a:cxn>
              <a:cxn ang="0">
                <a:pos x="connsiteX1" y="connsiteY1"/>
              </a:cxn>
              <a:cxn ang="0">
                <a:pos x="connsiteX2" y="connsiteY2"/>
              </a:cxn>
              <a:cxn ang="0">
                <a:pos x="connsiteX3" y="connsiteY3"/>
              </a:cxn>
            </a:cxnLst>
            <a:rect l="l" t="t" r="r" b="b"/>
            <a:pathLst>
              <a:path w="5727700" h="1022350">
                <a:moveTo>
                  <a:pt x="0" y="419100"/>
                </a:moveTo>
                <a:cubicBezTo>
                  <a:pt x="291041" y="209550"/>
                  <a:pt x="582083" y="0"/>
                  <a:pt x="1257300" y="76200"/>
                </a:cubicBezTo>
                <a:cubicBezTo>
                  <a:pt x="1932517" y="152400"/>
                  <a:pt x="3306233" y="730250"/>
                  <a:pt x="4051300" y="876300"/>
                </a:cubicBezTo>
                <a:cubicBezTo>
                  <a:pt x="4796367" y="1022350"/>
                  <a:pt x="5262033" y="987425"/>
                  <a:pt x="5727700" y="952500"/>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35" name="Straight Connector 34"/>
          <p:cNvCxnSpPr/>
          <p:nvPr/>
        </p:nvCxnSpPr>
        <p:spPr>
          <a:xfrm>
            <a:off x="3428992" y="2570156"/>
            <a:ext cx="428628" cy="1588"/>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3857620" y="2345288"/>
            <a:ext cx="1668085" cy="369332"/>
          </a:xfrm>
          <a:prstGeom prst="rect">
            <a:avLst/>
          </a:prstGeom>
          <a:noFill/>
        </p:spPr>
        <p:txBody>
          <a:bodyPr wrap="none" rtlCol="0">
            <a:spAutoFit/>
          </a:bodyPr>
          <a:lstStyle/>
          <a:p>
            <a:r>
              <a:rPr lang="en-GB" dirty="0" smtClean="0"/>
              <a:t>- electron beam</a:t>
            </a:r>
            <a:endParaRPr lang="en-GB" dirty="0"/>
          </a:p>
        </p:txBody>
      </p:sp>
      <p:cxnSp>
        <p:nvCxnSpPr>
          <p:cNvPr id="39" name="Straight Connector 38"/>
          <p:cNvCxnSpPr/>
          <p:nvPr/>
        </p:nvCxnSpPr>
        <p:spPr>
          <a:xfrm>
            <a:off x="1214414" y="2570156"/>
            <a:ext cx="642942" cy="1588"/>
          </a:xfrm>
          <a:prstGeom prst="line">
            <a:avLst/>
          </a:prstGeom>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1857356" y="2345288"/>
            <a:ext cx="712054" cy="369332"/>
          </a:xfrm>
          <a:prstGeom prst="rect">
            <a:avLst/>
          </a:prstGeom>
          <a:noFill/>
        </p:spPr>
        <p:txBody>
          <a:bodyPr wrap="none" rtlCol="0">
            <a:spAutoFit/>
          </a:bodyPr>
          <a:lstStyle/>
          <a:p>
            <a:r>
              <a:rPr lang="en-GB" dirty="0" smtClean="0"/>
              <a:t>- field</a:t>
            </a:r>
            <a:endParaRPr lang="en-GB" dirty="0"/>
          </a:p>
        </p:txBody>
      </p:sp>
      <p:sp>
        <p:nvSpPr>
          <p:cNvPr id="41" name="TextBox 40"/>
          <p:cNvSpPr txBox="1"/>
          <p:nvPr/>
        </p:nvSpPr>
        <p:spPr>
          <a:xfrm>
            <a:off x="6000760" y="2357430"/>
            <a:ext cx="421910" cy="369332"/>
          </a:xfrm>
          <a:prstGeom prst="rect">
            <a:avLst/>
          </a:prstGeom>
          <a:noFill/>
        </p:spPr>
        <p:txBody>
          <a:bodyPr wrap="none" rtlCol="0">
            <a:spAutoFit/>
          </a:bodyPr>
          <a:lstStyle/>
          <a:p>
            <a:r>
              <a:rPr lang="en-GB" dirty="0" smtClean="0"/>
              <a:t>P</a:t>
            </a:r>
            <a:r>
              <a:rPr lang="en-GB" baseline="-25000" dirty="0" smtClean="0"/>
              <a:t>N</a:t>
            </a:r>
            <a:endParaRPr lang="en-GB" baseline="-25000" dirty="0"/>
          </a:p>
        </p:txBody>
      </p:sp>
      <p:sp>
        <p:nvSpPr>
          <p:cNvPr id="42" name="TextBox 41"/>
          <p:cNvSpPr txBox="1"/>
          <p:nvPr/>
        </p:nvSpPr>
        <p:spPr>
          <a:xfrm>
            <a:off x="6286512" y="2357430"/>
            <a:ext cx="1695336" cy="369332"/>
          </a:xfrm>
          <a:prstGeom prst="rect">
            <a:avLst/>
          </a:prstGeom>
          <a:noFill/>
        </p:spPr>
        <p:txBody>
          <a:bodyPr wrap="none" rtlCol="0">
            <a:spAutoFit/>
          </a:bodyPr>
          <a:lstStyle/>
          <a:p>
            <a:r>
              <a:rPr lang="en-GB" dirty="0" smtClean="0"/>
              <a:t>- Nth Processor</a:t>
            </a:r>
            <a:endParaRPr lang="en-GB" dirty="0"/>
          </a:p>
        </p:txBody>
      </p:sp>
      <p:sp>
        <p:nvSpPr>
          <p:cNvPr id="32" name="TextBox 31"/>
          <p:cNvSpPr txBox="1"/>
          <p:nvPr/>
        </p:nvSpPr>
        <p:spPr>
          <a:xfrm>
            <a:off x="7092280" y="5877272"/>
            <a:ext cx="1512168" cy="584775"/>
          </a:xfrm>
          <a:prstGeom prst="rect">
            <a:avLst/>
          </a:prstGeom>
          <a:noFill/>
        </p:spPr>
        <p:txBody>
          <a:bodyPr wrap="square" rtlCol="0">
            <a:spAutoFit/>
          </a:bodyPr>
          <a:lstStyle/>
          <a:p>
            <a:r>
              <a:rPr lang="en-GB" sz="3200" i="1" dirty="0" smtClean="0">
                <a:latin typeface="Times New Roman" pitchFamily="18" charset="0"/>
                <a:cs typeface="Times New Roman" pitchFamily="18" charset="0"/>
              </a:rPr>
              <a:t>(ct-z)</a:t>
            </a:r>
            <a:endParaRPr lang="en-GB" sz="3200" i="1"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nodeType="clickEffect">
                                  <p:stCondLst>
                                    <p:cond delay="0"/>
                                  </p:stCondLst>
                                  <p:childTnLst>
                                    <p:animMotion origin="layout" path="M 5.55556E-7 3.33333E-6 L 0.4434 0.00069 " pathEditMode="relative" rAng="0" ptsTypes="AA">
                                      <p:cBhvr>
                                        <p:cTn id="6" dur="5000" fill="hold"/>
                                        <p:tgtEl>
                                          <p:spTgt spid="9"/>
                                        </p:tgtEl>
                                        <p:attrNameLst>
                                          <p:attrName>ppt_x</p:attrName>
                                          <p:attrName>ppt_y</p:attrName>
                                        </p:attrNameLst>
                                      </p:cBhvr>
                                      <p:rCtr x="222"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Memory Distribution</a:t>
            </a:r>
            <a:endParaRPr lang="en-GB" dirty="0"/>
          </a:p>
        </p:txBody>
      </p:sp>
      <p:cxnSp>
        <p:nvCxnSpPr>
          <p:cNvPr id="5" name="Straight Arrow Connector 4"/>
          <p:cNvCxnSpPr/>
          <p:nvPr/>
        </p:nvCxnSpPr>
        <p:spPr>
          <a:xfrm>
            <a:off x="1786712" y="5857098"/>
            <a:ext cx="6215106"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rot="5400000" flipH="1" flipV="1">
            <a:off x="322233" y="4392619"/>
            <a:ext cx="2928958" cy="15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1786712" y="5855510"/>
            <a:ext cx="1643074" cy="1588"/>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flipH="1" flipV="1">
            <a:off x="358746" y="4428338"/>
            <a:ext cx="2857520" cy="1588"/>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5400000" flipH="1" flipV="1">
            <a:off x="573060" y="4427544"/>
            <a:ext cx="2857520" cy="1588"/>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flipH="1" flipV="1">
            <a:off x="786580" y="4427544"/>
            <a:ext cx="2857520" cy="1588"/>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400000" flipH="1" flipV="1">
            <a:off x="1000894" y="4427544"/>
            <a:ext cx="2857520" cy="1588"/>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flipH="1" flipV="1">
            <a:off x="1215208" y="4428338"/>
            <a:ext cx="2857520" cy="1588"/>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5400000" flipH="1" flipV="1">
            <a:off x="1429522" y="4428338"/>
            <a:ext cx="2857520" cy="1588"/>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5400000" flipH="1" flipV="1">
            <a:off x="1643836" y="4428338"/>
            <a:ext cx="2857520" cy="1588"/>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5400000" flipH="1" flipV="1">
            <a:off x="1858150" y="4428338"/>
            <a:ext cx="2857520" cy="1588"/>
          </a:xfrm>
          <a:prstGeom prst="line">
            <a:avLst/>
          </a:prstGeom>
          <a:ln>
            <a:prstDash val="dash"/>
          </a:ln>
        </p:spPr>
        <p:style>
          <a:lnRef idx="1">
            <a:schemeClr val="accent1"/>
          </a:lnRef>
          <a:fillRef idx="0">
            <a:schemeClr val="accent1"/>
          </a:fillRef>
          <a:effectRef idx="0">
            <a:schemeClr val="accent1"/>
          </a:effectRef>
          <a:fontRef idx="minor">
            <a:schemeClr val="tx1"/>
          </a:fontRef>
        </p:style>
      </p:cxnSp>
      <p:pic>
        <p:nvPicPr>
          <p:cNvPr id="20" name="Picture 19" descr="A.wmf"/>
          <p:cNvPicPr>
            <a:picLocks noChangeAspect="1"/>
          </p:cNvPicPr>
          <p:nvPr/>
        </p:nvPicPr>
        <p:blipFill>
          <a:blip r:embed="rId2" cstate="print"/>
          <a:stretch>
            <a:fillRect/>
          </a:stretch>
        </p:blipFill>
        <p:spPr>
          <a:xfrm>
            <a:off x="1428728" y="3643314"/>
            <a:ext cx="357190" cy="386956"/>
          </a:xfrm>
          <a:prstGeom prst="rect">
            <a:avLst/>
          </a:prstGeom>
        </p:spPr>
      </p:pic>
      <p:sp>
        <p:nvSpPr>
          <p:cNvPr id="22" name="Freeform 21"/>
          <p:cNvSpPr/>
          <p:nvPr/>
        </p:nvSpPr>
        <p:spPr>
          <a:xfrm>
            <a:off x="1790700" y="3987800"/>
            <a:ext cx="5727700" cy="1022350"/>
          </a:xfrm>
          <a:custGeom>
            <a:avLst/>
            <a:gdLst>
              <a:gd name="connsiteX0" fmla="*/ 0 w 5727700"/>
              <a:gd name="connsiteY0" fmla="*/ 419100 h 1022350"/>
              <a:gd name="connsiteX1" fmla="*/ 1257300 w 5727700"/>
              <a:gd name="connsiteY1" fmla="*/ 76200 h 1022350"/>
              <a:gd name="connsiteX2" fmla="*/ 4051300 w 5727700"/>
              <a:gd name="connsiteY2" fmla="*/ 876300 h 1022350"/>
              <a:gd name="connsiteX3" fmla="*/ 5727700 w 5727700"/>
              <a:gd name="connsiteY3" fmla="*/ 952500 h 1022350"/>
            </a:gdLst>
            <a:ahLst/>
            <a:cxnLst>
              <a:cxn ang="0">
                <a:pos x="connsiteX0" y="connsiteY0"/>
              </a:cxn>
              <a:cxn ang="0">
                <a:pos x="connsiteX1" y="connsiteY1"/>
              </a:cxn>
              <a:cxn ang="0">
                <a:pos x="connsiteX2" y="connsiteY2"/>
              </a:cxn>
              <a:cxn ang="0">
                <a:pos x="connsiteX3" y="connsiteY3"/>
              </a:cxn>
            </a:cxnLst>
            <a:rect l="l" t="t" r="r" b="b"/>
            <a:pathLst>
              <a:path w="5727700" h="1022350">
                <a:moveTo>
                  <a:pt x="0" y="419100"/>
                </a:moveTo>
                <a:cubicBezTo>
                  <a:pt x="291041" y="209550"/>
                  <a:pt x="582083" y="0"/>
                  <a:pt x="1257300" y="76200"/>
                </a:cubicBezTo>
                <a:cubicBezTo>
                  <a:pt x="1932517" y="152400"/>
                  <a:pt x="3306233" y="730250"/>
                  <a:pt x="4051300" y="876300"/>
                </a:cubicBezTo>
                <a:cubicBezTo>
                  <a:pt x="4796367" y="1022350"/>
                  <a:pt x="5262033" y="987425"/>
                  <a:pt x="5727700" y="952500"/>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5" name="TextBox 24"/>
          <p:cNvSpPr txBox="1"/>
          <p:nvPr/>
        </p:nvSpPr>
        <p:spPr>
          <a:xfrm>
            <a:off x="1714480" y="2845354"/>
            <a:ext cx="378630" cy="369332"/>
          </a:xfrm>
          <a:prstGeom prst="rect">
            <a:avLst/>
          </a:prstGeom>
          <a:noFill/>
        </p:spPr>
        <p:txBody>
          <a:bodyPr wrap="none" rtlCol="0">
            <a:spAutoFit/>
          </a:bodyPr>
          <a:lstStyle/>
          <a:p>
            <a:r>
              <a:rPr lang="en-GB" dirty="0" smtClean="0"/>
              <a:t>P</a:t>
            </a:r>
            <a:r>
              <a:rPr lang="en-GB" baseline="-25000" dirty="0" smtClean="0"/>
              <a:t>0</a:t>
            </a:r>
            <a:endParaRPr lang="en-GB" baseline="-25000" dirty="0"/>
          </a:p>
        </p:txBody>
      </p:sp>
      <p:cxnSp>
        <p:nvCxnSpPr>
          <p:cNvPr id="26" name="Straight Connector 25"/>
          <p:cNvCxnSpPr/>
          <p:nvPr/>
        </p:nvCxnSpPr>
        <p:spPr>
          <a:xfrm rot="5400000" flipH="1" flipV="1">
            <a:off x="2010550" y="4428338"/>
            <a:ext cx="2857520" cy="1588"/>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1928794" y="2857496"/>
            <a:ext cx="378630" cy="369332"/>
          </a:xfrm>
          <a:prstGeom prst="rect">
            <a:avLst/>
          </a:prstGeom>
          <a:noFill/>
        </p:spPr>
        <p:txBody>
          <a:bodyPr wrap="none" rtlCol="0">
            <a:spAutoFit/>
          </a:bodyPr>
          <a:lstStyle/>
          <a:p>
            <a:r>
              <a:rPr lang="en-GB" dirty="0" smtClean="0"/>
              <a:t>P</a:t>
            </a:r>
            <a:r>
              <a:rPr lang="en-GB" baseline="-25000" dirty="0" smtClean="0"/>
              <a:t>1</a:t>
            </a:r>
            <a:endParaRPr lang="en-GB" baseline="-25000" dirty="0"/>
          </a:p>
        </p:txBody>
      </p:sp>
      <p:sp>
        <p:nvSpPr>
          <p:cNvPr id="28" name="TextBox 27"/>
          <p:cNvSpPr txBox="1"/>
          <p:nvPr/>
        </p:nvSpPr>
        <p:spPr>
          <a:xfrm>
            <a:off x="2143108" y="2845354"/>
            <a:ext cx="378630" cy="369332"/>
          </a:xfrm>
          <a:prstGeom prst="rect">
            <a:avLst/>
          </a:prstGeom>
          <a:noFill/>
        </p:spPr>
        <p:txBody>
          <a:bodyPr wrap="none" rtlCol="0">
            <a:spAutoFit/>
          </a:bodyPr>
          <a:lstStyle/>
          <a:p>
            <a:r>
              <a:rPr lang="en-GB" dirty="0" smtClean="0"/>
              <a:t>P</a:t>
            </a:r>
            <a:r>
              <a:rPr lang="en-GB" baseline="-25000" dirty="0" smtClean="0"/>
              <a:t>2</a:t>
            </a:r>
            <a:endParaRPr lang="en-GB" baseline="-25000" dirty="0"/>
          </a:p>
        </p:txBody>
      </p:sp>
      <p:sp>
        <p:nvSpPr>
          <p:cNvPr id="29" name="TextBox 28"/>
          <p:cNvSpPr txBox="1"/>
          <p:nvPr/>
        </p:nvSpPr>
        <p:spPr>
          <a:xfrm>
            <a:off x="2357422" y="2845354"/>
            <a:ext cx="378630" cy="369332"/>
          </a:xfrm>
          <a:prstGeom prst="rect">
            <a:avLst/>
          </a:prstGeom>
          <a:noFill/>
        </p:spPr>
        <p:txBody>
          <a:bodyPr wrap="none" rtlCol="0">
            <a:spAutoFit/>
          </a:bodyPr>
          <a:lstStyle/>
          <a:p>
            <a:r>
              <a:rPr lang="en-GB" dirty="0" smtClean="0"/>
              <a:t>P</a:t>
            </a:r>
            <a:r>
              <a:rPr lang="en-GB" baseline="-25000" dirty="0" smtClean="0"/>
              <a:t>3</a:t>
            </a:r>
            <a:endParaRPr lang="en-GB" baseline="-25000" dirty="0"/>
          </a:p>
        </p:txBody>
      </p:sp>
      <p:sp>
        <p:nvSpPr>
          <p:cNvPr id="30" name="TextBox 29"/>
          <p:cNvSpPr txBox="1"/>
          <p:nvPr/>
        </p:nvSpPr>
        <p:spPr>
          <a:xfrm>
            <a:off x="2571736" y="2845354"/>
            <a:ext cx="378630" cy="369332"/>
          </a:xfrm>
          <a:prstGeom prst="rect">
            <a:avLst/>
          </a:prstGeom>
          <a:noFill/>
        </p:spPr>
        <p:txBody>
          <a:bodyPr wrap="none" rtlCol="0">
            <a:spAutoFit/>
          </a:bodyPr>
          <a:lstStyle/>
          <a:p>
            <a:r>
              <a:rPr lang="en-GB" dirty="0" smtClean="0"/>
              <a:t>P</a:t>
            </a:r>
            <a:r>
              <a:rPr lang="en-GB" baseline="-25000" dirty="0" smtClean="0"/>
              <a:t>4</a:t>
            </a:r>
            <a:endParaRPr lang="en-GB" baseline="-25000" dirty="0"/>
          </a:p>
        </p:txBody>
      </p:sp>
      <p:sp>
        <p:nvSpPr>
          <p:cNvPr id="31" name="TextBox 30"/>
          <p:cNvSpPr txBox="1"/>
          <p:nvPr/>
        </p:nvSpPr>
        <p:spPr>
          <a:xfrm>
            <a:off x="2764610" y="2845354"/>
            <a:ext cx="378630" cy="369332"/>
          </a:xfrm>
          <a:prstGeom prst="rect">
            <a:avLst/>
          </a:prstGeom>
          <a:noFill/>
        </p:spPr>
        <p:txBody>
          <a:bodyPr wrap="none" rtlCol="0">
            <a:spAutoFit/>
          </a:bodyPr>
          <a:lstStyle/>
          <a:p>
            <a:r>
              <a:rPr lang="en-GB" dirty="0" smtClean="0"/>
              <a:t>P</a:t>
            </a:r>
            <a:r>
              <a:rPr lang="en-GB" baseline="-25000" dirty="0" smtClean="0"/>
              <a:t>5</a:t>
            </a:r>
            <a:endParaRPr lang="en-GB" baseline="-25000" dirty="0"/>
          </a:p>
        </p:txBody>
      </p:sp>
      <p:sp>
        <p:nvSpPr>
          <p:cNvPr id="32" name="TextBox 31"/>
          <p:cNvSpPr txBox="1"/>
          <p:nvPr/>
        </p:nvSpPr>
        <p:spPr>
          <a:xfrm>
            <a:off x="3000364" y="2857496"/>
            <a:ext cx="378630" cy="369332"/>
          </a:xfrm>
          <a:prstGeom prst="rect">
            <a:avLst/>
          </a:prstGeom>
          <a:noFill/>
        </p:spPr>
        <p:txBody>
          <a:bodyPr wrap="none" rtlCol="0">
            <a:spAutoFit/>
          </a:bodyPr>
          <a:lstStyle/>
          <a:p>
            <a:r>
              <a:rPr lang="en-GB" dirty="0" smtClean="0"/>
              <a:t>P</a:t>
            </a:r>
            <a:r>
              <a:rPr lang="en-GB" baseline="-25000" dirty="0" smtClean="0"/>
              <a:t>6</a:t>
            </a:r>
            <a:endParaRPr lang="en-GB" baseline="-25000" dirty="0"/>
          </a:p>
        </p:txBody>
      </p:sp>
      <p:sp>
        <p:nvSpPr>
          <p:cNvPr id="33" name="TextBox 32"/>
          <p:cNvSpPr txBox="1"/>
          <p:nvPr/>
        </p:nvSpPr>
        <p:spPr>
          <a:xfrm>
            <a:off x="3193238" y="2857496"/>
            <a:ext cx="378630" cy="369332"/>
          </a:xfrm>
          <a:prstGeom prst="rect">
            <a:avLst/>
          </a:prstGeom>
          <a:noFill/>
        </p:spPr>
        <p:txBody>
          <a:bodyPr wrap="none" rtlCol="0">
            <a:spAutoFit/>
          </a:bodyPr>
          <a:lstStyle/>
          <a:p>
            <a:r>
              <a:rPr lang="en-GB" dirty="0" smtClean="0"/>
              <a:t>P</a:t>
            </a:r>
            <a:r>
              <a:rPr lang="en-GB" baseline="-25000" dirty="0" smtClean="0"/>
              <a:t>7</a:t>
            </a:r>
            <a:endParaRPr lang="en-GB" baseline="-25000" dirty="0"/>
          </a:p>
        </p:txBody>
      </p:sp>
      <p:sp>
        <p:nvSpPr>
          <p:cNvPr id="38" name="Content Placeholder 2"/>
          <p:cNvSpPr txBox="1">
            <a:spLocks/>
          </p:cNvSpPr>
          <p:nvPr/>
        </p:nvSpPr>
        <p:spPr>
          <a:xfrm>
            <a:off x="1557374" y="1285860"/>
            <a:ext cx="7300906" cy="1500198"/>
          </a:xfrm>
          <a:prstGeom prst="rect">
            <a:avLst/>
          </a:prstGeom>
        </p:spPr>
        <p:txBody>
          <a:bodyPr>
            <a:normAutofit/>
          </a:bodyPr>
          <a:lstStyle/>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kumimoji="0" lang="en-GB" sz="2400" b="0" i="0" u="none" strike="noStrike" kern="1200" cap="none" spc="0" normalizeH="0" baseline="0" noProof="0" dirty="0" smtClean="0">
                <a:ln>
                  <a:noFill/>
                </a:ln>
                <a:solidFill>
                  <a:schemeClr val="tx1"/>
                </a:solidFill>
                <a:effectLst/>
                <a:uLnTx/>
                <a:uFillTx/>
                <a:latin typeface="+mn-lt"/>
                <a:ea typeface="+mn-ea"/>
                <a:cs typeface="+mn-cs"/>
              </a:rPr>
              <a:t>Not immediately intuitive how to maintain a consistent memory distribution with minimum processor communication</a:t>
            </a:r>
          </a:p>
        </p:txBody>
      </p:sp>
      <p:cxnSp>
        <p:nvCxnSpPr>
          <p:cNvPr id="39" name="Straight Connector 38"/>
          <p:cNvCxnSpPr/>
          <p:nvPr/>
        </p:nvCxnSpPr>
        <p:spPr>
          <a:xfrm>
            <a:off x="5500694" y="2570156"/>
            <a:ext cx="428628" cy="1588"/>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5975749" y="2345288"/>
            <a:ext cx="1668085" cy="369332"/>
          </a:xfrm>
          <a:prstGeom prst="rect">
            <a:avLst/>
          </a:prstGeom>
          <a:noFill/>
        </p:spPr>
        <p:txBody>
          <a:bodyPr wrap="none" rtlCol="0">
            <a:spAutoFit/>
          </a:bodyPr>
          <a:lstStyle/>
          <a:p>
            <a:r>
              <a:rPr lang="en-GB" dirty="0" smtClean="0"/>
              <a:t>- electron beam</a:t>
            </a:r>
            <a:endParaRPr lang="en-GB" dirty="0"/>
          </a:p>
        </p:txBody>
      </p:sp>
      <p:cxnSp>
        <p:nvCxnSpPr>
          <p:cNvPr id="41" name="Straight Connector 40"/>
          <p:cNvCxnSpPr/>
          <p:nvPr/>
        </p:nvCxnSpPr>
        <p:spPr>
          <a:xfrm>
            <a:off x="1857356" y="2570156"/>
            <a:ext cx="642942" cy="1588"/>
          </a:xfrm>
          <a:prstGeom prst="line">
            <a:avLst/>
          </a:prstGeom>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2571736" y="2345288"/>
            <a:ext cx="712054" cy="369332"/>
          </a:xfrm>
          <a:prstGeom prst="rect">
            <a:avLst/>
          </a:prstGeom>
          <a:noFill/>
        </p:spPr>
        <p:txBody>
          <a:bodyPr wrap="none" rtlCol="0">
            <a:spAutoFit/>
          </a:bodyPr>
          <a:lstStyle/>
          <a:p>
            <a:r>
              <a:rPr lang="en-GB" dirty="0" smtClean="0"/>
              <a:t>- field</a:t>
            </a:r>
            <a:endParaRPr lang="en-GB" dirty="0"/>
          </a:p>
        </p:txBody>
      </p:sp>
      <p:sp>
        <p:nvSpPr>
          <p:cNvPr id="34" name="TextBox 33"/>
          <p:cNvSpPr txBox="1"/>
          <p:nvPr/>
        </p:nvSpPr>
        <p:spPr>
          <a:xfrm>
            <a:off x="7092280" y="5877272"/>
            <a:ext cx="1512168" cy="584775"/>
          </a:xfrm>
          <a:prstGeom prst="rect">
            <a:avLst/>
          </a:prstGeom>
          <a:noFill/>
        </p:spPr>
        <p:txBody>
          <a:bodyPr wrap="square" rtlCol="0">
            <a:spAutoFit/>
          </a:bodyPr>
          <a:lstStyle/>
          <a:p>
            <a:r>
              <a:rPr lang="en-GB" sz="3200" i="1" dirty="0" smtClean="0">
                <a:latin typeface="Times New Roman" pitchFamily="18" charset="0"/>
                <a:cs typeface="Times New Roman" pitchFamily="18" charset="0"/>
              </a:rPr>
              <a:t>(ct-z)</a:t>
            </a:r>
            <a:endParaRPr lang="en-GB" sz="3200" i="1"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nodeType="clickEffect">
                                  <p:stCondLst>
                                    <p:cond delay="0"/>
                                  </p:stCondLst>
                                  <p:childTnLst>
                                    <p:animMotion origin="layout" path="M 0 0  L 0.25 0  E" pathEditMode="relative" ptsTypes="">
                                      <p:cBhvr>
                                        <p:cTn id="6" dur="5000" fill="hold"/>
                                        <p:tgtEl>
                                          <p:spTgt spid="9"/>
                                        </p:tgtEl>
                                        <p:attrNameLst>
                                          <p:attrName>ppt_x</p:attrName>
                                          <p:attrName>ppt_y</p:attrName>
                                        </p:attrNameLst>
                                      </p:cBhvr>
                                    </p:animMotion>
                                  </p:childTnLst>
                                </p:cTn>
                              </p:par>
                              <p:par>
                                <p:cTn id="7" presetID="63" presetClass="path" presetSubtype="0" accel="50000" decel="50000" fill="hold" nodeType="withEffect">
                                  <p:stCondLst>
                                    <p:cond delay="0"/>
                                  </p:stCondLst>
                                  <p:childTnLst>
                                    <p:animMotion origin="layout" path="M 0 0  L 0.25 0  E" pathEditMode="relative" ptsTypes="">
                                      <p:cBhvr>
                                        <p:cTn id="8" dur="5000" fill="hold"/>
                                        <p:tgtEl>
                                          <p:spTgt spid="11"/>
                                        </p:tgtEl>
                                        <p:attrNameLst>
                                          <p:attrName>ppt_x</p:attrName>
                                          <p:attrName>ppt_y</p:attrName>
                                        </p:attrNameLst>
                                      </p:cBhvr>
                                    </p:animMotion>
                                  </p:childTnLst>
                                </p:cTn>
                              </p:par>
                              <p:par>
                                <p:cTn id="9" presetID="63" presetClass="path" presetSubtype="0" accel="50000" decel="50000" fill="hold" nodeType="withEffect">
                                  <p:stCondLst>
                                    <p:cond delay="0"/>
                                  </p:stCondLst>
                                  <p:childTnLst>
                                    <p:animMotion origin="layout" path="M 0 0  L 0.25 0  E" pathEditMode="relative" ptsTypes="">
                                      <p:cBhvr>
                                        <p:cTn id="10" dur="5000" fill="hold"/>
                                        <p:tgtEl>
                                          <p:spTgt spid="12"/>
                                        </p:tgtEl>
                                        <p:attrNameLst>
                                          <p:attrName>ppt_x</p:attrName>
                                          <p:attrName>ppt_y</p:attrName>
                                        </p:attrNameLst>
                                      </p:cBhvr>
                                    </p:animMotion>
                                  </p:childTnLst>
                                </p:cTn>
                              </p:par>
                              <p:par>
                                <p:cTn id="11" presetID="63" presetClass="path" presetSubtype="0" accel="50000" decel="50000" fill="hold" nodeType="withEffect">
                                  <p:stCondLst>
                                    <p:cond delay="0"/>
                                  </p:stCondLst>
                                  <p:childTnLst>
                                    <p:animMotion origin="layout" path="M 0 0  L 0.25 0  E" pathEditMode="relative" ptsTypes="">
                                      <p:cBhvr>
                                        <p:cTn id="12" dur="5000" fill="hold"/>
                                        <p:tgtEl>
                                          <p:spTgt spid="13"/>
                                        </p:tgtEl>
                                        <p:attrNameLst>
                                          <p:attrName>ppt_x</p:attrName>
                                          <p:attrName>ppt_y</p:attrName>
                                        </p:attrNameLst>
                                      </p:cBhvr>
                                    </p:animMotion>
                                  </p:childTnLst>
                                </p:cTn>
                              </p:par>
                              <p:par>
                                <p:cTn id="13" presetID="63" presetClass="path" presetSubtype="0" accel="50000" decel="50000" fill="hold" nodeType="withEffect">
                                  <p:stCondLst>
                                    <p:cond delay="0"/>
                                  </p:stCondLst>
                                  <p:childTnLst>
                                    <p:animMotion origin="layout" path="M 0 0  L 0.25 0  E" pathEditMode="relative" ptsTypes="">
                                      <p:cBhvr>
                                        <p:cTn id="14" dur="5000" fill="hold"/>
                                        <p:tgtEl>
                                          <p:spTgt spid="14"/>
                                        </p:tgtEl>
                                        <p:attrNameLst>
                                          <p:attrName>ppt_x</p:attrName>
                                          <p:attrName>ppt_y</p:attrName>
                                        </p:attrNameLst>
                                      </p:cBhvr>
                                    </p:animMotion>
                                  </p:childTnLst>
                                </p:cTn>
                              </p:par>
                              <p:par>
                                <p:cTn id="15" presetID="63" presetClass="path" presetSubtype="0" accel="50000" decel="50000" fill="hold" nodeType="withEffect">
                                  <p:stCondLst>
                                    <p:cond delay="0"/>
                                  </p:stCondLst>
                                  <p:childTnLst>
                                    <p:animMotion origin="layout" path="M 0 0  L 0.25 0  E" pathEditMode="relative" ptsTypes="">
                                      <p:cBhvr>
                                        <p:cTn id="16" dur="5000" fill="hold"/>
                                        <p:tgtEl>
                                          <p:spTgt spid="15"/>
                                        </p:tgtEl>
                                        <p:attrNameLst>
                                          <p:attrName>ppt_x</p:attrName>
                                          <p:attrName>ppt_y</p:attrName>
                                        </p:attrNameLst>
                                      </p:cBhvr>
                                    </p:animMotion>
                                  </p:childTnLst>
                                </p:cTn>
                              </p:par>
                              <p:par>
                                <p:cTn id="17" presetID="63" presetClass="path" presetSubtype="0" accel="50000" decel="50000" fill="hold" nodeType="withEffect">
                                  <p:stCondLst>
                                    <p:cond delay="0"/>
                                  </p:stCondLst>
                                  <p:childTnLst>
                                    <p:animMotion origin="layout" path="M 0 0  L 0.25 0  E" pathEditMode="relative" ptsTypes="">
                                      <p:cBhvr>
                                        <p:cTn id="18" dur="5000" fill="hold"/>
                                        <p:tgtEl>
                                          <p:spTgt spid="16"/>
                                        </p:tgtEl>
                                        <p:attrNameLst>
                                          <p:attrName>ppt_x</p:attrName>
                                          <p:attrName>ppt_y</p:attrName>
                                        </p:attrNameLst>
                                      </p:cBhvr>
                                    </p:animMotion>
                                  </p:childTnLst>
                                </p:cTn>
                              </p:par>
                              <p:par>
                                <p:cTn id="19" presetID="63" presetClass="path" presetSubtype="0" accel="50000" decel="50000" fill="hold" nodeType="withEffect">
                                  <p:stCondLst>
                                    <p:cond delay="0"/>
                                  </p:stCondLst>
                                  <p:childTnLst>
                                    <p:animMotion origin="layout" path="M 0 0  L 0.25 0  E" pathEditMode="relative" ptsTypes="">
                                      <p:cBhvr>
                                        <p:cTn id="20" dur="5000" fill="hold"/>
                                        <p:tgtEl>
                                          <p:spTgt spid="17"/>
                                        </p:tgtEl>
                                        <p:attrNameLst>
                                          <p:attrName>ppt_x</p:attrName>
                                          <p:attrName>ppt_y</p:attrName>
                                        </p:attrNameLst>
                                      </p:cBhvr>
                                    </p:animMotion>
                                  </p:childTnLst>
                                </p:cTn>
                              </p:par>
                              <p:par>
                                <p:cTn id="21" presetID="63" presetClass="path" presetSubtype="0" accel="50000" decel="50000" fill="hold" nodeType="withEffect">
                                  <p:stCondLst>
                                    <p:cond delay="0"/>
                                  </p:stCondLst>
                                  <p:childTnLst>
                                    <p:animMotion origin="layout" path="M 0 0  L 0.25 0  E" pathEditMode="relative" ptsTypes="">
                                      <p:cBhvr>
                                        <p:cTn id="22" dur="5000" fill="hold"/>
                                        <p:tgtEl>
                                          <p:spTgt spid="18"/>
                                        </p:tgtEl>
                                        <p:attrNameLst>
                                          <p:attrName>ppt_x</p:attrName>
                                          <p:attrName>ppt_y</p:attrName>
                                        </p:attrNameLst>
                                      </p:cBhvr>
                                    </p:animMotion>
                                  </p:childTnLst>
                                </p:cTn>
                              </p:par>
                              <p:par>
                                <p:cTn id="23" presetID="63" presetClass="path" presetSubtype="0" accel="50000" decel="50000" fill="hold" grpId="0" nodeType="withEffect">
                                  <p:stCondLst>
                                    <p:cond delay="0"/>
                                  </p:stCondLst>
                                  <p:childTnLst>
                                    <p:animMotion origin="layout" path="M 0 0  L 0.25 0  E" pathEditMode="relative" ptsTypes="">
                                      <p:cBhvr>
                                        <p:cTn id="24" dur="5000" fill="hold"/>
                                        <p:tgtEl>
                                          <p:spTgt spid="25"/>
                                        </p:tgtEl>
                                        <p:attrNameLst>
                                          <p:attrName>ppt_x</p:attrName>
                                          <p:attrName>ppt_y</p:attrName>
                                        </p:attrNameLst>
                                      </p:cBhvr>
                                    </p:animMotion>
                                  </p:childTnLst>
                                </p:cTn>
                              </p:par>
                              <p:par>
                                <p:cTn id="25" presetID="63" presetClass="path" presetSubtype="0" accel="50000" decel="50000" fill="hold" nodeType="withEffect">
                                  <p:stCondLst>
                                    <p:cond delay="0"/>
                                  </p:stCondLst>
                                  <p:childTnLst>
                                    <p:animMotion origin="layout" path="M 0 0  L 0.25 0  E" pathEditMode="relative" ptsTypes="">
                                      <p:cBhvr>
                                        <p:cTn id="26" dur="5000" fill="hold"/>
                                        <p:tgtEl>
                                          <p:spTgt spid="26"/>
                                        </p:tgtEl>
                                        <p:attrNameLst>
                                          <p:attrName>ppt_x</p:attrName>
                                          <p:attrName>ppt_y</p:attrName>
                                        </p:attrNameLst>
                                      </p:cBhvr>
                                    </p:animMotion>
                                  </p:childTnLst>
                                </p:cTn>
                              </p:par>
                              <p:par>
                                <p:cTn id="27" presetID="63" presetClass="path" presetSubtype="0" accel="50000" decel="50000" fill="hold" grpId="0" nodeType="withEffect">
                                  <p:stCondLst>
                                    <p:cond delay="0"/>
                                  </p:stCondLst>
                                  <p:childTnLst>
                                    <p:animMotion origin="layout" path="M 0 0  L 0.25 0  E" pathEditMode="relative" ptsTypes="">
                                      <p:cBhvr>
                                        <p:cTn id="28" dur="5000" fill="hold"/>
                                        <p:tgtEl>
                                          <p:spTgt spid="27"/>
                                        </p:tgtEl>
                                        <p:attrNameLst>
                                          <p:attrName>ppt_x</p:attrName>
                                          <p:attrName>ppt_y</p:attrName>
                                        </p:attrNameLst>
                                      </p:cBhvr>
                                    </p:animMotion>
                                  </p:childTnLst>
                                </p:cTn>
                              </p:par>
                              <p:par>
                                <p:cTn id="29" presetID="63" presetClass="path" presetSubtype="0" accel="50000" decel="50000" fill="hold" grpId="0" nodeType="withEffect">
                                  <p:stCondLst>
                                    <p:cond delay="0"/>
                                  </p:stCondLst>
                                  <p:childTnLst>
                                    <p:animMotion origin="layout" path="M 0 0  L 0.25 0  E" pathEditMode="relative" ptsTypes="">
                                      <p:cBhvr>
                                        <p:cTn id="30" dur="5000" fill="hold"/>
                                        <p:tgtEl>
                                          <p:spTgt spid="28"/>
                                        </p:tgtEl>
                                        <p:attrNameLst>
                                          <p:attrName>ppt_x</p:attrName>
                                          <p:attrName>ppt_y</p:attrName>
                                        </p:attrNameLst>
                                      </p:cBhvr>
                                    </p:animMotion>
                                  </p:childTnLst>
                                </p:cTn>
                              </p:par>
                              <p:par>
                                <p:cTn id="31" presetID="63" presetClass="path" presetSubtype="0" accel="50000" decel="50000" fill="hold" grpId="0" nodeType="withEffect">
                                  <p:stCondLst>
                                    <p:cond delay="0"/>
                                  </p:stCondLst>
                                  <p:childTnLst>
                                    <p:animMotion origin="layout" path="M 0 0  L 0.25 0  E" pathEditMode="relative" ptsTypes="">
                                      <p:cBhvr>
                                        <p:cTn id="32" dur="5000" fill="hold"/>
                                        <p:tgtEl>
                                          <p:spTgt spid="29"/>
                                        </p:tgtEl>
                                        <p:attrNameLst>
                                          <p:attrName>ppt_x</p:attrName>
                                          <p:attrName>ppt_y</p:attrName>
                                        </p:attrNameLst>
                                      </p:cBhvr>
                                    </p:animMotion>
                                  </p:childTnLst>
                                </p:cTn>
                              </p:par>
                              <p:par>
                                <p:cTn id="33" presetID="63" presetClass="path" presetSubtype="0" accel="50000" decel="50000" fill="hold" grpId="0" nodeType="withEffect">
                                  <p:stCondLst>
                                    <p:cond delay="0"/>
                                  </p:stCondLst>
                                  <p:childTnLst>
                                    <p:animMotion origin="layout" path="M 0 0  L 0.25 0  E" pathEditMode="relative" ptsTypes="">
                                      <p:cBhvr>
                                        <p:cTn id="34" dur="5000" fill="hold"/>
                                        <p:tgtEl>
                                          <p:spTgt spid="30"/>
                                        </p:tgtEl>
                                        <p:attrNameLst>
                                          <p:attrName>ppt_x</p:attrName>
                                          <p:attrName>ppt_y</p:attrName>
                                        </p:attrNameLst>
                                      </p:cBhvr>
                                    </p:animMotion>
                                  </p:childTnLst>
                                </p:cTn>
                              </p:par>
                              <p:par>
                                <p:cTn id="35" presetID="63" presetClass="path" presetSubtype="0" accel="50000" decel="50000" fill="hold" grpId="0" nodeType="withEffect">
                                  <p:stCondLst>
                                    <p:cond delay="0"/>
                                  </p:stCondLst>
                                  <p:childTnLst>
                                    <p:animMotion origin="layout" path="M 0 0  L 0.25 0  E" pathEditMode="relative" ptsTypes="">
                                      <p:cBhvr>
                                        <p:cTn id="36" dur="5000" fill="hold"/>
                                        <p:tgtEl>
                                          <p:spTgt spid="31"/>
                                        </p:tgtEl>
                                        <p:attrNameLst>
                                          <p:attrName>ppt_x</p:attrName>
                                          <p:attrName>ppt_y</p:attrName>
                                        </p:attrNameLst>
                                      </p:cBhvr>
                                    </p:animMotion>
                                  </p:childTnLst>
                                </p:cTn>
                              </p:par>
                              <p:par>
                                <p:cTn id="37" presetID="63" presetClass="path" presetSubtype="0" accel="50000" decel="50000" fill="hold" grpId="0" nodeType="withEffect">
                                  <p:stCondLst>
                                    <p:cond delay="0"/>
                                  </p:stCondLst>
                                  <p:childTnLst>
                                    <p:animMotion origin="layout" path="M 0 0  L 0.25 0  E" pathEditMode="relative" ptsTypes="">
                                      <p:cBhvr>
                                        <p:cTn id="38" dur="5000" fill="hold"/>
                                        <p:tgtEl>
                                          <p:spTgt spid="32"/>
                                        </p:tgtEl>
                                        <p:attrNameLst>
                                          <p:attrName>ppt_x</p:attrName>
                                          <p:attrName>ppt_y</p:attrName>
                                        </p:attrNameLst>
                                      </p:cBhvr>
                                    </p:animMotion>
                                  </p:childTnLst>
                                </p:cTn>
                              </p:par>
                              <p:par>
                                <p:cTn id="39" presetID="63" presetClass="path" presetSubtype="0" accel="50000" decel="50000" fill="hold" grpId="0" nodeType="withEffect">
                                  <p:stCondLst>
                                    <p:cond delay="0"/>
                                  </p:stCondLst>
                                  <p:childTnLst>
                                    <p:animMotion origin="layout" path="M 0 0  L 0.25 0  E" pathEditMode="relative" ptsTypes="">
                                      <p:cBhvr>
                                        <p:cTn id="40" dur="5000" fill="hold"/>
                                        <p:tgtEl>
                                          <p:spTgt spid="33"/>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7" grpId="0"/>
      <p:bldP spid="28" grpId="0"/>
      <p:bldP spid="29" grpId="0"/>
      <p:bldP spid="30" grpId="0"/>
      <p:bldP spid="31" grpId="0"/>
      <p:bldP spid="32" grpId="0"/>
      <p:bldP spid="3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Parallelism</a:t>
            </a:r>
            <a:endParaRPr lang="en-GB" dirty="0"/>
          </a:p>
        </p:txBody>
      </p:sp>
      <p:sp>
        <p:nvSpPr>
          <p:cNvPr id="3" name="Content Placeholder 2"/>
          <p:cNvSpPr>
            <a:spLocks noGrp="1"/>
          </p:cNvSpPr>
          <p:nvPr>
            <p:ph idx="1"/>
          </p:nvPr>
        </p:nvSpPr>
        <p:spPr/>
        <p:txBody>
          <a:bodyPr/>
          <a:lstStyle/>
          <a:p>
            <a:r>
              <a:rPr lang="en-GB" dirty="0" smtClean="0"/>
              <a:t>Electrons propagate freely through radiation field elements at v &lt; c</a:t>
            </a:r>
          </a:p>
          <a:p>
            <a:r>
              <a:rPr lang="en-GB" dirty="0" smtClean="0"/>
              <a:t>Store full field array on each processor</a:t>
            </a:r>
          </a:p>
          <a:p>
            <a:r>
              <a:rPr lang="en-GB" dirty="0" smtClean="0"/>
              <a:t>Electrons are distributed evenly amongst processors</a:t>
            </a:r>
          </a:p>
          <a:p>
            <a:r>
              <a:rPr lang="en-GB" dirty="0" smtClean="0"/>
              <a:t>Since num macroparticles &gt;&gt; num field nodes (6D beam </a:t>
            </a:r>
            <a:r>
              <a:rPr lang="en-GB" dirty="0" err="1" smtClean="0"/>
              <a:t>vs</a:t>
            </a:r>
            <a:r>
              <a:rPr lang="en-GB" dirty="0" smtClean="0"/>
              <a:t> 3D field)</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Code</a:t>
            </a:r>
            <a:endParaRPr lang="en-GB" dirty="0"/>
          </a:p>
        </p:txBody>
      </p:sp>
      <p:pic>
        <p:nvPicPr>
          <p:cNvPr id="4" name="Content Placeholder 3" descr="codeflow.bmp"/>
          <p:cNvPicPr>
            <a:picLocks noGrp="1" noChangeAspect="1"/>
          </p:cNvPicPr>
          <p:nvPr>
            <p:ph idx="1"/>
          </p:nvPr>
        </p:nvPicPr>
        <p:blipFill>
          <a:blip r:embed="rId2" cstate="print"/>
          <a:stretch>
            <a:fillRect/>
          </a:stretch>
        </p:blipFill>
        <p:spPr>
          <a:xfrm>
            <a:off x="1122523" y="1142984"/>
            <a:ext cx="7878633" cy="5572164"/>
          </a:xfr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Machines Used</a:t>
            </a:r>
            <a:endParaRPr lang="en-GB" dirty="0"/>
          </a:p>
        </p:txBody>
      </p:sp>
      <p:sp>
        <p:nvSpPr>
          <p:cNvPr id="3" name="Content Placeholder 2"/>
          <p:cNvSpPr>
            <a:spLocks noGrp="1"/>
          </p:cNvSpPr>
          <p:nvPr>
            <p:ph idx="1"/>
          </p:nvPr>
        </p:nvSpPr>
        <p:spPr/>
        <p:txBody>
          <a:bodyPr/>
          <a:lstStyle/>
          <a:p>
            <a:r>
              <a:rPr lang="en-GB" dirty="0" smtClean="0"/>
              <a:t>In house Sun x4600 server</a:t>
            </a:r>
          </a:p>
          <a:p>
            <a:pPr lvl="1"/>
            <a:r>
              <a:rPr lang="en-GB" dirty="0" smtClean="0"/>
              <a:t>16 cores</a:t>
            </a:r>
          </a:p>
          <a:p>
            <a:r>
              <a:rPr lang="en-GB" dirty="0" smtClean="0"/>
              <a:t>DL</a:t>
            </a:r>
            <a:r>
              <a:rPr lang="en-GB" dirty="0" smtClean="0">
                <a:latin typeface="Times New Roman" pitchFamily="18" charset="0"/>
                <a:cs typeface="Times New Roman" pitchFamily="18" charset="0"/>
              </a:rPr>
              <a:t>1</a:t>
            </a:r>
            <a:r>
              <a:rPr lang="en-GB" dirty="0" smtClean="0"/>
              <a:t> on NW grid at </a:t>
            </a:r>
            <a:r>
              <a:rPr lang="en-GB" dirty="0" err="1" smtClean="0"/>
              <a:t>Daresbury</a:t>
            </a:r>
            <a:endParaRPr lang="en-GB" dirty="0" smtClean="0"/>
          </a:p>
          <a:p>
            <a:pPr lvl="1"/>
            <a:r>
              <a:rPr lang="en-GB" dirty="0" smtClean="0"/>
              <a:t>30-40 cores</a:t>
            </a:r>
          </a:p>
          <a:p>
            <a:r>
              <a:rPr lang="en-GB" dirty="0" smtClean="0"/>
              <a:t>ARCHIE at University of Strathclyde</a:t>
            </a:r>
          </a:p>
          <a:p>
            <a:pPr lvl="1"/>
            <a:r>
              <a:rPr lang="en-GB" dirty="0" smtClean="0"/>
              <a:t>200-300 cores</a:t>
            </a:r>
          </a:p>
          <a:p>
            <a:r>
              <a:rPr lang="en-GB" dirty="0" err="1" smtClean="0"/>
              <a:t>Hartree</a:t>
            </a:r>
            <a:r>
              <a:rPr lang="en-GB" dirty="0" smtClean="0"/>
              <a:t>?</a:t>
            </a:r>
          </a:p>
          <a:p>
            <a:pPr lvl="1"/>
            <a:r>
              <a:rPr lang="en-GB" dirty="0" smtClean="0"/>
              <a:t>???</a:t>
            </a:r>
          </a:p>
          <a:p>
            <a:endParaRPr lang="en-GB" dirty="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Current</a:t>
            </a:r>
            <a:endParaRPr lang="en-GB" dirty="0"/>
          </a:p>
        </p:txBody>
      </p:sp>
      <p:pic>
        <p:nvPicPr>
          <p:cNvPr id="4" name="Content Placeholder 3" descr="procs_vs_t.bmp"/>
          <p:cNvPicPr>
            <a:picLocks noGrp="1" noChangeAspect="1"/>
          </p:cNvPicPr>
          <p:nvPr>
            <p:ph idx="1"/>
          </p:nvPr>
        </p:nvPicPr>
        <p:blipFill>
          <a:blip r:embed="rId2"/>
          <a:stretch>
            <a:fillRect/>
          </a:stretch>
        </p:blipFill>
        <p:spPr>
          <a:xfrm>
            <a:off x="1571604" y="2143116"/>
            <a:ext cx="6371478" cy="4500570"/>
          </a:xfrm>
        </p:spPr>
      </p:pic>
      <p:sp>
        <p:nvSpPr>
          <p:cNvPr id="5" name="Content Placeholder 2"/>
          <p:cNvSpPr txBox="1">
            <a:spLocks/>
          </p:cNvSpPr>
          <p:nvPr/>
        </p:nvSpPr>
        <p:spPr>
          <a:xfrm>
            <a:off x="1435608" y="1142984"/>
            <a:ext cx="7498080" cy="1571636"/>
          </a:xfrm>
          <a:prstGeom prst="rect">
            <a:avLst/>
          </a:prstGeom>
        </p:spPr>
        <p:txBody>
          <a:bodyPr>
            <a:normAutofit/>
          </a:bodyPr>
          <a:lstStyle/>
          <a:p>
            <a:pPr marL="365760" indent="-283464">
              <a:spcBef>
                <a:spcPts val="600"/>
              </a:spcBef>
              <a:buClr>
                <a:schemeClr val="accent1"/>
              </a:buClr>
              <a:buSzPct val="80000"/>
              <a:buFont typeface="Wingdings 2"/>
              <a:buChar char=""/>
            </a:pPr>
            <a:r>
              <a:rPr lang="en-GB" sz="2800" dirty="0" smtClean="0"/>
              <a:t>Benchmarking performed by Lucian Anton at </a:t>
            </a:r>
            <a:r>
              <a:rPr lang="en-GB" sz="2800" dirty="0" err="1" smtClean="0"/>
              <a:t>Hartree</a:t>
            </a:r>
            <a:endParaRPr lang="en-GB" sz="2800" dirty="0" smtClean="0"/>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Need for more processors/parallelism</a:t>
            </a:r>
            <a:endParaRPr lang="en-GB" dirty="0"/>
          </a:p>
        </p:txBody>
      </p:sp>
      <p:sp>
        <p:nvSpPr>
          <p:cNvPr id="3" name="Content Placeholder 2"/>
          <p:cNvSpPr>
            <a:spLocks noGrp="1"/>
          </p:cNvSpPr>
          <p:nvPr>
            <p:ph idx="1"/>
          </p:nvPr>
        </p:nvSpPr>
        <p:spPr>
          <a:xfrm>
            <a:off x="1435608" y="1643050"/>
            <a:ext cx="7498080" cy="4800600"/>
          </a:xfrm>
        </p:spPr>
        <p:txBody>
          <a:bodyPr/>
          <a:lstStyle/>
          <a:p>
            <a:r>
              <a:rPr lang="en-GB" dirty="0" smtClean="0"/>
              <a:t>Currently using around 10</a:t>
            </a:r>
            <a:r>
              <a:rPr lang="en-GB" baseline="30000" dirty="0" smtClean="0"/>
              <a:t>9 </a:t>
            </a:r>
            <a:r>
              <a:rPr lang="en-GB" dirty="0" smtClean="0"/>
              <a:t>macroparticles</a:t>
            </a:r>
            <a:endParaRPr lang="en-GB" baseline="30000" dirty="0" smtClean="0"/>
          </a:p>
          <a:p>
            <a:r>
              <a:rPr lang="en-GB" dirty="0" smtClean="0"/>
              <a:t>For larger systems would like to increase to at least 10</a:t>
            </a:r>
            <a:r>
              <a:rPr lang="en-GB" baseline="30000" dirty="0" smtClean="0"/>
              <a:t>11</a:t>
            </a:r>
            <a:r>
              <a:rPr lang="en-GB" dirty="0" smtClean="0"/>
              <a:t> – 10</a:t>
            </a:r>
            <a:r>
              <a:rPr lang="en-GB" baseline="30000" dirty="0" smtClean="0"/>
              <a:t>12</a:t>
            </a:r>
          </a:p>
          <a:p>
            <a:r>
              <a:rPr lang="en-GB" dirty="0" smtClean="0"/>
              <a:t>Linear solver can be replaced to be more efficient, currently it appears to take the most time in each integration step</a:t>
            </a:r>
            <a:endParaRPr lang="en-GB"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is an FEL?</a:t>
            </a:r>
            <a:endParaRPr lang="en-GB" dirty="0"/>
          </a:p>
        </p:txBody>
      </p:sp>
      <p:sp>
        <p:nvSpPr>
          <p:cNvPr id="3" name="Content Placeholder 2"/>
          <p:cNvSpPr>
            <a:spLocks noGrp="1"/>
          </p:cNvSpPr>
          <p:nvPr>
            <p:ph idx="1"/>
          </p:nvPr>
        </p:nvSpPr>
        <p:spPr>
          <a:xfrm>
            <a:off x="5786446" y="1447800"/>
            <a:ext cx="3147242" cy="4800600"/>
          </a:xfrm>
        </p:spPr>
        <p:txBody>
          <a:bodyPr>
            <a:normAutofit fontScale="70000" lnSpcReduction="20000"/>
          </a:bodyPr>
          <a:lstStyle/>
          <a:p>
            <a:r>
              <a:rPr lang="en-GB" dirty="0" smtClean="0"/>
              <a:t>Electrons amplify field at a certain resonant frequency</a:t>
            </a:r>
          </a:p>
          <a:p>
            <a:r>
              <a:rPr lang="en-GB" dirty="0" smtClean="0"/>
              <a:t>“slow” amplification process (</a:t>
            </a:r>
            <a:r>
              <a:rPr lang="en-GB" dirty="0" err="1" smtClean="0"/>
              <a:t>w.r.t</a:t>
            </a:r>
            <a:r>
              <a:rPr lang="en-GB" dirty="0" smtClean="0"/>
              <a:t>. the FEL resonant wavelength)</a:t>
            </a:r>
          </a:p>
          <a:p>
            <a:r>
              <a:rPr lang="en-GB" dirty="0" smtClean="0"/>
              <a:t>Use Slowly Varying Envelope Approximation (SVEA), and use averaged quantities to drive radiation field</a:t>
            </a:r>
          </a:p>
          <a:p>
            <a:r>
              <a:rPr lang="en-GB" dirty="0" smtClean="0"/>
              <a:t>Call this ‘averaged model’</a:t>
            </a:r>
          </a:p>
          <a:p>
            <a:pPr>
              <a:buNone/>
            </a:pPr>
            <a:endParaRPr lang="en-GB" dirty="0" smtClean="0"/>
          </a:p>
          <a:p>
            <a:pPr>
              <a:buNone/>
            </a:pPr>
            <a:endParaRPr lang="en-GB" dirty="0" smtClean="0"/>
          </a:p>
          <a:p>
            <a:pPr lvl="1"/>
            <a:endParaRPr lang="en-GB" dirty="0" smtClean="0"/>
          </a:p>
        </p:txBody>
      </p:sp>
      <p:pic>
        <p:nvPicPr>
          <p:cNvPr id="5" name="Picture 2"/>
          <p:cNvPicPr>
            <a:picLocks noChangeAspect="1" noChangeArrowheads="1"/>
          </p:cNvPicPr>
          <p:nvPr/>
        </p:nvPicPr>
        <p:blipFill>
          <a:blip r:embed="rId2" cstate="print"/>
          <a:srcRect/>
          <a:stretch>
            <a:fillRect/>
          </a:stretch>
        </p:blipFill>
        <p:spPr bwMode="auto">
          <a:xfrm>
            <a:off x="1142976" y="1500174"/>
            <a:ext cx="4775918" cy="4800600"/>
          </a:xfrm>
          <a:prstGeom prst="rect">
            <a:avLst/>
          </a:prstGeom>
          <a:noFill/>
          <a:ln w="9525">
            <a:noFill/>
            <a:miter lim="800000"/>
            <a:headEnd/>
            <a:tailEnd/>
          </a:ln>
        </p:spPr>
      </p:pic>
      <p:sp>
        <p:nvSpPr>
          <p:cNvPr id="6" name="Rectangle 5"/>
          <p:cNvSpPr/>
          <p:nvPr/>
        </p:nvSpPr>
        <p:spPr>
          <a:xfrm>
            <a:off x="1187624" y="6381328"/>
            <a:ext cx="4295791" cy="276999"/>
          </a:xfrm>
          <a:prstGeom prst="rect">
            <a:avLst/>
          </a:prstGeom>
        </p:spPr>
        <p:txBody>
          <a:bodyPr wrap="none">
            <a:spAutoFit/>
          </a:bodyPr>
          <a:lstStyle/>
          <a:p>
            <a:r>
              <a:rPr lang="en-GB" sz="1200" dirty="0" smtClean="0"/>
              <a:t>McNeil, Thompson, nature photonics | VOL 4 | DECEMBER 2010 |</a:t>
            </a:r>
            <a:endParaRPr lang="en-GB" sz="12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Ongoing Work</a:t>
            </a:r>
            <a:endParaRPr lang="en-GB" dirty="0"/>
          </a:p>
        </p:txBody>
      </p:sp>
      <p:sp>
        <p:nvSpPr>
          <p:cNvPr id="3" name="Content Placeholder 2"/>
          <p:cNvSpPr>
            <a:spLocks noGrp="1"/>
          </p:cNvSpPr>
          <p:nvPr>
            <p:ph idx="1"/>
          </p:nvPr>
        </p:nvSpPr>
        <p:spPr/>
        <p:txBody>
          <a:bodyPr/>
          <a:lstStyle/>
          <a:p>
            <a:r>
              <a:rPr lang="en-GB" dirty="0" smtClean="0"/>
              <a:t>Output and post-processing</a:t>
            </a:r>
          </a:p>
          <a:p>
            <a:pPr lvl="1"/>
            <a:r>
              <a:rPr lang="en-GB" dirty="0" smtClean="0"/>
              <a:t>Previously using custom Matlab interface</a:t>
            </a:r>
          </a:p>
          <a:p>
            <a:pPr lvl="1"/>
            <a:r>
              <a:rPr lang="en-GB" dirty="0" smtClean="0"/>
              <a:t>Now using scripts, need to link these into the Matlab GUI</a:t>
            </a:r>
          </a:p>
          <a:p>
            <a:pPr lvl="1"/>
            <a:r>
              <a:rPr lang="en-GB" dirty="0" smtClean="0"/>
              <a:t>Data files too large, inconvenient for storage and transport</a:t>
            </a:r>
          </a:p>
          <a:p>
            <a:pPr lvl="1"/>
            <a:endParaRPr lang="en-GB"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Broadband Field - variation with observation angle</a:t>
            </a:r>
            <a:endParaRPr lang="en-GB" dirty="0"/>
          </a:p>
        </p:txBody>
      </p:sp>
      <p:pic>
        <p:nvPicPr>
          <p:cNvPr id="4" name="Picture 3" descr="harmangles2.bmp"/>
          <p:cNvPicPr>
            <a:picLocks noChangeAspect="1"/>
          </p:cNvPicPr>
          <p:nvPr/>
        </p:nvPicPr>
        <p:blipFill>
          <a:blip r:embed="rId2" cstate="print"/>
          <a:stretch>
            <a:fillRect/>
          </a:stretch>
        </p:blipFill>
        <p:spPr>
          <a:xfrm>
            <a:off x="1071570" y="2224705"/>
            <a:ext cx="7429520" cy="4633319"/>
          </a:xfrm>
          <a:prstGeom prst="rect">
            <a:avLst/>
          </a:prstGeom>
        </p:spPr>
      </p:pic>
      <p:sp>
        <p:nvSpPr>
          <p:cNvPr id="6" name="TextBox 5"/>
          <p:cNvSpPr txBox="1"/>
          <p:nvPr/>
        </p:nvSpPr>
        <p:spPr>
          <a:xfrm>
            <a:off x="4714876" y="6572272"/>
            <a:ext cx="719372" cy="338554"/>
          </a:xfrm>
          <a:prstGeom prst="rect">
            <a:avLst/>
          </a:prstGeom>
          <a:noFill/>
        </p:spPr>
        <p:txBody>
          <a:bodyPr wrap="square" rtlCol="0">
            <a:spAutoFit/>
          </a:bodyPr>
          <a:lstStyle/>
          <a:p>
            <a:r>
              <a:rPr lang="en-GB" sz="1600" dirty="0" smtClean="0">
                <a:latin typeface="Calibri"/>
                <a:cs typeface="Calibri"/>
              </a:rPr>
              <a:t>ω/</a:t>
            </a:r>
            <a:r>
              <a:rPr lang="el-GR" sz="1600" dirty="0" smtClean="0">
                <a:latin typeface="Calibri"/>
                <a:cs typeface="Calibri"/>
              </a:rPr>
              <a:t>ω</a:t>
            </a:r>
            <a:r>
              <a:rPr lang="en-GB" sz="1600" baseline="-25000" dirty="0" smtClean="0">
                <a:latin typeface="Calibri"/>
                <a:cs typeface="Calibri"/>
              </a:rPr>
              <a:t>r</a:t>
            </a:r>
            <a:endParaRPr lang="en-GB" sz="1600" dirty="0"/>
          </a:p>
        </p:txBody>
      </p:sp>
      <p:cxnSp>
        <p:nvCxnSpPr>
          <p:cNvPr id="8" name="Straight Connector 7"/>
          <p:cNvCxnSpPr/>
          <p:nvPr/>
        </p:nvCxnSpPr>
        <p:spPr>
          <a:xfrm>
            <a:off x="1142976" y="1784338"/>
            <a:ext cx="357190" cy="1588"/>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500958" y="1785926"/>
            <a:ext cx="35719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7929586" y="1785926"/>
            <a:ext cx="357190" cy="1588"/>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8786842" y="1785926"/>
            <a:ext cx="357190" cy="1588"/>
          </a:xfrm>
          <a:prstGeom prst="line">
            <a:avLst/>
          </a:prstGeom>
          <a:ln w="19050">
            <a:solidFill>
              <a:srgbClr val="FF33CC"/>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8358214" y="1785926"/>
            <a:ext cx="357190" cy="1588"/>
          </a:xfrm>
          <a:prstGeom prst="line">
            <a:avLst/>
          </a:prstGeom>
          <a:ln w="19050">
            <a:solidFill>
              <a:srgbClr val="87EBF5"/>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727783" y="1571612"/>
            <a:ext cx="5844613" cy="369332"/>
          </a:xfrm>
          <a:prstGeom prst="rect">
            <a:avLst/>
          </a:prstGeom>
          <a:noFill/>
        </p:spPr>
        <p:txBody>
          <a:bodyPr wrap="none" rtlCol="0">
            <a:spAutoFit/>
          </a:bodyPr>
          <a:lstStyle/>
          <a:p>
            <a:r>
              <a:rPr lang="en-GB" dirty="0" smtClean="0"/>
              <a:t>- on-axis spectra,  then in order of increasing arbitrary angle:</a:t>
            </a:r>
            <a:endParaRPr lang="en-GB" dirty="0"/>
          </a:p>
        </p:txBody>
      </p:sp>
      <p:sp>
        <p:nvSpPr>
          <p:cNvPr id="14" name="Rectangle 13"/>
          <p:cNvSpPr/>
          <p:nvPr/>
        </p:nvSpPr>
        <p:spPr>
          <a:xfrm>
            <a:off x="2051720" y="2420888"/>
            <a:ext cx="864096" cy="4104456"/>
          </a:xfrm>
          <a:prstGeom prst="rect">
            <a:avLst/>
          </a:prstGeom>
          <a:solidFill>
            <a:schemeClr val="accent1">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smtClean="0"/>
          </a:p>
          <a:p>
            <a:pPr algn="ctr"/>
            <a:endParaRPr lang="en-GB" dirty="0" smtClean="0"/>
          </a:p>
          <a:p>
            <a:pPr algn="ctr"/>
            <a:endParaRPr lang="en-GB" dirty="0" smtClean="0"/>
          </a:p>
          <a:p>
            <a:pPr algn="ctr"/>
            <a:endParaRPr lang="en-GB" dirty="0" smtClean="0"/>
          </a:p>
          <a:p>
            <a:pPr algn="ctr"/>
            <a:endParaRPr lang="en-GB" dirty="0" smtClean="0"/>
          </a:p>
          <a:p>
            <a:pPr algn="ctr"/>
            <a:endParaRPr lang="en-GB" dirty="0" smtClean="0"/>
          </a:p>
          <a:p>
            <a:pPr algn="ctr"/>
            <a:r>
              <a:rPr lang="en-GB" dirty="0" smtClean="0"/>
              <a:t>Avg. code range</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Ongoing Work</a:t>
            </a:r>
            <a:endParaRPr lang="en-GB" dirty="0"/>
          </a:p>
        </p:txBody>
      </p:sp>
      <p:pic>
        <p:nvPicPr>
          <p:cNvPr id="80898" name="Picture 2"/>
          <p:cNvPicPr>
            <a:picLocks noChangeAspect="1" noChangeArrowheads="1"/>
          </p:cNvPicPr>
          <p:nvPr/>
        </p:nvPicPr>
        <p:blipFill>
          <a:blip r:embed="rId2"/>
          <a:srcRect/>
          <a:stretch>
            <a:fillRect/>
          </a:stretch>
        </p:blipFill>
        <p:spPr bwMode="auto">
          <a:xfrm>
            <a:off x="1021375" y="1964736"/>
            <a:ext cx="3667125" cy="4705350"/>
          </a:xfrm>
          <a:prstGeom prst="rect">
            <a:avLst/>
          </a:prstGeom>
          <a:noFill/>
          <a:ln w="9525">
            <a:noFill/>
            <a:miter lim="800000"/>
            <a:headEnd/>
            <a:tailEnd/>
          </a:ln>
          <a:effectLst/>
        </p:spPr>
      </p:pic>
      <p:sp>
        <p:nvSpPr>
          <p:cNvPr id="4" name="Content Placeholder 2"/>
          <p:cNvSpPr>
            <a:spLocks noGrp="1"/>
          </p:cNvSpPr>
          <p:nvPr>
            <p:ph idx="1"/>
          </p:nvPr>
        </p:nvSpPr>
        <p:spPr>
          <a:xfrm>
            <a:off x="4786314" y="1447800"/>
            <a:ext cx="4147374" cy="4800600"/>
          </a:xfrm>
        </p:spPr>
        <p:txBody>
          <a:bodyPr>
            <a:normAutofit fontScale="85000" lnSpcReduction="10000"/>
          </a:bodyPr>
          <a:lstStyle/>
          <a:p>
            <a:r>
              <a:rPr lang="en-GB" dirty="0" smtClean="0"/>
              <a:t>Models variably polarized undulator</a:t>
            </a:r>
          </a:p>
          <a:p>
            <a:r>
              <a:rPr lang="en-GB" dirty="0" smtClean="0"/>
              <a:t>Radiation field polarization solved self-consistently – electrons only interact with correct polarization</a:t>
            </a:r>
          </a:p>
          <a:p>
            <a:r>
              <a:rPr lang="en-GB" dirty="0" smtClean="0"/>
              <a:t>May be useful investigating FEL concepts with variable polarization and </a:t>
            </a:r>
            <a:r>
              <a:rPr lang="en-GB" dirty="0" err="1" smtClean="0"/>
              <a:t>multifrequency</a:t>
            </a:r>
            <a:r>
              <a:rPr lang="en-GB" dirty="0" smtClean="0"/>
              <a:t> model</a:t>
            </a:r>
          </a:p>
          <a:p>
            <a:pPr lvl="1"/>
            <a:endParaRPr lang="en-GB"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Ongoing Work</a:t>
            </a:r>
            <a:endParaRPr lang="en-GB" dirty="0"/>
          </a:p>
        </p:txBody>
      </p:sp>
      <p:pic>
        <p:nvPicPr>
          <p:cNvPr id="6" name="chirp.avi">
            <a:hlinkClick r:id="" action="ppaction://media"/>
          </p:cNvPr>
          <p:cNvPicPr>
            <a:picLocks noGrp="1" noRot="1" noChangeAspect="1"/>
          </p:cNvPicPr>
          <p:nvPr>
            <p:ph idx="1"/>
            <a:videoFile r:link="rId1"/>
          </p:nvPr>
        </p:nvPicPr>
        <p:blipFill>
          <a:blip r:embed="rId3"/>
          <a:stretch>
            <a:fillRect/>
          </a:stretch>
        </p:blipFill>
        <p:spPr>
          <a:xfrm>
            <a:off x="1500166" y="1500174"/>
            <a:ext cx="6394480" cy="479586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6"/>
                                        </p:tgtEl>
                                      </p:cBhvr>
                                    </p:cmd>
                                  </p:childTnLst>
                                </p:cTn>
                              </p:par>
                            </p:childTnLst>
                          </p:cTn>
                        </p:par>
                      </p:childTnLst>
                    </p:cTn>
                  </p:par>
                </p:childTnLst>
              </p:cTn>
              <p:nextCondLst>
                <p:cond evt="onClick" delay="0">
                  <p:tgtEl>
                    <p:spTgt spid="6"/>
                  </p:tgtEl>
                </p:cond>
              </p:nextCondLst>
            </p:seq>
            <p:video>
              <p:cMediaNode>
                <p:cTn id="7" fill="hold" display="0">
                  <p:stCondLst>
                    <p:cond delay="indefinite"/>
                  </p:stCondLst>
                  <p:endCondLst>
                    <p:cond evt="onNext" delay="0">
                      <p:tgtEl>
                        <p:sldTgt/>
                      </p:tgtEl>
                    </p:cond>
                    <p:cond evt="onPrev" delay="0">
                      <p:tgtEl>
                        <p:sldTgt/>
                      </p:tgtEl>
                    </p:cond>
                  </p:endCondLst>
                </p:cTn>
                <p:tgtEl>
                  <p:spTgt spid="6"/>
                </p:tgtEl>
              </p:cMediaNode>
            </p:video>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Ongoing Work</a:t>
            </a:r>
            <a:endParaRPr lang="en-GB" dirty="0"/>
          </a:p>
        </p:txBody>
      </p:sp>
      <p:pic>
        <p:nvPicPr>
          <p:cNvPr id="24579" name="Picture 3"/>
          <p:cNvPicPr>
            <a:picLocks noGrp="1" noChangeAspect="1" noChangeArrowheads="1"/>
          </p:cNvPicPr>
          <p:nvPr>
            <p:ph idx="1"/>
          </p:nvPr>
        </p:nvPicPr>
        <p:blipFill>
          <a:blip r:embed="rId2"/>
          <a:srcRect/>
          <a:stretch>
            <a:fillRect/>
          </a:stretch>
        </p:blipFill>
        <p:spPr bwMode="auto">
          <a:xfrm>
            <a:off x="0" y="1919302"/>
            <a:ext cx="4495800" cy="3581400"/>
          </a:xfrm>
          <a:prstGeom prst="rect">
            <a:avLst/>
          </a:prstGeom>
          <a:noFill/>
          <a:ln w="9525">
            <a:noFill/>
            <a:miter lim="800000"/>
            <a:headEnd/>
            <a:tailEnd/>
          </a:ln>
          <a:effectLst/>
        </p:spPr>
      </p:pic>
      <p:pic>
        <p:nvPicPr>
          <p:cNvPr id="24580" name="Picture 4"/>
          <p:cNvPicPr>
            <a:picLocks noChangeAspect="1" noChangeArrowheads="1"/>
          </p:cNvPicPr>
          <p:nvPr/>
        </p:nvPicPr>
        <p:blipFill>
          <a:blip r:embed="rId3"/>
          <a:srcRect/>
          <a:stretch>
            <a:fillRect/>
          </a:stretch>
        </p:blipFill>
        <p:spPr bwMode="auto">
          <a:xfrm>
            <a:off x="4643438" y="2055476"/>
            <a:ext cx="4214842" cy="33023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Ongoing Work</a:t>
            </a:r>
            <a:endParaRPr lang="en-GB" dirty="0"/>
          </a:p>
        </p:txBody>
      </p:sp>
      <p:pic>
        <p:nvPicPr>
          <p:cNvPr id="2051" name="Picture 3"/>
          <p:cNvPicPr>
            <a:picLocks noGrp="1" noChangeAspect="1" noChangeArrowheads="1"/>
          </p:cNvPicPr>
          <p:nvPr>
            <p:ph idx="1"/>
          </p:nvPr>
        </p:nvPicPr>
        <p:blipFill>
          <a:blip r:embed="rId2" cstate="print"/>
          <a:srcRect/>
          <a:stretch>
            <a:fillRect/>
          </a:stretch>
        </p:blipFill>
        <p:spPr bwMode="auto">
          <a:xfrm>
            <a:off x="1643042" y="2933700"/>
            <a:ext cx="6172200" cy="3924300"/>
          </a:xfrm>
          <a:prstGeom prst="rect">
            <a:avLst/>
          </a:prstGeom>
          <a:noFill/>
          <a:ln w="9525">
            <a:noFill/>
            <a:miter lim="800000"/>
            <a:headEnd/>
            <a:tailEnd/>
          </a:ln>
        </p:spPr>
      </p:pic>
      <p:sp>
        <p:nvSpPr>
          <p:cNvPr id="4" name="Content Placeholder 2"/>
          <p:cNvSpPr txBox="1">
            <a:spLocks/>
          </p:cNvSpPr>
          <p:nvPr/>
        </p:nvSpPr>
        <p:spPr>
          <a:xfrm>
            <a:off x="1435608" y="1447800"/>
            <a:ext cx="7498080" cy="1481134"/>
          </a:xfrm>
          <a:prstGeom prst="rect">
            <a:avLst/>
          </a:prstGeom>
        </p:spPr>
        <p:txBody>
          <a:bodyPr>
            <a:normAutofit/>
          </a:bodyPr>
          <a:lstStyle/>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kumimoji="0" lang="en-GB" sz="3200" b="0" i="0" u="none" strike="noStrike" kern="1200" cap="none" spc="0" normalizeH="0" baseline="0" noProof="0" dirty="0" smtClean="0">
                <a:ln>
                  <a:noFill/>
                </a:ln>
                <a:solidFill>
                  <a:schemeClr val="tx1"/>
                </a:solidFill>
                <a:effectLst/>
                <a:uLnTx/>
                <a:uFillTx/>
                <a:latin typeface="+mn-lt"/>
                <a:ea typeface="+mn-ea"/>
                <a:cs typeface="+mn-cs"/>
              </a:rPr>
              <a:t>Mode locked FEL</a:t>
            </a: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lang="en-GB" sz="3200" dirty="0" smtClean="0"/>
              <a:t>HHG seeding</a:t>
            </a:r>
            <a:endParaRPr kumimoji="0" lang="en-GB" sz="28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 typeface="Verdana"/>
              <a:buChar char="◦"/>
              <a:tabLst/>
              <a:defRPr/>
            </a:pPr>
            <a:endParaRPr kumimoji="0" lang="en-GB" sz="2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Ongoing Work</a:t>
            </a:r>
            <a:endParaRPr lang="en-GB"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2051720" y="1340768"/>
            <a:ext cx="5154538" cy="2270972"/>
          </a:xfrm>
          <a:prstGeom prst="rect">
            <a:avLst/>
          </a:prstGeom>
          <a:noFill/>
          <a:ln w="9525">
            <a:noFill/>
            <a:miter lim="800000"/>
            <a:headEnd/>
            <a:tailEnd/>
          </a:ln>
        </p:spPr>
      </p:pic>
      <p:sp>
        <p:nvSpPr>
          <p:cNvPr id="5" name="Rectangle 4"/>
          <p:cNvSpPr/>
          <p:nvPr/>
        </p:nvSpPr>
        <p:spPr>
          <a:xfrm>
            <a:off x="1475656" y="6021288"/>
            <a:ext cx="7056784" cy="646331"/>
          </a:xfrm>
          <a:prstGeom prst="rect">
            <a:avLst/>
          </a:prstGeom>
        </p:spPr>
        <p:txBody>
          <a:bodyPr wrap="square">
            <a:spAutoFit/>
          </a:bodyPr>
          <a:lstStyle/>
          <a:p>
            <a:r>
              <a:rPr lang="en-GB" dirty="0" smtClean="0">
                <a:hlinkClick r:id="rId3"/>
              </a:rPr>
              <a:t>D. J. Dunning</a:t>
            </a:r>
            <a:r>
              <a:rPr lang="en-GB" dirty="0" smtClean="0"/>
              <a:t>, </a:t>
            </a:r>
            <a:r>
              <a:rPr lang="en-GB" dirty="0" smtClean="0">
                <a:hlinkClick r:id="rId4"/>
              </a:rPr>
              <a:t>B. W. J. McNeil</a:t>
            </a:r>
            <a:r>
              <a:rPr lang="en-GB" dirty="0" smtClean="0"/>
              <a:t>, </a:t>
            </a:r>
            <a:r>
              <a:rPr lang="en-GB" u="sng" dirty="0" smtClean="0">
                <a:hlinkClick r:id="rId5"/>
              </a:rPr>
              <a:t>N. R. Thompson</a:t>
            </a:r>
            <a:r>
              <a:rPr lang="en-GB" u="sng" dirty="0" smtClean="0"/>
              <a:t>, </a:t>
            </a:r>
            <a:r>
              <a:rPr lang="en-GB" b="1" dirty="0" smtClean="0"/>
              <a:t>arXiv:1212.2047v1</a:t>
            </a:r>
          </a:p>
          <a:p>
            <a:endParaRPr lang="en-GB" dirty="0"/>
          </a:p>
        </p:txBody>
      </p:sp>
      <p:pic>
        <p:nvPicPr>
          <p:cNvPr id="1027" name="Picture 3"/>
          <p:cNvPicPr>
            <a:picLocks noChangeAspect="1" noChangeArrowheads="1"/>
          </p:cNvPicPr>
          <p:nvPr/>
        </p:nvPicPr>
        <p:blipFill>
          <a:blip r:embed="rId6" cstate="print"/>
          <a:srcRect/>
          <a:stretch>
            <a:fillRect/>
          </a:stretch>
        </p:blipFill>
        <p:spPr bwMode="auto">
          <a:xfrm>
            <a:off x="2339752" y="3789040"/>
            <a:ext cx="4543425" cy="2000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End</a:t>
            </a:r>
            <a:endParaRPr lang="en-GB" dirty="0"/>
          </a:p>
        </p:txBody>
      </p:sp>
      <p:sp>
        <p:nvSpPr>
          <p:cNvPr id="5" name="Content Placeholder 4"/>
          <p:cNvSpPr>
            <a:spLocks noGrp="1"/>
          </p:cNvSpPr>
          <p:nvPr>
            <p:ph idx="1"/>
          </p:nvPr>
        </p:nvSpPr>
        <p:spPr/>
        <p:txBody>
          <a:bodyPr/>
          <a:lstStyle/>
          <a:p>
            <a:r>
              <a:rPr lang="en-GB" dirty="0" smtClean="0"/>
              <a:t>Thank you</a:t>
            </a:r>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FEL Averaged Code - Basic</a:t>
            </a:r>
            <a:endParaRPr lang="en-GB" dirty="0"/>
          </a:p>
        </p:txBody>
      </p:sp>
      <p:sp>
        <p:nvSpPr>
          <p:cNvPr id="3" name="Content Placeholder 2"/>
          <p:cNvSpPr>
            <a:spLocks noGrp="1"/>
          </p:cNvSpPr>
          <p:nvPr>
            <p:ph idx="1"/>
          </p:nvPr>
        </p:nvSpPr>
        <p:spPr>
          <a:xfrm>
            <a:off x="1000100" y="1071546"/>
            <a:ext cx="7498080" cy="4800600"/>
          </a:xfrm>
        </p:spPr>
        <p:txBody>
          <a:bodyPr>
            <a:normAutofit/>
          </a:bodyPr>
          <a:lstStyle/>
          <a:p>
            <a:endParaRPr lang="en-GB" sz="2400" dirty="0" smtClean="0"/>
          </a:p>
          <a:p>
            <a:r>
              <a:rPr lang="en-GB" sz="2800" dirty="0" smtClean="0"/>
              <a:t>Radiation field and electrons co-propagate an undulator</a:t>
            </a:r>
          </a:p>
        </p:txBody>
      </p:sp>
      <p:pic>
        <p:nvPicPr>
          <p:cNvPr id="4" name="Picture 3" descr="Elec-and-field-basic.png"/>
          <p:cNvPicPr>
            <a:picLocks noChangeAspect="1"/>
          </p:cNvPicPr>
          <p:nvPr/>
        </p:nvPicPr>
        <p:blipFill>
          <a:blip r:embed="rId3" cstate="print"/>
          <a:stretch>
            <a:fillRect/>
          </a:stretch>
        </p:blipFill>
        <p:spPr>
          <a:xfrm>
            <a:off x="1500166" y="2770219"/>
            <a:ext cx="5715040" cy="3087673"/>
          </a:xfrm>
          <a:prstGeom prst="rect">
            <a:avLst/>
          </a:prstGeom>
        </p:spPr>
      </p:pic>
      <p:graphicFrame>
        <p:nvGraphicFramePr>
          <p:cNvPr id="1027" name="Object 3"/>
          <p:cNvGraphicFramePr>
            <a:graphicFrameLocks noChangeAspect="1"/>
          </p:cNvGraphicFramePr>
          <p:nvPr/>
        </p:nvGraphicFramePr>
        <p:xfrm>
          <a:off x="6538913" y="5857875"/>
          <a:ext cx="1104900" cy="500063"/>
        </p:xfrm>
        <a:graphic>
          <a:graphicData uri="http://schemas.openxmlformats.org/presentationml/2006/ole">
            <p:oleObj spid="_x0000_s1027" name="Equation" r:id="rId4" imgW="533160" imgH="241200" progId="">
              <p:embed/>
            </p:oleObj>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FEL Averaged Code - Basic</a:t>
            </a:r>
            <a:endParaRPr lang="en-GB" dirty="0"/>
          </a:p>
        </p:txBody>
      </p:sp>
      <p:sp>
        <p:nvSpPr>
          <p:cNvPr id="3" name="Content Placeholder 2"/>
          <p:cNvSpPr>
            <a:spLocks noGrp="1"/>
          </p:cNvSpPr>
          <p:nvPr>
            <p:ph idx="1"/>
          </p:nvPr>
        </p:nvSpPr>
        <p:spPr>
          <a:xfrm>
            <a:off x="1003010" y="1071546"/>
            <a:ext cx="7498080" cy="4800600"/>
          </a:xfrm>
        </p:spPr>
        <p:txBody>
          <a:bodyPr>
            <a:normAutofit/>
          </a:bodyPr>
          <a:lstStyle/>
          <a:p>
            <a:endParaRPr lang="en-GB" sz="2400" dirty="0" smtClean="0"/>
          </a:p>
          <a:p>
            <a:r>
              <a:rPr lang="en-GB" sz="2400" dirty="0" smtClean="0"/>
              <a:t>Use Slowly Varying Envelope Approximation (SVEA), and use averaged quantities to drive field</a:t>
            </a:r>
          </a:p>
        </p:txBody>
      </p:sp>
      <p:pic>
        <p:nvPicPr>
          <p:cNvPr id="4" name="Picture 3" descr="Elec-and-field-basic.png"/>
          <p:cNvPicPr>
            <a:picLocks noChangeAspect="1"/>
          </p:cNvPicPr>
          <p:nvPr/>
        </p:nvPicPr>
        <p:blipFill>
          <a:blip r:embed="rId3" cstate="print"/>
          <a:stretch>
            <a:fillRect/>
          </a:stretch>
        </p:blipFill>
        <p:spPr>
          <a:xfrm>
            <a:off x="1500166" y="2770219"/>
            <a:ext cx="5715040" cy="3087672"/>
          </a:xfrm>
          <a:prstGeom prst="rect">
            <a:avLst/>
          </a:prstGeom>
        </p:spPr>
      </p:pic>
      <p:graphicFrame>
        <p:nvGraphicFramePr>
          <p:cNvPr id="2050" name="Object 2"/>
          <p:cNvGraphicFramePr>
            <a:graphicFrameLocks noChangeAspect="1"/>
          </p:cNvGraphicFramePr>
          <p:nvPr/>
        </p:nvGraphicFramePr>
        <p:xfrm>
          <a:off x="6538913" y="5857875"/>
          <a:ext cx="1104900" cy="500063"/>
        </p:xfrm>
        <a:graphic>
          <a:graphicData uri="http://schemas.openxmlformats.org/presentationml/2006/ole">
            <p:oleObj spid="_x0000_s2050" name="Equation" r:id="rId4" imgW="533160" imgH="241200" progId="">
              <p:embed/>
            </p:oleObj>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FEL Averaged Code - Basic</a:t>
            </a:r>
            <a:endParaRPr lang="en-GB" dirty="0"/>
          </a:p>
        </p:txBody>
      </p:sp>
      <p:sp>
        <p:nvSpPr>
          <p:cNvPr id="3" name="Content Placeholder 2"/>
          <p:cNvSpPr>
            <a:spLocks noGrp="1"/>
          </p:cNvSpPr>
          <p:nvPr>
            <p:ph idx="1"/>
          </p:nvPr>
        </p:nvSpPr>
        <p:spPr>
          <a:xfrm>
            <a:off x="1003010" y="1071546"/>
            <a:ext cx="7498080" cy="4800600"/>
          </a:xfrm>
        </p:spPr>
        <p:txBody>
          <a:bodyPr>
            <a:normAutofit/>
          </a:bodyPr>
          <a:lstStyle/>
          <a:p>
            <a:endParaRPr lang="en-GB" sz="2400" dirty="0" smtClean="0"/>
          </a:p>
          <a:p>
            <a:r>
              <a:rPr lang="en-GB" sz="2400" dirty="0" smtClean="0"/>
              <a:t>Use Slowly Varying Envelope Approximation (SVEA), and use averaged quantities to drive field</a:t>
            </a:r>
          </a:p>
        </p:txBody>
      </p:sp>
      <p:pic>
        <p:nvPicPr>
          <p:cNvPr id="4" name="Picture 3" descr="Elec-and-field-basic.png"/>
          <p:cNvPicPr>
            <a:picLocks noChangeAspect="1"/>
          </p:cNvPicPr>
          <p:nvPr/>
        </p:nvPicPr>
        <p:blipFill>
          <a:blip r:embed="rId3" cstate="print"/>
          <a:stretch>
            <a:fillRect/>
          </a:stretch>
        </p:blipFill>
        <p:spPr>
          <a:xfrm>
            <a:off x="1500166" y="2770219"/>
            <a:ext cx="5715040" cy="3087672"/>
          </a:xfrm>
          <a:prstGeom prst="rect">
            <a:avLst/>
          </a:prstGeom>
        </p:spPr>
      </p:pic>
      <p:graphicFrame>
        <p:nvGraphicFramePr>
          <p:cNvPr id="3076" name="Object 4"/>
          <p:cNvGraphicFramePr>
            <a:graphicFrameLocks noChangeAspect="1"/>
          </p:cNvGraphicFramePr>
          <p:nvPr/>
        </p:nvGraphicFramePr>
        <p:xfrm>
          <a:off x="6538934" y="5857895"/>
          <a:ext cx="1104900" cy="500063"/>
        </p:xfrm>
        <a:graphic>
          <a:graphicData uri="http://schemas.openxmlformats.org/presentationml/2006/ole">
            <p:oleObj spid="_x0000_s3076" name="Equation" r:id="rId4" imgW="533160" imgH="241200" progId="">
              <p:embed/>
            </p:oleObj>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FEL Averaged Code - Basic</a:t>
            </a:r>
            <a:endParaRPr lang="en-GB" dirty="0"/>
          </a:p>
        </p:txBody>
      </p:sp>
      <p:sp>
        <p:nvSpPr>
          <p:cNvPr id="3" name="Content Placeholder 2"/>
          <p:cNvSpPr>
            <a:spLocks noGrp="1"/>
          </p:cNvSpPr>
          <p:nvPr>
            <p:ph idx="1"/>
          </p:nvPr>
        </p:nvSpPr>
        <p:spPr>
          <a:xfrm>
            <a:off x="1003010" y="1071546"/>
            <a:ext cx="7498080" cy="4800600"/>
          </a:xfrm>
        </p:spPr>
        <p:txBody>
          <a:bodyPr>
            <a:normAutofit/>
          </a:bodyPr>
          <a:lstStyle/>
          <a:p>
            <a:endParaRPr lang="en-GB" sz="2400" dirty="0" smtClean="0"/>
          </a:p>
          <a:p>
            <a:r>
              <a:rPr lang="en-GB" sz="2400" dirty="0" smtClean="0"/>
              <a:t>Electron velocity &lt; c</a:t>
            </a:r>
          </a:p>
          <a:p>
            <a:r>
              <a:rPr lang="en-GB" sz="2400" dirty="0" smtClean="0"/>
              <a:t>To simulate relative electron-radiation ‘slippage,’ pass field on to next slice</a:t>
            </a:r>
          </a:p>
        </p:txBody>
      </p:sp>
      <p:pic>
        <p:nvPicPr>
          <p:cNvPr id="4" name="Picture 3" descr="Elec-and-field-basic.png"/>
          <p:cNvPicPr>
            <a:picLocks noChangeAspect="1"/>
          </p:cNvPicPr>
          <p:nvPr/>
        </p:nvPicPr>
        <p:blipFill>
          <a:blip r:embed="rId3" cstate="print"/>
          <a:stretch>
            <a:fillRect/>
          </a:stretch>
        </p:blipFill>
        <p:spPr>
          <a:xfrm>
            <a:off x="1500166" y="2813669"/>
            <a:ext cx="5715040" cy="3000772"/>
          </a:xfrm>
          <a:prstGeom prst="rect">
            <a:avLst/>
          </a:prstGeom>
        </p:spPr>
      </p:pic>
      <p:graphicFrame>
        <p:nvGraphicFramePr>
          <p:cNvPr id="4099" name="Object 3"/>
          <p:cNvGraphicFramePr>
            <a:graphicFrameLocks noChangeAspect="1"/>
          </p:cNvGraphicFramePr>
          <p:nvPr/>
        </p:nvGraphicFramePr>
        <p:xfrm>
          <a:off x="6538913" y="5857875"/>
          <a:ext cx="1104900" cy="500063"/>
        </p:xfrm>
        <a:graphic>
          <a:graphicData uri="http://schemas.openxmlformats.org/presentationml/2006/ole">
            <p:oleObj spid="_x0000_s4099" name="Equation" r:id="rId4" imgW="533160" imgH="241200" progId="">
              <p:embed/>
            </p:oleObj>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FEL Averaged Code - Basic</a:t>
            </a:r>
            <a:endParaRPr lang="en-GB" dirty="0"/>
          </a:p>
        </p:txBody>
      </p:sp>
      <p:pic>
        <p:nvPicPr>
          <p:cNvPr id="4" name="Picture 3" descr="Elec-and-field-basic.png"/>
          <p:cNvPicPr>
            <a:picLocks noChangeAspect="1"/>
          </p:cNvPicPr>
          <p:nvPr/>
        </p:nvPicPr>
        <p:blipFill>
          <a:blip r:embed="rId3" cstate="print"/>
          <a:stretch>
            <a:fillRect/>
          </a:stretch>
        </p:blipFill>
        <p:spPr>
          <a:xfrm>
            <a:off x="1580589" y="2813669"/>
            <a:ext cx="5554193" cy="3000772"/>
          </a:xfrm>
          <a:prstGeom prst="rect">
            <a:avLst/>
          </a:prstGeom>
        </p:spPr>
      </p:pic>
      <p:sp>
        <p:nvSpPr>
          <p:cNvPr id="8" name="Content Placeholder 2"/>
          <p:cNvSpPr>
            <a:spLocks noGrp="1"/>
          </p:cNvSpPr>
          <p:nvPr>
            <p:ph idx="1"/>
          </p:nvPr>
        </p:nvSpPr>
        <p:spPr>
          <a:xfrm>
            <a:off x="1003010" y="1071546"/>
            <a:ext cx="7498080" cy="4800600"/>
          </a:xfrm>
        </p:spPr>
        <p:txBody>
          <a:bodyPr>
            <a:normAutofit/>
          </a:bodyPr>
          <a:lstStyle/>
          <a:p>
            <a:endParaRPr lang="en-GB" sz="2400" dirty="0" smtClean="0"/>
          </a:p>
          <a:p>
            <a:r>
              <a:rPr lang="en-GB" sz="2400" dirty="0" smtClean="0"/>
              <a:t>Electron velocity &lt; c</a:t>
            </a:r>
          </a:p>
          <a:p>
            <a:r>
              <a:rPr lang="en-GB" sz="2400" dirty="0" smtClean="0"/>
              <a:t>To simulate relative electron-radiation ‘slippage,’ pass field on to next slice</a:t>
            </a:r>
          </a:p>
        </p:txBody>
      </p:sp>
      <p:graphicFrame>
        <p:nvGraphicFramePr>
          <p:cNvPr id="5123" name="Object 3"/>
          <p:cNvGraphicFramePr>
            <a:graphicFrameLocks noChangeAspect="1"/>
          </p:cNvGraphicFramePr>
          <p:nvPr/>
        </p:nvGraphicFramePr>
        <p:xfrm>
          <a:off x="6538913" y="5857875"/>
          <a:ext cx="1104900" cy="500063"/>
        </p:xfrm>
        <a:graphic>
          <a:graphicData uri="http://schemas.openxmlformats.org/presentationml/2006/ole">
            <p:oleObj spid="_x0000_s5123" name="Equation" r:id="rId4" imgW="533160" imgH="241200" progId="">
              <p:embed/>
            </p:oleObj>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FEL Averaged Code - Basic</a:t>
            </a:r>
            <a:endParaRPr lang="en-GB" dirty="0"/>
          </a:p>
        </p:txBody>
      </p:sp>
      <p:pic>
        <p:nvPicPr>
          <p:cNvPr id="4" name="Picture 3" descr="Elec-and-field-basic.png"/>
          <p:cNvPicPr>
            <a:picLocks noChangeAspect="1"/>
          </p:cNvPicPr>
          <p:nvPr/>
        </p:nvPicPr>
        <p:blipFill>
          <a:blip r:embed="rId3" cstate="print"/>
          <a:stretch>
            <a:fillRect/>
          </a:stretch>
        </p:blipFill>
        <p:spPr>
          <a:xfrm>
            <a:off x="1580589" y="2813669"/>
            <a:ext cx="5554193" cy="3000772"/>
          </a:xfrm>
          <a:prstGeom prst="rect">
            <a:avLst/>
          </a:prstGeom>
        </p:spPr>
      </p:pic>
      <p:sp>
        <p:nvSpPr>
          <p:cNvPr id="8" name="Content Placeholder 2"/>
          <p:cNvSpPr>
            <a:spLocks noGrp="1"/>
          </p:cNvSpPr>
          <p:nvPr>
            <p:ph idx="1"/>
          </p:nvPr>
        </p:nvSpPr>
        <p:spPr>
          <a:xfrm>
            <a:off x="1003010" y="1071546"/>
            <a:ext cx="7498080" cy="4800600"/>
          </a:xfrm>
        </p:spPr>
        <p:txBody>
          <a:bodyPr>
            <a:normAutofit/>
          </a:bodyPr>
          <a:lstStyle/>
          <a:p>
            <a:endParaRPr lang="en-GB" sz="2400" dirty="0" smtClean="0"/>
          </a:p>
          <a:p>
            <a:r>
              <a:rPr lang="en-GB" sz="2400" dirty="0" smtClean="0"/>
              <a:t>In this model, electrons are confined to each slice, within periodic BC’s in phase space i.e. over a slice:</a:t>
            </a:r>
          </a:p>
        </p:txBody>
      </p:sp>
      <p:graphicFrame>
        <p:nvGraphicFramePr>
          <p:cNvPr id="6147" name="Object 3"/>
          <p:cNvGraphicFramePr>
            <a:graphicFrameLocks noChangeAspect="1"/>
          </p:cNvGraphicFramePr>
          <p:nvPr/>
        </p:nvGraphicFramePr>
        <p:xfrm>
          <a:off x="6538913" y="5857875"/>
          <a:ext cx="1104900" cy="500063"/>
        </p:xfrm>
        <a:graphic>
          <a:graphicData uri="http://schemas.openxmlformats.org/presentationml/2006/ole">
            <p:oleObj spid="_x0000_s6147" name="Equation" r:id="rId4" imgW="533160" imgH="241200" progId="">
              <p:embed/>
            </p:oleObj>
          </a:graphicData>
        </a:graphic>
      </p:graphicFrame>
      <p:grpSp>
        <p:nvGrpSpPr>
          <p:cNvPr id="6" name="Group 5"/>
          <p:cNvGrpSpPr/>
          <p:nvPr/>
        </p:nvGrpSpPr>
        <p:grpSpPr>
          <a:xfrm>
            <a:off x="2915816" y="5805264"/>
            <a:ext cx="4248472" cy="864096"/>
            <a:chOff x="2915816" y="5805264"/>
            <a:chExt cx="4248472" cy="864096"/>
          </a:xfrm>
        </p:grpSpPr>
        <p:sp>
          <p:nvSpPr>
            <p:cNvPr id="7" name="TextBox 6"/>
            <p:cNvSpPr txBox="1"/>
            <p:nvPr/>
          </p:nvSpPr>
          <p:spPr>
            <a:xfrm>
              <a:off x="2915816" y="6300028"/>
              <a:ext cx="4248472" cy="369332"/>
            </a:xfrm>
            <a:prstGeom prst="rect">
              <a:avLst/>
            </a:prstGeom>
            <a:noFill/>
          </p:spPr>
          <p:txBody>
            <a:bodyPr wrap="square" rtlCol="0">
              <a:spAutoFit/>
            </a:bodyPr>
            <a:lstStyle/>
            <a:p>
              <a:r>
                <a:rPr lang="en-GB" dirty="0" smtClean="0"/>
                <a:t>Current assumed constant in each  ‘slice’</a:t>
              </a:r>
              <a:endParaRPr lang="en-GB" dirty="0"/>
            </a:p>
          </p:txBody>
        </p:sp>
        <p:cxnSp>
          <p:nvCxnSpPr>
            <p:cNvPr id="9" name="Straight Arrow Connector 8"/>
            <p:cNvCxnSpPr/>
            <p:nvPr/>
          </p:nvCxnSpPr>
          <p:spPr>
            <a:xfrm flipV="1">
              <a:off x="4644008" y="5805264"/>
              <a:ext cx="144016" cy="56677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V="1">
              <a:off x="4860032" y="5867980"/>
              <a:ext cx="504056" cy="50405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flipV="1">
              <a:off x="4139952" y="5867980"/>
              <a:ext cx="432048" cy="50405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2368</TotalTime>
  <Words>1384</Words>
  <Application>Microsoft Office PowerPoint</Application>
  <PresentationFormat>On-screen Show (4:3)</PresentationFormat>
  <Paragraphs>249</Paragraphs>
  <Slides>37</Slides>
  <Notes>0</Notes>
  <HiddenSlides>0</HiddenSlides>
  <MMClips>1</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37</vt:i4>
      </vt:variant>
    </vt:vector>
  </HeadingPairs>
  <TitlesOfParts>
    <vt:vector size="39" baseType="lpstr">
      <vt:lpstr>Solstice</vt:lpstr>
      <vt:lpstr>Equation</vt:lpstr>
      <vt:lpstr>Puffin</vt:lpstr>
      <vt:lpstr>What is an FEL?</vt:lpstr>
      <vt:lpstr>What is an FEL?</vt:lpstr>
      <vt:lpstr>FEL Averaged Code - Basic</vt:lpstr>
      <vt:lpstr>FEL Averaged Code - Basic</vt:lpstr>
      <vt:lpstr>FEL Averaged Code - Basic</vt:lpstr>
      <vt:lpstr>FEL Averaged Code - Basic</vt:lpstr>
      <vt:lpstr>FEL Averaged Code - Basic</vt:lpstr>
      <vt:lpstr>FEL Averaged Code - Basic</vt:lpstr>
      <vt:lpstr>FEL Unaveraged Code</vt:lpstr>
      <vt:lpstr>Unaveraged FEL codes</vt:lpstr>
      <vt:lpstr>Motivation</vt:lpstr>
      <vt:lpstr>Motivation II</vt:lpstr>
      <vt:lpstr>Puffin</vt:lpstr>
      <vt:lpstr>Numerical Solution - Electrons</vt:lpstr>
      <vt:lpstr>Numerical Solution - Electrons</vt:lpstr>
      <vt:lpstr>Numerical Solution - Electrons</vt:lpstr>
      <vt:lpstr>Numerical Solution - Electrons</vt:lpstr>
      <vt:lpstr>Numerical Solution - Field</vt:lpstr>
      <vt:lpstr>Matched Electron Beam</vt:lpstr>
      <vt:lpstr>Matched Electron Beam</vt:lpstr>
      <vt:lpstr>Parallelism</vt:lpstr>
      <vt:lpstr>Memory Distribution</vt:lpstr>
      <vt:lpstr>Memory Distribution</vt:lpstr>
      <vt:lpstr>Parallelism</vt:lpstr>
      <vt:lpstr>Code</vt:lpstr>
      <vt:lpstr>Machines Used</vt:lpstr>
      <vt:lpstr>Current</vt:lpstr>
      <vt:lpstr>Need for more processors/parallelism</vt:lpstr>
      <vt:lpstr>Ongoing Work</vt:lpstr>
      <vt:lpstr>Broadband Field - variation with observation angle</vt:lpstr>
      <vt:lpstr>Ongoing Work</vt:lpstr>
      <vt:lpstr>Ongoing Work</vt:lpstr>
      <vt:lpstr>Ongoing Work</vt:lpstr>
      <vt:lpstr>Ongoing Work</vt:lpstr>
      <vt:lpstr>Ongoing Work</vt:lpstr>
      <vt:lpstr>End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3D Unaveraged FEL Code</dc:title>
  <dc:creator>Lorenzo</dc:creator>
  <cp:lastModifiedBy>Lorenzo</cp:lastModifiedBy>
  <cp:revision>199</cp:revision>
  <dcterms:created xsi:type="dcterms:W3CDTF">2011-02-20T18:26:42Z</dcterms:created>
  <dcterms:modified xsi:type="dcterms:W3CDTF">2013-01-15T23:07:51Z</dcterms:modified>
</cp:coreProperties>
</file>