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93" autoAdjust="0"/>
    <p:restoredTop sz="94660"/>
  </p:normalViewPr>
  <p:slideViewPr>
    <p:cSldViewPr>
      <p:cViewPr>
        <p:scale>
          <a:sx n="108" d="100"/>
          <a:sy n="108" d="100"/>
        </p:scale>
        <p:origin x="-22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950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46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07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635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08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913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75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778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70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86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456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4EE35-49A6-4E09-B595-479B082772E4}" type="datetimeFigureOut">
              <a:rPr lang="en-GB" smtClean="0"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1CD8D-C119-4BD0-82F7-98BC35FB0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12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2800" dirty="0" smtClean="0"/>
              <a:t>Preliminary results for the </a:t>
            </a:r>
            <a:r>
              <a:rPr lang="en-GB" sz="2800" dirty="0" err="1" smtClean="0"/>
              <a:t>LHCb</a:t>
            </a:r>
            <a:r>
              <a:rPr lang="en-GB" sz="2800" dirty="0" smtClean="0"/>
              <a:t> VELO radius reduction </a:t>
            </a:r>
            <a:br>
              <a:rPr lang="en-GB" sz="2800" dirty="0" smtClean="0"/>
            </a:br>
            <a:r>
              <a:rPr lang="en-GB" sz="2800" dirty="0" smtClean="0"/>
              <a:t>(5.5 mm to 3.5 mm)</a:t>
            </a:r>
            <a:endParaRPr lang="en-GB" sz="2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85" t="27743" r="1547" b="33334"/>
          <a:stretch/>
        </p:blipFill>
        <p:spPr bwMode="auto">
          <a:xfrm>
            <a:off x="2843807" y="980728"/>
            <a:ext cx="6144315" cy="2062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540" y="3068960"/>
            <a:ext cx="856093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Final geometry not known </a:t>
            </a:r>
            <a:r>
              <a:rPr lang="en-GB" sz="1600" dirty="0" smtClean="0">
                <a:sym typeface="Wingdings" pitchFamily="2" charset="2"/>
              </a:rPr>
              <a:t> </a:t>
            </a:r>
            <a:r>
              <a:rPr lang="en-GB" sz="1600" dirty="0" smtClean="0"/>
              <a:t>current geometry roughly scaled by 2/3 in both transverse directions.</a:t>
            </a:r>
          </a:p>
          <a:p>
            <a:r>
              <a:rPr lang="en-US" sz="1600" dirty="0" smtClean="0"/>
              <a:t>Very twisted shape </a:t>
            </a:r>
            <a:r>
              <a:rPr lang="en-US" sz="1600" dirty="0" smtClean="0">
                <a:sym typeface="Wingdings" pitchFamily="2" charset="2"/>
              </a:rPr>
              <a:t> difficult to import 3D model, low accuracy of simulations, convergence issues, </a:t>
            </a:r>
            <a:br>
              <a:rPr lang="en-US" sz="1600" dirty="0" smtClean="0">
                <a:sym typeface="Wingdings" pitchFamily="2" charset="2"/>
              </a:rPr>
            </a:br>
            <a:r>
              <a:rPr lang="en-US" sz="1600" dirty="0" smtClean="0">
                <a:sym typeface="Wingdings" pitchFamily="2" charset="2"/>
              </a:rPr>
              <a:t>		far from analytical models</a:t>
            </a:r>
            <a:endParaRPr lang="en-US" sz="1600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7289323"/>
              </p:ext>
            </p:extLst>
          </p:nvPr>
        </p:nvGraphicFramePr>
        <p:xfrm>
          <a:off x="535018" y="3915895"/>
          <a:ext cx="8147247" cy="1529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0838"/>
                <a:gridCol w="1440160"/>
                <a:gridCol w="1872208"/>
                <a:gridCol w="2094041"/>
              </a:tblGrid>
              <a:tr h="4320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Im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Zlong</a:t>
                      </a:r>
                      <a:r>
                        <a:rPr lang="en-GB" dirty="0" smtClean="0"/>
                        <a:t>/n)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Im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Zeff</a:t>
                      </a:r>
                      <a:r>
                        <a:rPr lang="en-GB" dirty="0" smtClean="0"/>
                        <a:t> vertical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Im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Zeff</a:t>
                      </a:r>
                      <a:r>
                        <a:rPr lang="en-GB" dirty="0" smtClean="0"/>
                        <a:t> horizontal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22059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RF box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 1.2</a:t>
                      </a:r>
                      <a:r>
                        <a:rPr lang="en-GB" baseline="0" dirty="0" smtClean="0"/>
                        <a:t> m</a:t>
                      </a:r>
                      <a:r>
                        <a:rPr lang="el-GR" baseline="0" dirty="0" smtClean="0"/>
                        <a:t>Ω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</a:t>
                      </a:r>
                      <a:r>
                        <a:rPr lang="en-GB" dirty="0" smtClean="0"/>
                        <a:t>0.08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/>
                        <a:t>M</a:t>
                      </a:r>
                      <a:r>
                        <a:rPr lang="el-GR" baseline="0" dirty="0" smtClean="0"/>
                        <a:t>Ω</a:t>
                      </a:r>
                      <a:r>
                        <a:rPr lang="en-GB" baseline="0" dirty="0" smtClean="0"/>
                        <a:t>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</a:t>
                      </a:r>
                      <a:r>
                        <a:rPr lang="en-US" dirty="0" smtClean="0"/>
                        <a:t>0.06 </a:t>
                      </a:r>
                      <a:r>
                        <a:rPr lang="en-US" dirty="0" smtClean="0"/>
                        <a:t>M</a:t>
                      </a:r>
                      <a:r>
                        <a:rPr lang="el-GR" baseline="0" dirty="0" smtClean="0"/>
                        <a:t>Ω</a:t>
                      </a:r>
                      <a:r>
                        <a:rPr lang="en-GB" dirty="0" smtClean="0"/>
                        <a:t>/m</a:t>
                      </a:r>
                      <a:endParaRPr lang="en-GB" dirty="0"/>
                    </a:p>
                  </a:txBody>
                  <a:tcPr/>
                </a:tc>
              </a:tr>
              <a:tr h="322059">
                <a:tc>
                  <a:txBody>
                    <a:bodyPr/>
                    <a:lstStyle/>
                    <a:p>
                      <a:r>
                        <a:rPr lang="en-GB" dirty="0" smtClean="0"/>
                        <a:t>“New” RF box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 1 m</a:t>
                      </a:r>
                      <a:r>
                        <a:rPr lang="el-GR" baseline="0" dirty="0" smtClean="0"/>
                        <a:t>Ω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~0.26 </a:t>
                      </a:r>
                      <a:r>
                        <a:rPr lang="en-GB" dirty="0" smtClean="0"/>
                        <a:t>M</a:t>
                      </a:r>
                      <a:r>
                        <a:rPr lang="el-GR" baseline="0" dirty="0" smtClean="0"/>
                        <a:t>Ω</a:t>
                      </a:r>
                      <a:r>
                        <a:rPr lang="en-GB" dirty="0" smtClean="0"/>
                        <a:t>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~0.22 </a:t>
                      </a:r>
                      <a:r>
                        <a:rPr lang="en-GB" dirty="0" smtClean="0"/>
                        <a:t>M</a:t>
                      </a:r>
                      <a:r>
                        <a:rPr lang="el-GR" baseline="0" dirty="0" smtClean="0"/>
                        <a:t>Ω</a:t>
                      </a:r>
                      <a:r>
                        <a:rPr lang="en-GB" dirty="0" smtClean="0"/>
                        <a:t>/m</a:t>
                      </a:r>
                      <a:endParaRPr lang="en-GB" dirty="0"/>
                    </a:p>
                  </a:txBody>
                  <a:tcPr/>
                </a:tc>
              </a:tr>
              <a:tr h="322059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LHC (in stable beams)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90 m</a:t>
                      </a:r>
                      <a:r>
                        <a:rPr lang="el-GR" b="1" baseline="0" dirty="0" smtClean="0"/>
                        <a:t>Ω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25 M</a:t>
                      </a:r>
                      <a:r>
                        <a:rPr lang="el-GR" b="1" baseline="0" dirty="0" smtClean="0"/>
                        <a:t>Ω</a:t>
                      </a:r>
                      <a:r>
                        <a:rPr lang="en-GB" b="1" dirty="0" smtClean="0"/>
                        <a:t>/m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25 M</a:t>
                      </a:r>
                      <a:r>
                        <a:rPr lang="el-GR" b="1" baseline="0" dirty="0" smtClean="0"/>
                        <a:t>Ω</a:t>
                      </a:r>
                      <a:r>
                        <a:rPr lang="en-GB" b="1" dirty="0" smtClean="0"/>
                        <a:t>/m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6546" y="5877272"/>
            <a:ext cx="18473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128288" y="5517232"/>
            <a:ext cx="89082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With the current model, the radius decrease is expected to lead to an increase of the transverse impedance estimated to be up to </a:t>
            </a:r>
            <a:r>
              <a:rPr lang="en-GB" sz="1600" dirty="0"/>
              <a:t>0.5% of the total transverse LHC </a:t>
            </a:r>
            <a:r>
              <a:rPr lang="en-GB" sz="1600" dirty="0" smtClean="0"/>
              <a:t>impedance, despite the low beta function at the </a:t>
            </a:r>
            <a:r>
              <a:rPr lang="en-GB" sz="1600" smtClean="0"/>
              <a:t>VELO </a:t>
            </a:r>
            <a:r>
              <a:rPr lang="en-GB" sz="1600" smtClean="0"/>
              <a:t>location (up to 15 m). </a:t>
            </a:r>
            <a:r>
              <a:rPr lang="en-GB" sz="1600" dirty="0" smtClean="0"/>
              <a:t>Unexpectedly, the longitudinal impedance in fact decreases with this smaller radius. Actual impedance and power loss with post-LS1 and HL-LHC parameters need  to be checked and optimized when the final geometry is known.</a:t>
            </a:r>
          </a:p>
        </p:txBody>
      </p:sp>
    </p:spTree>
    <p:extLst>
      <p:ext uri="{BB962C8B-B14F-4D97-AF65-F5344CB8AC3E}">
        <p14:creationId xmlns:p14="http://schemas.microsoft.com/office/powerpoint/2010/main" val="404526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188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Preliminary results for the LHCb VELO radius reduction  (5.5 mm to 3.5 mm)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VELO radius reduction (5.5 mm to 3.5 mm)</dc:title>
  <dc:creator>bsalvant</dc:creator>
  <cp:lastModifiedBy>Benoit Salvant</cp:lastModifiedBy>
  <cp:revision>16</cp:revision>
  <dcterms:created xsi:type="dcterms:W3CDTF">2012-11-15T17:15:36Z</dcterms:created>
  <dcterms:modified xsi:type="dcterms:W3CDTF">2012-12-11T02:02:31Z</dcterms:modified>
</cp:coreProperties>
</file>